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34"/>
  </p:notesMasterIdLst>
  <p:sldIdLst>
    <p:sldId id="322" r:id="rId2"/>
    <p:sldId id="395" r:id="rId3"/>
    <p:sldId id="364" r:id="rId4"/>
    <p:sldId id="384" r:id="rId5"/>
    <p:sldId id="385" r:id="rId6"/>
    <p:sldId id="401" r:id="rId7"/>
    <p:sldId id="386" r:id="rId8"/>
    <p:sldId id="367" r:id="rId9"/>
    <p:sldId id="368" r:id="rId10"/>
    <p:sldId id="387" r:id="rId11"/>
    <p:sldId id="370" r:id="rId12"/>
    <p:sldId id="388" r:id="rId13"/>
    <p:sldId id="389" r:id="rId14"/>
    <p:sldId id="369" r:id="rId15"/>
    <p:sldId id="390" r:id="rId16"/>
    <p:sldId id="371" r:id="rId17"/>
    <p:sldId id="391" r:id="rId18"/>
    <p:sldId id="372" r:id="rId19"/>
    <p:sldId id="373" r:id="rId20"/>
    <p:sldId id="374" r:id="rId21"/>
    <p:sldId id="392" r:id="rId22"/>
    <p:sldId id="375" r:id="rId23"/>
    <p:sldId id="393" r:id="rId24"/>
    <p:sldId id="376" r:id="rId25"/>
    <p:sldId id="383" r:id="rId26"/>
    <p:sldId id="399" r:id="rId27"/>
    <p:sldId id="380" r:id="rId28"/>
    <p:sldId id="400" r:id="rId29"/>
    <p:sldId id="381" r:id="rId30"/>
    <p:sldId id="396" r:id="rId31"/>
    <p:sldId id="397" r:id="rId32"/>
    <p:sldId id="398" r:id="rId3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866375F2-88DD-437C-BAA4-1209B5C42EEB}">
          <p14:sldIdLst>
            <p14:sldId id="322"/>
            <p14:sldId id="395"/>
            <p14:sldId id="364"/>
            <p14:sldId id="384"/>
            <p14:sldId id="385"/>
            <p14:sldId id="401"/>
            <p14:sldId id="386"/>
            <p14:sldId id="367"/>
            <p14:sldId id="368"/>
            <p14:sldId id="387"/>
            <p14:sldId id="370"/>
            <p14:sldId id="388"/>
            <p14:sldId id="389"/>
            <p14:sldId id="369"/>
            <p14:sldId id="390"/>
            <p14:sldId id="371"/>
            <p14:sldId id="391"/>
            <p14:sldId id="372"/>
            <p14:sldId id="373"/>
            <p14:sldId id="374"/>
            <p14:sldId id="392"/>
            <p14:sldId id="375"/>
            <p14:sldId id="393"/>
            <p14:sldId id="376"/>
            <p14:sldId id="383"/>
            <p14:sldId id="399"/>
            <p14:sldId id="380"/>
            <p14:sldId id="400"/>
            <p14:sldId id="381"/>
            <p14:sldId id="396"/>
            <p14:sldId id="397"/>
            <p14:sldId id="39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99FF33"/>
    <a:srgbClr val="006600"/>
    <a:srgbClr val="66FFFF"/>
    <a:srgbClr val="66FFCC"/>
    <a:srgbClr val="C9E7A7"/>
    <a:srgbClr val="FF5B5B"/>
    <a:srgbClr val="669900"/>
    <a:srgbClr val="8BB0CF"/>
    <a:srgbClr val="7AA5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197" autoAdjust="0"/>
    <p:restoredTop sz="96041" autoAdjust="0"/>
  </p:normalViewPr>
  <p:slideViewPr>
    <p:cSldViewPr>
      <p:cViewPr varScale="1">
        <p:scale>
          <a:sx n="96" d="100"/>
          <a:sy n="96" d="100"/>
        </p:scale>
        <p:origin x="474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4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-2040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D9897E-559B-4802-87FD-BDDBC21CBABC}" type="datetimeFigureOut">
              <a:rPr lang="ko-KR" altLang="en-US" smtClean="0"/>
              <a:t>2022-04-29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7AADCE-4523-43FE-B0A8-90B87F2F6B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413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AADCE-4523-43FE-B0A8-90B87F2F6B6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44961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  <a:prstGeom prst="rect">
            <a:avLst/>
          </a:prstGeom>
        </p:spPr>
        <p:txBody>
          <a:bodyPr/>
          <a:lstStyle>
            <a:lvl1pPr algn="r">
              <a:defRPr b="1">
                <a:solidFill>
                  <a:srgbClr val="FFC000"/>
                </a:solidFill>
              </a:defRPr>
            </a:lvl1pPr>
          </a:lstStyle>
          <a:p>
            <a:r>
              <a:rPr lang="ko-KR" altLang="en-US" smtClean="0"/>
              <a:t>웹 프로그래밍</a:t>
            </a:r>
            <a:endParaRPr lang="ko-KR" altLang="en-US" dirty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 smtClean="0"/>
              <a:t>2015-03-23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웹 프로그래밍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 smtClean="0"/>
              <a:t>2015-03-23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웹 프로그래밍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A6BD2C2-3D3B-4E94-BD92-61B02C5F4DE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09073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68012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50405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>
                <a:latin typeface="HY나무L" pitchFamily="18" charset="-127"/>
                <a:ea typeface="HY나무L" pitchFamily="18" charset="-127"/>
              </a:defRPr>
            </a:lvl3pPr>
            <a:lvl4pPr>
              <a:defRPr sz="1400">
                <a:latin typeface="휴먼편지체" pitchFamily="18" charset="-127"/>
                <a:ea typeface="휴먼편지체" pitchFamily="18" charset="-127"/>
              </a:defRPr>
            </a:lvl4pPr>
          </a:lstStyle>
          <a:p>
            <a:pPr lvl="0" eaLnBrk="1" latinLnBrk="0" hangingPunct="1"/>
            <a:r>
              <a:rPr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 smtClean="0"/>
              <a:t>둘째 수준</a:t>
            </a:r>
          </a:p>
          <a:p>
            <a:pPr lvl="2" eaLnBrk="1" latinLnBrk="0" hangingPunct="1"/>
            <a:r>
              <a:rPr lang="ko-KR" altLang="en-US" dirty="0" smtClean="0"/>
              <a:t>셋째 수준</a:t>
            </a:r>
          </a:p>
          <a:p>
            <a:pPr lvl="3" eaLnBrk="1" latinLnBrk="0" hangingPunct="1"/>
            <a:r>
              <a:rPr lang="ko-KR" altLang="en-US" dirty="0" smtClean="0"/>
              <a:t>넷째 수준</a:t>
            </a:r>
          </a:p>
          <a:p>
            <a:pPr lvl="4" eaLnBrk="1" latinLnBrk="0" hangingPunct="1"/>
            <a:r>
              <a:rPr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2990056"/>
          </a:xfrm>
        </p:spPr>
        <p:txBody>
          <a:bodyPr anchor="t">
            <a:normAutofit/>
          </a:bodyPr>
          <a:lstStyle>
            <a:lvl1pPr marL="342900" indent="-342900">
              <a:buSzPct val="100000"/>
              <a:buFont typeface="+mj-lt"/>
              <a:buAutoNum type="arabicPeriod"/>
              <a:defRPr sz="15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dirty="0" smtClean="0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r>
              <a:rPr lang="en-US" altLang="ko-KR" smtClean="0"/>
              <a:t>2015-03-23</a:t>
            </a:r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rtlCol="0"/>
          <a:lstStyle/>
          <a:p>
            <a:r>
              <a:rPr lang="ko-KR" altLang="en-US" smtClean="0"/>
              <a:t>웹 프로그래밍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 smtClean="0"/>
              <a:t>2015-03-23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웹 프로그래밍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r>
              <a:rPr lang="en-US" altLang="ko-KR" smtClean="0"/>
              <a:t>2015-03-23</a:t>
            </a:r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  <a:prstGeom prst="rect">
            <a:avLst/>
          </a:prstGeom>
        </p:spPr>
        <p:txBody>
          <a:bodyPr rtlCol="0"/>
          <a:lstStyle/>
          <a:p>
            <a:r>
              <a:rPr lang="ko-KR" altLang="en-US" smtClean="0"/>
              <a:t>웹 프로그래밍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752128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590550" y="1394460"/>
            <a:ext cx="8153400" cy="505887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 smtClean="0"/>
              <a:t>둘째 수준</a:t>
            </a:r>
          </a:p>
          <a:p>
            <a:pPr lvl="2" eaLnBrk="1" latinLnBrk="0" hangingPunct="1"/>
            <a:r>
              <a:rPr kumimoji="0" lang="ko-KR" altLang="en-US" dirty="0" smtClean="0"/>
              <a:t>셋째 수준</a:t>
            </a:r>
          </a:p>
          <a:p>
            <a:pPr lvl="3" eaLnBrk="1" latinLnBrk="0" hangingPunct="1"/>
            <a:r>
              <a:rPr kumimoji="0" lang="ko-KR" altLang="en-US" dirty="0" smtClean="0"/>
              <a:t>넷째 수준</a:t>
            </a:r>
          </a:p>
          <a:p>
            <a:pPr lvl="4" eaLnBrk="1" latinLnBrk="0" hangingPunct="1"/>
            <a:r>
              <a:rPr kumimoji="0"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-8725" y="1052736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052736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-8725" y="1036860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  <p:sldLayoutId id="2147483864" r:id="rId12"/>
  </p:sldLayoutIdLst>
  <p:hf hdr="0" dt="0"/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sjk5766/ecma-script-es-%EC%A0%95%EB%A6%AC%EC%99%80-%EB%B2%84%EC%A0%84%EB%B3%84-%ED%8A%B9%EC%A7%95-77715f696dcb" TargetMode="External"/><Relationship Id="rId2" Type="http://schemas.openxmlformats.org/officeDocument/2006/relationships/hyperlink" Target="https://blog.naver.com/z1004man/221402271473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BD2C2-3D3B-4E94-BD92-61B02C5F4DEE}" type="slidenum">
              <a:rPr lang="ko-KR" altLang="en-US" smtClean="0"/>
              <a:pPr/>
              <a:t>1</a:t>
            </a:fld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371472" y="1772816"/>
            <a:ext cx="842493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4800" dirty="0" smtClean="0">
                <a:latin typeface="+mn-ea"/>
              </a:rPr>
              <a:t>객체</a:t>
            </a:r>
            <a:r>
              <a:rPr lang="en-US" altLang="ko-KR" sz="4800" dirty="0" smtClean="0">
                <a:latin typeface="+mn-ea"/>
              </a:rPr>
              <a:t>(Object)</a:t>
            </a:r>
            <a:r>
              <a:rPr lang="ko-KR" altLang="en-US" sz="4800" dirty="0" smtClean="0">
                <a:latin typeface="+mn-ea"/>
              </a:rPr>
              <a:t> </a:t>
            </a:r>
            <a:r>
              <a:rPr lang="en-US" altLang="ko-KR" sz="4800" dirty="0" smtClean="0">
                <a:solidFill>
                  <a:srgbClr val="99FF33"/>
                </a:solidFill>
                <a:latin typeface="+mn-ea"/>
              </a:rPr>
              <a:t>&amp;</a:t>
            </a:r>
            <a:r>
              <a:rPr lang="en-US" altLang="ko-KR" sz="4800" dirty="0" smtClean="0">
                <a:latin typeface="+mn-ea"/>
              </a:rPr>
              <a:t> </a:t>
            </a:r>
            <a:r>
              <a:rPr lang="ko-KR" altLang="en-US" sz="4800" dirty="0" smtClean="0">
                <a:solidFill>
                  <a:srgbClr val="66FFFF"/>
                </a:solidFill>
                <a:latin typeface="+mn-ea"/>
              </a:rPr>
              <a:t>배열</a:t>
            </a:r>
            <a:r>
              <a:rPr lang="en-US" altLang="ko-KR" sz="4800" dirty="0" smtClean="0">
                <a:solidFill>
                  <a:srgbClr val="66FFFF"/>
                </a:solidFill>
                <a:latin typeface="+mn-ea"/>
              </a:rPr>
              <a:t>(Array)</a:t>
            </a:r>
            <a:endParaRPr lang="ko-KR" altLang="en-US" sz="4800" dirty="0">
              <a:solidFill>
                <a:srgbClr val="66FFFF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13040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자바스크립트에서 배열을 만드는 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배열 만드는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가지 방법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[]</a:t>
            </a:r>
            <a:r>
              <a:rPr lang="ko-KR" altLang="en-US" dirty="0" smtClean="0"/>
              <a:t>로 배열 만들기</a:t>
            </a:r>
          </a:p>
          <a:p>
            <a:pPr lvl="1"/>
            <a:r>
              <a:rPr lang="en-US" altLang="ko-KR" b="1" dirty="0" smtClean="0"/>
              <a:t>Array </a:t>
            </a:r>
            <a:r>
              <a:rPr lang="ko-KR" altLang="en-US" b="1" dirty="0" smtClean="0"/>
              <a:t>객체로 배열 만들기</a:t>
            </a:r>
            <a:endParaRPr lang="en-US" altLang="ko-KR" b="1" dirty="0" smtClean="0"/>
          </a:p>
          <a:p>
            <a:r>
              <a:rPr lang="en-US" altLang="ko-KR" dirty="0" smtClean="0"/>
              <a:t>[]</a:t>
            </a:r>
            <a:r>
              <a:rPr lang="ko-KR" altLang="en-US" dirty="0" smtClean="0"/>
              <a:t>로 배열 만들기</a:t>
            </a:r>
            <a:endParaRPr lang="en-US" altLang="ko-KR" dirty="0" smtClean="0"/>
          </a:p>
          <a:p>
            <a:pPr lvl="1" fontAlgn="base"/>
            <a:r>
              <a:rPr lang="en-US" altLang="ko-KR" dirty="0"/>
              <a:t>[] </a:t>
            </a:r>
            <a:r>
              <a:rPr lang="ko-KR" altLang="en-US" dirty="0"/>
              <a:t>안에는 </a:t>
            </a:r>
            <a:r>
              <a:rPr lang="ko-KR" altLang="en-US" dirty="0" smtClean="0"/>
              <a:t>원소들의 </a:t>
            </a:r>
            <a:r>
              <a:rPr lang="ko-KR" altLang="en-US" dirty="0"/>
              <a:t>초기 </a:t>
            </a:r>
            <a:r>
              <a:rPr lang="ko-KR" altLang="en-US" dirty="0" smtClean="0"/>
              <a:t>값 나열</a:t>
            </a:r>
            <a:endParaRPr lang="en-US" altLang="ko-KR" dirty="0" smtClean="0"/>
          </a:p>
          <a:p>
            <a:pPr lvl="1" fontAlgn="base"/>
            <a:endParaRPr lang="en-US" altLang="ko-KR" dirty="0"/>
          </a:p>
          <a:p>
            <a:pPr lvl="1" fontAlgn="base"/>
            <a:endParaRPr lang="en-US" altLang="ko-KR" dirty="0" smtClean="0"/>
          </a:p>
          <a:p>
            <a:pPr lvl="1" fontAlgn="base"/>
            <a:r>
              <a:rPr lang="ko-KR" altLang="en-US" dirty="0" smtClean="0"/>
              <a:t>배열 크기</a:t>
            </a:r>
            <a:endParaRPr lang="en-US" altLang="ko-KR" dirty="0" smtClean="0"/>
          </a:p>
          <a:p>
            <a:pPr lvl="2" fontAlgn="base"/>
            <a:r>
              <a:rPr lang="ko-KR" altLang="en-US" b="1" dirty="0" smtClean="0">
                <a:solidFill>
                  <a:srgbClr val="C00000"/>
                </a:solidFill>
              </a:rPr>
              <a:t>배열의 크기는 </a:t>
            </a:r>
            <a:r>
              <a:rPr lang="ko-KR" altLang="en-US" b="1" dirty="0">
                <a:solidFill>
                  <a:srgbClr val="C00000"/>
                </a:solidFill>
              </a:rPr>
              <a:t>고정되지 않고</a:t>
            </a:r>
            <a:r>
              <a:rPr lang="en-US" altLang="ko-KR" b="1" dirty="0">
                <a:solidFill>
                  <a:srgbClr val="C00000"/>
                </a:solidFill>
              </a:rPr>
              <a:t>, </a:t>
            </a:r>
            <a:r>
              <a:rPr lang="en-US" altLang="ko-KR" b="1" dirty="0" smtClean="0">
                <a:solidFill>
                  <a:srgbClr val="C00000"/>
                </a:solidFill>
              </a:rPr>
              <a:t> </a:t>
            </a:r>
            <a:r>
              <a:rPr lang="ko-KR" altLang="en-US" b="1" dirty="0" smtClean="0">
                <a:solidFill>
                  <a:srgbClr val="006600"/>
                </a:solidFill>
                <a:latin typeface="+mn-ea"/>
                <a:ea typeface="+mn-ea"/>
              </a:rPr>
              <a:t>원소 추가 시 늘어남</a:t>
            </a:r>
            <a:endParaRPr lang="en-US" altLang="ko-KR" b="1" dirty="0" smtClean="0">
              <a:solidFill>
                <a:srgbClr val="006600"/>
              </a:solidFill>
              <a:latin typeface="+mn-ea"/>
              <a:ea typeface="+mn-ea"/>
            </a:endParaRPr>
          </a:p>
          <a:p>
            <a:pPr lvl="2" fontAlgn="base"/>
            <a:endParaRPr lang="en-US" altLang="ko-KR" dirty="0"/>
          </a:p>
          <a:p>
            <a:pPr lvl="2" fontAlgn="base"/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763688" y="3429000"/>
            <a:ext cx="4572000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var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week = [“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월”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, “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화”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, “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수”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, “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목”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, “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금”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, “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토”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, “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일”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];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var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plots = [-20, -5, 0, 15, 20];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763688" y="4941168"/>
            <a:ext cx="5958408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plots[5] = 33; // plots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배열에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6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번째 원소 추가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.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배열 크기는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6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이 됨</a:t>
            </a:r>
          </a:p>
          <a:p>
            <a:pPr marL="1905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plots[6] = 22; // plots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배열에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7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번째 원소 추가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.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배열 크기는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7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이 됨</a:t>
            </a:r>
          </a:p>
        </p:txBody>
      </p:sp>
    </p:spTree>
    <p:extLst>
      <p:ext uri="{BB962C8B-B14F-4D97-AF65-F5344CB8AC3E}">
        <p14:creationId xmlns:p14="http://schemas.microsoft.com/office/powerpoint/2010/main" val="4012848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예제 </a:t>
            </a:r>
            <a:r>
              <a:rPr lang="en-US" altLang="ko-KR" dirty="0"/>
              <a:t>7</a:t>
            </a:r>
            <a:r>
              <a:rPr lang="en-US" altLang="ko-KR" dirty="0" smtClean="0"/>
              <a:t>-2 </a:t>
            </a:r>
            <a:r>
              <a:rPr lang="en-US" altLang="ko-KR" dirty="0"/>
              <a:t>[]</a:t>
            </a:r>
            <a:r>
              <a:rPr lang="ko-KR" altLang="en-US" dirty="0"/>
              <a:t>로 배열 </a:t>
            </a:r>
            <a:r>
              <a:rPr lang="ko-KR" altLang="en-US" dirty="0" smtClean="0"/>
              <a:t>만들기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258085" y="1908115"/>
            <a:ext cx="4968552" cy="440120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&lt;!DOCTYPE html&gt;</a:t>
            </a:r>
          </a:p>
          <a:p>
            <a:pPr defTabSz="180000"/>
            <a:r>
              <a:rPr lang="en-US" altLang="ko-KR" sz="1400" dirty="0"/>
              <a:t>&lt;html&gt;&lt;head&gt;&lt;title&gt;[]</a:t>
            </a:r>
            <a:r>
              <a:rPr lang="ko-KR" altLang="en-US" sz="1400" dirty="0"/>
              <a:t>로 배열 만들기</a:t>
            </a:r>
            <a:r>
              <a:rPr lang="en-US" altLang="ko-KR" sz="1400" dirty="0"/>
              <a:t>&lt;/title&gt;&lt;/head&gt;</a:t>
            </a:r>
          </a:p>
          <a:p>
            <a:pPr defTabSz="180000"/>
            <a:r>
              <a:rPr lang="en-US" altLang="ko-KR" sz="1400" dirty="0"/>
              <a:t>&lt;body&gt;</a:t>
            </a:r>
          </a:p>
          <a:p>
            <a:pPr defTabSz="180000"/>
            <a:r>
              <a:rPr lang="en-US" altLang="ko-KR" sz="1400" dirty="0"/>
              <a:t>&lt;h3&gt;[]</a:t>
            </a:r>
            <a:r>
              <a:rPr lang="ko-KR" altLang="en-US" sz="1400" dirty="0"/>
              <a:t>로 배열 만들기</a:t>
            </a:r>
            <a:r>
              <a:rPr lang="en-US" altLang="ko-KR" sz="1400" dirty="0"/>
              <a:t>&lt;/h3&gt;</a:t>
            </a:r>
          </a:p>
          <a:p>
            <a:pPr defTabSz="180000"/>
            <a:r>
              <a:rPr lang="en-US" altLang="ko-KR" sz="1400" dirty="0"/>
              <a:t>&lt;</a:t>
            </a:r>
            <a:r>
              <a:rPr lang="en-US" altLang="ko-KR" sz="1400" dirty="0" err="1"/>
              <a:t>hr</a:t>
            </a:r>
            <a:r>
              <a:rPr lang="en-US" altLang="ko-KR" sz="1400" dirty="0"/>
              <a:t>&gt;</a:t>
            </a:r>
          </a:p>
          <a:p>
            <a:pPr defTabSz="180000"/>
            <a:r>
              <a:rPr lang="en-US" altLang="ko-KR" sz="1400" dirty="0"/>
              <a:t>&lt;script&gt;</a:t>
            </a:r>
          </a:p>
          <a:p>
            <a:pPr defTabSz="180000"/>
            <a:r>
              <a:rPr lang="en-US" altLang="ko-KR" sz="1400" b="1" dirty="0" smtClean="0"/>
              <a:t>	</a:t>
            </a:r>
            <a:r>
              <a:rPr lang="en-US" altLang="ko-KR" sz="1400" b="1" dirty="0" err="1" smtClean="0"/>
              <a:t>var</a:t>
            </a:r>
            <a:r>
              <a:rPr lang="ko-KR" altLang="en-US" sz="1400" b="1" dirty="0" smtClean="0"/>
              <a:t> </a:t>
            </a:r>
            <a:r>
              <a:rPr lang="en-US" altLang="ko-KR" sz="1400" b="1" dirty="0"/>
              <a:t>plots = [20, 5, 8, 15, 20]; </a:t>
            </a:r>
            <a:r>
              <a:rPr lang="en-US" altLang="ko-KR" sz="1400" dirty="0"/>
              <a:t>// </a:t>
            </a:r>
            <a:r>
              <a:rPr lang="ko-KR" altLang="en-US" sz="1400" dirty="0" smtClean="0"/>
              <a:t>원소 </a:t>
            </a:r>
            <a:r>
              <a:rPr lang="en-US" altLang="ko-KR" sz="1400" dirty="0"/>
              <a:t>5</a:t>
            </a:r>
            <a:r>
              <a:rPr lang="ko-KR" altLang="en-US" sz="1400" dirty="0" smtClean="0"/>
              <a:t>개의 </a:t>
            </a:r>
            <a:r>
              <a:rPr lang="ko-KR" altLang="en-US" sz="1400" dirty="0"/>
              <a:t>배열 </a:t>
            </a:r>
            <a:r>
              <a:rPr lang="ko-KR" altLang="en-US" sz="1400" dirty="0" smtClean="0"/>
              <a:t>생성</a:t>
            </a:r>
            <a:endParaRPr lang="en-US" altLang="ko-KR" sz="1400" dirty="0" smtClean="0"/>
          </a:p>
          <a:p>
            <a:pPr defTabSz="180000"/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document.write</a:t>
            </a:r>
            <a:r>
              <a:rPr lang="en-US" altLang="ko-KR" sz="1400" dirty="0" smtClean="0"/>
              <a:t>("</a:t>
            </a:r>
            <a:r>
              <a:rPr lang="en-US" altLang="ko-KR" sz="1400" dirty="0" err="1"/>
              <a:t>var</a:t>
            </a:r>
            <a:r>
              <a:rPr lang="ko-KR" altLang="en-US" sz="1400" dirty="0"/>
              <a:t> </a:t>
            </a:r>
            <a:r>
              <a:rPr lang="en-US" altLang="ko-KR" sz="1400" dirty="0"/>
              <a:t>plots = [20, 5, 8, 15, 20</a:t>
            </a:r>
            <a:r>
              <a:rPr lang="en-US" altLang="ko-KR" sz="1400" dirty="0" smtClean="0"/>
              <a:t>]&lt;</a:t>
            </a:r>
            <a:r>
              <a:rPr lang="en-US" altLang="ko-KR" sz="1400" dirty="0" err="1" smtClean="0"/>
              <a:t>br</a:t>
            </a:r>
            <a:r>
              <a:rPr lang="en-US" altLang="ko-KR" sz="1400" dirty="0" smtClean="0"/>
              <a:t>&gt;");</a:t>
            </a:r>
            <a:endParaRPr lang="en-US" altLang="ko-KR" sz="1400" dirty="0"/>
          </a:p>
          <a:p>
            <a:pPr defTabSz="180000"/>
            <a:endParaRPr lang="ko-KR" altLang="en-US" sz="1400" dirty="0"/>
          </a:p>
          <a:p>
            <a:pPr defTabSz="180000"/>
            <a:r>
              <a:rPr lang="en-US" altLang="ko-KR" sz="1400" dirty="0" smtClean="0"/>
              <a:t>	for(</a:t>
            </a:r>
            <a:r>
              <a:rPr lang="en-US" altLang="ko-KR" sz="1400" dirty="0" err="1" smtClean="0"/>
              <a:t>i</a:t>
            </a:r>
            <a:r>
              <a:rPr lang="en-US" altLang="ko-KR" sz="1400" dirty="0" smtClean="0"/>
              <a:t>=0</a:t>
            </a:r>
            <a:r>
              <a:rPr lang="en-US" altLang="ko-KR" sz="1400" dirty="0"/>
              <a:t>;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&lt;5;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++) {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b="1" dirty="0" err="1" smtClean="0"/>
              <a:t>var</a:t>
            </a:r>
            <a:r>
              <a:rPr lang="en-US" altLang="ko-KR" sz="1400" b="1" dirty="0" smtClean="0"/>
              <a:t> </a:t>
            </a:r>
            <a:r>
              <a:rPr lang="en-US" altLang="ko-KR" sz="1400" b="1" dirty="0"/>
              <a:t>size = plots[</a:t>
            </a:r>
            <a:r>
              <a:rPr lang="en-US" altLang="ko-KR" sz="1400" b="1" dirty="0" err="1"/>
              <a:t>i</a:t>
            </a:r>
            <a:r>
              <a:rPr lang="en-US" altLang="ko-KR" sz="1400" b="1" dirty="0"/>
              <a:t>]; </a:t>
            </a:r>
            <a:r>
              <a:rPr lang="en-US" altLang="ko-KR" sz="1400" dirty="0"/>
              <a:t>// </a:t>
            </a:r>
            <a:r>
              <a:rPr lang="en-US" altLang="ko-KR" sz="1400" dirty="0" smtClean="0"/>
              <a:t>plots </a:t>
            </a:r>
            <a:r>
              <a:rPr lang="ko-KR" altLang="en-US" sz="1400" dirty="0" smtClean="0"/>
              <a:t>배열의 </a:t>
            </a:r>
            <a:r>
              <a:rPr lang="en-US" altLang="ko-KR" sz="1400" dirty="0" err="1" smtClean="0"/>
              <a:t>i</a:t>
            </a:r>
            <a:r>
              <a:rPr lang="ko-KR" altLang="en-US" sz="1400" dirty="0" smtClean="0"/>
              <a:t>번째 원소</a:t>
            </a:r>
            <a:endParaRPr lang="ko-KR" altLang="en-US" sz="1400" dirty="0"/>
          </a:p>
          <a:p>
            <a:pPr defTabSz="180000"/>
            <a:r>
              <a:rPr lang="en-US" altLang="ko-KR" sz="1400" dirty="0" smtClean="0"/>
              <a:t>		while(size&gt;0</a:t>
            </a:r>
            <a:r>
              <a:rPr lang="en-US" altLang="ko-KR" sz="1400" dirty="0"/>
              <a:t>) {</a:t>
            </a:r>
          </a:p>
          <a:p>
            <a:pPr defTabSz="180000"/>
            <a:r>
              <a:rPr lang="en-US" altLang="ko-KR" sz="1400" dirty="0" smtClean="0"/>
              <a:t>			</a:t>
            </a:r>
            <a:r>
              <a:rPr lang="en-US" altLang="ko-KR" sz="1400" dirty="0" err="1" smtClean="0"/>
              <a:t>document.write</a:t>
            </a:r>
            <a:r>
              <a:rPr lang="en-US" altLang="ko-KR" sz="1400" dirty="0"/>
              <a:t>("*");</a:t>
            </a:r>
          </a:p>
          <a:p>
            <a:pPr defTabSz="180000"/>
            <a:r>
              <a:rPr lang="en-US" altLang="ko-KR" sz="1400" dirty="0" smtClean="0"/>
              <a:t>			size-</a:t>
            </a:r>
            <a:r>
              <a:rPr lang="en-US" altLang="ko-KR" sz="1400" dirty="0"/>
              <a:t>-;</a:t>
            </a:r>
          </a:p>
          <a:p>
            <a:pPr defTabSz="180000"/>
            <a:r>
              <a:rPr lang="en-US" altLang="ko-KR" sz="1400" dirty="0" smtClean="0"/>
              <a:t>		}</a:t>
            </a:r>
            <a:endParaRPr lang="en-US" altLang="ko-KR" sz="1400" dirty="0"/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document.write</a:t>
            </a:r>
            <a:r>
              <a:rPr lang="en-US" altLang="ko-KR" sz="1400" dirty="0" smtClean="0"/>
              <a:t>(plots[</a:t>
            </a:r>
            <a:r>
              <a:rPr lang="en-US" altLang="ko-KR" sz="1400" dirty="0" err="1" smtClean="0"/>
              <a:t>i</a:t>
            </a:r>
            <a:r>
              <a:rPr lang="en-US" altLang="ko-KR" sz="1400" dirty="0"/>
              <a:t>] + "&lt;</a:t>
            </a:r>
            <a:r>
              <a:rPr lang="en-US" altLang="ko-KR" sz="1400" dirty="0" err="1"/>
              <a:t>br</a:t>
            </a:r>
            <a:r>
              <a:rPr lang="en-US" altLang="ko-KR" sz="1400" dirty="0"/>
              <a:t>&gt;");</a:t>
            </a:r>
          </a:p>
          <a:p>
            <a:pPr defTabSz="180000"/>
            <a:r>
              <a:rPr lang="en-US" altLang="ko-KR" sz="1400" dirty="0" smtClean="0"/>
              <a:t>	}</a:t>
            </a:r>
            <a:endParaRPr lang="en-US" altLang="ko-KR" sz="1400" dirty="0"/>
          </a:p>
          <a:p>
            <a:pPr defTabSz="180000"/>
            <a:r>
              <a:rPr lang="en-US" altLang="ko-KR" sz="1400" dirty="0"/>
              <a:t>&lt;/script&gt;</a:t>
            </a:r>
          </a:p>
          <a:p>
            <a:pPr defTabSz="180000"/>
            <a:r>
              <a:rPr lang="en-US" altLang="ko-KR" sz="1400" dirty="0"/>
              <a:t>&lt;/body&gt;</a:t>
            </a:r>
          </a:p>
          <a:p>
            <a:pPr defTabSz="180000"/>
            <a:r>
              <a:rPr lang="en-US" altLang="ko-KR" sz="1400" dirty="0"/>
              <a:t>&lt;/html&gt;</a:t>
            </a:r>
            <a:endParaRPr lang="ko-KR" altLang="en-US" sz="14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8104" y="2180487"/>
            <a:ext cx="3171979" cy="385645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19488" y="1343681"/>
            <a:ext cx="82605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chemeClr val="accent2">
                    <a:lumMod val="75000"/>
                  </a:schemeClr>
                </a:solidFill>
              </a:rPr>
              <a:t>[]</a:t>
            </a:r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</a:rPr>
              <a:t>로 정수 </a:t>
            </a:r>
            <a:r>
              <a:rPr lang="en-US" altLang="ko-KR" sz="1600" dirty="0" smtClean="0">
                <a:solidFill>
                  <a:schemeClr val="accent2">
                    <a:lumMod val="75000"/>
                  </a:schemeClr>
                </a:solidFill>
              </a:rPr>
              <a:t>5</a:t>
            </a:r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</a:rPr>
              <a:t>를 저장할 배열을 만들고</a:t>
            </a:r>
            <a:r>
              <a:rPr lang="en-US" altLang="ko-KR" sz="1600" dirty="0" smtClean="0">
                <a:solidFill>
                  <a:schemeClr val="accent2">
                    <a:lumMod val="75000"/>
                  </a:schemeClr>
                </a:solidFill>
              </a:rPr>
              <a:t>, </a:t>
            </a:r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</a:rPr>
              <a:t>원소의 값만큼 </a:t>
            </a:r>
            <a:r>
              <a:rPr lang="en-US" altLang="ko-KR" sz="1600" dirty="0" smtClean="0">
                <a:solidFill>
                  <a:schemeClr val="accent2">
                    <a:lumMod val="75000"/>
                  </a:schemeClr>
                </a:solidFill>
              </a:rPr>
              <a:t>‘*’</a:t>
            </a:r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</a:rPr>
              <a:t>를 출력하는 프로그램을 작성하라</a:t>
            </a:r>
            <a:r>
              <a:rPr lang="en-US" altLang="ko-KR" sz="1600" dirty="0" smtClean="0">
                <a:solidFill>
                  <a:schemeClr val="accent2">
                    <a:lumMod val="75000"/>
                  </a:schemeClr>
                </a:solidFill>
              </a:rPr>
              <a:t>.</a:t>
            </a:r>
            <a:endParaRPr lang="ko-KR" altLang="en-US" sz="16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8965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Array</a:t>
            </a:r>
            <a:r>
              <a:rPr lang="ko-KR" altLang="en-US" dirty="0" smtClean="0"/>
              <a:t>로</a:t>
            </a:r>
            <a:r>
              <a:rPr lang="en-US" altLang="ko-KR" dirty="0" smtClean="0"/>
              <a:t> </a:t>
            </a:r>
            <a:r>
              <a:rPr lang="ko-KR" altLang="en-US" dirty="0" smtClean="0"/>
              <a:t>배열 만들기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0"/>
            <a:r>
              <a:rPr lang="ko-KR" altLang="en-US" sz="2000" dirty="0" smtClean="0"/>
              <a:t>초기 값을 가진 배열 생성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pPr lvl="0"/>
            <a:endParaRPr lang="en-US" altLang="ko-KR" sz="2000" dirty="0" smtClean="0"/>
          </a:p>
          <a:p>
            <a:pPr lvl="0"/>
            <a:r>
              <a:rPr lang="ko-KR" altLang="en-US" sz="2000" dirty="0" smtClean="0"/>
              <a:t>초기화되지 않은 배열 생성</a:t>
            </a:r>
            <a:endParaRPr lang="en-US" altLang="ko-KR" sz="2000" dirty="0" smtClean="0"/>
          </a:p>
          <a:p>
            <a:pPr lvl="1"/>
            <a:r>
              <a:rPr lang="ko-KR" altLang="en-US" sz="1800" dirty="0"/>
              <a:t>일정 크기의 </a:t>
            </a:r>
            <a:r>
              <a:rPr lang="ko-KR" altLang="en-US" sz="1800" dirty="0" smtClean="0"/>
              <a:t>배열 생성 </a:t>
            </a:r>
            <a:r>
              <a:rPr lang="ko-KR" altLang="en-US" sz="1800" dirty="0"/>
              <a:t>후 나중에 </a:t>
            </a:r>
            <a:r>
              <a:rPr lang="ko-KR" altLang="en-US" sz="1800" dirty="0" smtClean="0"/>
              <a:t>원소 값 </a:t>
            </a:r>
            <a:r>
              <a:rPr lang="ko-KR" altLang="en-US" sz="1800" dirty="0"/>
              <a:t>저장</a:t>
            </a:r>
          </a:p>
          <a:p>
            <a:pPr lvl="0"/>
            <a:endParaRPr lang="en-US" altLang="ko-KR" sz="2000" dirty="0" smtClean="0"/>
          </a:p>
          <a:p>
            <a:pPr lvl="0"/>
            <a:endParaRPr lang="en-US" altLang="ko-KR" sz="2000" dirty="0" smtClean="0"/>
          </a:p>
          <a:p>
            <a:pPr lvl="0"/>
            <a:endParaRPr lang="en-US" altLang="ko-KR" sz="2000" dirty="0" smtClean="0"/>
          </a:p>
          <a:p>
            <a:endParaRPr lang="en-US" altLang="ko-KR" sz="2000" dirty="0" smtClean="0"/>
          </a:p>
          <a:p>
            <a:r>
              <a:rPr lang="ko-KR" altLang="en-US" sz="2000" dirty="0" smtClean="0"/>
              <a:t>빈 배열 생성</a:t>
            </a:r>
            <a:endParaRPr lang="en-US" altLang="ko-KR" sz="2000" dirty="0" smtClean="0"/>
          </a:p>
          <a:p>
            <a:pPr lvl="1"/>
            <a:r>
              <a:rPr lang="ko-KR" altLang="en-US" sz="1800" dirty="0" smtClean="0"/>
              <a:t>원소 개수를 예상할 수 없는 경우</a:t>
            </a:r>
          </a:p>
          <a:p>
            <a:pPr lvl="0"/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403648" y="1851825"/>
            <a:ext cx="5544616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defTabSz="1800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var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week = 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new Array(“</a:t>
            </a:r>
            <a:r>
              <a:rPr lang="ko-KR" altLang="en-US" sz="1400" b="1" kern="0" dirty="0">
                <a:solidFill>
                  <a:srgbClr val="000000"/>
                </a:solidFill>
                <a:latin typeface="+mj-ea"/>
                <a:ea typeface="+mj-ea"/>
              </a:rPr>
              <a:t>월”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, “</a:t>
            </a:r>
            <a:r>
              <a:rPr lang="ko-KR" altLang="en-US" sz="1400" b="1" kern="0" dirty="0">
                <a:solidFill>
                  <a:srgbClr val="000000"/>
                </a:solidFill>
                <a:latin typeface="+mj-ea"/>
                <a:ea typeface="+mj-ea"/>
              </a:rPr>
              <a:t>화”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, “</a:t>
            </a:r>
            <a:r>
              <a:rPr lang="ko-KR" altLang="en-US" sz="1400" b="1" kern="0" dirty="0">
                <a:solidFill>
                  <a:srgbClr val="000000"/>
                </a:solidFill>
                <a:latin typeface="+mj-ea"/>
                <a:ea typeface="+mj-ea"/>
              </a:rPr>
              <a:t>수”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, “</a:t>
            </a:r>
            <a:r>
              <a:rPr lang="ko-KR" altLang="en-US" sz="1400" b="1" kern="0" dirty="0">
                <a:solidFill>
                  <a:srgbClr val="000000"/>
                </a:solidFill>
                <a:latin typeface="+mj-ea"/>
                <a:ea typeface="+mj-ea"/>
              </a:rPr>
              <a:t>목”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, “</a:t>
            </a:r>
            <a:r>
              <a:rPr lang="ko-KR" altLang="en-US" sz="1400" b="1" kern="0" dirty="0">
                <a:solidFill>
                  <a:srgbClr val="000000"/>
                </a:solidFill>
                <a:latin typeface="+mj-ea"/>
                <a:ea typeface="+mj-ea"/>
              </a:rPr>
              <a:t>금”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, “</a:t>
            </a:r>
            <a:r>
              <a:rPr lang="ko-KR" altLang="en-US" sz="1400" b="1" kern="0" dirty="0">
                <a:solidFill>
                  <a:srgbClr val="000000"/>
                </a:solidFill>
                <a:latin typeface="+mj-ea"/>
                <a:ea typeface="+mj-ea"/>
              </a:rPr>
              <a:t>토”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, “</a:t>
            </a:r>
            <a:r>
              <a:rPr lang="ko-KR" altLang="en-US" sz="1400" b="1" kern="0" dirty="0">
                <a:solidFill>
                  <a:srgbClr val="000000"/>
                </a:solidFill>
                <a:latin typeface="+mj-ea"/>
                <a:ea typeface="+mj-ea"/>
              </a:rPr>
              <a:t>일”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);</a:t>
            </a:r>
            <a:endParaRPr lang="ko-KR" altLang="en-US" sz="1400" b="1" kern="0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403648" y="3320729"/>
            <a:ext cx="5544616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defTabSz="1800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var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week = 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new Array(7); 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		//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7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개의 원소를 가진 배열 생성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403648" y="3699029"/>
            <a:ext cx="5544616" cy="9541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week[0] = “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월”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;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week[1] = “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화”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;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...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week[6] = “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일”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;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403648" y="5691527"/>
            <a:ext cx="5544734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defTabSz="1800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var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week</a:t>
            </a:r>
            <a:r>
              <a:rPr lang="ko-KR" altLang="en-US" sz="1400" kern="0" dirty="0" smtClean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= 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new Array(); 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		//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빈 배열 생성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1406318" y="6093296"/>
            <a:ext cx="5541946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defTabSz="180000" fontAlgn="base" latinLnBrk="0"/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week[0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] = 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“</a:t>
            </a:r>
            <a:r>
              <a:rPr lang="ko-KR" altLang="en-US" sz="1400" kern="0" dirty="0" smtClean="0">
                <a:solidFill>
                  <a:srgbClr val="000000"/>
                </a:solidFill>
                <a:latin typeface="+mj-ea"/>
                <a:ea typeface="+mj-ea"/>
              </a:rPr>
              <a:t>월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”; 				//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배열 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week</a:t>
            </a:r>
            <a:r>
              <a:rPr lang="ko-KR" altLang="en-US" sz="1400" kern="0" dirty="0" smtClean="0">
                <a:solidFill>
                  <a:srgbClr val="000000"/>
                </a:solidFill>
                <a:latin typeface="+mj-ea"/>
                <a:ea typeface="+mj-ea"/>
              </a:rPr>
              <a:t> 크기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자동으로 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1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defTabSz="180000" fontAlgn="base" latinLnBrk="0"/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week[1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] = 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“</a:t>
            </a:r>
            <a:r>
              <a:rPr lang="ko-KR" altLang="en-US" sz="1400" kern="0" dirty="0" smtClean="0">
                <a:solidFill>
                  <a:srgbClr val="000000"/>
                </a:solidFill>
                <a:latin typeface="+mj-ea"/>
                <a:ea typeface="+mj-ea"/>
              </a:rPr>
              <a:t>화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”; 				//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배열 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week</a:t>
            </a:r>
            <a:r>
              <a:rPr lang="ko-KR" altLang="en-US" sz="1400" kern="0" dirty="0" smtClean="0">
                <a:solidFill>
                  <a:srgbClr val="000000"/>
                </a:solidFill>
                <a:latin typeface="+mj-ea"/>
                <a:ea typeface="+mj-ea"/>
              </a:rPr>
              <a:t> 크기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자동으로 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2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858467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배열의 원소 개수</a:t>
            </a:r>
            <a:r>
              <a:rPr lang="en-US" altLang="ko-KR" dirty="0"/>
              <a:t>, length </a:t>
            </a:r>
            <a:r>
              <a:rPr lang="ko-KR" altLang="en-US" dirty="0" err="1" smtClean="0"/>
              <a:t>프로퍼티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배열의 크기 </a:t>
            </a:r>
            <a:r>
              <a:rPr lang="en-US" altLang="ko-KR" dirty="0" smtClean="0"/>
              <a:t>: Array </a:t>
            </a:r>
            <a:r>
              <a:rPr lang="ko-KR" altLang="en-US" dirty="0"/>
              <a:t>객체의 </a:t>
            </a:r>
            <a:r>
              <a:rPr lang="en-US" altLang="ko-KR" dirty="0"/>
              <a:t>length </a:t>
            </a:r>
            <a:r>
              <a:rPr lang="ko-KR" altLang="en-US" dirty="0" err="1" smtClean="0"/>
              <a:t>프로퍼티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lvl="1"/>
            <a:r>
              <a:rPr lang="en-US" altLang="ko-KR" dirty="0" smtClean="0"/>
              <a:t>length </a:t>
            </a:r>
            <a:r>
              <a:rPr lang="ko-KR" altLang="en-US" dirty="0" err="1" smtClean="0"/>
              <a:t>프로퍼티는</a:t>
            </a:r>
            <a:r>
              <a:rPr lang="ko-KR" altLang="en-US" dirty="0" smtClean="0"/>
              <a:t> 사용자가 임의로 값 변경 가능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length </a:t>
            </a:r>
            <a:r>
              <a:rPr lang="ko-KR" altLang="en-US" dirty="0" err="1" smtClean="0"/>
              <a:t>프로퍼티는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Array </a:t>
            </a:r>
            <a:r>
              <a:rPr lang="ko-KR" altLang="en-US" dirty="0" smtClean="0"/>
              <a:t>객체에 의해 자동 관리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사용자가 임의로 값 변경 가능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배열의 크기를 줄이거나 늘일 수 있음</a:t>
            </a:r>
            <a:endParaRPr lang="en-US" altLang="ko-KR" dirty="0" smtClean="0"/>
          </a:p>
          <a:p>
            <a:pPr lvl="3"/>
            <a:r>
              <a:rPr lang="ko-KR" altLang="en-US" dirty="0"/>
              <a:t>예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13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115616" y="1916832"/>
            <a:ext cx="6480720" cy="9541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defTabSz="1800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var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plots = [-20, -5, 0, 15, 20];</a:t>
            </a:r>
          </a:p>
          <a:p>
            <a:pPr marL="190500" defTabSz="1800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var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week = new Array(“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월”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, “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화”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, “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수”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, “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목”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, “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금”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, “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토”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, “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일”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);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defTabSz="1800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var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m = </a:t>
            </a:r>
            <a:r>
              <a:rPr lang="en-US" altLang="ko-KR" sz="1400" b="1" kern="0" dirty="0" err="1">
                <a:solidFill>
                  <a:srgbClr val="000000"/>
                </a:solidFill>
                <a:latin typeface="+mj-ea"/>
                <a:ea typeface="+mj-ea"/>
              </a:rPr>
              <a:t>plots.length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; 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		//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m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은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5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defTabSz="1800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var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n = </a:t>
            </a:r>
            <a:r>
              <a:rPr lang="en-US" altLang="ko-KR" sz="1400" b="1" kern="0" dirty="0" err="1">
                <a:solidFill>
                  <a:srgbClr val="000000"/>
                </a:solidFill>
                <a:latin typeface="+mj-ea"/>
                <a:ea typeface="+mj-ea"/>
              </a:rPr>
              <a:t>week.length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; 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		//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n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은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7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411760" y="4509120"/>
            <a:ext cx="5184576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fontAlgn="base" latinLnBrk="0"/>
            <a:r>
              <a:rPr lang="en-US" altLang="ko-KR" sz="1400" kern="0" dirty="0" err="1" smtClean="0">
                <a:solidFill>
                  <a:srgbClr val="000000"/>
                </a:solidFill>
                <a:latin typeface="+mj-ea"/>
                <a:ea typeface="+mj-ea"/>
              </a:rPr>
              <a:t>plots.length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= 10; // 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plots</a:t>
            </a:r>
            <a:r>
              <a:rPr lang="ko-KR" altLang="en-US" sz="1400" kern="0" dirty="0" smtClean="0">
                <a:solidFill>
                  <a:srgbClr val="000000"/>
                </a:solidFill>
                <a:latin typeface="+mj-ea"/>
                <a:ea typeface="+mj-ea"/>
              </a:rPr>
              <a:t>의 크기는 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5</a:t>
            </a:r>
            <a:r>
              <a:rPr lang="ko-KR" altLang="en-US" sz="1400" kern="0" dirty="0" smtClean="0">
                <a:solidFill>
                  <a:srgbClr val="000000"/>
                </a:solidFill>
                <a:latin typeface="+mj-ea"/>
                <a:ea typeface="+mj-ea"/>
              </a:rPr>
              <a:t>에서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 10</a:t>
            </a:r>
            <a:r>
              <a:rPr lang="ko-KR" altLang="en-US" sz="1400" kern="0" dirty="0" smtClean="0">
                <a:solidFill>
                  <a:srgbClr val="000000"/>
                </a:solidFill>
                <a:latin typeface="+mj-ea"/>
                <a:ea typeface="+mj-ea"/>
              </a:rPr>
              <a:t>으로 늘어남</a:t>
            </a:r>
            <a:endParaRPr lang="en-US" altLang="ko-KR" sz="1400" kern="0" dirty="0" smtClean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</a:rPr>
              <a:t>plots.length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</a:rPr>
              <a:t> = 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</a:rPr>
              <a:t>2;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</a:rPr>
              <a:t>// plots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</a:rPr>
              <a:t>의 크기는 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</a:rPr>
              <a:t>2</a:t>
            </a:r>
            <a:r>
              <a:rPr lang="ko-KR" altLang="en-US" sz="1400" kern="0" dirty="0" smtClean="0">
                <a:solidFill>
                  <a:srgbClr val="000000"/>
                </a:solidFill>
                <a:latin typeface="+mj-ea"/>
              </a:rPr>
              <a:t>로 줄어 들어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</a:rPr>
              <a:t>, </a:t>
            </a:r>
          </a:p>
          <a:p>
            <a:pPr marL="1905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</a:rPr>
              <a:t>	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</a:rPr>
              <a:t>           // </a:t>
            </a:r>
            <a:r>
              <a:rPr lang="ko-KR" altLang="en-US" sz="1400" kern="0" dirty="0" smtClean="0">
                <a:solidFill>
                  <a:srgbClr val="000000"/>
                </a:solidFill>
                <a:latin typeface="+mj-ea"/>
              </a:rPr>
              <a:t>처음 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</a:rPr>
              <a:t>2</a:t>
            </a:r>
            <a:r>
              <a:rPr lang="ko-KR" altLang="en-US" sz="1400" kern="0" dirty="0" smtClean="0">
                <a:solidFill>
                  <a:srgbClr val="000000"/>
                </a:solidFill>
                <a:latin typeface="+mj-ea"/>
              </a:rPr>
              <a:t>개의 원소 외에는 모두 삭제 됨</a:t>
            </a:r>
            <a:endParaRPr lang="ko-KR" altLang="en-US" sz="1400" kern="0" dirty="0">
              <a:solidFill>
                <a:srgbClr val="000000"/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332631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예제 </a:t>
            </a:r>
            <a:r>
              <a:rPr lang="en-US" altLang="ko-KR" dirty="0"/>
              <a:t>7</a:t>
            </a:r>
            <a:r>
              <a:rPr lang="en-US" altLang="ko-KR" dirty="0" smtClean="0"/>
              <a:t>-3 </a:t>
            </a:r>
            <a:r>
              <a:rPr lang="en-US" altLang="ko-KR" dirty="0"/>
              <a:t>Array </a:t>
            </a:r>
            <a:r>
              <a:rPr lang="ko-KR" altLang="en-US" dirty="0"/>
              <a:t>객체로 배열 </a:t>
            </a:r>
            <a:r>
              <a:rPr lang="ko-KR" altLang="en-US" dirty="0" smtClean="0"/>
              <a:t>만들기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595881" y="1484784"/>
            <a:ext cx="5688632" cy="48320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&lt;!DOCTYPE html&gt;</a:t>
            </a:r>
          </a:p>
          <a:p>
            <a:pPr defTabSz="180000"/>
            <a:r>
              <a:rPr lang="en-US" altLang="ko-KR" sz="1400" dirty="0"/>
              <a:t>&lt;html&gt;&lt;head&gt;&lt;title&gt;Array </a:t>
            </a:r>
            <a:r>
              <a:rPr lang="ko-KR" altLang="en-US" sz="1400" dirty="0"/>
              <a:t>객체로 배열 만들기</a:t>
            </a:r>
            <a:r>
              <a:rPr lang="en-US" altLang="ko-KR" sz="1400" dirty="0"/>
              <a:t>&lt;/title&gt;&lt;/head&gt;</a:t>
            </a:r>
          </a:p>
          <a:p>
            <a:pPr defTabSz="180000"/>
            <a:r>
              <a:rPr lang="en-US" altLang="ko-KR" sz="1400" dirty="0"/>
              <a:t>&lt;body&gt;</a:t>
            </a:r>
          </a:p>
          <a:p>
            <a:pPr defTabSz="180000"/>
            <a:r>
              <a:rPr lang="en-US" altLang="ko-KR" sz="1400" dirty="0"/>
              <a:t>&lt;h3&gt;Array </a:t>
            </a:r>
            <a:r>
              <a:rPr lang="ko-KR" altLang="en-US" sz="1400" dirty="0"/>
              <a:t>객체로 배열 만들기</a:t>
            </a:r>
            <a:r>
              <a:rPr lang="en-US" altLang="ko-KR" sz="1400" dirty="0"/>
              <a:t>&lt;/h3&gt;</a:t>
            </a:r>
          </a:p>
          <a:p>
            <a:pPr defTabSz="180000"/>
            <a:r>
              <a:rPr lang="en-US" altLang="ko-KR" sz="1400" dirty="0"/>
              <a:t>&lt;</a:t>
            </a:r>
            <a:r>
              <a:rPr lang="en-US" altLang="ko-KR" sz="1400" dirty="0" err="1"/>
              <a:t>hr</a:t>
            </a:r>
            <a:r>
              <a:rPr lang="en-US" altLang="ko-KR" sz="1400" dirty="0"/>
              <a:t>&gt;</a:t>
            </a:r>
          </a:p>
          <a:p>
            <a:pPr defTabSz="180000"/>
            <a:r>
              <a:rPr lang="en-US" altLang="ko-KR" sz="1400" dirty="0"/>
              <a:t>&lt;script&gt;</a:t>
            </a:r>
          </a:p>
          <a:p>
            <a:pPr defTabSz="180000"/>
            <a:r>
              <a:rPr lang="en-US" altLang="ko-KR" sz="1400" b="1" dirty="0" smtClean="0"/>
              <a:t>	</a:t>
            </a:r>
            <a:r>
              <a:rPr lang="en-US" altLang="ko-KR" sz="1400" b="1" dirty="0" err="1" smtClean="0"/>
              <a:t>var</a:t>
            </a:r>
            <a:r>
              <a:rPr lang="en-US" altLang="ko-KR" sz="1400" b="1" dirty="0" smtClean="0"/>
              <a:t> </a:t>
            </a:r>
            <a:r>
              <a:rPr lang="en-US" altLang="ko-KR" sz="1400" b="1" dirty="0"/>
              <a:t>degrees = new Array(); </a:t>
            </a:r>
            <a:r>
              <a:rPr lang="en-US" altLang="ko-KR" sz="1400" dirty="0"/>
              <a:t>// </a:t>
            </a:r>
            <a:r>
              <a:rPr lang="ko-KR" altLang="en-US" sz="1400" dirty="0"/>
              <a:t>빈 배열 생성</a:t>
            </a:r>
          </a:p>
          <a:p>
            <a:pPr defTabSz="180000"/>
            <a:r>
              <a:rPr lang="en-US" altLang="ko-KR" sz="1400" dirty="0" smtClean="0"/>
              <a:t>	degrees[0</a:t>
            </a:r>
            <a:r>
              <a:rPr lang="en-US" altLang="ko-KR" sz="1400" dirty="0"/>
              <a:t>] = 15.1;</a:t>
            </a:r>
          </a:p>
          <a:p>
            <a:pPr defTabSz="180000"/>
            <a:r>
              <a:rPr lang="en-US" altLang="ko-KR" sz="1400" dirty="0" smtClean="0"/>
              <a:t>	degrees[1</a:t>
            </a:r>
            <a:r>
              <a:rPr lang="en-US" altLang="ko-KR" sz="1400" dirty="0"/>
              <a:t>] = 15.4; </a:t>
            </a:r>
          </a:p>
          <a:p>
            <a:pPr defTabSz="180000"/>
            <a:r>
              <a:rPr lang="en-US" altLang="ko-KR" sz="1400" dirty="0" smtClean="0"/>
              <a:t>	degrees[2</a:t>
            </a:r>
            <a:r>
              <a:rPr lang="en-US" altLang="ko-KR" sz="1400" dirty="0"/>
              <a:t>] = 16.1;</a:t>
            </a:r>
          </a:p>
          <a:p>
            <a:pPr defTabSz="180000"/>
            <a:r>
              <a:rPr lang="en-US" altLang="ko-KR" sz="1400" dirty="0" smtClean="0"/>
              <a:t>	degrees[3</a:t>
            </a:r>
            <a:r>
              <a:rPr lang="en-US" altLang="ko-KR" sz="1400" dirty="0"/>
              <a:t>] = 17.5; </a:t>
            </a:r>
          </a:p>
          <a:p>
            <a:pPr defTabSz="180000"/>
            <a:r>
              <a:rPr lang="en-US" altLang="ko-KR" sz="1400" dirty="0" smtClean="0"/>
              <a:t>	degrees[4</a:t>
            </a:r>
            <a:r>
              <a:rPr lang="en-US" altLang="ko-KR" sz="1400" dirty="0"/>
              <a:t>] = 19.2;</a:t>
            </a:r>
          </a:p>
          <a:p>
            <a:pPr defTabSz="180000"/>
            <a:r>
              <a:rPr lang="en-US" altLang="ko-KR" sz="1400" dirty="0" smtClean="0"/>
              <a:t>	degrees[5</a:t>
            </a:r>
            <a:r>
              <a:rPr lang="en-US" altLang="ko-KR" sz="1400" dirty="0"/>
              <a:t>] = 21.4; </a:t>
            </a:r>
          </a:p>
          <a:p>
            <a:pPr defTabSz="180000"/>
            <a:endParaRPr lang="ko-KR" altLang="en-US" sz="1400" dirty="0"/>
          </a:p>
          <a:p>
            <a:pPr defTabSz="180000"/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var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sum = 0; </a:t>
            </a:r>
          </a:p>
          <a:p>
            <a:pPr defTabSz="180000"/>
            <a:r>
              <a:rPr lang="en-US" altLang="ko-KR" sz="1400" b="1" dirty="0" smtClean="0"/>
              <a:t>	for(</a:t>
            </a:r>
            <a:r>
              <a:rPr lang="en-US" altLang="ko-KR" sz="1400" b="1" dirty="0" err="1" smtClean="0"/>
              <a:t>i</a:t>
            </a:r>
            <a:r>
              <a:rPr lang="en-US" altLang="ko-KR" sz="1400" b="1" dirty="0" smtClean="0"/>
              <a:t>=0</a:t>
            </a:r>
            <a:r>
              <a:rPr lang="en-US" altLang="ko-KR" sz="1400" b="1" dirty="0"/>
              <a:t>; </a:t>
            </a:r>
            <a:r>
              <a:rPr lang="en-US" altLang="ko-KR" sz="1400" b="1" dirty="0" err="1" smtClean="0"/>
              <a:t>i</a:t>
            </a:r>
            <a:r>
              <a:rPr lang="en-US" altLang="ko-KR" sz="1400" b="1" dirty="0" smtClean="0"/>
              <a:t>&lt;</a:t>
            </a:r>
            <a:r>
              <a:rPr lang="en-US" altLang="ko-KR" sz="1400" b="1" dirty="0" err="1"/>
              <a:t>degrees.length</a:t>
            </a:r>
            <a:r>
              <a:rPr lang="en-US" altLang="ko-KR" sz="1400" b="1" dirty="0" smtClean="0"/>
              <a:t>; </a:t>
            </a:r>
            <a:r>
              <a:rPr lang="en-US" altLang="ko-KR" sz="1400" b="1" dirty="0" err="1"/>
              <a:t>i</a:t>
            </a:r>
            <a:r>
              <a:rPr lang="en-US" altLang="ko-KR" sz="1400" b="1" dirty="0"/>
              <a:t>++)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b="1" dirty="0" smtClean="0"/>
              <a:t>sum </a:t>
            </a:r>
            <a:r>
              <a:rPr lang="en-US" altLang="ko-KR" sz="1400" b="1" dirty="0"/>
              <a:t>+= degrees[</a:t>
            </a:r>
            <a:r>
              <a:rPr lang="en-US" altLang="ko-KR" sz="1400" b="1" dirty="0" err="1"/>
              <a:t>i</a:t>
            </a:r>
            <a:r>
              <a:rPr lang="en-US" altLang="ko-KR" sz="1400" b="1" dirty="0"/>
              <a:t>];</a:t>
            </a:r>
          </a:p>
          <a:p>
            <a:pPr defTabSz="180000"/>
            <a:endParaRPr lang="ko-KR" altLang="en-US" sz="1400" dirty="0"/>
          </a:p>
          <a:p>
            <a:pPr defTabSz="180000"/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document.write</a:t>
            </a:r>
            <a:r>
              <a:rPr lang="en-US" altLang="ko-KR" sz="1400" dirty="0"/>
              <a:t>("</a:t>
            </a:r>
            <a:r>
              <a:rPr lang="ko-KR" altLang="en-US" sz="1400" dirty="0"/>
              <a:t>평균 온도는 </a:t>
            </a:r>
            <a:r>
              <a:rPr lang="en-US" altLang="ko-KR" sz="1400" dirty="0"/>
              <a:t>"</a:t>
            </a:r>
            <a:r>
              <a:rPr lang="ko-KR" altLang="en-US" sz="1400" dirty="0"/>
              <a:t> </a:t>
            </a:r>
            <a:r>
              <a:rPr lang="en-US" altLang="ko-KR" sz="1400" dirty="0"/>
              <a:t>+</a:t>
            </a:r>
            <a:r>
              <a:rPr lang="en-US" altLang="ko-KR" sz="1400" b="1" dirty="0"/>
              <a:t> </a:t>
            </a:r>
            <a:r>
              <a:rPr lang="en-US" altLang="ko-KR" sz="1400" b="1" dirty="0" smtClean="0"/>
              <a:t>sum/</a:t>
            </a:r>
            <a:r>
              <a:rPr lang="en-US" altLang="ko-KR" sz="1400" b="1" dirty="0" err="1"/>
              <a:t>degrees.length</a:t>
            </a:r>
            <a:r>
              <a:rPr lang="en-US" altLang="ko-KR" sz="1400" b="1" dirty="0" smtClean="0"/>
              <a:t> </a:t>
            </a:r>
            <a:r>
              <a:rPr lang="en-US" altLang="ko-KR" sz="1400" dirty="0"/>
              <a:t>+ "&lt;</a:t>
            </a:r>
            <a:r>
              <a:rPr lang="en-US" altLang="ko-KR" sz="1400" dirty="0" err="1"/>
              <a:t>br</a:t>
            </a:r>
            <a:r>
              <a:rPr lang="en-US" altLang="ko-KR" sz="1400" dirty="0"/>
              <a:t>&gt;");</a:t>
            </a:r>
          </a:p>
          <a:p>
            <a:pPr defTabSz="180000"/>
            <a:r>
              <a:rPr lang="en-US" altLang="ko-KR" sz="1400" dirty="0"/>
              <a:t>&lt;/script&gt;</a:t>
            </a:r>
          </a:p>
          <a:p>
            <a:pPr defTabSz="180000"/>
            <a:r>
              <a:rPr lang="en-US" altLang="ko-KR" sz="1400" dirty="0"/>
              <a:t>&lt;/body&gt;</a:t>
            </a:r>
          </a:p>
          <a:p>
            <a:pPr defTabSz="180000"/>
            <a:r>
              <a:rPr lang="en-US" altLang="ko-KR" sz="1400" dirty="0"/>
              <a:t>&lt;/html&gt;</a:t>
            </a:r>
            <a:endParaRPr lang="ko-KR" alt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4427984" y="5805264"/>
            <a:ext cx="1536286" cy="272415"/>
          </a:xfrm>
          <a:prstGeom prst="wedgeRoundRectCallout">
            <a:avLst>
              <a:gd name="adj1" fmla="val -43133"/>
              <a:gd name="adj2" fmla="val -118178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배열 </a:t>
            </a:r>
            <a:r>
              <a:rPr lang="en-US" altLang="ko-KR" sz="1000" dirty="0" smtClean="0"/>
              <a:t>degrees</a:t>
            </a:r>
            <a:r>
              <a:rPr lang="ko-KR" altLang="en-US" sz="1000" dirty="0" smtClean="0"/>
              <a:t>의 크기</a:t>
            </a:r>
            <a:r>
              <a:rPr lang="en-US" altLang="ko-KR" sz="1000" dirty="0" smtClean="0"/>
              <a:t>, 6</a:t>
            </a:r>
            <a:endParaRPr lang="ko-KR" altLang="en-US" sz="1000" dirty="0"/>
          </a:p>
        </p:txBody>
      </p:sp>
      <p:sp>
        <p:nvSpPr>
          <p:cNvPr id="8" name="TextBox 7"/>
          <p:cNvSpPr txBox="1"/>
          <p:nvPr/>
        </p:nvSpPr>
        <p:spPr>
          <a:xfrm>
            <a:off x="2382396" y="4444920"/>
            <a:ext cx="1325508" cy="272415"/>
          </a:xfrm>
          <a:prstGeom prst="wedgeRoundRectCallout">
            <a:avLst>
              <a:gd name="adj1" fmla="val -38797"/>
              <a:gd name="adj2" fmla="val 10431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배열 크기만큼 루프</a:t>
            </a:r>
            <a:endParaRPr lang="ko-KR" altLang="en-US" sz="10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6127" y="2414331"/>
            <a:ext cx="2976273" cy="2412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137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배열의 특징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ko-KR" altLang="en-US" sz="2000" dirty="0" smtClean="0"/>
              <a:t>배열은 </a:t>
            </a:r>
            <a:r>
              <a:rPr lang="en-US" altLang="ko-KR" sz="2000" dirty="0" smtClean="0"/>
              <a:t>Array </a:t>
            </a:r>
            <a:r>
              <a:rPr lang="ko-KR" altLang="en-US" sz="2000" dirty="0" smtClean="0"/>
              <a:t>객체</a:t>
            </a:r>
            <a:endParaRPr lang="en-US" altLang="ko-KR" sz="2000" dirty="0" smtClean="0"/>
          </a:p>
          <a:p>
            <a:pPr lvl="1"/>
            <a:r>
              <a:rPr lang="en-US" altLang="ko-KR" sz="1800" dirty="0" smtClean="0"/>
              <a:t>[]</a:t>
            </a:r>
            <a:r>
              <a:rPr lang="ko-KR" altLang="en-US" sz="1800" dirty="0" smtClean="0"/>
              <a:t>로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생성해도 </a:t>
            </a:r>
            <a:r>
              <a:rPr lang="en-US" altLang="ko-KR" sz="1800" dirty="0" smtClean="0"/>
              <a:t>Array </a:t>
            </a:r>
            <a:r>
              <a:rPr lang="ko-KR" altLang="en-US" sz="1800" dirty="0" smtClean="0"/>
              <a:t>객체로 다루어짐</a:t>
            </a:r>
            <a:endParaRPr lang="en-US" altLang="ko-KR" sz="1800" dirty="0" smtClean="0"/>
          </a:p>
          <a:p>
            <a:endParaRPr lang="en-US" altLang="ko-KR" sz="2000" dirty="0" smtClean="0"/>
          </a:p>
          <a:p>
            <a:r>
              <a:rPr lang="ko-KR" altLang="en-US" sz="2000" dirty="0" smtClean="0"/>
              <a:t>배열에 여러 타입의 데이터 섞여 저장 가능</a:t>
            </a:r>
          </a:p>
          <a:p>
            <a:pPr lvl="1"/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15</a:t>
            </a:fld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043608" y="2996952"/>
            <a:ext cx="6120680" cy="13849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defTabSz="1800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var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any = new Array(5); 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			//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5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개의 원소를 가진 배열 생성</a:t>
            </a:r>
          </a:p>
          <a:p>
            <a:pPr marL="190500"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any[0] = 0;</a:t>
            </a:r>
          </a:p>
          <a:p>
            <a:pPr marL="190500"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any[1] = 5.5;</a:t>
            </a:r>
          </a:p>
          <a:p>
            <a:pPr marL="190500"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any[2] = “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이미지 벡터”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; 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			//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문자열 저장</a:t>
            </a:r>
          </a:p>
          <a:p>
            <a:pPr marL="190500"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any[3] = new Date(); 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				//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Date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객체 저장</a:t>
            </a:r>
          </a:p>
          <a:p>
            <a:pPr marL="190500"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any[4] =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convertFunction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; 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		//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function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convertFunction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()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의 주소 저장</a:t>
            </a:r>
          </a:p>
        </p:txBody>
      </p:sp>
    </p:spTree>
    <p:extLst>
      <p:ext uri="{BB962C8B-B14F-4D97-AF65-F5344CB8AC3E}">
        <p14:creationId xmlns:p14="http://schemas.microsoft.com/office/powerpoint/2010/main" val="738966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예제 </a:t>
            </a:r>
            <a:r>
              <a:rPr lang="en-US" altLang="ko-KR" dirty="0"/>
              <a:t>7</a:t>
            </a:r>
            <a:r>
              <a:rPr lang="en-US" altLang="ko-KR" dirty="0" smtClean="0"/>
              <a:t>–4 </a:t>
            </a:r>
            <a:r>
              <a:rPr lang="en-US" altLang="ko-KR" dirty="0"/>
              <a:t>Array </a:t>
            </a:r>
            <a:r>
              <a:rPr lang="ko-KR" altLang="en-US" dirty="0"/>
              <a:t>객체의 </a:t>
            </a:r>
            <a:r>
              <a:rPr lang="ko-KR" altLang="en-US" dirty="0" err="1"/>
              <a:t>메소드</a:t>
            </a:r>
            <a:r>
              <a:rPr lang="ko-KR" altLang="en-US" dirty="0"/>
              <a:t> </a:t>
            </a:r>
            <a:r>
              <a:rPr lang="ko-KR" altLang="en-US" dirty="0" smtClean="0"/>
              <a:t>활용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755576" y="1004812"/>
            <a:ext cx="4392488" cy="577081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900" dirty="0"/>
              <a:t>&lt;!DOCTYPE html&gt;</a:t>
            </a:r>
          </a:p>
          <a:p>
            <a:pPr defTabSz="180000"/>
            <a:r>
              <a:rPr lang="en-US" altLang="ko-KR" sz="900" dirty="0"/>
              <a:t>&lt;html&gt;&lt;head&gt;&lt;title&gt;Array </a:t>
            </a:r>
            <a:r>
              <a:rPr lang="ko-KR" altLang="en-US" sz="900" dirty="0"/>
              <a:t>객체의 </a:t>
            </a:r>
            <a:r>
              <a:rPr lang="ko-KR" altLang="en-US" sz="900" dirty="0" err="1"/>
              <a:t>메소드</a:t>
            </a:r>
            <a:r>
              <a:rPr lang="ko-KR" altLang="en-US" sz="900" dirty="0"/>
              <a:t> 활용</a:t>
            </a:r>
            <a:r>
              <a:rPr lang="en-US" altLang="ko-KR" sz="900" dirty="0"/>
              <a:t>&lt;/title&gt;</a:t>
            </a:r>
          </a:p>
          <a:p>
            <a:pPr defTabSz="180000"/>
            <a:r>
              <a:rPr lang="en-US" altLang="ko-KR" sz="900" dirty="0"/>
              <a:t>&lt;script&gt;</a:t>
            </a:r>
          </a:p>
          <a:p>
            <a:pPr defTabSz="180000"/>
            <a:r>
              <a:rPr lang="en-US" altLang="ko-KR" sz="900" b="1" dirty="0" smtClean="0"/>
              <a:t>	function </a:t>
            </a:r>
            <a:r>
              <a:rPr lang="en-US" altLang="ko-KR" sz="900" b="1" dirty="0" err="1"/>
              <a:t>pr</a:t>
            </a:r>
            <a:r>
              <a:rPr lang="en-US" altLang="ko-KR" sz="900" b="1" dirty="0"/>
              <a:t>(</a:t>
            </a:r>
            <a:r>
              <a:rPr lang="en-US" altLang="ko-KR" sz="900" b="1" dirty="0" err="1"/>
              <a:t>msg</a:t>
            </a:r>
            <a:r>
              <a:rPr lang="en-US" altLang="ko-KR" sz="900" b="1" dirty="0"/>
              <a:t>, </a:t>
            </a:r>
            <a:r>
              <a:rPr lang="en-US" altLang="ko-KR" sz="900" b="1" dirty="0" err="1"/>
              <a:t>arr</a:t>
            </a:r>
            <a:r>
              <a:rPr lang="en-US" altLang="ko-KR" sz="900" b="1" dirty="0"/>
              <a:t>) </a:t>
            </a:r>
            <a:r>
              <a:rPr lang="en-US" altLang="ko-KR" sz="900" b="1" dirty="0" smtClean="0"/>
              <a:t>{ </a:t>
            </a:r>
            <a:r>
              <a:rPr lang="en-US" altLang="ko-KR" sz="900" dirty="0" err="1" smtClean="0"/>
              <a:t>document.write</a:t>
            </a:r>
            <a:r>
              <a:rPr lang="en-US" altLang="ko-KR" sz="900" dirty="0" smtClean="0"/>
              <a:t>(</a:t>
            </a:r>
            <a:r>
              <a:rPr lang="en-US" altLang="ko-KR" sz="900" dirty="0" err="1" smtClean="0"/>
              <a:t>msg</a:t>
            </a:r>
            <a:r>
              <a:rPr lang="en-US" altLang="ko-KR" sz="900" dirty="0" smtClean="0"/>
              <a:t> </a:t>
            </a:r>
            <a:r>
              <a:rPr lang="en-US" altLang="ko-KR" sz="900" dirty="0"/>
              <a:t>+ </a:t>
            </a:r>
            <a:r>
              <a:rPr lang="en-US" altLang="ko-KR" sz="900" dirty="0" err="1"/>
              <a:t>arr.toString</a:t>
            </a:r>
            <a:r>
              <a:rPr lang="en-US" altLang="ko-KR" sz="900" dirty="0"/>
              <a:t>() + "&lt;</a:t>
            </a:r>
            <a:r>
              <a:rPr lang="en-US" altLang="ko-KR" sz="900" dirty="0" err="1"/>
              <a:t>br</a:t>
            </a:r>
            <a:r>
              <a:rPr lang="en-US" altLang="ko-KR" sz="900" dirty="0" smtClean="0"/>
              <a:t>&gt;"); }</a:t>
            </a:r>
            <a:endParaRPr lang="en-US" altLang="ko-KR" sz="900" dirty="0"/>
          </a:p>
          <a:p>
            <a:pPr defTabSz="180000"/>
            <a:r>
              <a:rPr lang="en-US" altLang="ko-KR" sz="900" dirty="0"/>
              <a:t>&lt;/script&gt;</a:t>
            </a:r>
          </a:p>
          <a:p>
            <a:pPr defTabSz="180000"/>
            <a:r>
              <a:rPr lang="en-US" altLang="ko-KR" sz="900" dirty="0"/>
              <a:t>&lt;/head&gt;</a:t>
            </a:r>
          </a:p>
          <a:p>
            <a:pPr defTabSz="180000"/>
            <a:r>
              <a:rPr lang="en-US" altLang="ko-KR" sz="900" dirty="0"/>
              <a:t>&lt;body&gt;</a:t>
            </a:r>
          </a:p>
          <a:p>
            <a:pPr defTabSz="180000"/>
            <a:r>
              <a:rPr lang="en-US" altLang="ko-KR" sz="900" dirty="0"/>
              <a:t>&lt;h3&gt;Array </a:t>
            </a:r>
            <a:r>
              <a:rPr lang="ko-KR" altLang="en-US" sz="900" dirty="0"/>
              <a:t>객체의 </a:t>
            </a:r>
            <a:r>
              <a:rPr lang="ko-KR" altLang="en-US" sz="900" dirty="0" err="1"/>
              <a:t>메소드</a:t>
            </a:r>
            <a:r>
              <a:rPr lang="ko-KR" altLang="en-US" sz="900" dirty="0"/>
              <a:t> 활용</a:t>
            </a:r>
            <a:r>
              <a:rPr lang="en-US" altLang="ko-KR" sz="900" dirty="0"/>
              <a:t>&lt;/h3&gt;</a:t>
            </a:r>
          </a:p>
          <a:p>
            <a:pPr defTabSz="180000"/>
            <a:r>
              <a:rPr lang="en-US" altLang="ko-KR" sz="900" dirty="0"/>
              <a:t>&lt;</a:t>
            </a:r>
            <a:r>
              <a:rPr lang="en-US" altLang="ko-KR" sz="900" dirty="0" err="1"/>
              <a:t>hr</a:t>
            </a:r>
            <a:r>
              <a:rPr lang="en-US" altLang="ko-KR" sz="900" dirty="0"/>
              <a:t>&gt;</a:t>
            </a:r>
          </a:p>
          <a:p>
            <a:pPr defTabSz="180000"/>
            <a:r>
              <a:rPr lang="en-US" altLang="ko-KR" sz="900" dirty="0"/>
              <a:t>&lt;script&gt;</a:t>
            </a:r>
          </a:p>
          <a:p>
            <a:pPr defTabSz="180000"/>
            <a:r>
              <a:rPr lang="en-US" altLang="ko-KR" sz="900" b="1" dirty="0" smtClean="0"/>
              <a:t>	</a:t>
            </a:r>
            <a:r>
              <a:rPr lang="en-US" altLang="ko-KR" sz="900" b="1" dirty="0" err="1" smtClean="0"/>
              <a:t>var</a:t>
            </a:r>
            <a:r>
              <a:rPr lang="en-US" altLang="ko-KR" sz="900" b="1" dirty="0" smtClean="0"/>
              <a:t> </a:t>
            </a:r>
            <a:r>
              <a:rPr lang="en-US" altLang="ko-KR" sz="900" b="1" dirty="0"/>
              <a:t>a = new Array("</a:t>
            </a:r>
            <a:r>
              <a:rPr lang="ko-KR" altLang="en-US" sz="900" b="1" dirty="0"/>
              <a:t>황</a:t>
            </a:r>
            <a:r>
              <a:rPr lang="en-US" altLang="ko-KR" sz="900" b="1" dirty="0"/>
              <a:t>", "</a:t>
            </a:r>
            <a:r>
              <a:rPr lang="ko-KR" altLang="en-US" sz="900" b="1" dirty="0"/>
              <a:t>김</a:t>
            </a:r>
            <a:r>
              <a:rPr lang="en-US" altLang="ko-KR" sz="900" b="1" dirty="0"/>
              <a:t>", "</a:t>
            </a:r>
            <a:r>
              <a:rPr lang="ko-KR" altLang="en-US" sz="900" b="1" dirty="0"/>
              <a:t>이</a:t>
            </a:r>
            <a:r>
              <a:rPr lang="en-US" altLang="ko-KR" sz="900" b="1" dirty="0"/>
              <a:t>");</a:t>
            </a:r>
          </a:p>
          <a:p>
            <a:pPr defTabSz="180000"/>
            <a:r>
              <a:rPr lang="en-US" altLang="ko-KR" sz="900" b="1" dirty="0" smtClean="0"/>
              <a:t>	</a:t>
            </a:r>
            <a:r>
              <a:rPr lang="en-US" altLang="ko-KR" sz="900" b="1" dirty="0" err="1" smtClean="0"/>
              <a:t>var</a:t>
            </a:r>
            <a:r>
              <a:rPr lang="en-US" altLang="ko-KR" sz="900" b="1" dirty="0" smtClean="0"/>
              <a:t> </a:t>
            </a:r>
            <a:r>
              <a:rPr lang="en-US" altLang="ko-KR" sz="900" b="1" dirty="0"/>
              <a:t>b = new Array("</a:t>
            </a:r>
            <a:r>
              <a:rPr lang="ko-KR" altLang="en-US" sz="900" b="1" dirty="0"/>
              <a:t>박</a:t>
            </a:r>
            <a:r>
              <a:rPr lang="en-US" altLang="ko-KR" sz="900" b="1" dirty="0"/>
              <a:t>");</a:t>
            </a:r>
          </a:p>
          <a:p>
            <a:pPr defTabSz="180000"/>
            <a:r>
              <a:rPr lang="en-US" altLang="ko-KR" sz="900" b="1" dirty="0" smtClean="0"/>
              <a:t>	</a:t>
            </a:r>
            <a:r>
              <a:rPr lang="en-US" altLang="ko-KR" sz="900" b="1" dirty="0" err="1" smtClean="0"/>
              <a:t>var</a:t>
            </a:r>
            <a:r>
              <a:rPr lang="en-US" altLang="ko-KR" sz="900" b="1" dirty="0" smtClean="0"/>
              <a:t> </a:t>
            </a:r>
            <a:r>
              <a:rPr lang="en-US" altLang="ko-KR" sz="900" b="1" dirty="0"/>
              <a:t>c;</a:t>
            </a:r>
          </a:p>
          <a:p>
            <a:pPr defTabSz="180000"/>
            <a:endParaRPr lang="ko-KR" altLang="en-US" sz="900" dirty="0"/>
          </a:p>
          <a:p>
            <a:pPr defTabSz="180000"/>
            <a:r>
              <a:rPr lang="en-US" altLang="ko-KR" sz="900" dirty="0" smtClean="0"/>
              <a:t>	</a:t>
            </a:r>
            <a:r>
              <a:rPr lang="en-US" altLang="ko-KR" sz="900" dirty="0" err="1" smtClean="0"/>
              <a:t>pr</a:t>
            </a:r>
            <a:r>
              <a:rPr lang="en-US" altLang="ko-KR" sz="900" dirty="0"/>
              <a:t>("</a:t>
            </a:r>
            <a:r>
              <a:rPr lang="ko-KR" altLang="en-US" sz="900" dirty="0"/>
              <a:t>배열 </a:t>
            </a:r>
            <a:r>
              <a:rPr lang="en-US" altLang="ko-KR" sz="900" dirty="0"/>
              <a:t>a = ", a);</a:t>
            </a:r>
          </a:p>
          <a:p>
            <a:pPr defTabSz="180000"/>
            <a:r>
              <a:rPr lang="en-US" altLang="ko-KR" sz="900" dirty="0" smtClean="0"/>
              <a:t>	</a:t>
            </a:r>
            <a:r>
              <a:rPr lang="en-US" altLang="ko-KR" sz="900" dirty="0" err="1" smtClean="0"/>
              <a:t>pr</a:t>
            </a:r>
            <a:r>
              <a:rPr lang="en-US" altLang="ko-KR" sz="900" dirty="0"/>
              <a:t>("</a:t>
            </a:r>
            <a:r>
              <a:rPr lang="ko-KR" altLang="en-US" sz="900" dirty="0"/>
              <a:t>배열 </a:t>
            </a:r>
            <a:r>
              <a:rPr lang="en-US" altLang="ko-KR" sz="900" dirty="0"/>
              <a:t>b = ", b);</a:t>
            </a:r>
          </a:p>
          <a:p>
            <a:pPr defTabSz="180000"/>
            <a:r>
              <a:rPr lang="en-US" altLang="ko-KR" sz="900" dirty="0" smtClean="0"/>
              <a:t>	</a:t>
            </a:r>
            <a:r>
              <a:rPr lang="en-US" altLang="ko-KR" sz="900" dirty="0" err="1" smtClean="0"/>
              <a:t>document.write</a:t>
            </a:r>
            <a:r>
              <a:rPr lang="en-US" altLang="ko-KR" sz="900" dirty="0"/>
              <a:t>("&lt;</a:t>
            </a:r>
            <a:r>
              <a:rPr lang="en-US" altLang="ko-KR" sz="900" dirty="0" err="1"/>
              <a:t>hr</a:t>
            </a:r>
            <a:r>
              <a:rPr lang="en-US" altLang="ko-KR" sz="900" dirty="0"/>
              <a:t>&gt;");</a:t>
            </a:r>
          </a:p>
          <a:p>
            <a:pPr defTabSz="180000"/>
            <a:endParaRPr lang="ko-KR" altLang="en-US" sz="900" dirty="0"/>
          </a:p>
          <a:p>
            <a:pPr defTabSz="180000"/>
            <a:r>
              <a:rPr lang="en-US" altLang="ko-KR" sz="900" b="1" dirty="0" smtClean="0"/>
              <a:t>	c </a:t>
            </a:r>
            <a:r>
              <a:rPr lang="en-US" altLang="ko-KR" sz="900" b="1" dirty="0"/>
              <a:t>= </a:t>
            </a:r>
            <a:r>
              <a:rPr lang="en-US" altLang="ko-KR" sz="900" b="1" dirty="0" err="1"/>
              <a:t>a.concat</a:t>
            </a:r>
            <a:r>
              <a:rPr lang="en-US" altLang="ko-KR" sz="900" b="1" dirty="0"/>
              <a:t>(b); </a:t>
            </a:r>
            <a:r>
              <a:rPr lang="en-US" altLang="ko-KR" sz="900" dirty="0"/>
              <a:t>// c</a:t>
            </a:r>
            <a:r>
              <a:rPr lang="ko-KR" altLang="en-US" sz="900" dirty="0"/>
              <a:t>는 </a:t>
            </a:r>
            <a:r>
              <a:rPr lang="en-US" altLang="ko-KR" sz="900" dirty="0"/>
              <a:t>a</a:t>
            </a:r>
            <a:r>
              <a:rPr lang="ko-KR" altLang="en-US" sz="900" dirty="0"/>
              <a:t>와 </a:t>
            </a:r>
            <a:r>
              <a:rPr lang="en-US" altLang="ko-KR" sz="900" dirty="0"/>
              <a:t>b</a:t>
            </a:r>
            <a:r>
              <a:rPr lang="ko-KR" altLang="en-US" sz="900" dirty="0"/>
              <a:t>를 연결한 새 배열</a:t>
            </a:r>
          </a:p>
          <a:p>
            <a:pPr defTabSz="180000"/>
            <a:r>
              <a:rPr lang="en-US" altLang="ko-KR" sz="900" dirty="0" smtClean="0"/>
              <a:t>	</a:t>
            </a:r>
            <a:r>
              <a:rPr lang="en-US" altLang="ko-KR" sz="900" dirty="0" err="1" smtClean="0"/>
              <a:t>pr</a:t>
            </a:r>
            <a:r>
              <a:rPr lang="en-US" altLang="ko-KR" sz="900" dirty="0"/>
              <a:t>("c = </a:t>
            </a:r>
            <a:r>
              <a:rPr lang="en-US" altLang="ko-KR" sz="900" dirty="0" err="1"/>
              <a:t>a.concat</a:t>
            </a:r>
            <a:r>
              <a:rPr lang="en-US" altLang="ko-KR" sz="900" dirty="0"/>
              <a:t>(b)</a:t>
            </a:r>
            <a:r>
              <a:rPr lang="ko-KR" altLang="en-US" sz="900" dirty="0"/>
              <a:t>후 </a:t>
            </a:r>
            <a:r>
              <a:rPr lang="en-US" altLang="ko-KR" sz="900" dirty="0"/>
              <a:t>c = ", c);</a:t>
            </a:r>
          </a:p>
          <a:p>
            <a:pPr defTabSz="180000"/>
            <a:r>
              <a:rPr lang="en-US" altLang="ko-KR" sz="900" dirty="0" smtClean="0"/>
              <a:t>	</a:t>
            </a:r>
            <a:r>
              <a:rPr lang="en-US" altLang="ko-KR" sz="900" dirty="0" err="1" smtClean="0"/>
              <a:t>pr</a:t>
            </a:r>
            <a:r>
              <a:rPr lang="en-US" altLang="ko-KR" sz="900" dirty="0"/>
              <a:t>("c = </a:t>
            </a:r>
            <a:r>
              <a:rPr lang="en-US" altLang="ko-KR" sz="900" dirty="0" err="1"/>
              <a:t>a.concat</a:t>
            </a:r>
            <a:r>
              <a:rPr lang="en-US" altLang="ko-KR" sz="900" dirty="0"/>
              <a:t>(b)</a:t>
            </a:r>
            <a:r>
              <a:rPr lang="ko-KR" altLang="en-US" sz="900" dirty="0"/>
              <a:t>후 </a:t>
            </a:r>
            <a:r>
              <a:rPr lang="en-US" altLang="ko-KR" sz="900" dirty="0"/>
              <a:t>a = ", a);</a:t>
            </a:r>
          </a:p>
          <a:p>
            <a:pPr defTabSz="180000"/>
            <a:endParaRPr lang="ko-KR" altLang="en-US" sz="900" dirty="0"/>
          </a:p>
          <a:p>
            <a:pPr defTabSz="180000"/>
            <a:r>
              <a:rPr lang="en-US" altLang="ko-KR" sz="900" b="1" dirty="0" smtClean="0"/>
              <a:t>	c </a:t>
            </a:r>
            <a:r>
              <a:rPr lang="en-US" altLang="ko-KR" sz="900" b="1" dirty="0"/>
              <a:t>= </a:t>
            </a:r>
            <a:r>
              <a:rPr lang="en-US" altLang="ko-KR" sz="900" b="1" dirty="0" err="1"/>
              <a:t>a.join</a:t>
            </a:r>
            <a:r>
              <a:rPr lang="en-US" altLang="ko-KR" sz="900" b="1" dirty="0"/>
              <a:t>("##"); </a:t>
            </a:r>
            <a:r>
              <a:rPr lang="en-US" altLang="ko-KR" sz="900" dirty="0"/>
              <a:t>// c</a:t>
            </a:r>
            <a:r>
              <a:rPr lang="ko-KR" altLang="en-US" sz="900" dirty="0"/>
              <a:t>는 배열 </a:t>
            </a:r>
            <a:r>
              <a:rPr lang="en-US" altLang="ko-KR" sz="900" dirty="0"/>
              <a:t>a</a:t>
            </a:r>
            <a:r>
              <a:rPr lang="ko-KR" altLang="en-US" sz="900" dirty="0"/>
              <a:t>를 연결한 문자열</a:t>
            </a:r>
          </a:p>
          <a:p>
            <a:pPr defTabSz="180000"/>
            <a:r>
              <a:rPr lang="en-US" altLang="ko-KR" sz="900" dirty="0" smtClean="0"/>
              <a:t>	</a:t>
            </a:r>
            <a:r>
              <a:rPr lang="en-US" altLang="ko-KR" sz="900" dirty="0" err="1" smtClean="0"/>
              <a:t>pr</a:t>
            </a:r>
            <a:r>
              <a:rPr lang="en-US" altLang="ko-KR" sz="900" dirty="0"/>
              <a:t>("c = </a:t>
            </a:r>
            <a:r>
              <a:rPr lang="en-US" altLang="ko-KR" sz="900" dirty="0" err="1"/>
              <a:t>a.join</a:t>
            </a:r>
            <a:r>
              <a:rPr lang="en-US" altLang="ko-KR" sz="900" dirty="0"/>
              <a:t>() </a:t>
            </a:r>
            <a:r>
              <a:rPr lang="ko-KR" altLang="en-US" sz="900" dirty="0"/>
              <a:t>후 </a:t>
            </a:r>
            <a:r>
              <a:rPr lang="en-US" altLang="ko-KR" sz="900" dirty="0"/>
              <a:t>c = ", c);</a:t>
            </a:r>
          </a:p>
          <a:p>
            <a:pPr defTabSz="180000"/>
            <a:r>
              <a:rPr lang="en-US" altLang="ko-KR" sz="900" dirty="0" smtClean="0"/>
              <a:t>	</a:t>
            </a:r>
            <a:r>
              <a:rPr lang="en-US" altLang="ko-KR" sz="900" dirty="0" err="1" smtClean="0"/>
              <a:t>pr</a:t>
            </a:r>
            <a:r>
              <a:rPr lang="en-US" altLang="ko-KR" sz="900" dirty="0"/>
              <a:t>("c = </a:t>
            </a:r>
            <a:r>
              <a:rPr lang="en-US" altLang="ko-KR" sz="900" dirty="0" err="1"/>
              <a:t>a.join</a:t>
            </a:r>
            <a:r>
              <a:rPr lang="en-US" altLang="ko-KR" sz="900" dirty="0"/>
              <a:t>() </a:t>
            </a:r>
            <a:r>
              <a:rPr lang="ko-KR" altLang="en-US" sz="900" dirty="0"/>
              <a:t>후 </a:t>
            </a:r>
            <a:r>
              <a:rPr lang="en-US" altLang="ko-KR" sz="900" dirty="0"/>
              <a:t>a = ", a);</a:t>
            </a:r>
          </a:p>
          <a:p>
            <a:pPr defTabSz="180000"/>
            <a:endParaRPr lang="ko-KR" altLang="en-US" sz="900" dirty="0"/>
          </a:p>
          <a:p>
            <a:pPr defTabSz="180000"/>
            <a:r>
              <a:rPr lang="en-US" altLang="ko-KR" sz="900" b="1" dirty="0" smtClean="0"/>
              <a:t>	c </a:t>
            </a:r>
            <a:r>
              <a:rPr lang="en-US" altLang="ko-KR" sz="900" b="1" dirty="0"/>
              <a:t>= </a:t>
            </a:r>
            <a:r>
              <a:rPr lang="en-US" altLang="ko-KR" sz="900" b="1" dirty="0" err="1"/>
              <a:t>a.reverse</a:t>
            </a:r>
            <a:r>
              <a:rPr lang="en-US" altLang="ko-KR" sz="900" b="1" dirty="0"/>
              <a:t>(); </a:t>
            </a:r>
            <a:r>
              <a:rPr lang="en-US" altLang="ko-KR" sz="900" dirty="0"/>
              <a:t>// </a:t>
            </a:r>
            <a:r>
              <a:rPr lang="en-US" altLang="ko-KR" sz="900" dirty="0" err="1"/>
              <a:t>a.reverse</a:t>
            </a:r>
            <a:r>
              <a:rPr lang="en-US" altLang="ko-KR" sz="900" dirty="0"/>
              <a:t>()</a:t>
            </a:r>
            <a:r>
              <a:rPr lang="ko-KR" altLang="en-US" sz="900" dirty="0"/>
              <a:t>로 </a:t>
            </a:r>
            <a:r>
              <a:rPr lang="en-US" altLang="ko-KR" sz="900" dirty="0"/>
              <a:t>a </a:t>
            </a:r>
            <a:r>
              <a:rPr lang="ko-KR" altLang="en-US" sz="900" dirty="0"/>
              <a:t>자체 변경</a:t>
            </a:r>
            <a:r>
              <a:rPr lang="en-US" altLang="ko-KR" sz="900" dirty="0"/>
              <a:t>. c</a:t>
            </a:r>
            <a:r>
              <a:rPr lang="ko-KR" altLang="en-US" sz="900" dirty="0"/>
              <a:t>는 배열</a:t>
            </a:r>
          </a:p>
          <a:p>
            <a:pPr defTabSz="180000"/>
            <a:r>
              <a:rPr lang="en-US" altLang="ko-KR" sz="900" dirty="0" smtClean="0"/>
              <a:t>	</a:t>
            </a:r>
            <a:r>
              <a:rPr lang="en-US" altLang="ko-KR" sz="900" dirty="0" err="1" smtClean="0"/>
              <a:t>pr</a:t>
            </a:r>
            <a:r>
              <a:rPr lang="en-US" altLang="ko-KR" sz="900" dirty="0"/>
              <a:t>("c= </a:t>
            </a:r>
            <a:r>
              <a:rPr lang="en-US" altLang="ko-KR" sz="900" dirty="0" err="1"/>
              <a:t>a.reverse</a:t>
            </a:r>
            <a:r>
              <a:rPr lang="en-US" altLang="ko-KR" sz="900" dirty="0"/>
              <a:t>() </a:t>
            </a:r>
            <a:r>
              <a:rPr lang="ko-KR" altLang="en-US" sz="900" dirty="0"/>
              <a:t>후 </a:t>
            </a:r>
            <a:r>
              <a:rPr lang="en-US" altLang="ko-KR" sz="900" dirty="0"/>
              <a:t>c = ", c); </a:t>
            </a:r>
          </a:p>
          <a:p>
            <a:pPr defTabSz="180000"/>
            <a:r>
              <a:rPr lang="en-US" altLang="ko-KR" sz="900" dirty="0" smtClean="0"/>
              <a:t>	</a:t>
            </a:r>
            <a:r>
              <a:rPr lang="en-US" altLang="ko-KR" sz="900" dirty="0" err="1" smtClean="0"/>
              <a:t>pr</a:t>
            </a:r>
            <a:r>
              <a:rPr lang="en-US" altLang="ko-KR" sz="900" dirty="0"/>
              <a:t>("c= </a:t>
            </a:r>
            <a:r>
              <a:rPr lang="en-US" altLang="ko-KR" sz="900" dirty="0" err="1"/>
              <a:t>a.reverse</a:t>
            </a:r>
            <a:r>
              <a:rPr lang="en-US" altLang="ko-KR" sz="900" dirty="0"/>
              <a:t>() </a:t>
            </a:r>
            <a:r>
              <a:rPr lang="ko-KR" altLang="en-US" sz="900" dirty="0"/>
              <a:t>후 </a:t>
            </a:r>
            <a:r>
              <a:rPr lang="en-US" altLang="ko-KR" sz="900" dirty="0"/>
              <a:t>a = ", a);</a:t>
            </a:r>
          </a:p>
          <a:p>
            <a:pPr defTabSz="180000"/>
            <a:endParaRPr lang="ko-KR" altLang="en-US" sz="900" dirty="0"/>
          </a:p>
          <a:p>
            <a:pPr defTabSz="180000"/>
            <a:r>
              <a:rPr lang="en-US" altLang="ko-KR" sz="900" b="1" dirty="0" smtClean="0"/>
              <a:t>	c </a:t>
            </a:r>
            <a:r>
              <a:rPr lang="en-US" altLang="ko-KR" sz="900" b="1" dirty="0"/>
              <a:t>= </a:t>
            </a:r>
            <a:r>
              <a:rPr lang="en-US" altLang="ko-KR" sz="900" b="1" dirty="0" err="1"/>
              <a:t>a.slice</a:t>
            </a:r>
            <a:r>
              <a:rPr lang="en-US" altLang="ko-KR" sz="900" b="1" dirty="0"/>
              <a:t>(1, 2); </a:t>
            </a:r>
            <a:r>
              <a:rPr lang="en-US" altLang="ko-KR" sz="900" dirty="0"/>
              <a:t>// c</a:t>
            </a:r>
            <a:r>
              <a:rPr lang="ko-KR" altLang="en-US" sz="900" dirty="0"/>
              <a:t>는 새 배열</a:t>
            </a:r>
          </a:p>
          <a:p>
            <a:pPr defTabSz="180000"/>
            <a:r>
              <a:rPr lang="en-US" altLang="ko-KR" sz="900" dirty="0" smtClean="0"/>
              <a:t>	</a:t>
            </a:r>
            <a:r>
              <a:rPr lang="en-US" altLang="ko-KR" sz="900" dirty="0" err="1" smtClean="0"/>
              <a:t>pr</a:t>
            </a:r>
            <a:r>
              <a:rPr lang="en-US" altLang="ko-KR" sz="900" dirty="0"/>
              <a:t>("c= </a:t>
            </a:r>
            <a:r>
              <a:rPr lang="en-US" altLang="ko-KR" sz="900" dirty="0" err="1"/>
              <a:t>a.slice</a:t>
            </a:r>
            <a:r>
              <a:rPr lang="en-US" altLang="ko-KR" sz="900" dirty="0"/>
              <a:t>(1, 2) </a:t>
            </a:r>
            <a:r>
              <a:rPr lang="ko-KR" altLang="en-US" sz="900" dirty="0"/>
              <a:t>후 </a:t>
            </a:r>
            <a:r>
              <a:rPr lang="en-US" altLang="ko-KR" sz="900" dirty="0"/>
              <a:t>c = ", c);</a:t>
            </a:r>
          </a:p>
          <a:p>
            <a:pPr defTabSz="180000"/>
            <a:r>
              <a:rPr lang="en-US" altLang="ko-KR" sz="900" dirty="0" smtClean="0"/>
              <a:t>	</a:t>
            </a:r>
            <a:r>
              <a:rPr lang="en-US" altLang="ko-KR" sz="900" dirty="0" err="1" smtClean="0"/>
              <a:t>pr</a:t>
            </a:r>
            <a:r>
              <a:rPr lang="en-US" altLang="ko-KR" sz="900" dirty="0"/>
              <a:t>("c= </a:t>
            </a:r>
            <a:r>
              <a:rPr lang="en-US" altLang="ko-KR" sz="900" dirty="0" err="1"/>
              <a:t>a.slice</a:t>
            </a:r>
            <a:r>
              <a:rPr lang="en-US" altLang="ko-KR" sz="900" dirty="0"/>
              <a:t>(1, 2) </a:t>
            </a:r>
            <a:r>
              <a:rPr lang="ko-KR" altLang="en-US" sz="900" dirty="0"/>
              <a:t>후 </a:t>
            </a:r>
            <a:r>
              <a:rPr lang="en-US" altLang="ko-KR" sz="900" dirty="0"/>
              <a:t>a = ", a);</a:t>
            </a:r>
          </a:p>
          <a:p>
            <a:pPr defTabSz="180000"/>
            <a:endParaRPr lang="ko-KR" altLang="en-US" sz="900" dirty="0"/>
          </a:p>
          <a:p>
            <a:pPr defTabSz="180000"/>
            <a:r>
              <a:rPr lang="en-US" altLang="ko-KR" sz="900" b="1" dirty="0" smtClean="0"/>
              <a:t>	c </a:t>
            </a:r>
            <a:r>
              <a:rPr lang="en-US" altLang="ko-KR" sz="900" b="1" dirty="0"/>
              <a:t>= </a:t>
            </a:r>
            <a:r>
              <a:rPr lang="en-US" altLang="ko-KR" sz="900" b="1" dirty="0" err="1"/>
              <a:t>a.sort</a:t>
            </a:r>
            <a:r>
              <a:rPr lang="en-US" altLang="ko-KR" sz="900" b="1" dirty="0"/>
              <a:t>(); </a:t>
            </a:r>
            <a:r>
              <a:rPr lang="en-US" altLang="ko-KR" sz="900" dirty="0"/>
              <a:t>// </a:t>
            </a:r>
            <a:r>
              <a:rPr lang="en-US" altLang="ko-KR" sz="900" dirty="0" err="1"/>
              <a:t>a.sort</a:t>
            </a:r>
            <a:r>
              <a:rPr lang="en-US" altLang="ko-KR" sz="900" dirty="0"/>
              <a:t>()</a:t>
            </a:r>
            <a:r>
              <a:rPr lang="ko-KR" altLang="en-US" sz="900" dirty="0"/>
              <a:t>는 </a:t>
            </a:r>
            <a:r>
              <a:rPr lang="en-US" altLang="ko-KR" sz="900" dirty="0"/>
              <a:t>a </a:t>
            </a:r>
            <a:r>
              <a:rPr lang="ko-KR" altLang="en-US" sz="900" dirty="0"/>
              <a:t>자체 변경</a:t>
            </a:r>
            <a:r>
              <a:rPr lang="en-US" altLang="ko-KR" sz="900" dirty="0"/>
              <a:t>. c</a:t>
            </a:r>
            <a:r>
              <a:rPr lang="ko-KR" altLang="en-US" sz="900" dirty="0"/>
              <a:t>는 배열</a:t>
            </a:r>
          </a:p>
          <a:p>
            <a:pPr defTabSz="180000"/>
            <a:r>
              <a:rPr lang="en-US" altLang="ko-KR" sz="900" dirty="0" smtClean="0"/>
              <a:t>	</a:t>
            </a:r>
            <a:r>
              <a:rPr lang="en-US" altLang="ko-KR" sz="900" dirty="0" err="1" smtClean="0"/>
              <a:t>pr</a:t>
            </a:r>
            <a:r>
              <a:rPr lang="en-US" altLang="ko-KR" sz="900" dirty="0"/>
              <a:t>("c= </a:t>
            </a:r>
            <a:r>
              <a:rPr lang="en-US" altLang="ko-KR" sz="900" dirty="0" err="1"/>
              <a:t>a.sort</a:t>
            </a:r>
            <a:r>
              <a:rPr lang="en-US" altLang="ko-KR" sz="900" dirty="0"/>
              <a:t>() </a:t>
            </a:r>
            <a:r>
              <a:rPr lang="ko-KR" altLang="en-US" sz="900" dirty="0"/>
              <a:t>후 </a:t>
            </a:r>
            <a:r>
              <a:rPr lang="en-US" altLang="ko-KR" sz="900" dirty="0"/>
              <a:t>c = ", c);</a:t>
            </a:r>
          </a:p>
          <a:p>
            <a:pPr defTabSz="180000"/>
            <a:r>
              <a:rPr lang="en-US" altLang="ko-KR" sz="900" dirty="0" smtClean="0"/>
              <a:t>	</a:t>
            </a:r>
            <a:r>
              <a:rPr lang="en-US" altLang="ko-KR" sz="900" dirty="0" err="1" smtClean="0"/>
              <a:t>pr</a:t>
            </a:r>
            <a:r>
              <a:rPr lang="en-US" altLang="ko-KR" sz="900" dirty="0"/>
              <a:t>("c= </a:t>
            </a:r>
            <a:r>
              <a:rPr lang="en-US" altLang="ko-KR" sz="900" dirty="0" err="1"/>
              <a:t>a.sort</a:t>
            </a:r>
            <a:r>
              <a:rPr lang="en-US" altLang="ko-KR" sz="900" dirty="0"/>
              <a:t>() </a:t>
            </a:r>
            <a:r>
              <a:rPr lang="ko-KR" altLang="en-US" sz="900" dirty="0"/>
              <a:t>후 </a:t>
            </a:r>
            <a:r>
              <a:rPr lang="en-US" altLang="ko-KR" sz="900" dirty="0"/>
              <a:t>a = ", a);</a:t>
            </a:r>
          </a:p>
          <a:p>
            <a:pPr defTabSz="180000"/>
            <a:endParaRPr lang="ko-KR" altLang="en-US" sz="900" dirty="0"/>
          </a:p>
          <a:p>
            <a:pPr defTabSz="180000"/>
            <a:r>
              <a:rPr lang="en-US" altLang="ko-KR" sz="900" b="1" dirty="0" smtClean="0"/>
              <a:t>	c </a:t>
            </a:r>
            <a:r>
              <a:rPr lang="en-US" altLang="ko-KR" sz="900" b="1" dirty="0"/>
              <a:t>= </a:t>
            </a:r>
            <a:r>
              <a:rPr lang="en-US" altLang="ko-KR" sz="900" b="1" dirty="0" err="1"/>
              <a:t>a.toString</a:t>
            </a:r>
            <a:r>
              <a:rPr lang="en-US" altLang="ko-KR" sz="900" b="1" dirty="0"/>
              <a:t>(); </a:t>
            </a:r>
            <a:r>
              <a:rPr lang="en-US" altLang="ko-KR" sz="900" dirty="0"/>
              <a:t>// </a:t>
            </a:r>
            <a:r>
              <a:rPr lang="en-US" altLang="ko-KR" sz="900" dirty="0" err="1"/>
              <a:t>toString</a:t>
            </a:r>
            <a:r>
              <a:rPr lang="en-US" altLang="ko-KR" sz="900" dirty="0"/>
              <a:t>()</a:t>
            </a:r>
            <a:r>
              <a:rPr lang="ko-KR" altLang="en-US" sz="900" dirty="0"/>
              <a:t>은 원소 사이에 </a:t>
            </a:r>
            <a:r>
              <a:rPr lang="en-US" altLang="ko-KR" sz="900" dirty="0"/>
              <a:t>","</a:t>
            </a:r>
            <a:r>
              <a:rPr lang="ko-KR" altLang="en-US" sz="900" dirty="0"/>
              <a:t>를 넣어  문자열 생성</a:t>
            </a:r>
          </a:p>
          <a:p>
            <a:pPr defTabSz="180000"/>
            <a:r>
              <a:rPr lang="en-US" altLang="ko-KR" sz="900" dirty="0" smtClean="0"/>
              <a:t>	</a:t>
            </a:r>
            <a:r>
              <a:rPr lang="en-US" altLang="ko-KR" sz="900" dirty="0" err="1" smtClean="0"/>
              <a:t>document.write</a:t>
            </a:r>
            <a:r>
              <a:rPr lang="en-US" altLang="ko-KR" sz="900" dirty="0"/>
              <a:t>("</a:t>
            </a:r>
            <a:r>
              <a:rPr lang="en-US" altLang="ko-KR" sz="900" dirty="0" err="1"/>
              <a:t>a.toString</a:t>
            </a:r>
            <a:r>
              <a:rPr lang="en-US" altLang="ko-KR" sz="900" dirty="0"/>
              <a:t>() : </a:t>
            </a:r>
            <a:r>
              <a:rPr lang="en-US" altLang="ko-KR" sz="900" dirty="0" smtClean="0"/>
              <a:t>" + </a:t>
            </a:r>
            <a:r>
              <a:rPr lang="en-US" altLang="ko-KR" sz="900" dirty="0"/>
              <a:t>c); // c </a:t>
            </a:r>
            <a:r>
              <a:rPr lang="ko-KR" altLang="en-US" sz="900" dirty="0"/>
              <a:t>는 </a:t>
            </a:r>
            <a:r>
              <a:rPr lang="ko-KR" altLang="en-US" sz="900" dirty="0" smtClean="0"/>
              <a:t>문자열</a:t>
            </a:r>
            <a:endParaRPr lang="en-US" altLang="ko-KR" sz="900" dirty="0" smtClean="0"/>
          </a:p>
          <a:p>
            <a:pPr defTabSz="180000"/>
            <a:r>
              <a:rPr lang="en-US" altLang="ko-KR" sz="900" dirty="0" smtClean="0"/>
              <a:t>&lt;/</a:t>
            </a:r>
            <a:r>
              <a:rPr lang="en-US" altLang="ko-KR" sz="900" dirty="0"/>
              <a:t>script</a:t>
            </a:r>
            <a:r>
              <a:rPr lang="en-US" altLang="ko-KR" sz="900" dirty="0" smtClean="0"/>
              <a:t>&gt;&lt;/</a:t>
            </a:r>
            <a:r>
              <a:rPr lang="en-US" altLang="ko-KR" sz="900" dirty="0"/>
              <a:t>body</a:t>
            </a:r>
            <a:r>
              <a:rPr lang="en-US" altLang="ko-KR" sz="900" dirty="0" smtClean="0"/>
              <a:t>&gt;&lt;/</a:t>
            </a:r>
            <a:r>
              <a:rPr lang="en-US" altLang="ko-KR" sz="900" dirty="0"/>
              <a:t>html&gt;</a:t>
            </a:r>
            <a:endParaRPr lang="ko-KR" altLang="en-US" sz="9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4048" y="1916832"/>
            <a:ext cx="2769149" cy="4667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633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Date </a:t>
            </a:r>
            <a:r>
              <a:rPr lang="ko-KR" altLang="en-US" dirty="0" smtClean="0"/>
              <a:t>객체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Date </a:t>
            </a:r>
            <a:r>
              <a:rPr lang="ko-KR" altLang="en-US" dirty="0" smtClean="0"/>
              <a:t>객체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시간 정보를 담는 객체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현재 시간 정보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학기 </a:t>
            </a:r>
            <a:r>
              <a:rPr lang="ko-KR" altLang="en-US" dirty="0" smtClean="0"/>
              <a:t>시작일 </a:t>
            </a:r>
            <a:r>
              <a:rPr lang="en-US" altLang="ko-KR" dirty="0"/>
              <a:t>2017</a:t>
            </a:r>
            <a:r>
              <a:rPr lang="ko-KR" altLang="en-US" dirty="0"/>
              <a:t>년 </a:t>
            </a:r>
            <a:r>
              <a:rPr lang="en-US" altLang="ko-KR" dirty="0"/>
              <a:t>3</a:t>
            </a:r>
            <a:r>
              <a:rPr lang="ko-KR" altLang="en-US" dirty="0"/>
              <a:t>월 </a:t>
            </a:r>
            <a:r>
              <a:rPr lang="en-US" altLang="ko-KR" dirty="0"/>
              <a:t>1</a:t>
            </a:r>
            <a:r>
              <a:rPr lang="ko-KR" altLang="en-US" dirty="0"/>
              <a:t>일의 </a:t>
            </a:r>
            <a:r>
              <a:rPr lang="ko-KR" altLang="en-US" dirty="0" smtClean="0"/>
              <a:t>날짜 기억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Date </a:t>
            </a:r>
            <a:r>
              <a:rPr lang="ko-KR" altLang="en-US" dirty="0" smtClean="0"/>
              <a:t>객체 활용</a:t>
            </a:r>
            <a:endParaRPr lang="ko-KR" altLang="en-US" dirty="0"/>
          </a:p>
          <a:p>
            <a:pPr lvl="1"/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331640" y="2564904"/>
            <a:ext cx="6984776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defTabSz="1800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var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now = 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new Date()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; 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// </a:t>
            </a:r>
            <a:r>
              <a:rPr lang="ko-KR" altLang="en-US" sz="1400" kern="0" dirty="0" smtClean="0">
                <a:solidFill>
                  <a:srgbClr val="000000"/>
                </a:solidFill>
                <a:latin typeface="+mj-ea"/>
                <a:ea typeface="+mj-ea"/>
              </a:rPr>
              <a:t>현재 날짜와 시간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시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,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분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,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초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) </a:t>
            </a:r>
            <a:r>
              <a:rPr lang="ko-KR" altLang="en-US" sz="1400" kern="0" dirty="0" smtClean="0">
                <a:solidFill>
                  <a:srgbClr val="000000"/>
                </a:solidFill>
                <a:latin typeface="+mj-ea"/>
                <a:ea typeface="+mj-ea"/>
              </a:rPr>
              <a:t>값으로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ko-KR" altLang="en-US" sz="1400" kern="0" dirty="0" smtClean="0">
                <a:solidFill>
                  <a:srgbClr val="000000"/>
                </a:solidFill>
                <a:latin typeface="+mj-ea"/>
                <a:ea typeface="+mj-ea"/>
              </a:rPr>
              <a:t>초기화된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객체 생성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319024" y="3335892"/>
            <a:ext cx="6984776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defTabSz="1800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var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startDay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= 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new Date(2017, 2, 1)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; 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		// 2017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년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3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월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1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일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(2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는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3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월을 뜻함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)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314983" y="4581128"/>
            <a:ext cx="6972160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var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now = new Date(); 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	//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현재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2017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년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5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월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15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일 저녁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8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시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48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분이라면</a:t>
            </a:r>
          </a:p>
          <a:p>
            <a:pPr marL="1905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var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date =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now.getDate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(); 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	//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오늘 날짜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. date = 15</a:t>
            </a:r>
          </a:p>
          <a:p>
            <a:pPr marL="1905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var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hour =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now.getHours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(); 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	//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지금 시간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. hour = 20</a:t>
            </a:r>
          </a:p>
        </p:txBody>
      </p:sp>
    </p:spTree>
    <p:extLst>
      <p:ext uri="{BB962C8B-B14F-4D97-AF65-F5344CB8AC3E}">
        <p14:creationId xmlns:p14="http://schemas.microsoft.com/office/powerpoint/2010/main" val="1097155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예제 </a:t>
            </a:r>
            <a:r>
              <a:rPr lang="en-US" altLang="ko-KR" dirty="0"/>
              <a:t>7</a:t>
            </a:r>
            <a:r>
              <a:rPr lang="en-US" altLang="ko-KR" dirty="0" smtClean="0"/>
              <a:t>–5 </a:t>
            </a:r>
            <a:r>
              <a:rPr lang="en-US" altLang="ko-KR" dirty="0"/>
              <a:t>Date </a:t>
            </a:r>
            <a:r>
              <a:rPr lang="ko-KR" altLang="en-US" dirty="0"/>
              <a:t>객체 생성 및 </a:t>
            </a:r>
            <a:r>
              <a:rPr lang="ko-KR" altLang="en-US" dirty="0" smtClean="0"/>
              <a:t>활용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827584" y="1556792"/>
            <a:ext cx="4824536" cy="489364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&lt;!DOCTYPE html&gt;</a:t>
            </a:r>
          </a:p>
          <a:p>
            <a:pPr defTabSz="180000"/>
            <a:r>
              <a:rPr lang="en-US" altLang="ko-KR" sz="1200" dirty="0"/>
              <a:t>&lt;html</a:t>
            </a:r>
            <a:r>
              <a:rPr lang="en-US" altLang="ko-KR" sz="1200" dirty="0" smtClean="0"/>
              <a:t>&gt;</a:t>
            </a:r>
          </a:p>
          <a:p>
            <a:pPr defTabSz="180000"/>
            <a:r>
              <a:rPr lang="en-US" altLang="ko-KR" sz="1200" dirty="0" smtClean="0"/>
              <a:t>&lt;head&gt;</a:t>
            </a:r>
          </a:p>
          <a:p>
            <a:pPr defTabSz="180000"/>
            <a:r>
              <a:rPr lang="en-US" altLang="ko-KR" sz="1200" dirty="0" smtClean="0"/>
              <a:t>&lt;</a:t>
            </a:r>
            <a:r>
              <a:rPr lang="en-US" altLang="ko-KR" sz="1200" dirty="0"/>
              <a:t>title&gt;Date </a:t>
            </a:r>
            <a:r>
              <a:rPr lang="ko-KR" altLang="en-US" sz="1200" dirty="0"/>
              <a:t>객체로 현재 시간 알아내기</a:t>
            </a:r>
            <a:r>
              <a:rPr lang="en-US" altLang="ko-KR" sz="1200" dirty="0"/>
              <a:t>&lt;/title</a:t>
            </a:r>
            <a:r>
              <a:rPr lang="en-US" altLang="ko-KR" sz="1200" dirty="0" smtClean="0"/>
              <a:t>&gt;</a:t>
            </a:r>
          </a:p>
          <a:p>
            <a:pPr defTabSz="180000"/>
            <a:r>
              <a:rPr lang="en-US" altLang="ko-KR" sz="1200" dirty="0" smtClean="0"/>
              <a:t>&lt;/</a:t>
            </a:r>
            <a:r>
              <a:rPr lang="en-US" altLang="ko-KR" sz="1200" dirty="0"/>
              <a:t>head&gt;</a:t>
            </a:r>
          </a:p>
          <a:p>
            <a:pPr defTabSz="180000"/>
            <a:r>
              <a:rPr lang="en-US" altLang="ko-KR" sz="1200" dirty="0"/>
              <a:t>&lt;body&gt;</a:t>
            </a:r>
          </a:p>
          <a:p>
            <a:pPr defTabSz="180000"/>
            <a:r>
              <a:rPr lang="en-US" altLang="ko-KR" sz="1200" dirty="0"/>
              <a:t>&lt;h3&gt;Date </a:t>
            </a:r>
            <a:r>
              <a:rPr lang="ko-KR" altLang="en-US" sz="1200" dirty="0"/>
              <a:t>객체로 현재 시간 알아내기</a:t>
            </a:r>
            <a:r>
              <a:rPr lang="en-US" altLang="ko-KR" sz="1200" dirty="0"/>
              <a:t>&lt;/h3&gt;</a:t>
            </a:r>
          </a:p>
          <a:p>
            <a:pPr defTabSz="180000"/>
            <a:r>
              <a:rPr lang="en-US" altLang="ko-KR" sz="1200" dirty="0"/>
              <a:t>&lt;</a:t>
            </a:r>
            <a:r>
              <a:rPr lang="en-US" altLang="ko-KR" sz="1200" dirty="0" err="1"/>
              <a:t>hr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&lt;script&gt;</a:t>
            </a:r>
          </a:p>
          <a:p>
            <a:pPr defTabSz="180000"/>
            <a:r>
              <a:rPr lang="en-US" altLang="ko-KR" sz="1200" b="1" dirty="0" err="1"/>
              <a:t>var</a:t>
            </a:r>
            <a:r>
              <a:rPr lang="en-US" altLang="ko-KR" sz="1200" b="1" dirty="0"/>
              <a:t> now = new Date();</a:t>
            </a:r>
            <a:r>
              <a:rPr lang="en-US" altLang="ko-KR" sz="1200" dirty="0"/>
              <a:t> // </a:t>
            </a:r>
            <a:r>
              <a:rPr lang="ko-KR" altLang="en-US" sz="1200" dirty="0"/>
              <a:t>현재 시간 값을 가진 </a:t>
            </a:r>
            <a:r>
              <a:rPr lang="en-US" altLang="ko-KR" sz="1200" dirty="0"/>
              <a:t>Date </a:t>
            </a:r>
            <a:r>
              <a:rPr lang="ko-KR" altLang="en-US" sz="1200" dirty="0"/>
              <a:t>객체 생성</a:t>
            </a:r>
          </a:p>
          <a:p>
            <a:pPr defTabSz="180000"/>
            <a:r>
              <a:rPr lang="en-US" altLang="ko-KR" sz="1200" dirty="0" err="1"/>
              <a:t>document.write</a:t>
            </a:r>
            <a:r>
              <a:rPr lang="en-US" altLang="ko-KR" sz="1200" dirty="0"/>
              <a:t>("</a:t>
            </a:r>
            <a:r>
              <a:rPr lang="ko-KR" altLang="en-US" sz="1200" dirty="0"/>
              <a:t>현재 시간 </a:t>
            </a:r>
            <a:r>
              <a:rPr lang="en-US" altLang="ko-KR" sz="1200" dirty="0"/>
              <a:t>: "</a:t>
            </a:r>
            <a:r>
              <a:rPr lang="ko-KR" altLang="en-US" sz="1200" dirty="0"/>
              <a:t> </a:t>
            </a:r>
            <a:r>
              <a:rPr lang="en-US" altLang="ko-KR" sz="1200" dirty="0"/>
              <a:t>+ </a:t>
            </a:r>
            <a:r>
              <a:rPr lang="en-US" altLang="ko-KR" sz="1200" b="1" dirty="0" err="1"/>
              <a:t>now.toUTCString</a:t>
            </a:r>
            <a:r>
              <a:rPr lang="en-US" altLang="ko-KR" sz="1200" b="1" dirty="0"/>
              <a:t>()</a:t>
            </a:r>
          </a:p>
          <a:p>
            <a:pPr defTabSz="180000"/>
            <a:r>
              <a:rPr lang="en-US" altLang="ko-KR" sz="1200" dirty="0" smtClean="0"/>
              <a:t>				+ </a:t>
            </a:r>
            <a:r>
              <a:rPr lang="en-US" altLang="ko-KR" sz="1200" dirty="0"/>
              <a:t>"&lt;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&gt;&lt;</a:t>
            </a:r>
            <a:r>
              <a:rPr lang="en-US" altLang="ko-KR" sz="1200" dirty="0" err="1"/>
              <a:t>hr</a:t>
            </a:r>
            <a:r>
              <a:rPr lang="en-US" altLang="ko-KR" sz="1200" dirty="0"/>
              <a:t>&gt;");</a:t>
            </a:r>
          </a:p>
          <a:p>
            <a:pPr defTabSz="180000"/>
            <a:r>
              <a:rPr lang="en-US" altLang="ko-KR" sz="1200" dirty="0" err="1"/>
              <a:t>document.write</a:t>
            </a:r>
            <a:r>
              <a:rPr lang="en-US" altLang="ko-KR" sz="1200" dirty="0"/>
              <a:t>(</a:t>
            </a:r>
            <a:r>
              <a:rPr lang="en-US" altLang="ko-KR" sz="1200" b="1" dirty="0" err="1"/>
              <a:t>now.getFullYear</a:t>
            </a:r>
            <a:r>
              <a:rPr lang="en-US" altLang="ko-KR" sz="1200" b="1" dirty="0"/>
              <a:t>()</a:t>
            </a:r>
            <a:r>
              <a:rPr lang="en-US" altLang="ko-KR" sz="1200" dirty="0"/>
              <a:t> + "</a:t>
            </a:r>
            <a:r>
              <a:rPr lang="ko-KR" altLang="en-US" sz="1200" dirty="0"/>
              <a:t>년도</a:t>
            </a:r>
            <a:r>
              <a:rPr lang="en-US" altLang="ko-KR" sz="1200" dirty="0"/>
              <a:t>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&gt;");</a:t>
            </a:r>
          </a:p>
          <a:p>
            <a:pPr defTabSz="180000"/>
            <a:r>
              <a:rPr lang="en-US" altLang="ko-KR" sz="1200" dirty="0" err="1"/>
              <a:t>document.write</a:t>
            </a:r>
            <a:r>
              <a:rPr lang="en-US" altLang="ko-KR" sz="1200" dirty="0"/>
              <a:t>(</a:t>
            </a:r>
            <a:r>
              <a:rPr lang="en-US" altLang="ko-KR" sz="1200" b="1" dirty="0" err="1"/>
              <a:t>now.getMonth</a:t>
            </a:r>
            <a:r>
              <a:rPr lang="en-US" altLang="ko-KR" sz="1200" b="1" dirty="0"/>
              <a:t>()</a:t>
            </a:r>
            <a:r>
              <a:rPr lang="en-US" altLang="ko-KR" sz="1200" dirty="0"/>
              <a:t> + 1 + "</a:t>
            </a:r>
            <a:r>
              <a:rPr lang="ko-KR" altLang="en-US" sz="1200" dirty="0"/>
              <a:t>월</a:t>
            </a:r>
            <a:r>
              <a:rPr lang="en-US" altLang="ko-KR" sz="1200" dirty="0"/>
              <a:t>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&gt;");</a:t>
            </a:r>
          </a:p>
          <a:p>
            <a:pPr defTabSz="180000"/>
            <a:r>
              <a:rPr lang="en-US" altLang="ko-KR" sz="1200" dirty="0" err="1"/>
              <a:t>document.write</a:t>
            </a:r>
            <a:r>
              <a:rPr lang="en-US" altLang="ko-KR" sz="1200" dirty="0"/>
              <a:t>(</a:t>
            </a:r>
            <a:r>
              <a:rPr lang="en-US" altLang="ko-KR" sz="1200" b="1" dirty="0" err="1"/>
              <a:t>now.getDate</a:t>
            </a:r>
            <a:r>
              <a:rPr lang="en-US" altLang="ko-KR" sz="1200" b="1" dirty="0"/>
              <a:t>()</a:t>
            </a:r>
            <a:r>
              <a:rPr lang="en-US" altLang="ko-KR" sz="1200" dirty="0"/>
              <a:t> + "</a:t>
            </a:r>
            <a:r>
              <a:rPr lang="ko-KR" altLang="en-US" sz="1200" dirty="0"/>
              <a:t>일</a:t>
            </a:r>
            <a:r>
              <a:rPr lang="en-US" altLang="ko-KR" sz="1200" dirty="0"/>
              <a:t>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&gt;");</a:t>
            </a:r>
          </a:p>
          <a:p>
            <a:pPr defTabSz="180000"/>
            <a:r>
              <a:rPr lang="en-US" altLang="ko-KR" sz="1200" dirty="0" err="1"/>
              <a:t>document.write</a:t>
            </a:r>
            <a:r>
              <a:rPr lang="en-US" altLang="ko-KR" sz="1200" dirty="0"/>
              <a:t>(</a:t>
            </a:r>
            <a:r>
              <a:rPr lang="en-US" altLang="ko-KR" sz="1200" b="1" dirty="0" err="1"/>
              <a:t>now.getHours</a:t>
            </a:r>
            <a:r>
              <a:rPr lang="en-US" altLang="ko-KR" sz="1200" b="1" dirty="0"/>
              <a:t>()</a:t>
            </a:r>
            <a:r>
              <a:rPr lang="en-US" altLang="ko-KR" sz="1200" dirty="0"/>
              <a:t> + "</a:t>
            </a:r>
            <a:r>
              <a:rPr lang="ko-KR" altLang="en-US" sz="1200" dirty="0"/>
              <a:t>시</a:t>
            </a:r>
            <a:r>
              <a:rPr lang="en-US" altLang="ko-KR" sz="1200" dirty="0"/>
              <a:t>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&gt;");</a:t>
            </a:r>
          </a:p>
          <a:p>
            <a:pPr defTabSz="180000"/>
            <a:r>
              <a:rPr lang="en-US" altLang="ko-KR" sz="1200" dirty="0" err="1"/>
              <a:t>document.write</a:t>
            </a:r>
            <a:r>
              <a:rPr lang="en-US" altLang="ko-KR" sz="1200" dirty="0"/>
              <a:t>(</a:t>
            </a:r>
            <a:r>
              <a:rPr lang="en-US" altLang="ko-KR" sz="1200" b="1" dirty="0" err="1"/>
              <a:t>now.getMinutes</a:t>
            </a:r>
            <a:r>
              <a:rPr lang="en-US" altLang="ko-KR" sz="1200" b="1" dirty="0" smtClean="0"/>
              <a:t>()</a:t>
            </a:r>
            <a:r>
              <a:rPr lang="en-US" altLang="ko-KR" sz="1200" dirty="0"/>
              <a:t> </a:t>
            </a:r>
            <a:r>
              <a:rPr lang="en-US" altLang="ko-KR" sz="1200" dirty="0" smtClean="0"/>
              <a:t>+ </a:t>
            </a:r>
            <a:r>
              <a:rPr lang="en-US" altLang="ko-KR" sz="1200" dirty="0"/>
              <a:t>"</a:t>
            </a:r>
            <a:r>
              <a:rPr lang="ko-KR" altLang="en-US" sz="1200" dirty="0"/>
              <a:t>분</a:t>
            </a:r>
            <a:r>
              <a:rPr lang="en-US" altLang="ko-KR" sz="1200" dirty="0"/>
              <a:t>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&gt;");</a:t>
            </a:r>
          </a:p>
          <a:p>
            <a:pPr defTabSz="180000"/>
            <a:r>
              <a:rPr lang="en-US" altLang="ko-KR" sz="1200" dirty="0" err="1"/>
              <a:t>document.write</a:t>
            </a:r>
            <a:r>
              <a:rPr lang="en-US" altLang="ko-KR" sz="1200" dirty="0"/>
              <a:t>(</a:t>
            </a:r>
            <a:r>
              <a:rPr lang="en-US" altLang="ko-KR" sz="1200" b="1" dirty="0" err="1"/>
              <a:t>now.getSeconds</a:t>
            </a:r>
            <a:r>
              <a:rPr lang="en-US" altLang="ko-KR" sz="1200" b="1" dirty="0"/>
              <a:t>()</a:t>
            </a:r>
            <a:r>
              <a:rPr lang="en-US" altLang="ko-KR" sz="1200" dirty="0"/>
              <a:t> + "</a:t>
            </a:r>
            <a:r>
              <a:rPr lang="ko-KR" altLang="en-US" sz="1200" dirty="0"/>
              <a:t>초</a:t>
            </a:r>
            <a:r>
              <a:rPr lang="en-US" altLang="ko-KR" sz="1200" dirty="0"/>
              <a:t>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&gt;");</a:t>
            </a:r>
          </a:p>
          <a:p>
            <a:pPr defTabSz="180000"/>
            <a:r>
              <a:rPr lang="en-US" altLang="ko-KR" sz="1200" dirty="0" err="1"/>
              <a:t>document.write</a:t>
            </a:r>
            <a:r>
              <a:rPr lang="en-US" altLang="ko-KR" sz="1200" dirty="0"/>
              <a:t>(</a:t>
            </a:r>
            <a:r>
              <a:rPr lang="en-US" altLang="ko-KR" sz="1200" b="1" dirty="0" err="1"/>
              <a:t>now.getMilliseconds</a:t>
            </a:r>
            <a:r>
              <a:rPr lang="en-US" altLang="ko-KR" sz="1200" b="1" dirty="0" smtClean="0"/>
              <a:t>() </a:t>
            </a:r>
            <a:r>
              <a:rPr lang="en-US" altLang="ko-KR" sz="1200" dirty="0" smtClean="0"/>
              <a:t>+ </a:t>
            </a:r>
            <a:r>
              <a:rPr lang="en-US" altLang="ko-KR" sz="1200" dirty="0"/>
              <a:t>"</a:t>
            </a:r>
            <a:r>
              <a:rPr lang="ko-KR" altLang="en-US" sz="1200" dirty="0" err="1"/>
              <a:t>밀리초</a:t>
            </a:r>
            <a:r>
              <a:rPr lang="en-US" altLang="ko-KR" sz="1200" dirty="0"/>
              <a:t>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&gt;&lt;</a:t>
            </a:r>
            <a:r>
              <a:rPr lang="en-US" altLang="ko-KR" sz="1200" dirty="0" err="1"/>
              <a:t>hr</a:t>
            </a:r>
            <a:r>
              <a:rPr lang="en-US" altLang="ko-KR" sz="1200" dirty="0"/>
              <a:t>&gt;");</a:t>
            </a:r>
          </a:p>
          <a:p>
            <a:pPr defTabSz="180000"/>
            <a:endParaRPr lang="ko-KR" altLang="en-US" sz="1200" dirty="0"/>
          </a:p>
          <a:p>
            <a:pPr defTabSz="180000"/>
            <a:r>
              <a:rPr lang="en-US" altLang="ko-KR" sz="1200" dirty="0" err="1" smtClean="0"/>
              <a:t>var</a:t>
            </a:r>
            <a:r>
              <a:rPr lang="en-US" altLang="ko-KR" sz="1200" dirty="0" smtClean="0"/>
              <a:t> next = </a:t>
            </a:r>
            <a:r>
              <a:rPr lang="en-US" altLang="ko-KR" sz="1200" b="1" dirty="0"/>
              <a:t>new Date(2017, 7, 15, 12, 12, 12);</a:t>
            </a:r>
            <a:r>
              <a:rPr lang="en-US" altLang="ko-KR" sz="1200" dirty="0"/>
              <a:t> // 7</a:t>
            </a:r>
            <a:r>
              <a:rPr lang="ko-KR" altLang="en-US" sz="1200" dirty="0"/>
              <a:t>은 </a:t>
            </a:r>
            <a:r>
              <a:rPr lang="en-US" altLang="ko-KR" sz="1200" dirty="0"/>
              <a:t>8</a:t>
            </a:r>
            <a:r>
              <a:rPr lang="ko-KR" altLang="en-US" sz="1200" dirty="0" smtClean="0"/>
              <a:t>월</a:t>
            </a:r>
            <a:endParaRPr lang="ko-KR" altLang="en-US" sz="1200" dirty="0"/>
          </a:p>
          <a:p>
            <a:pPr defTabSz="180000"/>
            <a:r>
              <a:rPr lang="en-US" altLang="ko-KR" sz="1200" dirty="0" err="1" smtClean="0"/>
              <a:t>document.write</a:t>
            </a:r>
            <a:r>
              <a:rPr lang="en-US" altLang="ko-KR" sz="1200" dirty="0" smtClean="0"/>
              <a:t>("</a:t>
            </a:r>
            <a:r>
              <a:rPr lang="en-US" altLang="ko-KR" sz="1200" dirty="0" err="1" smtClean="0"/>
              <a:t>next.toLocaleString</a:t>
            </a:r>
            <a:r>
              <a:rPr lang="en-US" altLang="ko-KR" sz="1200" dirty="0"/>
              <a:t>() : "</a:t>
            </a:r>
          </a:p>
          <a:p>
            <a:pPr defTabSz="180000"/>
            <a:r>
              <a:rPr lang="en-US" altLang="ko-KR" sz="1200" dirty="0" smtClean="0"/>
              <a:t>				+ </a:t>
            </a:r>
            <a:r>
              <a:rPr lang="en-US" altLang="ko-KR" sz="1200" b="1" dirty="0" err="1" smtClean="0"/>
              <a:t>next.toLocaleString</a:t>
            </a:r>
            <a:r>
              <a:rPr lang="en-US" altLang="ko-KR" sz="1200" b="1" dirty="0"/>
              <a:t>()</a:t>
            </a:r>
            <a:r>
              <a:rPr lang="en-US" altLang="ko-KR" sz="1200" dirty="0"/>
              <a:t> + "&lt;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&gt;");</a:t>
            </a:r>
          </a:p>
          <a:p>
            <a:pPr defTabSz="180000"/>
            <a:r>
              <a:rPr lang="en-US" altLang="ko-KR" sz="1200" dirty="0"/>
              <a:t>&lt;/script&gt;</a:t>
            </a:r>
          </a:p>
          <a:p>
            <a:pPr defTabSz="180000"/>
            <a:r>
              <a:rPr lang="en-US" altLang="ko-KR" sz="1200" dirty="0"/>
              <a:t>&lt;/body&gt;</a:t>
            </a:r>
          </a:p>
          <a:p>
            <a:pPr defTabSz="180000"/>
            <a:r>
              <a:rPr lang="en-US" altLang="ko-KR" sz="1200" dirty="0"/>
              <a:t>&lt;/html&gt;</a:t>
            </a:r>
            <a:endParaRPr lang="ko-KR" altLang="en-US" sz="12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8144" y="1844824"/>
            <a:ext cx="2359584" cy="4176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317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예제 </a:t>
            </a:r>
            <a:r>
              <a:rPr lang="en-US" altLang="ko-KR" dirty="0"/>
              <a:t>7</a:t>
            </a:r>
            <a:r>
              <a:rPr lang="en-US" altLang="ko-KR" dirty="0" smtClean="0"/>
              <a:t>–6 </a:t>
            </a:r>
            <a:r>
              <a:rPr lang="ko-KR" altLang="en-US" dirty="0"/>
              <a:t>방문 시간에 따라 변하는 배경색 </a:t>
            </a:r>
            <a:r>
              <a:rPr lang="ko-KR" altLang="en-US" dirty="0" smtClean="0"/>
              <a:t>만들기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603261" y="1556792"/>
            <a:ext cx="5688632" cy="41549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&lt;!DOCTYPE html&gt;</a:t>
            </a:r>
          </a:p>
          <a:p>
            <a:pPr defTabSz="180000"/>
            <a:r>
              <a:rPr lang="en-US" altLang="ko-KR" sz="1200" dirty="0"/>
              <a:t>&lt;html&gt;</a:t>
            </a:r>
          </a:p>
          <a:p>
            <a:pPr defTabSz="180000"/>
            <a:r>
              <a:rPr lang="en-US" altLang="ko-KR" sz="1200" dirty="0"/>
              <a:t>&lt;head</a:t>
            </a:r>
            <a:r>
              <a:rPr lang="en-US" altLang="ko-KR" sz="1200" dirty="0" smtClean="0"/>
              <a:t>&gt;</a:t>
            </a:r>
          </a:p>
          <a:p>
            <a:pPr defTabSz="180000"/>
            <a:r>
              <a:rPr lang="en-US" altLang="ko-KR" sz="1200" dirty="0" smtClean="0"/>
              <a:t>&lt;</a:t>
            </a:r>
            <a:r>
              <a:rPr lang="en-US" altLang="ko-KR" sz="1200" dirty="0"/>
              <a:t>title&gt;</a:t>
            </a:r>
            <a:r>
              <a:rPr lang="ko-KR" altLang="en-US" sz="1200" dirty="0"/>
              <a:t>방문 시간에 따라 변하는 배경색</a:t>
            </a:r>
            <a:r>
              <a:rPr lang="en-US" altLang="ko-KR" sz="1200" dirty="0"/>
              <a:t>&lt;/title</a:t>
            </a:r>
            <a:r>
              <a:rPr lang="en-US" altLang="ko-KR" sz="1200" dirty="0" smtClean="0"/>
              <a:t>&gt;</a:t>
            </a:r>
          </a:p>
          <a:p>
            <a:pPr defTabSz="180000"/>
            <a:r>
              <a:rPr lang="en-US" altLang="ko-KR" sz="1200" dirty="0" smtClean="0"/>
              <a:t>&lt;/</a:t>
            </a:r>
            <a:r>
              <a:rPr lang="en-US" altLang="ko-KR" sz="1200" dirty="0"/>
              <a:t>head&gt;</a:t>
            </a:r>
          </a:p>
          <a:p>
            <a:pPr defTabSz="180000"/>
            <a:r>
              <a:rPr lang="en-US" altLang="ko-KR" sz="1200" dirty="0"/>
              <a:t>&lt;body&gt;</a:t>
            </a:r>
          </a:p>
          <a:p>
            <a:pPr defTabSz="180000"/>
            <a:r>
              <a:rPr lang="en-US" altLang="ko-KR" sz="1200" dirty="0"/>
              <a:t>&lt;h3&gt;</a:t>
            </a:r>
            <a:r>
              <a:rPr lang="ko-KR" altLang="en-US" sz="1200" dirty="0"/>
              <a:t>페이지 방문 초시간이  짝수이면 </a:t>
            </a:r>
            <a:r>
              <a:rPr lang="en-US" altLang="ko-KR" sz="1200" dirty="0"/>
              <a:t>violet, </a:t>
            </a:r>
            <a:r>
              <a:rPr lang="ko-KR" altLang="en-US" sz="1200" dirty="0"/>
              <a:t>홀수이면 </a:t>
            </a:r>
            <a:r>
              <a:rPr lang="en-US" altLang="ko-KR" sz="1200" dirty="0" err="1"/>
              <a:t>lightskyblue</a:t>
            </a:r>
            <a:r>
              <a:rPr lang="en-US" altLang="ko-KR" sz="1200" dirty="0"/>
              <a:t> </a:t>
            </a:r>
            <a:r>
              <a:rPr lang="ko-KR" altLang="en-US" sz="1200" dirty="0"/>
              <a:t>배경</a:t>
            </a:r>
            <a:r>
              <a:rPr lang="en-US" altLang="ko-KR" sz="1200" dirty="0"/>
              <a:t>&lt;/h3&gt;</a:t>
            </a:r>
          </a:p>
          <a:p>
            <a:pPr defTabSz="180000"/>
            <a:r>
              <a:rPr lang="en-US" altLang="ko-KR" sz="1200" dirty="0"/>
              <a:t>&lt;</a:t>
            </a:r>
            <a:r>
              <a:rPr lang="en-US" altLang="ko-KR" sz="1200" dirty="0" err="1"/>
              <a:t>hr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&lt;script&gt;</a:t>
            </a:r>
          </a:p>
          <a:p>
            <a:pPr defTabSz="180000"/>
            <a:r>
              <a:rPr lang="en-US" altLang="ko-KR" sz="1200" b="1" dirty="0" smtClean="0"/>
              <a:t>	</a:t>
            </a:r>
            <a:r>
              <a:rPr lang="en-US" altLang="ko-KR" sz="1200" b="1" dirty="0" err="1" smtClean="0"/>
              <a:t>var</a:t>
            </a:r>
            <a:r>
              <a:rPr lang="en-US" altLang="ko-KR" sz="1200" b="1" dirty="0" smtClean="0"/>
              <a:t> current </a:t>
            </a:r>
            <a:r>
              <a:rPr lang="en-US" altLang="ko-KR" sz="1200" b="1" dirty="0"/>
              <a:t>= new Date(); </a:t>
            </a:r>
            <a:r>
              <a:rPr lang="en-US" altLang="ko-KR" sz="1200" dirty="0"/>
              <a:t>// </a:t>
            </a:r>
            <a:r>
              <a:rPr lang="ko-KR" altLang="en-US" sz="1200" dirty="0"/>
              <a:t>현재 </a:t>
            </a:r>
            <a:r>
              <a:rPr lang="ko-KR" altLang="en-US" sz="1200" dirty="0" smtClean="0"/>
              <a:t>시간을 </a:t>
            </a:r>
            <a:r>
              <a:rPr lang="ko-KR" altLang="en-US" sz="1200" dirty="0"/>
              <a:t>가진 </a:t>
            </a:r>
            <a:r>
              <a:rPr lang="en-US" altLang="ko-KR" sz="1200" dirty="0"/>
              <a:t>Date </a:t>
            </a:r>
            <a:r>
              <a:rPr lang="ko-KR" altLang="en-US" sz="1200" dirty="0"/>
              <a:t>객체 생성</a:t>
            </a:r>
          </a:p>
          <a:p>
            <a:pPr defTabSz="180000"/>
            <a:r>
              <a:rPr lang="en-US" altLang="ko-KR" sz="1200" dirty="0" smtClean="0"/>
              <a:t>	if(</a:t>
            </a:r>
            <a:r>
              <a:rPr lang="en-US" altLang="ko-KR" sz="1200" b="1" dirty="0" err="1" smtClean="0"/>
              <a:t>current.getSeconds</a:t>
            </a:r>
            <a:r>
              <a:rPr lang="en-US" altLang="ko-KR" sz="1200" b="1" dirty="0"/>
              <a:t>() % 2</a:t>
            </a:r>
            <a:r>
              <a:rPr lang="en-US" altLang="ko-KR" sz="1200" dirty="0"/>
              <a:t> == 0)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smtClean="0"/>
              <a:t>	</a:t>
            </a:r>
            <a:r>
              <a:rPr lang="en-US" altLang="ko-KR" sz="1200" b="1" dirty="0" err="1" smtClean="0"/>
              <a:t>document.body.style.backgroundColor</a:t>
            </a:r>
            <a:r>
              <a:rPr lang="en-US" altLang="ko-KR" sz="1200" b="1" dirty="0" smtClean="0"/>
              <a:t> </a:t>
            </a:r>
            <a:r>
              <a:rPr lang="en-US" altLang="ko-KR" sz="1200" b="1" dirty="0"/>
              <a:t>= "violet";</a:t>
            </a:r>
          </a:p>
          <a:p>
            <a:pPr defTabSz="180000"/>
            <a:r>
              <a:rPr lang="en-US" altLang="ko-KR" sz="1200" dirty="0" smtClean="0"/>
              <a:t>	else</a:t>
            </a:r>
            <a:endParaRPr lang="en-US" altLang="ko-KR" sz="1200" dirty="0"/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b="1" dirty="0" err="1" smtClean="0"/>
              <a:t>document.body.style.backgroundColor</a:t>
            </a:r>
            <a:r>
              <a:rPr lang="en-US" altLang="ko-KR" sz="1200" b="1" dirty="0" smtClean="0"/>
              <a:t> </a:t>
            </a:r>
            <a:r>
              <a:rPr lang="en-US" altLang="ko-KR" sz="1200" b="1" dirty="0"/>
              <a:t>= "</a:t>
            </a:r>
            <a:r>
              <a:rPr lang="en-US" altLang="ko-KR" sz="1200" b="1" dirty="0" err="1"/>
              <a:t>lightskyblue</a:t>
            </a:r>
            <a:r>
              <a:rPr lang="en-US" altLang="ko-KR" sz="1200" b="1" dirty="0"/>
              <a:t>";</a:t>
            </a:r>
          </a:p>
          <a:p>
            <a:pPr defTabSz="180000"/>
            <a:endParaRPr lang="ko-KR" altLang="en-US" sz="1200" dirty="0"/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document.write</a:t>
            </a:r>
            <a:r>
              <a:rPr lang="en-US" altLang="ko-KR" sz="1200" dirty="0"/>
              <a:t>("</a:t>
            </a:r>
            <a:r>
              <a:rPr lang="ko-KR" altLang="en-US" sz="1200" dirty="0"/>
              <a:t>현재 시간 </a:t>
            </a:r>
            <a:r>
              <a:rPr lang="en-US" altLang="ko-KR" sz="1200" dirty="0"/>
              <a:t>: ");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document.write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current.getHours</a:t>
            </a:r>
            <a:r>
              <a:rPr lang="en-US" altLang="ko-KR" sz="1200" dirty="0"/>
              <a:t>(), "</a:t>
            </a:r>
            <a:r>
              <a:rPr lang="ko-KR" altLang="en-US" sz="1200" dirty="0"/>
              <a:t>시</a:t>
            </a:r>
            <a:r>
              <a:rPr lang="en-US" altLang="ko-KR" sz="1200" dirty="0"/>
              <a:t>,");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document.write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current.getMinutes</a:t>
            </a:r>
            <a:r>
              <a:rPr lang="en-US" altLang="ko-KR" sz="1200" dirty="0"/>
              <a:t>(), "</a:t>
            </a:r>
            <a:r>
              <a:rPr lang="ko-KR" altLang="en-US" sz="1200" dirty="0"/>
              <a:t>분</a:t>
            </a:r>
            <a:r>
              <a:rPr lang="en-US" altLang="ko-KR" sz="1200" dirty="0"/>
              <a:t>,");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document.write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current.getSeconds</a:t>
            </a:r>
            <a:r>
              <a:rPr lang="en-US" altLang="ko-KR" sz="1200" dirty="0"/>
              <a:t>(), "</a:t>
            </a:r>
            <a:r>
              <a:rPr lang="ko-KR" altLang="en-US" sz="1200" dirty="0"/>
              <a:t>초</a:t>
            </a:r>
            <a:r>
              <a:rPr lang="en-US" altLang="ko-KR" sz="1200" dirty="0"/>
              <a:t>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&gt;");</a:t>
            </a:r>
          </a:p>
          <a:p>
            <a:pPr defTabSz="180000"/>
            <a:r>
              <a:rPr lang="en-US" altLang="ko-KR" sz="1200" dirty="0"/>
              <a:t>&lt;/script&gt;</a:t>
            </a:r>
          </a:p>
          <a:p>
            <a:pPr defTabSz="180000"/>
            <a:r>
              <a:rPr lang="en-US" altLang="ko-KR" sz="1200" dirty="0"/>
              <a:t>&lt;/body&gt;</a:t>
            </a:r>
          </a:p>
          <a:p>
            <a:pPr defTabSz="180000"/>
            <a:r>
              <a:rPr lang="en-US" altLang="ko-KR" sz="1200" dirty="0"/>
              <a:t>&lt;/html&gt;</a:t>
            </a:r>
            <a:endParaRPr lang="ko-KR" altLang="en-US" sz="12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8144" y="4149080"/>
            <a:ext cx="2388794" cy="237622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6176" y="1628843"/>
            <a:ext cx="2388837" cy="2376264"/>
          </a:xfrm>
          <a:prstGeom prst="rect">
            <a:avLst/>
          </a:prstGeom>
        </p:spPr>
      </p:pic>
      <p:sp>
        <p:nvSpPr>
          <p:cNvPr id="8" name="타원 7"/>
          <p:cNvSpPr/>
          <p:nvPr/>
        </p:nvSpPr>
        <p:spPr>
          <a:xfrm>
            <a:off x="7380312" y="6021288"/>
            <a:ext cx="504056" cy="360040"/>
          </a:xfrm>
          <a:prstGeom prst="ellipse">
            <a:avLst/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7689552" y="3520452"/>
            <a:ext cx="504056" cy="360040"/>
          </a:xfrm>
          <a:prstGeom prst="ellipse">
            <a:avLst/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2457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2197968"/>
          </a:xfrm>
        </p:spPr>
        <p:txBody>
          <a:bodyPr>
            <a:normAutofit lnSpcReduction="10000"/>
          </a:bodyPr>
          <a:lstStyle/>
          <a:p>
            <a:r>
              <a:rPr lang="ko-KR" altLang="en-US" dirty="0" smtClean="0"/>
              <a:t>객체의 기본 개념을 간단히 이해한다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브라우저가 제공하는 기본 객체</a:t>
            </a:r>
            <a:r>
              <a:rPr lang="en-US" altLang="ko-KR" dirty="0" smtClean="0"/>
              <a:t>(</a:t>
            </a:r>
            <a:r>
              <a:rPr lang="ko-KR" altLang="en-US" dirty="0" smtClean="0"/>
              <a:t>코어 객체</a:t>
            </a:r>
            <a:r>
              <a:rPr lang="en-US" altLang="ko-KR" dirty="0" smtClean="0"/>
              <a:t>)</a:t>
            </a:r>
            <a:r>
              <a:rPr lang="ko-KR" altLang="en-US" dirty="0" smtClean="0"/>
              <a:t>들의 종류를 알고 사용할 수 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Date </a:t>
            </a:r>
            <a:r>
              <a:rPr lang="ko-KR" altLang="en-US" dirty="0" smtClean="0"/>
              <a:t>객체를 활용할 수 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String </a:t>
            </a:r>
            <a:r>
              <a:rPr lang="ko-KR" altLang="en-US" dirty="0" smtClean="0"/>
              <a:t>객체를 활용할 수 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자바스크립트 배열을 만들 수 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Array </a:t>
            </a:r>
            <a:r>
              <a:rPr lang="ko-KR" altLang="en-US" dirty="0" smtClean="0"/>
              <a:t>객체를 이용하여</a:t>
            </a:r>
            <a:r>
              <a:rPr lang="en-US" altLang="ko-KR" dirty="0" smtClean="0"/>
              <a:t> </a:t>
            </a:r>
            <a:r>
              <a:rPr lang="ko-KR" altLang="en-US" dirty="0" smtClean="0"/>
              <a:t>배열을 만들고 활용할 수 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Math </a:t>
            </a:r>
            <a:r>
              <a:rPr lang="ko-KR" altLang="en-US" dirty="0" smtClean="0"/>
              <a:t>객체를 활용할 수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강의 목표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9554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String </a:t>
            </a:r>
            <a:r>
              <a:rPr lang="ko-KR" altLang="en-US" dirty="0" smtClean="0"/>
              <a:t>객체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String</a:t>
            </a:r>
          </a:p>
          <a:p>
            <a:pPr lvl="1"/>
            <a:r>
              <a:rPr lang="ko-KR" altLang="en-US" dirty="0" smtClean="0"/>
              <a:t>문자열을 담기 위한 객체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en-US" altLang="ko-KR" dirty="0" smtClean="0"/>
              <a:t>String  </a:t>
            </a:r>
            <a:r>
              <a:rPr lang="ko-KR" altLang="en-US" dirty="0" smtClean="0"/>
              <a:t>객체는 일단 생성되면 수정 불가능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20</a:t>
            </a:fld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1348833" y="4736177"/>
            <a:ext cx="6895592" cy="1026694"/>
            <a:chOff x="1348833" y="4736177"/>
            <a:chExt cx="6895592" cy="1026694"/>
          </a:xfrm>
        </p:grpSpPr>
        <p:sp>
          <p:nvSpPr>
            <p:cNvPr id="4" name="직사각형 3"/>
            <p:cNvSpPr/>
            <p:nvPr/>
          </p:nvSpPr>
          <p:spPr>
            <a:xfrm>
              <a:off x="1348833" y="4808764"/>
              <a:ext cx="3455841" cy="95410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txBody>
            <a:bodyPr wrap="square">
              <a:spAutoFit/>
            </a:bodyPr>
            <a:lstStyle/>
            <a:p>
              <a:pPr fontAlgn="base" latinLnBrk="0"/>
              <a:r>
                <a:rPr lang="en-US" altLang="ko-KR" sz="1400" dirty="0" err="1"/>
                <a:t>var</a:t>
              </a:r>
              <a:r>
                <a:rPr lang="en-US" altLang="ko-KR" sz="1400" dirty="0"/>
                <a:t> hello = new String(“Hello”);</a:t>
              </a:r>
            </a:p>
            <a:p>
              <a:pPr fontAlgn="base" latinLnBrk="0"/>
              <a:r>
                <a:rPr lang="en-US" altLang="ko-KR" sz="1400" dirty="0" err="1"/>
                <a:t>var</a:t>
              </a:r>
              <a:r>
                <a:rPr lang="en-US" altLang="ko-KR" sz="1400" dirty="0"/>
                <a:t> res = </a:t>
              </a:r>
              <a:r>
                <a:rPr lang="en-US" altLang="ko-KR" sz="1400" dirty="0" err="1"/>
                <a:t>hello.concat</a:t>
              </a:r>
              <a:r>
                <a:rPr lang="en-US" altLang="ko-KR" sz="1400" dirty="0"/>
                <a:t>(“</a:t>
              </a:r>
              <a:r>
                <a:rPr lang="en-US" altLang="ko-KR" sz="1400" dirty="0" err="1"/>
                <a:t>Javascript</a:t>
              </a:r>
              <a:r>
                <a:rPr lang="en-US" altLang="ko-KR" sz="1400" dirty="0" smtClean="0"/>
                <a:t>”);</a:t>
              </a:r>
            </a:p>
            <a:p>
              <a:pPr fontAlgn="base" latinLnBrk="0"/>
              <a:endParaRPr lang="en-US" altLang="ko-KR" sz="1400" dirty="0" smtClean="0"/>
            </a:p>
            <a:p>
              <a:pPr fontAlgn="base" latinLnBrk="0"/>
              <a:r>
                <a:rPr lang="en-US" altLang="ko-KR" sz="1400" dirty="0"/>
                <a:t>// </a:t>
              </a:r>
              <a:r>
                <a:rPr lang="en-US" altLang="ko-KR" sz="1400" dirty="0" err="1"/>
                <a:t>concat</a:t>
              </a:r>
              <a:r>
                <a:rPr lang="en-US" altLang="ko-KR" sz="1400" dirty="0"/>
                <a:t>() </a:t>
              </a:r>
              <a:r>
                <a:rPr lang="ko-KR" altLang="en-US" sz="1400" dirty="0"/>
                <a:t>후 </a:t>
              </a:r>
              <a:r>
                <a:rPr lang="en-US" altLang="ko-KR" sz="1400" dirty="0"/>
                <a:t>hello</a:t>
              </a:r>
              <a:r>
                <a:rPr lang="ko-KR" altLang="en-US" sz="1400" dirty="0"/>
                <a:t>의 문자열 변화 </a:t>
              </a:r>
              <a:r>
                <a:rPr lang="ko-KR" altLang="en-US" sz="1400" dirty="0" smtClean="0"/>
                <a:t>없음</a:t>
              </a:r>
              <a:endParaRPr lang="ko-KR" altLang="en-US" sz="1400" dirty="0"/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5076073" y="5013176"/>
              <a:ext cx="1152128" cy="523220"/>
            </a:xfrm>
            <a:prstGeom prst="round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289698" y="5147319"/>
              <a:ext cx="653384" cy="27699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>
              <a:spAutoFit/>
            </a:bodyPr>
            <a:lstStyle/>
            <a:p>
              <a:r>
                <a:rPr lang="en-US" altLang="ko-KR" sz="1200" dirty="0" smtClean="0"/>
                <a:t>“Hello”</a:t>
              </a:r>
              <a:endParaRPr lang="ko-KR" altLang="en-US" sz="1200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5207944" y="4747210"/>
              <a:ext cx="88838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200" dirty="0" smtClean="0"/>
                <a:t>hello </a:t>
              </a:r>
              <a:r>
                <a:rPr lang="ko-KR" altLang="en-US" sz="1200" dirty="0" smtClean="0"/>
                <a:t>객체</a:t>
              </a:r>
              <a:endParaRPr lang="ko-KR" altLang="en-US" sz="1200" dirty="0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6444225" y="5013176"/>
              <a:ext cx="1800200" cy="523220"/>
            </a:xfrm>
            <a:prstGeom prst="round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6657850" y="5136286"/>
              <a:ext cx="1328825" cy="27699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>
              <a:spAutoFit/>
            </a:bodyPr>
            <a:lstStyle/>
            <a:p>
              <a:r>
                <a:rPr lang="en-US" altLang="ko-KR" sz="1200" dirty="0" smtClean="0"/>
                <a:t>“</a:t>
              </a:r>
              <a:r>
                <a:rPr lang="en-US" altLang="ko-KR" sz="1200" dirty="0" err="1" smtClean="0"/>
                <a:t>HelloJavascript</a:t>
              </a:r>
              <a:r>
                <a:rPr lang="en-US" altLang="ko-KR" sz="1200" dirty="0" smtClean="0"/>
                <a:t>”</a:t>
              </a:r>
              <a:endParaRPr lang="ko-KR" altLang="en-US" sz="1200" dirty="0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6948089" y="4736177"/>
              <a:ext cx="74834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200" dirty="0" smtClean="0"/>
                <a:t>res </a:t>
              </a:r>
              <a:r>
                <a:rPr lang="ko-KR" altLang="en-US" sz="1200" dirty="0" smtClean="0"/>
                <a:t>객체</a:t>
              </a:r>
              <a:endParaRPr lang="ko-KR" altLang="en-US" sz="1200" dirty="0"/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1348833" y="2117759"/>
            <a:ext cx="5990458" cy="1602175"/>
            <a:chOff x="1348833" y="2117759"/>
            <a:chExt cx="5990458" cy="1602175"/>
          </a:xfrm>
        </p:grpSpPr>
        <p:sp>
          <p:nvSpPr>
            <p:cNvPr id="13" name="직사각형 12"/>
            <p:cNvSpPr/>
            <p:nvPr/>
          </p:nvSpPr>
          <p:spPr>
            <a:xfrm>
              <a:off x="1348833" y="2420692"/>
              <a:ext cx="3455841" cy="95410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txBody>
            <a:bodyPr wrap="square">
              <a:spAutoFit/>
            </a:bodyPr>
            <a:lstStyle/>
            <a:p>
              <a:pPr fontAlgn="base" latinLnBrk="0"/>
              <a:r>
                <a:rPr lang="en-US" altLang="ko-KR" sz="1400" dirty="0"/>
                <a:t>// 2 </a:t>
              </a:r>
              <a:r>
                <a:rPr lang="ko-KR" altLang="en-US" sz="1400" dirty="0"/>
                <a:t>경우 모두 </a:t>
              </a:r>
              <a:r>
                <a:rPr lang="ko-KR" altLang="en-US" sz="1400" dirty="0" smtClean="0"/>
                <a:t>오른쪽 </a:t>
              </a:r>
              <a:r>
                <a:rPr lang="en-US" altLang="ko-KR" sz="1400" dirty="0"/>
                <a:t>String </a:t>
              </a:r>
              <a:r>
                <a:rPr lang="ko-KR" altLang="en-US" sz="1400" dirty="0"/>
                <a:t>객체 생성</a:t>
              </a:r>
              <a:endParaRPr lang="en-US" altLang="ko-KR" sz="1400" dirty="0" smtClean="0"/>
            </a:p>
            <a:p>
              <a:pPr fontAlgn="base" latinLnBrk="0"/>
              <a:endParaRPr lang="en-US" altLang="ko-KR" sz="1400" dirty="0" smtClean="0"/>
            </a:p>
            <a:p>
              <a:pPr fontAlgn="base" latinLnBrk="0"/>
              <a:r>
                <a:rPr lang="en-US" altLang="ko-KR" sz="1400" dirty="0" err="1" smtClean="0"/>
                <a:t>var</a:t>
              </a:r>
              <a:r>
                <a:rPr lang="en-US" altLang="ko-KR" sz="1400" dirty="0" smtClean="0"/>
                <a:t> </a:t>
              </a:r>
              <a:r>
                <a:rPr lang="en-US" altLang="ko-KR" sz="1400" dirty="0"/>
                <a:t>hello = new String(“</a:t>
              </a:r>
              <a:r>
                <a:rPr lang="en-US" altLang="ko-KR" sz="1400" dirty="0" smtClean="0"/>
                <a:t>Hello”);</a:t>
              </a:r>
            </a:p>
            <a:p>
              <a:pPr fontAlgn="base" latinLnBrk="0"/>
              <a:r>
                <a:rPr lang="en-US" altLang="ko-KR" sz="1400" dirty="0" err="1" smtClean="0"/>
                <a:t>var</a:t>
              </a:r>
              <a:r>
                <a:rPr lang="en-US" altLang="ko-KR" sz="1400" dirty="0" smtClean="0"/>
                <a:t> </a:t>
              </a:r>
              <a:r>
                <a:rPr lang="en-US" altLang="ko-KR" sz="1400" dirty="0"/>
                <a:t>hello = </a:t>
              </a:r>
              <a:r>
                <a:rPr lang="en-US" altLang="ko-KR" sz="1400" dirty="0" smtClean="0"/>
                <a:t>“</a:t>
              </a:r>
              <a:r>
                <a:rPr lang="en-US" altLang="ko-KR" sz="1400" dirty="0"/>
                <a:t>Hello</a:t>
              </a:r>
              <a:r>
                <a:rPr lang="en-US" altLang="ko-KR" sz="1400" dirty="0" smtClean="0"/>
                <a:t>”;</a:t>
              </a:r>
              <a:endParaRPr lang="en-US" altLang="ko-KR" sz="1400" dirty="0"/>
            </a:p>
          </p:txBody>
        </p:sp>
        <p:sp>
          <p:nvSpPr>
            <p:cNvPr id="14" name="모서리가 둥근 직사각형 13"/>
            <p:cNvSpPr/>
            <p:nvPr/>
          </p:nvSpPr>
          <p:spPr>
            <a:xfrm>
              <a:off x="5078969" y="2404628"/>
              <a:ext cx="2260322" cy="1315306"/>
            </a:xfrm>
            <a:prstGeom prst="round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5782389" y="2533752"/>
              <a:ext cx="653384" cy="27699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>
              <a:spAutoFit/>
            </a:bodyPr>
            <a:lstStyle/>
            <a:p>
              <a:r>
                <a:rPr lang="en-US" altLang="ko-KR" sz="1200" dirty="0" smtClean="0"/>
                <a:t>“Hello”</a:t>
              </a:r>
              <a:endParaRPr lang="ko-KR" altLang="en-US" sz="1200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5617602" y="2117759"/>
              <a:ext cx="88838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200" dirty="0" smtClean="0"/>
                <a:t>hello </a:t>
              </a:r>
              <a:r>
                <a:rPr lang="ko-KR" altLang="en-US" sz="1200" dirty="0" smtClean="0"/>
                <a:t>객체</a:t>
              </a:r>
              <a:endParaRPr lang="ko-KR" altLang="en-US" sz="1200" dirty="0"/>
            </a:p>
          </p:txBody>
        </p:sp>
        <p:sp>
          <p:nvSpPr>
            <p:cNvPr id="20" name="타원 19"/>
            <p:cNvSpPr/>
            <p:nvPr/>
          </p:nvSpPr>
          <p:spPr>
            <a:xfrm>
              <a:off x="5155984" y="2933861"/>
              <a:ext cx="727499" cy="27578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050" dirty="0" err="1" smtClean="0">
                  <a:solidFill>
                    <a:schemeClr val="tx1"/>
                  </a:solidFill>
                </a:rPr>
                <a:t>charAt</a:t>
              </a:r>
              <a:r>
                <a:rPr lang="en-US" altLang="ko-KR" sz="1050" dirty="0" smtClean="0">
                  <a:solidFill>
                    <a:schemeClr val="tx1"/>
                  </a:solidFill>
                </a:rPr>
                <a:t>()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21" name="타원 20"/>
            <p:cNvSpPr/>
            <p:nvPr/>
          </p:nvSpPr>
          <p:spPr>
            <a:xfrm>
              <a:off x="6512895" y="3355202"/>
              <a:ext cx="733594" cy="30225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050" dirty="0" err="1" smtClean="0">
                  <a:solidFill>
                    <a:schemeClr val="tx1"/>
                  </a:solidFill>
                </a:rPr>
                <a:t>concat</a:t>
              </a:r>
              <a:r>
                <a:rPr lang="en-US" altLang="ko-KR" sz="1050" dirty="0" smtClean="0">
                  <a:solidFill>
                    <a:schemeClr val="tx1"/>
                  </a:solidFill>
                </a:rPr>
                <a:t>()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22" name="타원 21"/>
            <p:cNvSpPr/>
            <p:nvPr/>
          </p:nvSpPr>
          <p:spPr>
            <a:xfrm>
              <a:off x="5221964" y="3338810"/>
              <a:ext cx="595537" cy="29866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050" dirty="0" smtClean="0">
                  <a:solidFill>
                    <a:schemeClr val="tx1"/>
                  </a:solidFill>
                </a:rPr>
                <a:t>split()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23" name="타원 22"/>
            <p:cNvSpPr/>
            <p:nvPr/>
          </p:nvSpPr>
          <p:spPr>
            <a:xfrm>
              <a:off x="5987866" y="3219306"/>
              <a:ext cx="456359" cy="27179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050" dirty="0" smtClean="0">
                  <a:solidFill>
                    <a:schemeClr val="tx1"/>
                  </a:solidFill>
                </a:rPr>
                <a:t>slice()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24" name="타원 23"/>
            <p:cNvSpPr/>
            <p:nvPr/>
          </p:nvSpPr>
          <p:spPr>
            <a:xfrm>
              <a:off x="6051830" y="2877857"/>
              <a:ext cx="358248" cy="271792"/>
            </a:xfrm>
            <a:prstGeom prst="ellipse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…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8" name="타원 27"/>
            <p:cNvSpPr/>
            <p:nvPr/>
          </p:nvSpPr>
          <p:spPr>
            <a:xfrm>
              <a:off x="6504950" y="2960300"/>
              <a:ext cx="741540" cy="27179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050" dirty="0" smtClean="0">
                  <a:solidFill>
                    <a:schemeClr val="tx1"/>
                  </a:solidFill>
                </a:rPr>
                <a:t>replace()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78414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String </a:t>
            </a:r>
            <a:r>
              <a:rPr lang="ko-KR" altLang="en-US" dirty="0" smtClean="0"/>
              <a:t>객체의 특징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문자열 길이</a:t>
            </a:r>
          </a:p>
          <a:p>
            <a:pPr lvl="1"/>
            <a:r>
              <a:rPr lang="en-US" altLang="ko-KR" dirty="0"/>
              <a:t>String </a:t>
            </a:r>
            <a:r>
              <a:rPr lang="ko-KR" altLang="en-US" dirty="0"/>
              <a:t>객체의 </a:t>
            </a:r>
            <a:r>
              <a:rPr lang="en-US" altLang="ko-KR" dirty="0"/>
              <a:t>length </a:t>
            </a:r>
            <a:r>
              <a:rPr lang="ko-KR" altLang="en-US" dirty="0" err="1" smtClean="0"/>
              <a:t>프로퍼티</a:t>
            </a:r>
            <a:r>
              <a:rPr lang="ko-KR" altLang="en-US" dirty="0" smtClean="0"/>
              <a:t> </a:t>
            </a:r>
            <a:r>
              <a:rPr lang="en-US" altLang="ko-KR" dirty="0" smtClean="0"/>
              <a:t>:</a:t>
            </a:r>
            <a:r>
              <a:rPr lang="ko-KR" altLang="en-US" dirty="0" smtClean="0"/>
              <a:t> 읽기 전용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ko-KR" altLang="en-US" dirty="0"/>
              <a:t>문자열을 배열처럼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[] </a:t>
            </a:r>
            <a:r>
              <a:rPr lang="ko-KR" altLang="en-US" dirty="0"/>
              <a:t>연산자를 사용하여 각 </a:t>
            </a:r>
            <a:r>
              <a:rPr lang="ko-KR" altLang="en-US" dirty="0" smtClean="0"/>
              <a:t>문자 접근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marL="365760" lvl="1" indent="0">
              <a:buNone/>
            </a:pPr>
            <a:endParaRPr lang="ko-KR" altLang="en-US" dirty="0"/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21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403648" y="2276872"/>
            <a:ext cx="4572000" cy="9541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defTabSz="1800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var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hello = new String(“Hello”);</a:t>
            </a:r>
          </a:p>
          <a:p>
            <a:pPr marL="190500" defTabSz="1800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var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every = “Boy and Girl”; </a:t>
            </a:r>
          </a:p>
          <a:p>
            <a:pPr marL="190500" defTabSz="1800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var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m = </a:t>
            </a:r>
            <a:r>
              <a:rPr lang="en-US" altLang="ko-KR" sz="1400" b="1" kern="0" dirty="0" err="1">
                <a:solidFill>
                  <a:srgbClr val="000000"/>
                </a:solidFill>
                <a:latin typeface="+mj-ea"/>
                <a:ea typeface="+mj-ea"/>
              </a:rPr>
              <a:t>hello.length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; 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					//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m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은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5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defTabSz="1800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var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n = </a:t>
            </a:r>
            <a:r>
              <a:rPr lang="en-US" altLang="ko-KR" sz="1400" b="1" kern="0" dirty="0" err="1">
                <a:solidFill>
                  <a:srgbClr val="000000"/>
                </a:solidFill>
                <a:latin typeface="+mj-ea"/>
                <a:ea typeface="+mj-ea"/>
              </a:rPr>
              <a:t>every.length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; 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					//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n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은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12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403648" y="3429000"/>
            <a:ext cx="4572000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var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n = 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"Thank </a:t>
            </a:r>
            <a:r>
              <a:rPr lang="en-US" altLang="ko-KR" sz="1400" b="1" kern="0" dirty="0" err="1">
                <a:solidFill>
                  <a:srgbClr val="000000"/>
                </a:solidFill>
                <a:latin typeface="+mj-ea"/>
                <a:ea typeface="+mj-ea"/>
              </a:rPr>
              <a:t>you".length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; 	// n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은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9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403648" y="5013176"/>
            <a:ext cx="5256584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var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hello = new String("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H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ello");</a:t>
            </a:r>
          </a:p>
          <a:p>
            <a:pPr marL="1905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var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c = hello[0]; 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	//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c = "H".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문자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H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가 아니라 문자열 “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H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” 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798272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4129" y="1412775"/>
            <a:ext cx="2721136" cy="529332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예제 </a:t>
            </a:r>
            <a:r>
              <a:rPr lang="en-US" altLang="ko-KR" dirty="0"/>
              <a:t>7</a:t>
            </a:r>
            <a:r>
              <a:rPr lang="en-US" altLang="ko-KR" dirty="0" smtClean="0"/>
              <a:t>–7 </a:t>
            </a:r>
            <a:r>
              <a:rPr lang="en-US" altLang="ko-KR" dirty="0"/>
              <a:t>String </a:t>
            </a:r>
            <a:r>
              <a:rPr lang="ko-KR" altLang="en-US" dirty="0"/>
              <a:t>객체의 </a:t>
            </a:r>
            <a:r>
              <a:rPr lang="ko-KR" altLang="en-US" dirty="0" err="1"/>
              <a:t>메소드</a:t>
            </a:r>
            <a:r>
              <a:rPr lang="ko-KR" altLang="en-US" dirty="0"/>
              <a:t> </a:t>
            </a:r>
            <a:r>
              <a:rPr lang="ko-KR" altLang="en-US" dirty="0" smtClean="0"/>
              <a:t>활용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896610" y="1196901"/>
            <a:ext cx="4572000" cy="5509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 defTabSz="180000"/>
            <a:r>
              <a:rPr lang="en-US" altLang="ko-KR" sz="1100" dirty="0"/>
              <a:t>&lt;!DOCTYPE html&gt;</a:t>
            </a:r>
          </a:p>
          <a:p>
            <a:pPr defTabSz="180000"/>
            <a:r>
              <a:rPr lang="en-US" altLang="ko-KR" sz="1100" dirty="0"/>
              <a:t>&lt;html&gt;&lt;head&gt;&lt;title&gt;String </a:t>
            </a:r>
            <a:r>
              <a:rPr lang="ko-KR" altLang="en-US" sz="1100" dirty="0"/>
              <a:t>객체의 </a:t>
            </a:r>
            <a:r>
              <a:rPr lang="ko-KR" altLang="en-US" sz="1100" dirty="0" err="1"/>
              <a:t>메소드</a:t>
            </a:r>
            <a:r>
              <a:rPr lang="ko-KR" altLang="en-US" sz="1100" dirty="0"/>
              <a:t> 활용</a:t>
            </a:r>
            <a:r>
              <a:rPr lang="en-US" altLang="ko-KR" sz="1100" dirty="0"/>
              <a:t>&lt;/title&gt;&lt;/head&gt;</a:t>
            </a:r>
          </a:p>
          <a:p>
            <a:pPr defTabSz="180000"/>
            <a:r>
              <a:rPr lang="en-US" altLang="ko-KR" sz="1100" dirty="0"/>
              <a:t>&lt;body&gt;</a:t>
            </a:r>
          </a:p>
          <a:p>
            <a:pPr defTabSz="180000"/>
            <a:r>
              <a:rPr lang="en-US" altLang="ko-KR" sz="1100" dirty="0"/>
              <a:t>&lt;h3&gt;String </a:t>
            </a:r>
            <a:r>
              <a:rPr lang="ko-KR" altLang="en-US" sz="1100" dirty="0"/>
              <a:t>객체의 </a:t>
            </a:r>
            <a:r>
              <a:rPr lang="ko-KR" altLang="en-US" sz="1100" dirty="0" err="1"/>
              <a:t>메소드</a:t>
            </a:r>
            <a:r>
              <a:rPr lang="ko-KR" altLang="en-US" sz="1100" dirty="0"/>
              <a:t> 활용</a:t>
            </a:r>
            <a:r>
              <a:rPr lang="en-US" altLang="ko-KR" sz="1100" dirty="0"/>
              <a:t>&lt;/h3&gt;</a:t>
            </a:r>
          </a:p>
          <a:p>
            <a:pPr defTabSz="180000"/>
            <a:r>
              <a:rPr lang="en-US" altLang="ko-KR" sz="1100" dirty="0"/>
              <a:t>&lt;</a:t>
            </a:r>
            <a:r>
              <a:rPr lang="en-US" altLang="ko-KR" sz="1100" dirty="0" err="1"/>
              <a:t>hr</a:t>
            </a:r>
            <a:r>
              <a:rPr lang="en-US" altLang="ko-KR" sz="1100" dirty="0"/>
              <a:t>&gt;</a:t>
            </a:r>
          </a:p>
          <a:p>
            <a:pPr defTabSz="180000"/>
            <a:r>
              <a:rPr lang="en-US" altLang="ko-KR" sz="1100" dirty="0"/>
              <a:t>&lt;script&gt;</a:t>
            </a:r>
          </a:p>
          <a:p>
            <a:pPr defTabSz="180000"/>
            <a:r>
              <a:rPr lang="en-US" altLang="ko-KR" sz="1100" b="1" dirty="0" err="1" smtClean="0"/>
              <a:t>var</a:t>
            </a:r>
            <a:r>
              <a:rPr lang="en-US" altLang="ko-KR" sz="1100" b="1" dirty="0" smtClean="0"/>
              <a:t> a </a:t>
            </a:r>
            <a:r>
              <a:rPr lang="en-US" altLang="ko-KR" sz="1100" b="1" dirty="0"/>
              <a:t>= new String("Boys and Girls");</a:t>
            </a:r>
          </a:p>
          <a:p>
            <a:pPr defTabSz="180000"/>
            <a:r>
              <a:rPr lang="en-US" altLang="ko-KR" sz="1100" b="1" dirty="0" err="1" smtClean="0"/>
              <a:t>var</a:t>
            </a:r>
            <a:r>
              <a:rPr lang="en-US" altLang="ko-KR" sz="1100" b="1" dirty="0" smtClean="0"/>
              <a:t> b </a:t>
            </a:r>
            <a:r>
              <a:rPr lang="en-US" altLang="ko-KR" sz="1100" b="1" dirty="0"/>
              <a:t>= </a:t>
            </a:r>
            <a:r>
              <a:rPr lang="en-US" altLang="ko-KR" sz="1100" b="1" dirty="0" smtClean="0"/>
              <a:t>"!!";</a:t>
            </a:r>
            <a:endParaRPr lang="en-US" altLang="ko-KR" sz="1100" b="1" dirty="0"/>
          </a:p>
          <a:p>
            <a:pPr defTabSz="180000"/>
            <a:r>
              <a:rPr lang="en-US" altLang="ko-KR" sz="1100" dirty="0" err="1"/>
              <a:t>document.write</a:t>
            </a:r>
            <a:r>
              <a:rPr lang="en-US" altLang="ko-KR" sz="1100" dirty="0"/>
              <a:t>("a : " + a + "&lt;</a:t>
            </a:r>
            <a:r>
              <a:rPr lang="en-US" altLang="ko-KR" sz="1100" dirty="0" err="1"/>
              <a:t>br</a:t>
            </a:r>
            <a:r>
              <a:rPr lang="en-US" altLang="ko-KR" sz="1100" dirty="0"/>
              <a:t>&gt;");</a:t>
            </a:r>
          </a:p>
          <a:p>
            <a:pPr defTabSz="180000"/>
            <a:r>
              <a:rPr lang="en-US" altLang="ko-KR" sz="1100" dirty="0" err="1"/>
              <a:t>document.write</a:t>
            </a:r>
            <a:r>
              <a:rPr lang="en-US" altLang="ko-KR" sz="1100" dirty="0"/>
              <a:t>("b : " + b + "&lt;</a:t>
            </a:r>
            <a:r>
              <a:rPr lang="en-US" altLang="ko-KR" sz="1100" dirty="0" err="1"/>
              <a:t>br</a:t>
            </a:r>
            <a:r>
              <a:rPr lang="en-US" altLang="ko-KR" sz="1100" dirty="0"/>
              <a:t>&gt;&lt;</a:t>
            </a:r>
            <a:r>
              <a:rPr lang="en-US" altLang="ko-KR" sz="1100" dirty="0" err="1"/>
              <a:t>hr</a:t>
            </a:r>
            <a:r>
              <a:rPr lang="en-US" altLang="ko-KR" sz="1100" dirty="0"/>
              <a:t>&gt;");</a:t>
            </a:r>
          </a:p>
          <a:p>
            <a:pPr defTabSz="180000"/>
            <a:endParaRPr lang="ko-KR" altLang="en-US" sz="1100" dirty="0"/>
          </a:p>
          <a:p>
            <a:pPr defTabSz="180000"/>
            <a:r>
              <a:rPr lang="en-US" altLang="ko-KR" sz="1100" dirty="0" err="1"/>
              <a:t>document.write</a:t>
            </a:r>
            <a:r>
              <a:rPr lang="en-US" altLang="ko-KR" sz="1100" dirty="0"/>
              <a:t>(</a:t>
            </a:r>
            <a:r>
              <a:rPr lang="en-US" altLang="ko-KR" sz="1100" dirty="0" err="1"/>
              <a:t>a.charAt</a:t>
            </a:r>
            <a:r>
              <a:rPr lang="en-US" altLang="ko-KR" sz="1100" dirty="0"/>
              <a:t>(0) + "&lt;</a:t>
            </a:r>
            <a:r>
              <a:rPr lang="en-US" altLang="ko-KR" sz="1100" dirty="0" err="1"/>
              <a:t>br</a:t>
            </a:r>
            <a:r>
              <a:rPr lang="en-US" altLang="ko-KR" sz="1100" dirty="0"/>
              <a:t>&gt;");</a:t>
            </a:r>
          </a:p>
          <a:p>
            <a:pPr defTabSz="180000"/>
            <a:r>
              <a:rPr lang="en-US" altLang="ko-KR" sz="1100" dirty="0" err="1"/>
              <a:t>document.write</a:t>
            </a:r>
            <a:r>
              <a:rPr lang="en-US" altLang="ko-KR" sz="1100" dirty="0"/>
              <a:t>(</a:t>
            </a:r>
            <a:r>
              <a:rPr lang="en-US" altLang="ko-KR" sz="1100" dirty="0" err="1"/>
              <a:t>a.concat</a:t>
            </a:r>
            <a:r>
              <a:rPr lang="en-US" altLang="ko-KR" sz="1100" dirty="0"/>
              <a:t>(b, "</a:t>
            </a:r>
            <a:r>
              <a:rPr lang="ko-KR" altLang="en-US" sz="1100" dirty="0"/>
              <a:t>입니다</a:t>
            </a:r>
            <a:r>
              <a:rPr lang="en-US" altLang="ko-KR" sz="1100" dirty="0"/>
              <a:t>") + "&lt;</a:t>
            </a:r>
            <a:r>
              <a:rPr lang="en-US" altLang="ko-KR" sz="1100" dirty="0" err="1"/>
              <a:t>br</a:t>
            </a:r>
            <a:r>
              <a:rPr lang="en-US" altLang="ko-KR" sz="1100" dirty="0"/>
              <a:t>&gt;");</a:t>
            </a:r>
          </a:p>
          <a:p>
            <a:pPr defTabSz="180000"/>
            <a:r>
              <a:rPr lang="en-US" altLang="ko-KR" sz="1100" dirty="0" err="1"/>
              <a:t>document.write</a:t>
            </a:r>
            <a:r>
              <a:rPr lang="en-US" altLang="ko-KR" sz="1100" dirty="0"/>
              <a:t>(</a:t>
            </a:r>
            <a:r>
              <a:rPr lang="en-US" altLang="ko-KR" sz="1100" dirty="0" err="1"/>
              <a:t>a.indexOf</a:t>
            </a:r>
            <a:r>
              <a:rPr lang="en-US" altLang="ko-KR" sz="1100" dirty="0"/>
              <a:t>("s") + "&lt;</a:t>
            </a:r>
            <a:r>
              <a:rPr lang="en-US" altLang="ko-KR" sz="1100" dirty="0" err="1"/>
              <a:t>br</a:t>
            </a:r>
            <a:r>
              <a:rPr lang="en-US" altLang="ko-KR" sz="1100" dirty="0"/>
              <a:t>&gt;");</a:t>
            </a:r>
          </a:p>
          <a:p>
            <a:pPr defTabSz="180000"/>
            <a:r>
              <a:rPr lang="en-US" altLang="ko-KR" sz="1100" dirty="0" err="1" smtClean="0"/>
              <a:t>document.write</a:t>
            </a:r>
            <a:r>
              <a:rPr lang="en-US" altLang="ko-KR" sz="1100" dirty="0" smtClean="0"/>
              <a:t>(</a:t>
            </a:r>
            <a:r>
              <a:rPr lang="en-US" altLang="ko-KR" sz="1100" dirty="0" err="1" smtClean="0"/>
              <a:t>a.indexOf</a:t>
            </a:r>
            <a:r>
              <a:rPr lang="en-US" altLang="ko-KR" sz="1100" dirty="0"/>
              <a:t>("And") + "&lt;</a:t>
            </a:r>
            <a:r>
              <a:rPr lang="en-US" altLang="ko-KR" sz="1100" dirty="0" err="1"/>
              <a:t>br</a:t>
            </a:r>
            <a:r>
              <a:rPr lang="en-US" altLang="ko-KR" sz="1100" dirty="0"/>
              <a:t>&gt;");</a:t>
            </a:r>
          </a:p>
          <a:p>
            <a:pPr defTabSz="180000"/>
            <a:r>
              <a:rPr lang="en-US" altLang="ko-KR" sz="1100" dirty="0" err="1"/>
              <a:t>document.write</a:t>
            </a:r>
            <a:r>
              <a:rPr lang="en-US" altLang="ko-KR" sz="1100" dirty="0"/>
              <a:t>(</a:t>
            </a:r>
            <a:r>
              <a:rPr lang="en-US" altLang="ko-KR" sz="1100" dirty="0" err="1"/>
              <a:t>a.slice</a:t>
            </a:r>
            <a:r>
              <a:rPr lang="en-US" altLang="ko-KR" sz="1100" dirty="0"/>
              <a:t>(5, 8) + "&lt;</a:t>
            </a:r>
            <a:r>
              <a:rPr lang="en-US" altLang="ko-KR" sz="1100" dirty="0" err="1"/>
              <a:t>br</a:t>
            </a:r>
            <a:r>
              <a:rPr lang="en-US" altLang="ko-KR" sz="1100" dirty="0"/>
              <a:t>&gt;");</a:t>
            </a:r>
          </a:p>
          <a:p>
            <a:pPr defTabSz="180000"/>
            <a:r>
              <a:rPr lang="en-US" altLang="ko-KR" sz="1100" dirty="0" err="1"/>
              <a:t>document.write</a:t>
            </a:r>
            <a:r>
              <a:rPr lang="en-US" altLang="ko-KR" sz="1100" dirty="0"/>
              <a:t>(</a:t>
            </a:r>
            <a:r>
              <a:rPr lang="en-US" altLang="ko-KR" sz="1100" dirty="0" err="1"/>
              <a:t>a.substr</a:t>
            </a:r>
            <a:r>
              <a:rPr lang="en-US" altLang="ko-KR" sz="1100" dirty="0"/>
              <a:t>(5, 3) + "&lt;</a:t>
            </a:r>
            <a:r>
              <a:rPr lang="en-US" altLang="ko-KR" sz="1100" dirty="0" err="1"/>
              <a:t>br</a:t>
            </a:r>
            <a:r>
              <a:rPr lang="en-US" altLang="ko-KR" sz="1100" dirty="0"/>
              <a:t>&gt;");</a:t>
            </a:r>
          </a:p>
          <a:p>
            <a:pPr defTabSz="180000"/>
            <a:r>
              <a:rPr lang="en-US" altLang="ko-KR" sz="1100" dirty="0" err="1" smtClean="0"/>
              <a:t>document.write</a:t>
            </a:r>
            <a:r>
              <a:rPr lang="en-US" altLang="ko-KR" sz="1100" dirty="0" smtClean="0"/>
              <a:t>(</a:t>
            </a:r>
            <a:r>
              <a:rPr lang="en-US" altLang="ko-KR" sz="1100" dirty="0" err="1" smtClean="0"/>
              <a:t>a.toUpperCase</a:t>
            </a:r>
            <a:r>
              <a:rPr lang="en-US" altLang="ko-KR" sz="1100" dirty="0"/>
              <a:t>() + "&lt;</a:t>
            </a:r>
            <a:r>
              <a:rPr lang="en-US" altLang="ko-KR" sz="1100" dirty="0" err="1"/>
              <a:t>br</a:t>
            </a:r>
            <a:r>
              <a:rPr lang="en-US" altLang="ko-KR" sz="1100" dirty="0"/>
              <a:t>&gt;");</a:t>
            </a:r>
          </a:p>
          <a:p>
            <a:pPr defTabSz="180000"/>
            <a:r>
              <a:rPr lang="en-US" altLang="ko-KR" sz="1100" dirty="0" err="1" smtClean="0"/>
              <a:t>document.write</a:t>
            </a:r>
            <a:r>
              <a:rPr lang="en-US" altLang="ko-KR" sz="1100" dirty="0" smtClean="0"/>
              <a:t>(</a:t>
            </a:r>
            <a:r>
              <a:rPr lang="en-US" altLang="ko-KR" sz="1100" dirty="0" err="1" smtClean="0"/>
              <a:t>a.replace</a:t>
            </a:r>
            <a:r>
              <a:rPr lang="en-US" altLang="ko-KR" sz="1100" dirty="0"/>
              <a:t>("and", "or") + "&lt;</a:t>
            </a:r>
            <a:r>
              <a:rPr lang="en-US" altLang="ko-KR" sz="1100" dirty="0" err="1"/>
              <a:t>br</a:t>
            </a:r>
            <a:r>
              <a:rPr lang="en-US" altLang="ko-KR" sz="1100" dirty="0"/>
              <a:t>&gt;");</a:t>
            </a:r>
          </a:p>
          <a:p>
            <a:pPr defTabSz="180000"/>
            <a:r>
              <a:rPr lang="en-US" altLang="ko-KR" sz="1100" dirty="0" err="1"/>
              <a:t>document.write</a:t>
            </a:r>
            <a:r>
              <a:rPr lang="en-US" altLang="ko-KR" sz="1100" dirty="0"/>
              <a:t>("   </a:t>
            </a:r>
            <a:r>
              <a:rPr lang="en-US" altLang="ko-KR" sz="1100" dirty="0" err="1"/>
              <a:t>kitae</a:t>
            </a:r>
            <a:r>
              <a:rPr lang="en-US" altLang="ko-KR" sz="1100" dirty="0"/>
              <a:t>   ".trim() + "&lt;</a:t>
            </a:r>
            <a:r>
              <a:rPr lang="en-US" altLang="ko-KR" sz="1100" dirty="0" err="1"/>
              <a:t>br</a:t>
            </a:r>
            <a:r>
              <a:rPr lang="en-US" altLang="ko-KR" sz="1100" dirty="0"/>
              <a:t>&gt;&lt;</a:t>
            </a:r>
            <a:r>
              <a:rPr lang="en-US" altLang="ko-KR" sz="1100" dirty="0" err="1"/>
              <a:t>hr</a:t>
            </a:r>
            <a:r>
              <a:rPr lang="en-US" altLang="ko-KR" sz="1100" dirty="0"/>
              <a:t>&gt;");</a:t>
            </a:r>
          </a:p>
          <a:p>
            <a:pPr defTabSz="180000"/>
            <a:endParaRPr lang="ko-KR" altLang="en-US" sz="1100" dirty="0"/>
          </a:p>
          <a:p>
            <a:pPr defTabSz="180000"/>
            <a:r>
              <a:rPr lang="en-US" altLang="ko-KR" sz="1100" dirty="0" err="1"/>
              <a:t>var</a:t>
            </a:r>
            <a:r>
              <a:rPr lang="en-US" altLang="ko-KR" sz="1100" dirty="0"/>
              <a:t> sub = </a:t>
            </a:r>
            <a:r>
              <a:rPr lang="en-US" altLang="ko-KR" sz="1100" dirty="0" err="1"/>
              <a:t>a.split</a:t>
            </a:r>
            <a:r>
              <a:rPr lang="en-US" altLang="ko-KR" sz="1100" dirty="0"/>
              <a:t>(" ");</a:t>
            </a:r>
          </a:p>
          <a:p>
            <a:pPr defTabSz="180000"/>
            <a:r>
              <a:rPr lang="en-US" altLang="ko-KR" sz="1100" dirty="0" err="1"/>
              <a:t>document.write</a:t>
            </a:r>
            <a:r>
              <a:rPr lang="en-US" altLang="ko-KR" sz="1100" dirty="0"/>
              <a:t>("a</a:t>
            </a:r>
            <a:r>
              <a:rPr lang="ko-KR" altLang="en-US" sz="1100" dirty="0"/>
              <a:t>를 빈칸으로 분리</a:t>
            </a:r>
            <a:r>
              <a:rPr lang="en-US" altLang="ko-KR" sz="1100" dirty="0"/>
              <a:t>&lt;</a:t>
            </a:r>
            <a:r>
              <a:rPr lang="en-US" altLang="ko-KR" sz="1100" dirty="0" err="1"/>
              <a:t>br</a:t>
            </a:r>
            <a:r>
              <a:rPr lang="en-US" altLang="ko-KR" sz="1100" dirty="0"/>
              <a:t>&gt;");</a:t>
            </a:r>
          </a:p>
          <a:p>
            <a:pPr defTabSz="180000"/>
            <a:r>
              <a:rPr lang="en-US" altLang="ko-KR" sz="1100" dirty="0"/>
              <a:t>for(</a:t>
            </a:r>
            <a:r>
              <a:rPr lang="en-US" altLang="ko-KR" sz="1100" dirty="0" err="1"/>
              <a:t>var</a:t>
            </a:r>
            <a:r>
              <a:rPr lang="en-US" altLang="ko-KR" sz="1100" dirty="0"/>
              <a:t> </a:t>
            </a:r>
            <a:r>
              <a:rPr lang="en-US" altLang="ko-KR" sz="1100" dirty="0" err="1"/>
              <a:t>i</a:t>
            </a:r>
            <a:r>
              <a:rPr lang="en-US" altLang="ko-KR" sz="1100" dirty="0"/>
              <a:t>=0; </a:t>
            </a:r>
            <a:r>
              <a:rPr lang="en-US" altLang="ko-KR" sz="1100" dirty="0" err="1"/>
              <a:t>i</a:t>
            </a:r>
            <a:r>
              <a:rPr lang="en-US" altLang="ko-KR" sz="1100" dirty="0"/>
              <a:t>&lt;</a:t>
            </a:r>
            <a:r>
              <a:rPr lang="en-US" altLang="ko-KR" sz="1100" dirty="0" err="1"/>
              <a:t>sub.length</a:t>
            </a:r>
            <a:r>
              <a:rPr lang="en-US" altLang="ko-KR" sz="1100" dirty="0"/>
              <a:t>; </a:t>
            </a:r>
            <a:r>
              <a:rPr lang="en-US" altLang="ko-KR" sz="1100" dirty="0" err="1"/>
              <a:t>i</a:t>
            </a:r>
            <a:r>
              <a:rPr lang="en-US" altLang="ko-KR" sz="1100" dirty="0"/>
              <a:t>++)</a:t>
            </a:r>
          </a:p>
          <a:p>
            <a:pPr defTabSz="180000"/>
            <a:r>
              <a:rPr lang="it-IT" altLang="ko-KR" sz="1100" dirty="0" smtClean="0"/>
              <a:t>	document.write</a:t>
            </a:r>
            <a:r>
              <a:rPr lang="it-IT" altLang="ko-KR" sz="1100" dirty="0"/>
              <a:t>("sub" + i + "=" + sub[i] + "&lt;br&gt;");</a:t>
            </a:r>
          </a:p>
          <a:p>
            <a:pPr defTabSz="180000"/>
            <a:endParaRPr lang="ko-KR" altLang="en-US" sz="1100" dirty="0"/>
          </a:p>
          <a:p>
            <a:pPr defTabSz="180000"/>
            <a:r>
              <a:rPr lang="en-US" altLang="ko-KR" sz="1100" dirty="0" err="1"/>
              <a:t>document.write</a:t>
            </a:r>
            <a:r>
              <a:rPr lang="en-US" altLang="ko-KR" sz="1100" dirty="0"/>
              <a:t>("&lt;</a:t>
            </a:r>
            <a:r>
              <a:rPr lang="en-US" altLang="ko-KR" sz="1100" dirty="0" err="1"/>
              <a:t>hr</a:t>
            </a:r>
            <a:r>
              <a:rPr lang="en-US" altLang="ko-KR" sz="1100" dirty="0"/>
              <a:t>&gt;String </a:t>
            </a:r>
            <a:r>
              <a:rPr lang="ko-KR" altLang="en-US" sz="1100" dirty="0" err="1"/>
              <a:t>메소드를</a:t>
            </a:r>
            <a:r>
              <a:rPr lang="ko-KR" altLang="en-US" sz="1100" dirty="0"/>
              <a:t> 실행 후 </a:t>
            </a:r>
            <a:r>
              <a:rPr lang="en-US" altLang="ko-KR" sz="1100" dirty="0"/>
              <a:t>a</a:t>
            </a:r>
            <a:r>
              <a:rPr lang="ko-KR" altLang="en-US" sz="1100" dirty="0"/>
              <a:t>와 </a:t>
            </a:r>
            <a:r>
              <a:rPr lang="en-US" altLang="ko-KR" sz="1100" dirty="0"/>
              <a:t>b </a:t>
            </a:r>
            <a:r>
              <a:rPr lang="ko-KR" altLang="en-US" sz="1100" dirty="0"/>
              <a:t>변함 없음</a:t>
            </a:r>
            <a:r>
              <a:rPr lang="en-US" altLang="ko-KR" sz="1100" dirty="0"/>
              <a:t>&lt;</a:t>
            </a:r>
            <a:r>
              <a:rPr lang="en-US" altLang="ko-KR" sz="1100" dirty="0" err="1"/>
              <a:t>br</a:t>
            </a:r>
            <a:r>
              <a:rPr lang="en-US" altLang="ko-KR" sz="1100" dirty="0"/>
              <a:t>&gt;");</a:t>
            </a:r>
          </a:p>
          <a:p>
            <a:pPr defTabSz="180000"/>
            <a:r>
              <a:rPr lang="en-US" altLang="ko-KR" sz="1100" dirty="0" err="1"/>
              <a:t>document.write</a:t>
            </a:r>
            <a:r>
              <a:rPr lang="en-US" altLang="ko-KR" sz="1100" dirty="0"/>
              <a:t>("a : " + a + "&lt;</a:t>
            </a:r>
            <a:r>
              <a:rPr lang="en-US" altLang="ko-KR" sz="1100" dirty="0" err="1"/>
              <a:t>br</a:t>
            </a:r>
            <a:r>
              <a:rPr lang="en-US" altLang="ko-KR" sz="1100" dirty="0"/>
              <a:t>&gt;");</a:t>
            </a:r>
          </a:p>
          <a:p>
            <a:pPr defTabSz="180000"/>
            <a:r>
              <a:rPr lang="en-US" altLang="ko-KR" sz="1100" dirty="0" err="1"/>
              <a:t>document.write</a:t>
            </a:r>
            <a:r>
              <a:rPr lang="en-US" altLang="ko-KR" sz="1100" dirty="0"/>
              <a:t>("b : " + b + "&lt;</a:t>
            </a:r>
            <a:r>
              <a:rPr lang="en-US" altLang="ko-KR" sz="1100" dirty="0" err="1"/>
              <a:t>br</a:t>
            </a:r>
            <a:r>
              <a:rPr lang="en-US" altLang="ko-KR" sz="1100" dirty="0"/>
              <a:t>&gt;");</a:t>
            </a:r>
          </a:p>
          <a:p>
            <a:pPr defTabSz="180000"/>
            <a:r>
              <a:rPr lang="en-US" altLang="ko-KR" sz="1100" dirty="0"/>
              <a:t>&lt;/script</a:t>
            </a:r>
            <a:r>
              <a:rPr lang="en-US" altLang="ko-KR" sz="1100" dirty="0" smtClean="0"/>
              <a:t>&gt;</a:t>
            </a:r>
          </a:p>
          <a:p>
            <a:pPr defTabSz="180000"/>
            <a:r>
              <a:rPr lang="en-US" altLang="ko-KR" sz="1100" dirty="0" smtClean="0"/>
              <a:t>&lt;/</a:t>
            </a:r>
            <a:r>
              <a:rPr lang="en-US" altLang="ko-KR" sz="1100" dirty="0"/>
              <a:t>body&gt;</a:t>
            </a:r>
          </a:p>
          <a:p>
            <a:pPr defTabSz="180000"/>
            <a:r>
              <a:rPr lang="en-US" altLang="ko-KR" sz="1100" dirty="0"/>
              <a:t>&lt;/html&gt;</a:t>
            </a:r>
            <a:endParaRPr lang="ko-KR" altLang="en-US" sz="1100" dirty="0"/>
          </a:p>
        </p:txBody>
      </p:sp>
      <p:sp>
        <p:nvSpPr>
          <p:cNvPr id="6" name="TextBox 5"/>
          <p:cNvSpPr txBox="1"/>
          <p:nvPr/>
        </p:nvSpPr>
        <p:spPr>
          <a:xfrm>
            <a:off x="4745145" y="3161318"/>
            <a:ext cx="828385" cy="272415"/>
          </a:xfrm>
          <a:prstGeom prst="wedgeRoundRectCallout">
            <a:avLst>
              <a:gd name="adj1" fmla="val 70930"/>
              <a:gd name="adj2" fmla="val 34736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 err="1" smtClean="0"/>
              <a:t>a.charAt</a:t>
            </a:r>
            <a:r>
              <a:rPr lang="en-US" altLang="ko-KR" sz="1000" dirty="0" smtClean="0"/>
              <a:t>(0)</a:t>
            </a:r>
            <a:endParaRPr lang="ko-KR" altLang="en-US" sz="1000" dirty="0"/>
          </a:p>
        </p:txBody>
      </p:sp>
      <p:sp>
        <p:nvSpPr>
          <p:cNvPr id="7" name="TextBox 6"/>
          <p:cNvSpPr txBox="1"/>
          <p:nvPr/>
        </p:nvSpPr>
        <p:spPr>
          <a:xfrm>
            <a:off x="4663196" y="3513698"/>
            <a:ext cx="985634" cy="272415"/>
          </a:xfrm>
          <a:prstGeom prst="wedgeRoundRectCallout">
            <a:avLst>
              <a:gd name="adj1" fmla="val 61591"/>
              <a:gd name="adj2" fmla="val 19818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 err="1" smtClean="0"/>
              <a:t>a.indexOf</a:t>
            </a:r>
            <a:r>
              <a:rPr lang="en-US" altLang="ko-KR" sz="1000" dirty="0" smtClean="0"/>
              <a:t>(</a:t>
            </a:r>
            <a:r>
              <a:rPr lang="it-IT" altLang="ko-KR" sz="1000" dirty="0"/>
              <a:t>"</a:t>
            </a:r>
            <a:r>
              <a:rPr lang="en-US" altLang="ko-KR" sz="1000" dirty="0" smtClean="0"/>
              <a:t>s</a:t>
            </a:r>
            <a:r>
              <a:rPr lang="it-IT" altLang="ko-KR" sz="1000" dirty="0"/>
              <a:t>"</a:t>
            </a:r>
            <a:r>
              <a:rPr lang="en-US" altLang="ko-KR" sz="1000" dirty="0" smtClean="0"/>
              <a:t>)</a:t>
            </a:r>
            <a:endParaRPr lang="ko-KR" altLang="en-US" sz="1000" dirty="0"/>
          </a:p>
        </p:txBody>
      </p:sp>
      <p:sp>
        <p:nvSpPr>
          <p:cNvPr id="8" name="TextBox 7"/>
          <p:cNvSpPr txBox="1"/>
          <p:nvPr/>
        </p:nvSpPr>
        <p:spPr>
          <a:xfrm>
            <a:off x="6228184" y="3951501"/>
            <a:ext cx="800343" cy="272415"/>
          </a:xfrm>
          <a:prstGeom prst="wedgeRoundRectCallout">
            <a:avLst>
              <a:gd name="adj1" fmla="val -66012"/>
              <a:gd name="adj2" fmla="val 1608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 err="1" smtClean="0"/>
              <a:t>a.slice</a:t>
            </a:r>
            <a:r>
              <a:rPr lang="en-US" altLang="ko-KR" sz="1000" dirty="0" smtClean="0"/>
              <a:t>(5,8)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695527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Math</a:t>
            </a:r>
            <a:r>
              <a:rPr lang="ko-KR" altLang="en-US" smtClean="0"/>
              <a:t> 객체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Math</a:t>
            </a:r>
          </a:p>
          <a:p>
            <a:pPr lvl="1"/>
            <a:r>
              <a:rPr lang="ko-KR" altLang="en-US" dirty="0" smtClean="0"/>
              <a:t>수학 계산을 위한 </a:t>
            </a:r>
            <a:r>
              <a:rPr lang="ko-KR" altLang="en-US" dirty="0" err="1" smtClean="0"/>
              <a:t>프로퍼티와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제공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new Math()</a:t>
            </a:r>
            <a:r>
              <a:rPr lang="ko-KR" altLang="en-US" dirty="0" smtClean="0"/>
              <a:t>로 객체 생성하지 않고 사용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err="1" smtClean="0"/>
              <a:t>난수</a:t>
            </a:r>
            <a:r>
              <a:rPr lang="ko-KR" altLang="en-US" dirty="0" smtClean="0"/>
              <a:t> 발생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Math.random</a:t>
            </a:r>
            <a:r>
              <a:rPr lang="en-US" altLang="ko-KR" dirty="0" smtClean="0"/>
              <a:t>() : 0~1</a:t>
            </a:r>
            <a:r>
              <a:rPr lang="ko-KR" altLang="en-US" dirty="0" smtClean="0"/>
              <a:t>보다 작은 </a:t>
            </a:r>
            <a:r>
              <a:rPr lang="ko-KR" altLang="en-US" dirty="0" err="1" smtClean="0"/>
              <a:t>랜덤한</a:t>
            </a:r>
            <a:r>
              <a:rPr lang="ko-KR" altLang="en-US" dirty="0" smtClean="0"/>
              <a:t> 실수 리턴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Math.floor</a:t>
            </a:r>
            <a:r>
              <a:rPr lang="en-US" altLang="ko-KR" dirty="0" smtClean="0"/>
              <a:t>(m)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m</a:t>
            </a:r>
            <a:r>
              <a:rPr lang="ko-KR" altLang="en-US" dirty="0" smtClean="0"/>
              <a:t>의 소수점 이하를 제거한 정수 리턴</a:t>
            </a:r>
          </a:p>
          <a:p>
            <a:pPr lvl="1"/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23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331640" y="2636912"/>
            <a:ext cx="5094312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defTabSz="1800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var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sq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= </a:t>
            </a:r>
            <a:r>
              <a:rPr lang="en-US" altLang="ko-KR" sz="1400" b="1" kern="0" dirty="0" err="1">
                <a:solidFill>
                  <a:srgbClr val="000000"/>
                </a:solidFill>
                <a:latin typeface="+mj-ea"/>
                <a:ea typeface="+mj-ea"/>
              </a:rPr>
              <a:t>Math.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sqrt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(4); 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			//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4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의 제곱근을 구하면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2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defTabSz="1800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var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area = </a:t>
            </a:r>
            <a:r>
              <a:rPr lang="en-US" altLang="ko-KR" sz="1400" b="1" kern="0" dirty="0" err="1">
                <a:solidFill>
                  <a:srgbClr val="000000"/>
                </a:solidFill>
                <a:latin typeface="+mj-ea"/>
                <a:ea typeface="+mj-ea"/>
              </a:rPr>
              <a:t>Math.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PI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*2*2; 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		//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반지름이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2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인 원의 면적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331640" y="4564285"/>
            <a:ext cx="7272808" cy="13849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defTabSz="180000" fontAlgn="base" latinLnBrk="0"/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// 0~99</a:t>
            </a:r>
            <a:r>
              <a:rPr lang="ko-KR" altLang="en-US" sz="1400" kern="0" dirty="0" smtClean="0">
                <a:solidFill>
                  <a:srgbClr val="000000"/>
                </a:solidFill>
                <a:latin typeface="+mj-ea"/>
                <a:ea typeface="+mj-ea"/>
              </a:rPr>
              <a:t>까지 </a:t>
            </a:r>
            <a:r>
              <a:rPr lang="ko-KR" altLang="en-US" sz="1400" kern="0" dirty="0" err="1" smtClean="0">
                <a:solidFill>
                  <a:srgbClr val="000000"/>
                </a:solidFill>
                <a:latin typeface="+mj-ea"/>
                <a:ea typeface="+mj-ea"/>
              </a:rPr>
              <a:t>랜덤한</a:t>
            </a:r>
            <a:r>
              <a:rPr lang="ko-KR" altLang="en-US" sz="1400" kern="0" dirty="0" smtClean="0">
                <a:solidFill>
                  <a:srgbClr val="000000"/>
                </a:solidFill>
                <a:latin typeface="+mj-ea"/>
                <a:ea typeface="+mj-ea"/>
              </a:rPr>
              <a:t> 정수를 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10</a:t>
            </a:r>
            <a:r>
              <a:rPr lang="ko-KR" altLang="en-US" sz="1400" kern="0" dirty="0" smtClean="0">
                <a:solidFill>
                  <a:srgbClr val="000000"/>
                </a:solidFill>
                <a:latin typeface="+mj-ea"/>
                <a:ea typeface="+mj-ea"/>
              </a:rPr>
              <a:t>개 만드는 코드</a:t>
            </a:r>
            <a:endParaRPr lang="en-US" altLang="ko-KR" sz="1400" kern="0" dirty="0" smtClean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defTabSz="180000" fontAlgn="base" latinLnBrk="0"/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for(</a:t>
            </a:r>
            <a:r>
              <a:rPr lang="en-US" altLang="ko-KR" sz="1400" kern="0" dirty="0" err="1" smtClean="0">
                <a:solidFill>
                  <a:srgbClr val="000000"/>
                </a:solidFill>
                <a:latin typeface="+mj-ea"/>
              </a:rPr>
              <a:t>i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=0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; </a:t>
            </a:r>
            <a:r>
              <a:rPr lang="en-US" altLang="ko-KR" sz="1400" kern="0" dirty="0" err="1" smtClean="0">
                <a:solidFill>
                  <a:srgbClr val="000000"/>
                </a:solidFill>
                <a:latin typeface="+mj-ea"/>
              </a:rPr>
              <a:t>i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&lt;10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; </a:t>
            </a:r>
            <a:r>
              <a:rPr lang="en-US" altLang="ko-KR" sz="1400" kern="0" dirty="0" err="1" smtClean="0">
                <a:solidFill>
                  <a:srgbClr val="000000"/>
                </a:solidFill>
                <a:latin typeface="+mj-ea"/>
                <a:ea typeface="+mj-ea"/>
              </a:rPr>
              <a:t>i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++)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{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defTabSz="180000" fontAlgn="base" latinLnBrk="0"/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	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var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m = </a:t>
            </a:r>
            <a:r>
              <a:rPr lang="en-US" altLang="ko-KR" sz="1400" b="1" kern="0" dirty="0" err="1">
                <a:solidFill>
                  <a:srgbClr val="000000"/>
                </a:solidFill>
                <a:latin typeface="+mj-ea"/>
                <a:ea typeface="+mj-ea"/>
              </a:rPr>
              <a:t>Math.random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()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*100; 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	//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m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은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0~99.999...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보다 작은 실수 </a:t>
            </a:r>
            <a:r>
              <a:rPr lang="ko-KR" altLang="en-US" sz="1400" kern="0" dirty="0" err="1">
                <a:solidFill>
                  <a:srgbClr val="000000"/>
                </a:solidFill>
                <a:latin typeface="+mj-ea"/>
                <a:ea typeface="+mj-ea"/>
              </a:rPr>
              <a:t>난수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defTabSz="180000" fontAlgn="base" latinLnBrk="0"/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	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var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n = </a:t>
            </a:r>
            <a:r>
              <a:rPr lang="en-US" altLang="ko-KR" sz="1400" b="1" kern="0" dirty="0" err="1">
                <a:solidFill>
                  <a:srgbClr val="000000"/>
                </a:solidFill>
                <a:latin typeface="+mj-ea"/>
                <a:ea typeface="+mj-ea"/>
              </a:rPr>
              <a:t>Math.floor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(m)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; 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				// m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에서 소수점 이하를 제거한 정수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(0~99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사이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)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defTabSz="180000" fontAlgn="base" latinLnBrk="0"/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	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document.write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(n + " ");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}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811281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예제 </a:t>
            </a:r>
            <a:r>
              <a:rPr lang="en-US" altLang="ko-KR" dirty="0"/>
              <a:t>7</a:t>
            </a:r>
            <a:r>
              <a:rPr lang="en-US" altLang="ko-KR" dirty="0" smtClean="0"/>
              <a:t>–8 Math</a:t>
            </a:r>
            <a:r>
              <a:rPr lang="ko-KR" altLang="en-US" dirty="0" smtClean="0"/>
              <a:t>를 이용한 구구단 연습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algn="r"/>
            <a:fld id="{01870596-DAFA-46D2-82A7-2B6B5F8E0EA4}" type="slidenum">
              <a:rPr lang="ko-KR" altLang="en-US" smtClean="0"/>
              <a:pPr algn="r"/>
              <a:t>24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683568" y="1340768"/>
            <a:ext cx="4242963" cy="533992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100" dirty="0"/>
              <a:t>&lt;!DOCTYPE html&gt;</a:t>
            </a:r>
          </a:p>
          <a:p>
            <a:pPr defTabSz="180000"/>
            <a:r>
              <a:rPr lang="en-US" altLang="ko-KR" sz="1100" dirty="0"/>
              <a:t>&lt;html&gt;</a:t>
            </a:r>
          </a:p>
          <a:p>
            <a:pPr defTabSz="180000"/>
            <a:r>
              <a:rPr lang="en-US" altLang="ko-KR" sz="1100" dirty="0"/>
              <a:t>&lt;head</a:t>
            </a:r>
            <a:r>
              <a:rPr lang="en-US" altLang="ko-KR" sz="1100" dirty="0" smtClean="0"/>
              <a:t>&gt;&lt;</a:t>
            </a:r>
            <a:r>
              <a:rPr lang="en-US" altLang="ko-KR" sz="1100" dirty="0"/>
              <a:t>title&gt;Math</a:t>
            </a:r>
            <a:r>
              <a:rPr lang="ko-KR" altLang="en-US" sz="1100" dirty="0"/>
              <a:t>를 활용한 구구단 연습</a:t>
            </a:r>
            <a:r>
              <a:rPr lang="en-US" altLang="ko-KR" sz="1100" dirty="0"/>
              <a:t>&lt;/title</a:t>
            </a:r>
            <a:r>
              <a:rPr lang="en-US" altLang="ko-KR" sz="1100" dirty="0" smtClean="0"/>
              <a:t>&gt;&lt;</a:t>
            </a:r>
            <a:r>
              <a:rPr lang="en-US" altLang="ko-KR" sz="1100" dirty="0"/>
              <a:t>script&gt;</a:t>
            </a:r>
          </a:p>
          <a:p>
            <a:pPr defTabSz="180000"/>
            <a:r>
              <a:rPr lang="en-US" altLang="ko-KR" sz="1100" b="1" dirty="0" smtClean="0"/>
              <a:t>function </a:t>
            </a:r>
            <a:r>
              <a:rPr lang="en-US" altLang="ko-KR" sz="1100" b="1" dirty="0" err="1"/>
              <a:t>randomInt</a:t>
            </a:r>
            <a:r>
              <a:rPr lang="en-US" altLang="ko-KR" sz="1100" b="1" dirty="0"/>
              <a:t>() { // 1~9</a:t>
            </a:r>
            <a:r>
              <a:rPr lang="ko-KR" altLang="en-US" sz="1100" b="1" dirty="0"/>
              <a:t>의 십진 </a:t>
            </a:r>
            <a:r>
              <a:rPr lang="ko-KR" altLang="en-US" sz="1100" b="1" dirty="0" err="1"/>
              <a:t>난수</a:t>
            </a:r>
            <a:r>
              <a:rPr lang="ko-KR" altLang="en-US" sz="1100" b="1" dirty="0"/>
              <a:t> 리턴</a:t>
            </a:r>
          </a:p>
          <a:p>
            <a:pPr defTabSz="180000"/>
            <a:r>
              <a:rPr lang="en-US" altLang="ko-KR" sz="1100" b="1" dirty="0" smtClean="0"/>
              <a:t>	return </a:t>
            </a:r>
            <a:r>
              <a:rPr lang="en-US" altLang="ko-KR" sz="1100" b="1" dirty="0" err="1"/>
              <a:t>Math.floor</a:t>
            </a:r>
            <a:r>
              <a:rPr lang="en-US" altLang="ko-KR" sz="1100" b="1" dirty="0"/>
              <a:t>(</a:t>
            </a:r>
            <a:r>
              <a:rPr lang="en-US" altLang="ko-KR" sz="1100" b="1" dirty="0" err="1"/>
              <a:t>Math.random</a:t>
            </a:r>
            <a:r>
              <a:rPr lang="en-US" altLang="ko-KR" sz="1100" b="1" dirty="0"/>
              <a:t>()*9) + 1; </a:t>
            </a:r>
          </a:p>
          <a:p>
            <a:pPr defTabSz="180000"/>
            <a:r>
              <a:rPr lang="en-US" altLang="ko-KR" sz="1100" dirty="0"/>
              <a:t>}</a:t>
            </a:r>
          </a:p>
          <a:p>
            <a:pPr defTabSz="180000"/>
            <a:r>
              <a:rPr lang="en-US" altLang="ko-KR" sz="1100" dirty="0"/>
              <a:t>&lt;/script&gt;</a:t>
            </a:r>
          </a:p>
          <a:p>
            <a:pPr defTabSz="180000"/>
            <a:r>
              <a:rPr lang="en-US" altLang="ko-KR" sz="1100" dirty="0"/>
              <a:t>&lt;/head&gt;</a:t>
            </a:r>
          </a:p>
          <a:p>
            <a:pPr defTabSz="180000"/>
            <a:r>
              <a:rPr lang="en-US" altLang="ko-KR" sz="1100" dirty="0"/>
              <a:t>&lt;body&gt;</a:t>
            </a:r>
          </a:p>
          <a:p>
            <a:pPr defTabSz="180000"/>
            <a:r>
              <a:rPr lang="en-US" altLang="ko-KR" sz="1100" dirty="0"/>
              <a:t>&lt;h3&gt;Math</a:t>
            </a:r>
            <a:r>
              <a:rPr lang="ko-KR" altLang="en-US" sz="1100" dirty="0"/>
              <a:t>를 활용한 구구단 연습</a:t>
            </a:r>
            <a:r>
              <a:rPr lang="en-US" altLang="ko-KR" sz="1100" dirty="0"/>
              <a:t>&lt;/h3&gt;</a:t>
            </a:r>
          </a:p>
          <a:p>
            <a:pPr defTabSz="180000"/>
            <a:r>
              <a:rPr lang="en-US" altLang="ko-KR" sz="1100" dirty="0"/>
              <a:t>&lt;</a:t>
            </a:r>
            <a:r>
              <a:rPr lang="en-US" altLang="ko-KR" sz="1100" dirty="0" err="1"/>
              <a:t>hr</a:t>
            </a:r>
            <a:r>
              <a:rPr lang="en-US" altLang="ko-KR" sz="1100" dirty="0"/>
              <a:t>&gt;</a:t>
            </a:r>
          </a:p>
          <a:p>
            <a:pPr defTabSz="180000"/>
            <a:r>
              <a:rPr lang="en-US" altLang="ko-KR" sz="1100" dirty="0"/>
              <a:t>&lt;script&gt;</a:t>
            </a:r>
          </a:p>
          <a:p>
            <a:pPr defTabSz="180000"/>
            <a:r>
              <a:rPr lang="en-US" altLang="ko-KR" sz="1100" dirty="0" smtClean="0"/>
              <a:t>	// </a:t>
            </a:r>
            <a:r>
              <a:rPr lang="ko-KR" altLang="en-US" sz="1100" dirty="0"/>
              <a:t>구구단 문제 생성</a:t>
            </a:r>
          </a:p>
          <a:p>
            <a:pPr defTabSz="180000"/>
            <a:r>
              <a:rPr lang="en-US" altLang="ko-KR" sz="1100" b="1" dirty="0" smtClean="0"/>
              <a:t>	</a:t>
            </a:r>
            <a:r>
              <a:rPr lang="en-US" altLang="ko-KR" sz="1100" b="1" dirty="0" err="1" smtClean="0"/>
              <a:t>var</a:t>
            </a:r>
            <a:r>
              <a:rPr lang="en-US" altLang="ko-KR" sz="1100" b="1" dirty="0" smtClean="0"/>
              <a:t> </a:t>
            </a:r>
            <a:r>
              <a:rPr lang="en-US" altLang="ko-KR" sz="1100" b="1" dirty="0"/>
              <a:t>ques = </a:t>
            </a:r>
            <a:r>
              <a:rPr lang="en-US" altLang="ko-KR" sz="1100" b="1" dirty="0" err="1"/>
              <a:t>randomInt</a:t>
            </a:r>
            <a:r>
              <a:rPr lang="en-US" altLang="ko-KR" sz="1100" b="1" dirty="0"/>
              <a:t>() + "*" + </a:t>
            </a:r>
            <a:r>
              <a:rPr lang="en-US" altLang="ko-KR" sz="1100" b="1" dirty="0" err="1"/>
              <a:t>randomInt</a:t>
            </a:r>
            <a:r>
              <a:rPr lang="en-US" altLang="ko-KR" sz="1100" b="1" dirty="0"/>
              <a:t>();</a:t>
            </a:r>
          </a:p>
          <a:p>
            <a:pPr defTabSz="180000"/>
            <a:r>
              <a:rPr lang="en-US" altLang="ko-KR" sz="1100" dirty="0" smtClean="0"/>
              <a:t>	// </a:t>
            </a:r>
            <a:r>
              <a:rPr lang="ko-KR" altLang="en-US" sz="1100" dirty="0"/>
              <a:t>사용자로부터 답 입력</a:t>
            </a:r>
          </a:p>
          <a:p>
            <a:pPr defTabSz="180000"/>
            <a:r>
              <a:rPr lang="en-US" altLang="ko-KR" sz="1100" b="1" dirty="0" smtClean="0"/>
              <a:t>	</a:t>
            </a:r>
            <a:r>
              <a:rPr lang="en-US" altLang="ko-KR" sz="1100" b="1" dirty="0" err="1" smtClean="0"/>
              <a:t>var</a:t>
            </a:r>
            <a:r>
              <a:rPr lang="en-US" altLang="ko-KR" sz="1100" b="1" dirty="0" smtClean="0"/>
              <a:t> </a:t>
            </a:r>
            <a:r>
              <a:rPr lang="en-US" altLang="ko-KR" sz="1100" b="1" dirty="0"/>
              <a:t>user = prompt(ques + " </a:t>
            </a:r>
            <a:r>
              <a:rPr lang="ko-KR" altLang="en-US" sz="1100" b="1" dirty="0"/>
              <a:t>값은 얼마입니까</a:t>
            </a:r>
            <a:r>
              <a:rPr lang="en-US" altLang="ko-KR" sz="1100" b="1" dirty="0"/>
              <a:t>?", 0);</a:t>
            </a:r>
          </a:p>
          <a:p>
            <a:pPr defTabSz="180000"/>
            <a:r>
              <a:rPr lang="en-US" altLang="ko-KR" sz="1100" b="1" dirty="0" smtClean="0"/>
              <a:t>	if(user </a:t>
            </a:r>
            <a:r>
              <a:rPr lang="en-US" altLang="ko-KR" sz="1100" b="1" dirty="0"/>
              <a:t>== null) { // </a:t>
            </a:r>
            <a:r>
              <a:rPr lang="ko-KR" altLang="en-US" sz="1100" b="1" dirty="0"/>
              <a:t>취소 버튼이 클릭된 경우 </a:t>
            </a:r>
          </a:p>
          <a:p>
            <a:pPr defTabSz="180000"/>
            <a:r>
              <a:rPr lang="en-US" altLang="ko-KR" sz="1100" dirty="0" smtClean="0"/>
              <a:t>		</a:t>
            </a:r>
            <a:r>
              <a:rPr lang="en-US" altLang="ko-KR" sz="1100" dirty="0" err="1" smtClean="0"/>
              <a:t>document.write</a:t>
            </a:r>
            <a:r>
              <a:rPr lang="en-US" altLang="ko-KR" sz="1100" dirty="0"/>
              <a:t>("</a:t>
            </a:r>
            <a:r>
              <a:rPr lang="ko-KR" altLang="en-US" sz="1100" dirty="0"/>
              <a:t>구구단 연습을 종료합니다</a:t>
            </a:r>
            <a:r>
              <a:rPr lang="en-US" altLang="ko-KR" sz="1100" dirty="0"/>
              <a:t>");</a:t>
            </a:r>
          </a:p>
          <a:p>
            <a:pPr defTabSz="180000"/>
            <a:r>
              <a:rPr lang="en-US" altLang="ko-KR" sz="1100" dirty="0" smtClean="0"/>
              <a:t>	}</a:t>
            </a:r>
            <a:endParaRPr lang="en-US" altLang="ko-KR" sz="1100" dirty="0"/>
          </a:p>
          <a:p>
            <a:pPr defTabSz="180000"/>
            <a:r>
              <a:rPr lang="en-US" altLang="ko-KR" sz="1100" b="1" dirty="0" smtClean="0"/>
              <a:t>	else </a:t>
            </a:r>
            <a:r>
              <a:rPr lang="en-US" altLang="ko-KR" sz="1100" b="1" dirty="0"/>
              <a:t>{</a:t>
            </a:r>
          </a:p>
          <a:p>
            <a:pPr defTabSz="180000"/>
            <a:r>
              <a:rPr lang="en-US" altLang="ko-KR" sz="1100" b="1" dirty="0" smtClean="0"/>
              <a:t>		</a:t>
            </a:r>
            <a:r>
              <a:rPr lang="en-US" altLang="ko-KR" sz="1100" b="1" dirty="0" err="1" smtClean="0"/>
              <a:t>var</a:t>
            </a:r>
            <a:r>
              <a:rPr lang="en-US" altLang="ko-KR" sz="1100" b="1" dirty="0" smtClean="0"/>
              <a:t> </a:t>
            </a:r>
            <a:r>
              <a:rPr lang="en-US" altLang="ko-KR" sz="1100" b="1" dirty="0" err="1"/>
              <a:t>ans</a:t>
            </a:r>
            <a:r>
              <a:rPr lang="en-US" altLang="ko-KR" sz="1100" b="1" dirty="0"/>
              <a:t> = </a:t>
            </a:r>
            <a:r>
              <a:rPr lang="en-US" altLang="ko-KR" sz="1100" b="1" dirty="0" err="1"/>
              <a:t>eval</a:t>
            </a:r>
            <a:r>
              <a:rPr lang="en-US" altLang="ko-KR" sz="1100" b="1" dirty="0"/>
              <a:t>(ques); // </a:t>
            </a:r>
            <a:r>
              <a:rPr lang="ko-KR" altLang="en-US" sz="1100" b="1" dirty="0"/>
              <a:t>구구단 정답 계산</a:t>
            </a:r>
          </a:p>
          <a:p>
            <a:pPr defTabSz="180000"/>
            <a:r>
              <a:rPr lang="en-US" altLang="ko-KR" sz="1100" b="1" dirty="0" smtClean="0"/>
              <a:t>		if(</a:t>
            </a:r>
            <a:r>
              <a:rPr lang="en-US" altLang="ko-KR" sz="1100" b="1" dirty="0" err="1" smtClean="0"/>
              <a:t>ans</a:t>
            </a:r>
            <a:r>
              <a:rPr lang="en-US" altLang="ko-KR" sz="1100" b="1" dirty="0" smtClean="0"/>
              <a:t> </a:t>
            </a:r>
            <a:r>
              <a:rPr lang="en-US" altLang="ko-KR" sz="1100" b="1" dirty="0"/>
              <a:t>== user) // </a:t>
            </a:r>
            <a:r>
              <a:rPr lang="ko-KR" altLang="en-US" sz="1100" b="1" dirty="0"/>
              <a:t>정답과 사용자 입력 비교</a:t>
            </a:r>
          </a:p>
          <a:p>
            <a:pPr defTabSz="180000"/>
            <a:r>
              <a:rPr lang="en-US" altLang="ko-KR" sz="1100" dirty="0" smtClean="0"/>
              <a:t>			</a:t>
            </a:r>
            <a:r>
              <a:rPr lang="en-US" altLang="ko-KR" sz="1100" dirty="0" err="1" smtClean="0"/>
              <a:t>document.write</a:t>
            </a:r>
            <a:r>
              <a:rPr lang="en-US" altLang="ko-KR" sz="1100" dirty="0"/>
              <a:t>("</a:t>
            </a:r>
            <a:r>
              <a:rPr lang="ko-KR" altLang="en-US" sz="1100" dirty="0"/>
              <a:t>정답</a:t>
            </a:r>
            <a:r>
              <a:rPr lang="en-US" altLang="ko-KR" sz="1100" dirty="0"/>
              <a:t>! ");</a:t>
            </a:r>
          </a:p>
          <a:p>
            <a:pPr defTabSz="180000"/>
            <a:r>
              <a:rPr lang="en-US" altLang="ko-KR" sz="1100" b="1" dirty="0" smtClean="0"/>
              <a:t>		else </a:t>
            </a:r>
            <a:endParaRPr lang="en-US" altLang="ko-KR" sz="1100" b="1" dirty="0"/>
          </a:p>
          <a:p>
            <a:pPr defTabSz="180000"/>
            <a:r>
              <a:rPr lang="en-US" altLang="ko-KR" sz="1100" dirty="0" smtClean="0"/>
              <a:t>			</a:t>
            </a:r>
            <a:r>
              <a:rPr lang="en-US" altLang="ko-KR" sz="1100" dirty="0" err="1" smtClean="0"/>
              <a:t>document.write</a:t>
            </a:r>
            <a:r>
              <a:rPr lang="en-US" altLang="ko-KR" sz="1100" dirty="0"/>
              <a:t>("</a:t>
            </a:r>
            <a:r>
              <a:rPr lang="ko-KR" altLang="en-US" sz="1100" dirty="0"/>
              <a:t>아니오</a:t>
            </a:r>
            <a:r>
              <a:rPr lang="en-US" altLang="ko-KR" sz="1100" dirty="0"/>
              <a:t>! ");</a:t>
            </a:r>
          </a:p>
          <a:p>
            <a:pPr defTabSz="180000"/>
            <a:r>
              <a:rPr lang="en-US" altLang="ko-KR" sz="1100" dirty="0" smtClean="0"/>
              <a:t>		</a:t>
            </a:r>
            <a:r>
              <a:rPr lang="en-US" altLang="ko-KR" sz="1100" dirty="0" err="1" smtClean="0"/>
              <a:t>document.write</a:t>
            </a:r>
            <a:r>
              <a:rPr lang="en-US" altLang="ko-KR" sz="1100" dirty="0" smtClean="0"/>
              <a:t>(ques </a:t>
            </a:r>
            <a:r>
              <a:rPr lang="en-US" altLang="ko-KR" sz="1100" dirty="0"/>
              <a:t>+ "=" + "&lt;strong&gt;" + </a:t>
            </a:r>
            <a:r>
              <a:rPr lang="en-US" altLang="ko-KR" sz="1100" dirty="0" err="1" smtClean="0"/>
              <a:t>ans</a:t>
            </a:r>
            <a:endParaRPr lang="en-US" altLang="ko-KR" sz="1100" dirty="0" smtClean="0"/>
          </a:p>
          <a:p>
            <a:pPr defTabSz="180000"/>
            <a:r>
              <a:rPr lang="en-US" altLang="ko-KR" sz="1100" dirty="0"/>
              <a:t>	</a:t>
            </a:r>
            <a:r>
              <a:rPr lang="en-US" altLang="ko-KR" sz="1100" dirty="0" smtClean="0"/>
              <a:t>								 </a:t>
            </a:r>
            <a:r>
              <a:rPr lang="en-US" altLang="ko-KR" sz="1100" dirty="0"/>
              <a:t>+ "&lt;/strong&gt;</a:t>
            </a:r>
            <a:r>
              <a:rPr lang="ko-KR" altLang="en-US" sz="1100" dirty="0"/>
              <a:t>입니다</a:t>
            </a:r>
            <a:r>
              <a:rPr lang="en-US" altLang="ko-KR" sz="1100" dirty="0"/>
              <a:t>&lt;</a:t>
            </a:r>
            <a:r>
              <a:rPr lang="en-US" altLang="ko-KR" sz="1100" dirty="0" err="1"/>
              <a:t>br</a:t>
            </a:r>
            <a:r>
              <a:rPr lang="en-US" altLang="ko-KR" sz="1100" dirty="0"/>
              <a:t>&gt;");</a:t>
            </a:r>
          </a:p>
          <a:p>
            <a:pPr defTabSz="180000"/>
            <a:r>
              <a:rPr lang="en-US" altLang="ko-KR" sz="1100" dirty="0"/>
              <a:t>}</a:t>
            </a:r>
          </a:p>
          <a:p>
            <a:pPr defTabSz="180000"/>
            <a:r>
              <a:rPr lang="en-US" altLang="ko-KR" sz="1100" dirty="0"/>
              <a:t>&lt;/script&gt;</a:t>
            </a:r>
          </a:p>
          <a:p>
            <a:pPr defTabSz="180000"/>
            <a:r>
              <a:rPr lang="en-US" altLang="ko-KR" sz="1100" dirty="0"/>
              <a:t>&lt;/body</a:t>
            </a:r>
            <a:r>
              <a:rPr lang="en-US" altLang="ko-KR" sz="1100" dirty="0" smtClean="0"/>
              <a:t>&gt;</a:t>
            </a:r>
          </a:p>
          <a:p>
            <a:pPr defTabSz="180000"/>
            <a:r>
              <a:rPr lang="en-US" altLang="ko-KR" sz="1100" dirty="0" smtClean="0"/>
              <a:t>&lt;/</a:t>
            </a:r>
            <a:r>
              <a:rPr lang="en-US" altLang="ko-KR" sz="1100" dirty="0"/>
              <a:t>html&gt;</a:t>
            </a:r>
            <a:endParaRPr lang="ko-KR" altLang="en-US" sz="1100" dirty="0"/>
          </a:p>
        </p:txBody>
      </p:sp>
      <p:grpSp>
        <p:nvGrpSpPr>
          <p:cNvPr id="15" name="그룹 14"/>
          <p:cNvGrpSpPr/>
          <p:nvPr/>
        </p:nvGrpSpPr>
        <p:grpSpPr>
          <a:xfrm>
            <a:off x="5004048" y="1700808"/>
            <a:ext cx="3596217" cy="1826871"/>
            <a:chOff x="4387361" y="1623051"/>
            <a:chExt cx="4860976" cy="2552700"/>
          </a:xfrm>
        </p:grpSpPr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387361" y="1641969"/>
              <a:ext cx="2085975" cy="2524125"/>
            </a:xfrm>
            <a:prstGeom prst="rect">
              <a:avLst/>
            </a:prstGeom>
          </p:spPr>
        </p:pic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76562" y="1623051"/>
              <a:ext cx="2771775" cy="2552700"/>
            </a:xfrm>
            <a:prstGeom prst="rect">
              <a:avLst/>
            </a:prstGeom>
          </p:spPr>
        </p:pic>
      </p:grpSp>
      <p:pic>
        <p:nvPicPr>
          <p:cNvPr id="16" name="그림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8104" y="3717032"/>
            <a:ext cx="2808312" cy="225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381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사용자 객체 만들기</a:t>
            </a:r>
            <a:endParaRPr lang="ko-KR" altLang="en-US" dirty="0"/>
          </a:p>
        </p:txBody>
      </p:sp>
      <p:sp>
        <p:nvSpPr>
          <p:cNvPr id="18" name="내용 개체 틀 17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z="2000" dirty="0" smtClean="0"/>
              <a:t>사용자가 새로운 </a:t>
            </a:r>
            <a:r>
              <a:rPr lang="ko-KR" altLang="en-US" sz="2000" dirty="0"/>
              <a:t>타입의 </a:t>
            </a:r>
            <a:r>
              <a:rPr lang="ko-KR" altLang="en-US" sz="2000" dirty="0" smtClean="0"/>
              <a:t>객체 작성 가능 </a:t>
            </a:r>
            <a:r>
              <a:rPr lang="en-US" altLang="ko-KR" sz="2000" dirty="0" smtClean="0"/>
              <a:t>: 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3 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가지 방법</a:t>
            </a:r>
            <a:endParaRPr lang="en-US" altLang="ko-KR" sz="2000" b="1" dirty="0" smtClean="0">
              <a:solidFill>
                <a:srgbClr val="C00000"/>
              </a:solidFill>
            </a:endParaRPr>
          </a:p>
          <a:p>
            <a:pPr lvl="1"/>
            <a:r>
              <a:rPr lang="en-US" altLang="ko-KR" sz="1800" dirty="0" smtClean="0"/>
              <a:t>1. </a:t>
            </a:r>
            <a:r>
              <a:rPr lang="ko-KR" altLang="en-US" sz="1800" dirty="0" smtClean="0"/>
              <a:t>직접 객체 만들기</a:t>
            </a:r>
            <a:endParaRPr lang="en-US" altLang="ko-KR" sz="1800" dirty="0" smtClean="0"/>
          </a:p>
          <a:p>
            <a:pPr lvl="2"/>
            <a:r>
              <a:rPr lang="en-US" altLang="ko-KR" sz="1600" dirty="0" smtClean="0"/>
              <a:t>new </a:t>
            </a:r>
            <a:r>
              <a:rPr lang="en-US" altLang="ko-KR" sz="1600" dirty="0"/>
              <a:t>Object</a:t>
            </a:r>
            <a:r>
              <a:rPr lang="en-US" altLang="ko-KR" sz="1600" dirty="0" smtClean="0"/>
              <a:t>()</a:t>
            </a:r>
            <a:r>
              <a:rPr lang="ko-KR" altLang="en-US" sz="1600" dirty="0" smtClean="0"/>
              <a:t> 이용</a:t>
            </a:r>
            <a:endParaRPr lang="en-US" altLang="ko-KR" sz="1600" dirty="0" smtClean="0"/>
          </a:p>
          <a:p>
            <a:pPr lvl="2"/>
            <a:r>
              <a:rPr lang="ko-KR" altLang="en-US" sz="1600" dirty="0" err="1"/>
              <a:t>리터럴</a:t>
            </a:r>
            <a:r>
              <a:rPr lang="ko-KR" altLang="en-US" sz="1600" dirty="0"/>
              <a:t> </a:t>
            </a:r>
            <a:r>
              <a:rPr lang="ko-KR" altLang="en-US" sz="1600" dirty="0" smtClean="0"/>
              <a:t>표기법 이용</a:t>
            </a:r>
            <a:endParaRPr lang="en-US" altLang="ko-KR" sz="1600" dirty="0" smtClean="0"/>
          </a:p>
          <a:p>
            <a:pPr lvl="1"/>
            <a:r>
              <a:rPr lang="en-US" altLang="ko-KR" sz="1800" dirty="0" smtClean="0"/>
              <a:t>2. </a:t>
            </a:r>
            <a:r>
              <a:rPr lang="ko-KR" altLang="en-US" sz="1800" dirty="0" smtClean="0"/>
              <a:t>객체의 틀</a:t>
            </a:r>
            <a:r>
              <a:rPr lang="en-US" altLang="ko-KR" sz="1800" dirty="0" smtClean="0"/>
              <a:t>(</a:t>
            </a:r>
            <a:r>
              <a:rPr lang="ko-KR" altLang="en-US" sz="1800" dirty="0" err="1" smtClean="0"/>
              <a:t>프로토타입</a:t>
            </a:r>
            <a:r>
              <a:rPr lang="en-US" altLang="ko-KR" sz="1800" dirty="0" smtClean="0"/>
              <a:t>)</a:t>
            </a:r>
            <a:r>
              <a:rPr lang="ko-KR" altLang="en-US" sz="1800" dirty="0" smtClean="0"/>
              <a:t>을 만들고 객체 생성하기</a:t>
            </a:r>
            <a:endParaRPr lang="en-US" altLang="ko-KR" sz="1800" dirty="0" smtClean="0"/>
          </a:p>
          <a:p>
            <a:r>
              <a:rPr lang="ko-KR" altLang="en-US" sz="2000" dirty="0" smtClean="0"/>
              <a:t>샘플 </a:t>
            </a:r>
            <a:endParaRPr lang="en-US" altLang="ko-KR" sz="2000" dirty="0" smtClean="0"/>
          </a:p>
          <a:p>
            <a:pPr lvl="1"/>
            <a:r>
              <a:rPr lang="ko-KR" altLang="en-US" sz="1600" dirty="0" smtClean="0"/>
              <a:t>은행 계좌를 표현하는 </a:t>
            </a:r>
            <a:r>
              <a:rPr lang="en-US" altLang="ko-KR" sz="1600" dirty="0" smtClean="0"/>
              <a:t>account </a:t>
            </a:r>
            <a:r>
              <a:rPr lang="ko-KR" altLang="en-US" sz="1600" dirty="0" smtClean="0"/>
              <a:t>객체</a:t>
            </a:r>
            <a:endParaRPr lang="ko-KR" altLang="en-US" sz="1600" dirty="0"/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25</a:t>
            </a:fld>
            <a:endParaRPr lang="ko-KR" altLang="en-US"/>
          </a:p>
        </p:txBody>
      </p:sp>
      <p:grpSp>
        <p:nvGrpSpPr>
          <p:cNvPr id="17" name="그룹 16"/>
          <p:cNvGrpSpPr/>
          <p:nvPr/>
        </p:nvGrpSpPr>
        <p:grpSpPr>
          <a:xfrm>
            <a:off x="2339752" y="3881501"/>
            <a:ext cx="4865893" cy="2323601"/>
            <a:chOff x="2699792" y="2276872"/>
            <a:chExt cx="4865893" cy="2323601"/>
          </a:xfrm>
        </p:grpSpPr>
        <p:sp>
          <p:nvSpPr>
            <p:cNvPr id="6" name="타원 5"/>
            <p:cNvSpPr/>
            <p:nvPr/>
          </p:nvSpPr>
          <p:spPr>
            <a:xfrm>
              <a:off x="2699792" y="2276872"/>
              <a:ext cx="3312368" cy="232360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5B5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타원 3"/>
            <p:cNvSpPr/>
            <p:nvPr/>
          </p:nvSpPr>
          <p:spPr>
            <a:xfrm rot="2106326">
              <a:off x="2750611" y="3574018"/>
              <a:ext cx="1066603" cy="382526"/>
            </a:xfrm>
            <a:prstGeom prst="ellipse">
              <a:avLst/>
            </a:prstGeom>
            <a:solidFill>
              <a:srgbClr val="C9E7A7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50" dirty="0" smtClean="0">
                  <a:solidFill>
                    <a:schemeClr val="tx1"/>
                  </a:solidFill>
                </a:rPr>
                <a:t>deposit()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3761570" y="4035462"/>
              <a:ext cx="1066603" cy="464912"/>
            </a:xfrm>
            <a:prstGeom prst="ellipse">
              <a:avLst/>
            </a:prstGeom>
            <a:solidFill>
              <a:srgbClr val="C9E7A7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50" dirty="0" smtClean="0">
                  <a:solidFill>
                    <a:schemeClr val="tx1"/>
                  </a:solidFill>
                </a:rPr>
                <a:t>withdraw()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040909" y="3316574"/>
              <a:ext cx="15247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자바스크립트 객체 </a:t>
              </a:r>
              <a:endParaRPr lang="en-US" altLang="ko-KR" sz="1200" dirty="0" smtClean="0"/>
            </a:p>
            <a:p>
              <a:r>
                <a:rPr lang="en-US" altLang="ko-KR" sz="1200" dirty="0"/>
                <a:t> </a:t>
              </a:r>
              <a:r>
                <a:rPr lang="en-US" altLang="ko-KR" sz="1200" dirty="0" smtClean="0"/>
                <a:t>  account</a:t>
              </a:r>
              <a:endParaRPr lang="ko-KR" altLang="en-US" sz="12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111757" y="2876856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err="1" smtClean="0">
                  <a:solidFill>
                    <a:srgbClr val="C00000"/>
                  </a:solidFill>
                </a:rPr>
                <a:t>프로퍼티</a:t>
              </a:r>
              <a:endParaRPr lang="ko-KR" altLang="en-US" sz="1200" dirty="0">
                <a:solidFill>
                  <a:srgbClr val="C00000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980198" y="3765281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err="1" smtClean="0">
                  <a:solidFill>
                    <a:srgbClr val="C00000"/>
                  </a:solidFill>
                </a:rPr>
                <a:t>메소</a:t>
              </a:r>
              <a:r>
                <a:rPr lang="ko-KR" altLang="en-US" sz="1200" dirty="0" err="1">
                  <a:solidFill>
                    <a:srgbClr val="C00000"/>
                  </a:solidFill>
                </a:rPr>
                <a:t>드</a:t>
              </a:r>
              <a:endParaRPr lang="ko-KR" altLang="en-US" sz="1200" dirty="0">
                <a:solidFill>
                  <a:srgbClr val="C00000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506355" y="2817587"/>
              <a:ext cx="788518" cy="280928"/>
            </a:xfrm>
            <a:prstGeom prst="roundRect">
              <a:avLst/>
            </a:prstGeom>
            <a:noFill/>
            <a:ln w="12700">
              <a:noFill/>
            </a:ln>
            <a:effectLst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 smtClean="0"/>
                <a:t>code</a:t>
              </a:r>
              <a:endParaRPr lang="ko-KR" altLang="en-US" sz="105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506353" y="3159267"/>
              <a:ext cx="788519" cy="280928"/>
            </a:xfrm>
            <a:prstGeom prst="roundRect">
              <a:avLst/>
            </a:prstGeom>
            <a:noFill/>
            <a:ln w="12700">
              <a:noFill/>
            </a:ln>
            <a:effectLst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 smtClean="0"/>
                <a:t>balance</a:t>
              </a:r>
              <a:endParaRPr lang="ko-KR" altLang="en-US" sz="105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507172" y="2476037"/>
              <a:ext cx="615574" cy="280928"/>
            </a:xfrm>
            <a:prstGeom prst="roundRect">
              <a:avLst/>
            </a:prstGeom>
            <a:noFill/>
            <a:ln w="12700">
              <a:noFill/>
            </a:ln>
            <a:effectLst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 smtClean="0"/>
                <a:t>owner</a:t>
              </a:r>
              <a:endParaRPr lang="ko-KR" altLang="en-US" sz="105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245205" y="2829523"/>
              <a:ext cx="787982" cy="280928"/>
            </a:xfrm>
            <a:prstGeom prst="roundRect">
              <a:avLst/>
            </a:prstGeom>
            <a:solidFill>
              <a:srgbClr val="FFFF00"/>
            </a:solidFill>
            <a:ln w="12700">
              <a:solidFill>
                <a:srgbClr val="00B0F0"/>
              </a:solidFill>
            </a:ln>
            <a:effectLst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 smtClean="0"/>
                <a:t>“111”</a:t>
              </a:r>
              <a:endParaRPr lang="ko-KR" altLang="en-US" sz="105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245204" y="3171203"/>
              <a:ext cx="787982" cy="280928"/>
            </a:xfrm>
            <a:prstGeom prst="roundRect">
              <a:avLst/>
            </a:prstGeom>
            <a:solidFill>
              <a:srgbClr val="FFFF00"/>
            </a:solidFill>
            <a:ln w="12700">
              <a:solidFill>
                <a:srgbClr val="00B0F0"/>
              </a:solidFill>
            </a:ln>
            <a:effectLst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 smtClean="0"/>
                <a:t>35000</a:t>
              </a:r>
              <a:endParaRPr lang="ko-KR" altLang="en-US" sz="105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246022" y="2487973"/>
              <a:ext cx="787458" cy="280928"/>
            </a:xfrm>
            <a:prstGeom prst="roundRect">
              <a:avLst/>
            </a:prstGeom>
            <a:solidFill>
              <a:srgbClr val="FFFF00"/>
            </a:solidFill>
            <a:ln w="12700">
              <a:solidFill>
                <a:srgbClr val="00B0F0"/>
              </a:solidFill>
            </a:ln>
            <a:effectLst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 smtClean="0"/>
                <a:t>“</a:t>
              </a:r>
              <a:r>
                <a:rPr lang="ko-KR" altLang="en-US" sz="1050" dirty="0" smtClean="0"/>
                <a:t>황기태</a:t>
              </a:r>
              <a:r>
                <a:rPr lang="en-US" altLang="ko-KR" sz="1050" dirty="0" smtClean="0"/>
                <a:t>”</a:t>
              </a:r>
              <a:endParaRPr lang="ko-KR" altLang="en-US" sz="1050" dirty="0"/>
            </a:p>
          </p:txBody>
        </p:sp>
        <p:sp>
          <p:nvSpPr>
            <p:cNvPr id="16" name="타원 15"/>
            <p:cNvSpPr/>
            <p:nvPr/>
          </p:nvSpPr>
          <p:spPr>
            <a:xfrm rot="19331601">
              <a:off x="4934386" y="3559577"/>
              <a:ext cx="1066603" cy="464912"/>
            </a:xfrm>
            <a:prstGeom prst="ellipse">
              <a:avLst/>
            </a:prstGeom>
            <a:solidFill>
              <a:srgbClr val="C9E7A7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50" dirty="0" smtClean="0">
                  <a:solidFill>
                    <a:schemeClr val="tx1"/>
                  </a:solidFill>
                </a:rPr>
                <a:t>inquiry()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77486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new</a:t>
            </a:r>
            <a:r>
              <a:rPr lang="ko-KR" altLang="en-US" dirty="0" smtClean="0"/>
              <a:t> </a:t>
            </a:r>
            <a:r>
              <a:rPr lang="en-US" altLang="ko-KR" dirty="0" smtClean="0"/>
              <a:t>Object()</a:t>
            </a:r>
            <a:r>
              <a:rPr lang="ko-KR" altLang="en-US" dirty="0" smtClean="0"/>
              <a:t>로 객체 만들기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과정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1. new Object()</a:t>
            </a:r>
            <a:r>
              <a:rPr lang="ko-KR" altLang="en-US" dirty="0" smtClean="0"/>
              <a:t>로 빈 객체 생성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2. </a:t>
            </a:r>
            <a:r>
              <a:rPr lang="ko-KR" altLang="en-US" dirty="0" smtClean="0"/>
              <a:t>빈 객체에 </a:t>
            </a:r>
            <a:r>
              <a:rPr lang="ko-KR" altLang="en-US" dirty="0" err="1" smtClean="0"/>
              <a:t>프로퍼티</a:t>
            </a:r>
            <a:r>
              <a:rPr lang="ko-KR" altLang="en-US" dirty="0" smtClean="0"/>
              <a:t> 추가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새로운 </a:t>
            </a:r>
            <a:r>
              <a:rPr lang="ko-KR" altLang="en-US" dirty="0" err="1" smtClean="0"/>
              <a:t>프로퍼티</a:t>
            </a:r>
            <a:r>
              <a:rPr lang="ko-KR" altLang="en-US" dirty="0" smtClean="0"/>
              <a:t> 추가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프로퍼티</a:t>
            </a:r>
            <a:r>
              <a:rPr lang="ko-KR" altLang="en-US" dirty="0" smtClean="0"/>
              <a:t> 이름과 초기값 지정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smtClean="0"/>
              <a:t>3. </a:t>
            </a:r>
            <a:r>
              <a:rPr lang="ko-KR" altLang="en-US" dirty="0" smtClean="0"/>
              <a:t>빈 객체에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추가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메소드로</a:t>
            </a:r>
            <a:r>
              <a:rPr lang="ko-KR" altLang="en-US" dirty="0" smtClean="0"/>
              <a:t> 사용할 함수 미리 작성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새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추가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이름에 함수 지정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26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115616" y="4293096"/>
            <a:ext cx="6912768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600" dirty="0"/>
              <a:t>	</a:t>
            </a:r>
            <a:r>
              <a:rPr lang="en-US" altLang="ko-KR" sz="1600" dirty="0" err="1"/>
              <a:t>var</a:t>
            </a:r>
            <a:r>
              <a:rPr lang="en-US" altLang="ko-KR" sz="1600" dirty="0"/>
              <a:t> account  = new Object</a:t>
            </a:r>
            <a:r>
              <a:rPr lang="en-US" altLang="ko-KR" sz="1600" dirty="0" smtClean="0"/>
              <a:t>();</a:t>
            </a:r>
            <a:endParaRPr lang="en-US" altLang="ko-KR" sz="1600" dirty="0"/>
          </a:p>
          <a:p>
            <a:pPr defTabSz="180000"/>
            <a:r>
              <a:rPr lang="en-US" altLang="ko-KR" sz="1600" dirty="0"/>
              <a:t>	</a:t>
            </a:r>
            <a:r>
              <a:rPr lang="en-US" altLang="ko-KR" sz="1600" dirty="0" err="1"/>
              <a:t>account.owner</a:t>
            </a:r>
            <a:r>
              <a:rPr lang="en-US" altLang="ko-KR" sz="1600" dirty="0"/>
              <a:t> = "</a:t>
            </a:r>
            <a:r>
              <a:rPr lang="ko-KR" altLang="en-US" sz="1600" dirty="0"/>
              <a:t>황기태</a:t>
            </a:r>
            <a:r>
              <a:rPr lang="en-US" altLang="ko-KR" sz="1600" dirty="0"/>
              <a:t>"; </a:t>
            </a:r>
            <a:r>
              <a:rPr lang="en-US" altLang="ko-KR" sz="1600" dirty="0" smtClean="0"/>
              <a:t>			// </a:t>
            </a:r>
            <a:r>
              <a:rPr lang="ko-KR" altLang="en-US" sz="1600" dirty="0"/>
              <a:t>계좌 주인 </a:t>
            </a:r>
            <a:r>
              <a:rPr lang="ko-KR" altLang="en-US" sz="1600" dirty="0" err="1"/>
              <a:t>프로퍼티</a:t>
            </a:r>
            <a:r>
              <a:rPr lang="ko-KR" altLang="en-US" sz="1600" dirty="0"/>
              <a:t> 생성 및 초기화</a:t>
            </a:r>
          </a:p>
          <a:p>
            <a:pPr defTabSz="180000"/>
            <a:r>
              <a:rPr lang="en-US" altLang="ko-KR" sz="1600" dirty="0"/>
              <a:t>	</a:t>
            </a:r>
            <a:r>
              <a:rPr lang="en-US" altLang="ko-KR" sz="1600" dirty="0" err="1"/>
              <a:t>account.code</a:t>
            </a:r>
            <a:r>
              <a:rPr lang="en-US" altLang="ko-KR" sz="1600" dirty="0"/>
              <a:t> = "111"; </a:t>
            </a:r>
            <a:r>
              <a:rPr lang="en-US" altLang="ko-KR" sz="1600" dirty="0" smtClean="0"/>
              <a:t>					// </a:t>
            </a:r>
            <a:r>
              <a:rPr lang="ko-KR" altLang="en-US" sz="1600" dirty="0"/>
              <a:t>코드 </a:t>
            </a:r>
            <a:r>
              <a:rPr lang="ko-KR" altLang="en-US" sz="1600" dirty="0" err="1"/>
              <a:t>프로퍼티</a:t>
            </a:r>
            <a:r>
              <a:rPr lang="ko-KR" altLang="en-US" sz="1600" dirty="0"/>
              <a:t> 생성 및 초기화</a:t>
            </a:r>
          </a:p>
          <a:p>
            <a:pPr defTabSz="180000"/>
            <a:r>
              <a:rPr lang="en-US" altLang="ko-KR" sz="1600" dirty="0"/>
              <a:t>	</a:t>
            </a:r>
            <a:r>
              <a:rPr lang="en-US" altLang="ko-KR" sz="1600" dirty="0" err="1"/>
              <a:t>account.balance</a:t>
            </a:r>
            <a:r>
              <a:rPr lang="en-US" altLang="ko-KR" sz="1600" dirty="0"/>
              <a:t> = 35000; </a:t>
            </a:r>
            <a:r>
              <a:rPr lang="en-US" altLang="ko-KR" sz="1600" dirty="0" smtClean="0"/>
              <a:t>			// </a:t>
            </a:r>
            <a:r>
              <a:rPr lang="ko-KR" altLang="en-US" sz="1600" dirty="0"/>
              <a:t>잔액 </a:t>
            </a:r>
            <a:r>
              <a:rPr lang="ko-KR" altLang="en-US" sz="1600" dirty="0" err="1"/>
              <a:t>프로퍼티</a:t>
            </a:r>
            <a:r>
              <a:rPr lang="ko-KR" altLang="en-US" sz="1600" dirty="0"/>
              <a:t> 생성 및 초기화</a:t>
            </a:r>
          </a:p>
          <a:p>
            <a:pPr defTabSz="180000"/>
            <a:r>
              <a:rPr lang="en-US" altLang="ko-KR" sz="1600" dirty="0"/>
              <a:t>	</a:t>
            </a:r>
            <a:r>
              <a:rPr lang="en-US" altLang="ko-KR" sz="1600" dirty="0" err="1"/>
              <a:t>account.inquiry</a:t>
            </a:r>
            <a:r>
              <a:rPr lang="en-US" altLang="ko-KR" sz="1600" dirty="0"/>
              <a:t> = inquiry; </a:t>
            </a:r>
            <a:r>
              <a:rPr lang="en-US" altLang="ko-KR" sz="1600" dirty="0" smtClean="0"/>
              <a:t>			// </a:t>
            </a:r>
            <a:r>
              <a:rPr lang="ko-KR" altLang="en-US" sz="1600" dirty="0" err="1"/>
              <a:t>메소드</a:t>
            </a:r>
            <a:r>
              <a:rPr lang="ko-KR" altLang="en-US" sz="1600" dirty="0"/>
              <a:t> 작성</a:t>
            </a:r>
          </a:p>
          <a:p>
            <a:pPr defTabSz="180000"/>
            <a:r>
              <a:rPr lang="en-US" altLang="ko-KR" sz="1600" dirty="0"/>
              <a:t>	</a:t>
            </a:r>
            <a:r>
              <a:rPr lang="en-US" altLang="ko-KR" sz="1600" dirty="0" err="1"/>
              <a:t>account.deposit</a:t>
            </a:r>
            <a:r>
              <a:rPr lang="en-US" altLang="ko-KR" sz="1600" dirty="0"/>
              <a:t> = deposit; </a:t>
            </a:r>
            <a:r>
              <a:rPr lang="en-US" altLang="ko-KR" sz="1600" dirty="0" smtClean="0"/>
              <a:t>		// </a:t>
            </a:r>
            <a:r>
              <a:rPr lang="ko-KR" altLang="en-US" sz="1600" dirty="0" err="1"/>
              <a:t>메소드</a:t>
            </a:r>
            <a:r>
              <a:rPr lang="ko-KR" altLang="en-US" sz="1600" dirty="0"/>
              <a:t> 작성</a:t>
            </a:r>
          </a:p>
          <a:p>
            <a:pPr defTabSz="180000"/>
            <a:r>
              <a:rPr lang="en-US" altLang="ko-KR" sz="1600" dirty="0"/>
              <a:t>	</a:t>
            </a:r>
            <a:r>
              <a:rPr lang="en-US" altLang="ko-KR" sz="1600" dirty="0" err="1"/>
              <a:t>account.withdraw</a:t>
            </a:r>
            <a:r>
              <a:rPr lang="en-US" altLang="ko-KR" sz="1600" dirty="0"/>
              <a:t> = withdraw; // </a:t>
            </a:r>
            <a:r>
              <a:rPr lang="ko-KR" altLang="en-US" sz="1600" dirty="0" err="1"/>
              <a:t>메소드</a:t>
            </a:r>
            <a:r>
              <a:rPr lang="ko-KR" altLang="en-US" sz="1600" dirty="0"/>
              <a:t> 작성</a:t>
            </a:r>
          </a:p>
        </p:txBody>
      </p:sp>
    </p:spTree>
    <p:extLst>
      <p:ext uri="{BB962C8B-B14F-4D97-AF65-F5344CB8AC3E}">
        <p14:creationId xmlns:p14="http://schemas.microsoft.com/office/powerpoint/2010/main" val="1296392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ko-KR" altLang="en-US" dirty="0"/>
              <a:t>예제 </a:t>
            </a:r>
            <a:r>
              <a:rPr lang="en-US" altLang="ko-KR" dirty="0" smtClean="0"/>
              <a:t>7-9 </a:t>
            </a:r>
            <a:r>
              <a:rPr lang="en-US" altLang="ko-KR" dirty="0"/>
              <a:t>new Object()</a:t>
            </a:r>
            <a:r>
              <a:rPr lang="ko-KR" altLang="en-US" dirty="0"/>
              <a:t>로 계좌를 표현하는 </a:t>
            </a:r>
            <a:r>
              <a:rPr lang="en-US" altLang="ko-KR" dirty="0" smtClean="0"/>
              <a:t>account</a:t>
            </a:r>
            <a:r>
              <a:rPr lang="ko-KR" altLang="en-US" dirty="0" smtClean="0"/>
              <a:t> 객체 </a:t>
            </a:r>
            <a:r>
              <a:rPr lang="ko-KR" altLang="en-US" dirty="0"/>
              <a:t>만들기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27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591488" y="1412776"/>
            <a:ext cx="4898504" cy="52168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900" dirty="0"/>
              <a:t>&lt;!DOCTYPE html&gt;</a:t>
            </a:r>
          </a:p>
          <a:p>
            <a:pPr defTabSz="180000"/>
            <a:r>
              <a:rPr lang="en-US" altLang="ko-KR" sz="900" dirty="0"/>
              <a:t>&lt;html&gt;&lt;head&gt;&lt;title&gt;new Object()</a:t>
            </a:r>
            <a:r>
              <a:rPr lang="ko-KR" altLang="en-US" sz="900" dirty="0"/>
              <a:t>로 사용자 객체 만들기</a:t>
            </a:r>
            <a:r>
              <a:rPr lang="en-US" altLang="ko-KR" sz="900" dirty="0"/>
              <a:t>&lt;/title&gt;</a:t>
            </a:r>
          </a:p>
          <a:p>
            <a:pPr defTabSz="180000"/>
            <a:r>
              <a:rPr lang="en-US" altLang="ko-KR" sz="900" dirty="0"/>
              <a:t>&lt;script&gt;</a:t>
            </a:r>
          </a:p>
          <a:p>
            <a:pPr defTabSz="180000"/>
            <a:r>
              <a:rPr lang="en-US" altLang="ko-KR" sz="900" dirty="0" smtClean="0"/>
              <a:t>	//</a:t>
            </a:r>
            <a:r>
              <a:rPr lang="ko-KR" altLang="en-US" sz="900" dirty="0" err="1"/>
              <a:t>메소드로</a:t>
            </a:r>
            <a:r>
              <a:rPr lang="ko-KR" altLang="en-US" sz="900" dirty="0"/>
              <a:t> 사용할 </a:t>
            </a:r>
            <a:r>
              <a:rPr lang="en-US" altLang="ko-KR" sz="900" dirty="0"/>
              <a:t>3 </a:t>
            </a:r>
            <a:r>
              <a:rPr lang="ko-KR" altLang="en-US" sz="900" dirty="0"/>
              <a:t>개의 함수 작성</a:t>
            </a:r>
          </a:p>
          <a:p>
            <a:pPr defTabSz="180000"/>
            <a:r>
              <a:rPr lang="en-US" altLang="ko-KR" sz="900" dirty="0" smtClean="0"/>
              <a:t>	</a:t>
            </a:r>
            <a:r>
              <a:rPr lang="en-US" altLang="ko-KR" sz="900" b="1" dirty="0" smtClean="0"/>
              <a:t>function </a:t>
            </a:r>
            <a:r>
              <a:rPr lang="en-US" altLang="ko-KR" sz="900" b="1" dirty="0"/>
              <a:t>inquiry() { return </a:t>
            </a:r>
            <a:r>
              <a:rPr lang="en-US" altLang="ko-KR" sz="900" b="1" dirty="0" err="1"/>
              <a:t>this.balance</a:t>
            </a:r>
            <a:r>
              <a:rPr lang="en-US" altLang="ko-KR" sz="900" b="1" dirty="0"/>
              <a:t>; </a:t>
            </a:r>
            <a:r>
              <a:rPr lang="en-US" altLang="ko-KR" sz="900" dirty="0"/>
              <a:t>} // </a:t>
            </a:r>
            <a:r>
              <a:rPr lang="ko-KR" altLang="en-US" sz="900" dirty="0"/>
              <a:t>잔금 조회</a:t>
            </a:r>
          </a:p>
          <a:p>
            <a:pPr defTabSz="180000"/>
            <a:r>
              <a:rPr lang="en-US" altLang="ko-KR" sz="900" b="1" dirty="0" smtClean="0"/>
              <a:t>	function </a:t>
            </a:r>
            <a:r>
              <a:rPr lang="en-US" altLang="ko-KR" sz="900" b="1" dirty="0"/>
              <a:t>deposit(money) { </a:t>
            </a:r>
            <a:r>
              <a:rPr lang="en-US" altLang="ko-KR" sz="900" b="1" dirty="0" err="1"/>
              <a:t>this.balance</a:t>
            </a:r>
            <a:r>
              <a:rPr lang="en-US" altLang="ko-KR" sz="900" b="1" dirty="0"/>
              <a:t> += money; } </a:t>
            </a:r>
            <a:r>
              <a:rPr lang="en-US" altLang="ko-KR" sz="900" dirty="0"/>
              <a:t>// money </a:t>
            </a:r>
            <a:r>
              <a:rPr lang="ko-KR" altLang="en-US" sz="900" dirty="0"/>
              <a:t>만큼 저금</a:t>
            </a:r>
          </a:p>
          <a:p>
            <a:pPr defTabSz="180000"/>
            <a:r>
              <a:rPr lang="en-US" altLang="ko-KR" sz="900" b="1" dirty="0" smtClean="0"/>
              <a:t>	function </a:t>
            </a:r>
            <a:r>
              <a:rPr lang="en-US" altLang="ko-KR" sz="900" b="1" dirty="0"/>
              <a:t>withdraw(money) { </a:t>
            </a:r>
            <a:r>
              <a:rPr lang="en-US" altLang="ko-KR" sz="900" dirty="0"/>
              <a:t>// </a:t>
            </a:r>
            <a:r>
              <a:rPr lang="ko-KR" altLang="en-US" sz="900" dirty="0"/>
              <a:t>예금 인출</a:t>
            </a:r>
            <a:r>
              <a:rPr lang="en-US" altLang="ko-KR" sz="900" dirty="0"/>
              <a:t>, money</a:t>
            </a:r>
            <a:r>
              <a:rPr lang="ko-KR" altLang="en-US" sz="900" dirty="0"/>
              <a:t>는 인출하고자 하는 액수</a:t>
            </a:r>
          </a:p>
          <a:p>
            <a:pPr defTabSz="180000"/>
            <a:r>
              <a:rPr lang="en-US" altLang="ko-KR" sz="900" b="1" dirty="0" smtClean="0"/>
              <a:t>											</a:t>
            </a:r>
            <a:r>
              <a:rPr lang="en-US" altLang="ko-KR" sz="900" dirty="0" smtClean="0"/>
              <a:t>// </a:t>
            </a:r>
            <a:r>
              <a:rPr lang="en-US" altLang="ko-KR" sz="900" dirty="0"/>
              <a:t>money</a:t>
            </a:r>
            <a:r>
              <a:rPr lang="ko-KR" altLang="en-US" sz="900" dirty="0"/>
              <a:t>가 </a:t>
            </a:r>
            <a:r>
              <a:rPr lang="en-US" altLang="ko-KR" sz="900" dirty="0"/>
              <a:t>balance</a:t>
            </a:r>
            <a:r>
              <a:rPr lang="ko-KR" altLang="en-US" sz="900" dirty="0"/>
              <a:t>보다 작다고 가정</a:t>
            </a:r>
          </a:p>
          <a:p>
            <a:pPr defTabSz="180000"/>
            <a:r>
              <a:rPr lang="en-US" altLang="ko-KR" sz="900" b="1" dirty="0" smtClean="0"/>
              <a:t>		</a:t>
            </a:r>
            <a:r>
              <a:rPr lang="en-US" altLang="ko-KR" sz="900" b="1" dirty="0" err="1" smtClean="0"/>
              <a:t>this.balance</a:t>
            </a:r>
            <a:r>
              <a:rPr lang="en-US" altLang="ko-KR" sz="900" b="1" dirty="0" smtClean="0"/>
              <a:t> </a:t>
            </a:r>
            <a:r>
              <a:rPr lang="en-US" altLang="ko-KR" sz="900" b="1" dirty="0"/>
              <a:t>-= money; </a:t>
            </a:r>
          </a:p>
          <a:p>
            <a:pPr defTabSz="180000"/>
            <a:r>
              <a:rPr lang="en-US" altLang="ko-KR" sz="900" b="1" dirty="0" smtClean="0"/>
              <a:t>		return </a:t>
            </a:r>
            <a:r>
              <a:rPr lang="en-US" altLang="ko-KR" sz="900" b="1" dirty="0"/>
              <a:t>money;</a:t>
            </a:r>
          </a:p>
          <a:p>
            <a:pPr defTabSz="180000"/>
            <a:r>
              <a:rPr lang="en-US" altLang="ko-KR" sz="900" b="1" dirty="0" smtClean="0"/>
              <a:t>	} </a:t>
            </a:r>
            <a:endParaRPr lang="en-US" altLang="ko-KR" sz="900" b="1" dirty="0"/>
          </a:p>
          <a:p>
            <a:pPr defTabSz="180000"/>
            <a:endParaRPr lang="ko-KR" altLang="en-US" sz="900" b="1" dirty="0"/>
          </a:p>
          <a:p>
            <a:pPr defTabSz="180000"/>
            <a:r>
              <a:rPr lang="en-US" altLang="ko-KR" sz="900" b="1" dirty="0" smtClean="0"/>
              <a:t>	</a:t>
            </a:r>
            <a:r>
              <a:rPr lang="en-US" altLang="ko-KR" sz="900" dirty="0" smtClean="0"/>
              <a:t>// </a:t>
            </a:r>
            <a:r>
              <a:rPr lang="ko-KR" altLang="en-US" sz="900" dirty="0"/>
              <a:t>사용자 객체 만들기</a:t>
            </a:r>
          </a:p>
          <a:p>
            <a:pPr defTabSz="180000"/>
            <a:r>
              <a:rPr lang="en-US" altLang="ko-KR" sz="900" b="1" dirty="0" smtClean="0"/>
              <a:t>	</a:t>
            </a:r>
            <a:r>
              <a:rPr lang="en-US" altLang="ko-KR" sz="900" b="1" dirty="0" err="1" smtClean="0"/>
              <a:t>var</a:t>
            </a:r>
            <a:r>
              <a:rPr lang="en-US" altLang="ko-KR" sz="900" b="1" dirty="0" smtClean="0"/>
              <a:t> </a:t>
            </a:r>
            <a:r>
              <a:rPr lang="en-US" altLang="ko-KR" sz="900" b="1" dirty="0"/>
              <a:t>account  = new Object(); </a:t>
            </a:r>
          </a:p>
          <a:p>
            <a:pPr defTabSz="180000"/>
            <a:r>
              <a:rPr lang="en-US" altLang="ko-KR" sz="900" b="1" dirty="0" smtClean="0"/>
              <a:t>	</a:t>
            </a:r>
            <a:r>
              <a:rPr lang="en-US" altLang="ko-KR" sz="900" b="1" dirty="0" err="1" smtClean="0"/>
              <a:t>account.owner</a:t>
            </a:r>
            <a:r>
              <a:rPr lang="en-US" altLang="ko-KR" sz="900" b="1" dirty="0" smtClean="0"/>
              <a:t> </a:t>
            </a:r>
            <a:r>
              <a:rPr lang="en-US" altLang="ko-KR" sz="900" b="1" dirty="0"/>
              <a:t>= "</a:t>
            </a:r>
            <a:r>
              <a:rPr lang="ko-KR" altLang="en-US" sz="900" b="1" dirty="0"/>
              <a:t>황기태</a:t>
            </a:r>
            <a:r>
              <a:rPr lang="en-US" altLang="ko-KR" sz="900" b="1" dirty="0"/>
              <a:t>"; </a:t>
            </a:r>
            <a:r>
              <a:rPr lang="en-US" altLang="ko-KR" sz="900" dirty="0"/>
              <a:t>// </a:t>
            </a:r>
            <a:r>
              <a:rPr lang="ko-KR" altLang="en-US" sz="900" dirty="0"/>
              <a:t>계좌 주인 </a:t>
            </a:r>
            <a:r>
              <a:rPr lang="ko-KR" altLang="en-US" sz="900" dirty="0" err="1"/>
              <a:t>프로퍼티</a:t>
            </a:r>
            <a:r>
              <a:rPr lang="ko-KR" altLang="en-US" sz="900" dirty="0"/>
              <a:t> 생성 및 초기화</a:t>
            </a:r>
          </a:p>
          <a:p>
            <a:pPr defTabSz="180000"/>
            <a:r>
              <a:rPr lang="en-US" altLang="ko-KR" sz="900" b="1" dirty="0" smtClean="0"/>
              <a:t>	</a:t>
            </a:r>
            <a:r>
              <a:rPr lang="en-US" altLang="ko-KR" sz="900" b="1" dirty="0" err="1" smtClean="0"/>
              <a:t>account.code</a:t>
            </a:r>
            <a:r>
              <a:rPr lang="en-US" altLang="ko-KR" sz="900" b="1" dirty="0" smtClean="0"/>
              <a:t> </a:t>
            </a:r>
            <a:r>
              <a:rPr lang="en-US" altLang="ko-KR" sz="900" b="1" dirty="0"/>
              <a:t>= "111"; </a:t>
            </a:r>
            <a:r>
              <a:rPr lang="en-US" altLang="ko-KR" sz="900" dirty="0"/>
              <a:t>// </a:t>
            </a:r>
            <a:r>
              <a:rPr lang="ko-KR" altLang="en-US" sz="900" dirty="0"/>
              <a:t>코드 </a:t>
            </a:r>
            <a:r>
              <a:rPr lang="ko-KR" altLang="en-US" sz="900" dirty="0" err="1"/>
              <a:t>프로퍼티</a:t>
            </a:r>
            <a:r>
              <a:rPr lang="ko-KR" altLang="en-US" sz="900" dirty="0"/>
              <a:t> 생성 및 초기화</a:t>
            </a:r>
          </a:p>
          <a:p>
            <a:pPr defTabSz="180000"/>
            <a:r>
              <a:rPr lang="en-US" altLang="ko-KR" sz="900" b="1" dirty="0" smtClean="0"/>
              <a:t>	</a:t>
            </a:r>
            <a:r>
              <a:rPr lang="en-US" altLang="ko-KR" sz="900" b="1" dirty="0" err="1" smtClean="0"/>
              <a:t>account.balance</a:t>
            </a:r>
            <a:r>
              <a:rPr lang="en-US" altLang="ko-KR" sz="900" b="1" dirty="0" smtClean="0"/>
              <a:t> </a:t>
            </a:r>
            <a:r>
              <a:rPr lang="en-US" altLang="ko-KR" sz="900" b="1" dirty="0"/>
              <a:t>= 35000; </a:t>
            </a:r>
            <a:r>
              <a:rPr lang="en-US" altLang="ko-KR" sz="900" dirty="0"/>
              <a:t>// </a:t>
            </a:r>
            <a:r>
              <a:rPr lang="ko-KR" altLang="en-US" sz="900" dirty="0"/>
              <a:t>잔액 </a:t>
            </a:r>
            <a:r>
              <a:rPr lang="ko-KR" altLang="en-US" sz="900" dirty="0" err="1"/>
              <a:t>프로퍼티</a:t>
            </a:r>
            <a:r>
              <a:rPr lang="ko-KR" altLang="en-US" sz="900" dirty="0"/>
              <a:t> 생성 및 초기화</a:t>
            </a:r>
          </a:p>
          <a:p>
            <a:pPr defTabSz="180000"/>
            <a:r>
              <a:rPr lang="en-US" altLang="ko-KR" sz="900" b="1" dirty="0" smtClean="0"/>
              <a:t>	</a:t>
            </a:r>
            <a:r>
              <a:rPr lang="en-US" altLang="ko-KR" sz="900" b="1" dirty="0" err="1" smtClean="0"/>
              <a:t>account.inquiry</a:t>
            </a:r>
            <a:r>
              <a:rPr lang="en-US" altLang="ko-KR" sz="900" b="1" dirty="0" smtClean="0"/>
              <a:t> </a:t>
            </a:r>
            <a:r>
              <a:rPr lang="en-US" altLang="ko-KR" sz="900" b="1" dirty="0"/>
              <a:t>= inquiry; </a:t>
            </a:r>
            <a:r>
              <a:rPr lang="en-US" altLang="ko-KR" sz="900" dirty="0"/>
              <a:t>// </a:t>
            </a:r>
            <a:r>
              <a:rPr lang="ko-KR" altLang="en-US" sz="900" dirty="0" err="1"/>
              <a:t>메소드</a:t>
            </a:r>
            <a:r>
              <a:rPr lang="ko-KR" altLang="en-US" sz="900" dirty="0"/>
              <a:t> 작성</a:t>
            </a:r>
          </a:p>
          <a:p>
            <a:pPr defTabSz="180000"/>
            <a:r>
              <a:rPr lang="en-US" altLang="ko-KR" sz="900" b="1" dirty="0" smtClean="0"/>
              <a:t>	</a:t>
            </a:r>
            <a:r>
              <a:rPr lang="en-US" altLang="ko-KR" sz="900" b="1" dirty="0" err="1" smtClean="0"/>
              <a:t>account.deposit</a:t>
            </a:r>
            <a:r>
              <a:rPr lang="en-US" altLang="ko-KR" sz="900" b="1" dirty="0" smtClean="0"/>
              <a:t> </a:t>
            </a:r>
            <a:r>
              <a:rPr lang="en-US" altLang="ko-KR" sz="900" b="1" dirty="0"/>
              <a:t>= deposit; </a:t>
            </a:r>
            <a:r>
              <a:rPr lang="en-US" altLang="ko-KR" sz="900" dirty="0"/>
              <a:t>// </a:t>
            </a:r>
            <a:r>
              <a:rPr lang="ko-KR" altLang="en-US" sz="900" dirty="0" err="1"/>
              <a:t>메소드</a:t>
            </a:r>
            <a:r>
              <a:rPr lang="ko-KR" altLang="en-US" sz="900" dirty="0"/>
              <a:t> 작성</a:t>
            </a:r>
          </a:p>
          <a:p>
            <a:pPr defTabSz="180000"/>
            <a:r>
              <a:rPr lang="en-US" altLang="ko-KR" sz="900" b="1" dirty="0" smtClean="0"/>
              <a:t>	</a:t>
            </a:r>
            <a:r>
              <a:rPr lang="en-US" altLang="ko-KR" sz="900" b="1" dirty="0" err="1" smtClean="0"/>
              <a:t>account.withdraw</a:t>
            </a:r>
            <a:r>
              <a:rPr lang="en-US" altLang="ko-KR" sz="900" b="1" dirty="0" smtClean="0"/>
              <a:t> </a:t>
            </a:r>
            <a:r>
              <a:rPr lang="en-US" altLang="ko-KR" sz="900" b="1" dirty="0"/>
              <a:t>= withdraw; </a:t>
            </a:r>
            <a:r>
              <a:rPr lang="en-US" altLang="ko-KR" sz="900" dirty="0"/>
              <a:t>// </a:t>
            </a:r>
            <a:r>
              <a:rPr lang="ko-KR" altLang="en-US" sz="900" dirty="0" err="1"/>
              <a:t>메소드</a:t>
            </a:r>
            <a:r>
              <a:rPr lang="ko-KR" altLang="en-US" sz="900" dirty="0"/>
              <a:t> 작성</a:t>
            </a:r>
          </a:p>
          <a:p>
            <a:pPr defTabSz="180000"/>
            <a:r>
              <a:rPr lang="en-US" altLang="ko-KR" sz="900" dirty="0"/>
              <a:t>&lt;/script&gt;&lt;/head&gt;</a:t>
            </a:r>
          </a:p>
          <a:p>
            <a:pPr defTabSz="180000"/>
            <a:r>
              <a:rPr lang="en-US" altLang="ko-KR" sz="900" dirty="0"/>
              <a:t>&lt;body&gt;</a:t>
            </a:r>
          </a:p>
          <a:p>
            <a:pPr defTabSz="180000"/>
            <a:r>
              <a:rPr lang="en-US" altLang="ko-KR" sz="900" dirty="0"/>
              <a:t>&lt;h3&gt;new Object()</a:t>
            </a:r>
            <a:r>
              <a:rPr lang="ko-KR" altLang="en-US" sz="900" dirty="0"/>
              <a:t>로 사용자 객체 만들기</a:t>
            </a:r>
            <a:r>
              <a:rPr lang="en-US" altLang="ko-KR" sz="900" dirty="0"/>
              <a:t>&lt;/h3&gt;</a:t>
            </a:r>
          </a:p>
          <a:p>
            <a:pPr defTabSz="180000"/>
            <a:r>
              <a:rPr lang="en-US" altLang="ko-KR" sz="900" dirty="0"/>
              <a:t>&lt;</a:t>
            </a:r>
            <a:r>
              <a:rPr lang="en-US" altLang="ko-KR" sz="900" dirty="0" err="1"/>
              <a:t>hr</a:t>
            </a:r>
            <a:r>
              <a:rPr lang="en-US" altLang="ko-KR" sz="900" dirty="0"/>
              <a:t>&gt;</a:t>
            </a:r>
          </a:p>
          <a:p>
            <a:pPr defTabSz="180000"/>
            <a:r>
              <a:rPr lang="en-US" altLang="ko-KR" sz="900" dirty="0"/>
              <a:t>&lt;script&gt;</a:t>
            </a:r>
          </a:p>
          <a:p>
            <a:pPr defTabSz="180000"/>
            <a:r>
              <a:rPr lang="en-US" altLang="ko-KR" sz="900" dirty="0" smtClean="0"/>
              <a:t>	// </a:t>
            </a:r>
            <a:r>
              <a:rPr lang="ko-KR" altLang="en-US" sz="900" dirty="0"/>
              <a:t>객체 활용</a:t>
            </a:r>
          </a:p>
          <a:p>
            <a:pPr defTabSz="180000"/>
            <a:r>
              <a:rPr lang="en-US" altLang="ko-KR" sz="900" dirty="0" smtClean="0"/>
              <a:t>	</a:t>
            </a:r>
            <a:r>
              <a:rPr lang="en-US" altLang="ko-KR" sz="900" dirty="0" err="1" smtClean="0"/>
              <a:t>document.write</a:t>
            </a:r>
            <a:r>
              <a:rPr lang="en-US" altLang="ko-KR" sz="900" dirty="0"/>
              <a:t>("account : ");</a:t>
            </a:r>
          </a:p>
          <a:p>
            <a:pPr defTabSz="180000"/>
            <a:r>
              <a:rPr lang="en-US" altLang="ko-KR" sz="900" dirty="0" smtClean="0"/>
              <a:t>	</a:t>
            </a:r>
            <a:r>
              <a:rPr lang="en-US" altLang="ko-KR" sz="900" dirty="0" err="1" smtClean="0"/>
              <a:t>document.write</a:t>
            </a:r>
            <a:r>
              <a:rPr lang="en-US" altLang="ko-KR" sz="900" dirty="0" smtClean="0"/>
              <a:t>(</a:t>
            </a:r>
            <a:r>
              <a:rPr lang="en-US" altLang="ko-KR" sz="900" dirty="0" err="1" smtClean="0"/>
              <a:t>account.owner</a:t>
            </a:r>
            <a:r>
              <a:rPr lang="en-US" altLang="ko-KR" sz="900" dirty="0" smtClean="0"/>
              <a:t> </a:t>
            </a:r>
            <a:r>
              <a:rPr lang="en-US" altLang="ko-KR" sz="900" dirty="0"/>
              <a:t>+ ", ");</a:t>
            </a:r>
          </a:p>
          <a:p>
            <a:pPr defTabSz="180000"/>
            <a:r>
              <a:rPr lang="en-US" altLang="ko-KR" sz="900" dirty="0" smtClean="0"/>
              <a:t>	</a:t>
            </a:r>
            <a:r>
              <a:rPr lang="en-US" altLang="ko-KR" sz="900" dirty="0" err="1" smtClean="0"/>
              <a:t>document.write</a:t>
            </a:r>
            <a:r>
              <a:rPr lang="en-US" altLang="ko-KR" sz="900" dirty="0" smtClean="0"/>
              <a:t>(</a:t>
            </a:r>
            <a:r>
              <a:rPr lang="en-US" altLang="ko-KR" sz="900" dirty="0" err="1" smtClean="0"/>
              <a:t>account.code</a:t>
            </a:r>
            <a:r>
              <a:rPr lang="en-US" altLang="ko-KR" sz="900" dirty="0" smtClean="0"/>
              <a:t> </a:t>
            </a:r>
            <a:r>
              <a:rPr lang="en-US" altLang="ko-KR" sz="900" dirty="0"/>
              <a:t>+ ", ");</a:t>
            </a:r>
          </a:p>
          <a:p>
            <a:pPr defTabSz="180000"/>
            <a:r>
              <a:rPr lang="en-US" altLang="ko-KR" sz="900" dirty="0" smtClean="0"/>
              <a:t>	</a:t>
            </a:r>
            <a:r>
              <a:rPr lang="en-US" altLang="ko-KR" sz="900" dirty="0" err="1" smtClean="0"/>
              <a:t>document.write</a:t>
            </a:r>
            <a:r>
              <a:rPr lang="en-US" altLang="ko-KR" sz="900" dirty="0" smtClean="0"/>
              <a:t>(</a:t>
            </a:r>
            <a:r>
              <a:rPr lang="en-US" altLang="ko-KR" sz="900" dirty="0" err="1" smtClean="0"/>
              <a:t>account.balance</a:t>
            </a:r>
            <a:r>
              <a:rPr lang="en-US" altLang="ko-KR" sz="900" dirty="0" smtClean="0"/>
              <a:t> </a:t>
            </a:r>
            <a:r>
              <a:rPr lang="en-US" altLang="ko-KR" sz="900" dirty="0"/>
              <a:t>+ "&lt;</a:t>
            </a:r>
            <a:r>
              <a:rPr lang="en-US" altLang="ko-KR" sz="900" dirty="0" err="1"/>
              <a:t>br</a:t>
            </a:r>
            <a:r>
              <a:rPr lang="en-US" altLang="ko-KR" sz="900" dirty="0"/>
              <a:t>&gt;");</a:t>
            </a:r>
          </a:p>
          <a:p>
            <a:pPr defTabSz="180000"/>
            <a:endParaRPr lang="ko-KR" altLang="en-US" sz="900" dirty="0"/>
          </a:p>
          <a:p>
            <a:pPr defTabSz="180000"/>
            <a:r>
              <a:rPr lang="en-US" altLang="ko-KR" sz="900" dirty="0" smtClean="0"/>
              <a:t>	</a:t>
            </a:r>
            <a:r>
              <a:rPr lang="en-US" altLang="ko-KR" sz="900" dirty="0" err="1" smtClean="0"/>
              <a:t>account.deposit</a:t>
            </a:r>
            <a:r>
              <a:rPr lang="en-US" altLang="ko-KR" sz="900" dirty="0" smtClean="0"/>
              <a:t>(10000</a:t>
            </a:r>
            <a:r>
              <a:rPr lang="en-US" altLang="ko-KR" sz="900" dirty="0"/>
              <a:t>); // 10000</a:t>
            </a:r>
            <a:r>
              <a:rPr lang="ko-KR" altLang="en-US" sz="900" dirty="0"/>
              <a:t>원 저금</a:t>
            </a:r>
          </a:p>
          <a:p>
            <a:pPr defTabSz="180000"/>
            <a:r>
              <a:rPr lang="en-US" altLang="ko-KR" sz="900" dirty="0" smtClean="0"/>
              <a:t>	</a:t>
            </a:r>
            <a:r>
              <a:rPr lang="en-US" altLang="ko-KR" sz="900" dirty="0" err="1" smtClean="0"/>
              <a:t>document.write</a:t>
            </a:r>
            <a:r>
              <a:rPr lang="en-US" altLang="ko-KR" sz="900" dirty="0"/>
              <a:t>("10000</a:t>
            </a:r>
            <a:r>
              <a:rPr lang="ko-KR" altLang="en-US" sz="900" dirty="0"/>
              <a:t>원 저금 후 잔액은 </a:t>
            </a:r>
            <a:r>
              <a:rPr lang="en-US" altLang="ko-KR" sz="900" dirty="0"/>
              <a:t>"</a:t>
            </a:r>
            <a:r>
              <a:rPr lang="ko-KR" altLang="en-US" sz="900" dirty="0"/>
              <a:t> </a:t>
            </a:r>
            <a:r>
              <a:rPr lang="en-US" altLang="ko-KR" sz="900" dirty="0"/>
              <a:t>+ </a:t>
            </a:r>
            <a:r>
              <a:rPr lang="en-US" altLang="ko-KR" sz="900" dirty="0" err="1"/>
              <a:t>account.inquiry</a:t>
            </a:r>
            <a:r>
              <a:rPr lang="en-US" altLang="ko-KR" sz="900" dirty="0"/>
              <a:t>() + "&lt;</a:t>
            </a:r>
            <a:r>
              <a:rPr lang="en-US" altLang="ko-KR" sz="900" dirty="0" err="1"/>
              <a:t>br</a:t>
            </a:r>
            <a:r>
              <a:rPr lang="en-US" altLang="ko-KR" sz="900" dirty="0"/>
              <a:t>&gt;");</a:t>
            </a:r>
          </a:p>
          <a:p>
            <a:pPr defTabSz="180000"/>
            <a:r>
              <a:rPr lang="en-US" altLang="ko-KR" sz="900" dirty="0" smtClean="0"/>
              <a:t>	</a:t>
            </a:r>
            <a:r>
              <a:rPr lang="en-US" altLang="ko-KR" sz="900" dirty="0" err="1" smtClean="0"/>
              <a:t>account.withdraw</a:t>
            </a:r>
            <a:r>
              <a:rPr lang="en-US" altLang="ko-KR" sz="900" dirty="0" smtClean="0"/>
              <a:t>(5000</a:t>
            </a:r>
            <a:r>
              <a:rPr lang="en-US" altLang="ko-KR" sz="900" dirty="0"/>
              <a:t>); // 5000</a:t>
            </a:r>
            <a:r>
              <a:rPr lang="ko-KR" altLang="en-US" sz="900" dirty="0"/>
              <a:t>원 인출</a:t>
            </a:r>
          </a:p>
          <a:p>
            <a:pPr defTabSz="180000"/>
            <a:r>
              <a:rPr lang="en-US" altLang="ko-KR" sz="900" dirty="0" smtClean="0"/>
              <a:t>	</a:t>
            </a:r>
            <a:r>
              <a:rPr lang="en-US" altLang="ko-KR" sz="900" dirty="0" err="1" smtClean="0"/>
              <a:t>document.write</a:t>
            </a:r>
            <a:r>
              <a:rPr lang="en-US" altLang="ko-KR" sz="900" dirty="0"/>
              <a:t>("5000</a:t>
            </a:r>
            <a:r>
              <a:rPr lang="ko-KR" altLang="en-US" sz="900" dirty="0"/>
              <a:t>원 인출 후 잔액은 </a:t>
            </a:r>
            <a:r>
              <a:rPr lang="en-US" altLang="ko-KR" sz="900" dirty="0"/>
              <a:t>"</a:t>
            </a:r>
            <a:r>
              <a:rPr lang="ko-KR" altLang="en-US" sz="900" dirty="0"/>
              <a:t> </a:t>
            </a:r>
            <a:r>
              <a:rPr lang="en-US" altLang="ko-KR" sz="900" dirty="0"/>
              <a:t>+ </a:t>
            </a:r>
            <a:r>
              <a:rPr lang="en-US" altLang="ko-KR" sz="900" dirty="0" err="1"/>
              <a:t>account.inquiry</a:t>
            </a:r>
            <a:r>
              <a:rPr lang="en-US" altLang="ko-KR" sz="900" dirty="0"/>
              <a:t>() + "&lt;</a:t>
            </a:r>
            <a:r>
              <a:rPr lang="en-US" altLang="ko-KR" sz="900" dirty="0" err="1"/>
              <a:t>br</a:t>
            </a:r>
            <a:r>
              <a:rPr lang="en-US" altLang="ko-KR" sz="900" dirty="0"/>
              <a:t>&gt;");</a:t>
            </a:r>
          </a:p>
          <a:p>
            <a:pPr defTabSz="180000"/>
            <a:r>
              <a:rPr lang="en-US" altLang="ko-KR" sz="900" dirty="0"/>
              <a:t>&lt;/script</a:t>
            </a:r>
            <a:r>
              <a:rPr lang="en-US" altLang="ko-KR" sz="900" dirty="0" smtClean="0"/>
              <a:t>&gt;</a:t>
            </a:r>
          </a:p>
          <a:p>
            <a:pPr defTabSz="180000"/>
            <a:r>
              <a:rPr lang="en-US" altLang="ko-KR" sz="900" dirty="0" smtClean="0"/>
              <a:t>&lt;/</a:t>
            </a:r>
            <a:r>
              <a:rPr lang="en-US" altLang="ko-KR" sz="900" dirty="0"/>
              <a:t>body</a:t>
            </a:r>
            <a:r>
              <a:rPr lang="en-US" altLang="ko-KR" sz="900" dirty="0" smtClean="0"/>
              <a:t>&gt;&lt;/</a:t>
            </a:r>
            <a:r>
              <a:rPr lang="en-US" altLang="ko-KR" sz="900" dirty="0"/>
              <a:t>html&gt;</a:t>
            </a:r>
            <a:endParaRPr lang="ko-KR" altLang="en-US" sz="900" dirty="0"/>
          </a:p>
        </p:txBody>
      </p:sp>
      <p:sp>
        <p:nvSpPr>
          <p:cNvPr id="6" name="TextBox 5"/>
          <p:cNvSpPr txBox="1"/>
          <p:nvPr/>
        </p:nvSpPr>
        <p:spPr>
          <a:xfrm>
            <a:off x="2915816" y="2708920"/>
            <a:ext cx="1656184" cy="442674"/>
          </a:xfrm>
          <a:prstGeom prst="wedgeRoundRectCallout">
            <a:avLst>
              <a:gd name="adj1" fmla="val -121638"/>
              <a:gd name="adj2" fmla="val -56236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/>
              <a:t>this.balance</a:t>
            </a:r>
            <a:r>
              <a:rPr lang="ko-KR" altLang="en-US" sz="1000" dirty="0" smtClean="0"/>
              <a:t>는 객체의 </a:t>
            </a:r>
            <a:endParaRPr lang="en-US" altLang="ko-KR" sz="1000" dirty="0" smtClean="0"/>
          </a:p>
          <a:p>
            <a:r>
              <a:rPr lang="en-US" altLang="ko-KR" sz="1000" dirty="0" smtClean="0"/>
              <a:t>balance </a:t>
            </a:r>
            <a:r>
              <a:rPr lang="ko-KR" altLang="en-US" sz="1000" dirty="0" err="1" smtClean="0"/>
              <a:t>프로퍼티</a:t>
            </a:r>
            <a:endParaRPr lang="ko-KR" altLang="en-US" sz="10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3315" y="2060848"/>
            <a:ext cx="3026514" cy="2932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117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리터럴</a:t>
            </a:r>
            <a:r>
              <a:rPr lang="ko-KR" altLang="en-US" dirty="0" smtClean="0"/>
              <a:t> 표기법으로 만들기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과정</a:t>
            </a:r>
            <a:endParaRPr lang="en-US" altLang="ko-KR" dirty="0"/>
          </a:p>
          <a:p>
            <a:pPr lvl="1"/>
            <a:r>
              <a:rPr lang="ko-KR" altLang="en-US" dirty="0" smtClean="0"/>
              <a:t>중괄호를 이용하여 객체의 </a:t>
            </a:r>
            <a:r>
              <a:rPr lang="ko-KR" altLang="en-US" dirty="0" err="1" smtClean="0"/>
              <a:t>프로퍼티와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지정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28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971600" y="2420888"/>
            <a:ext cx="6984776" cy="332398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 err="1"/>
              <a:t>var</a:t>
            </a:r>
            <a:r>
              <a:rPr lang="en-US" altLang="ko-KR" sz="1400" dirty="0"/>
              <a:t> account = {</a:t>
            </a:r>
          </a:p>
          <a:p>
            <a:pPr defTabSz="180000"/>
            <a:r>
              <a:rPr lang="en-US" altLang="ko-KR" sz="1400" dirty="0"/>
              <a:t>	// </a:t>
            </a:r>
            <a:r>
              <a:rPr lang="ko-KR" altLang="en-US" sz="1400" dirty="0" err="1"/>
              <a:t>프로퍼티</a:t>
            </a:r>
            <a:r>
              <a:rPr lang="ko-KR" altLang="en-US" sz="1400" dirty="0"/>
              <a:t> 생성 및 초기화</a:t>
            </a:r>
          </a:p>
          <a:p>
            <a:pPr defTabSz="180000"/>
            <a:r>
              <a:rPr lang="en-US" altLang="ko-KR" sz="1400" dirty="0"/>
              <a:t>	owner : "</a:t>
            </a:r>
            <a:r>
              <a:rPr lang="ko-KR" altLang="en-US" sz="1400" dirty="0"/>
              <a:t>황기태</a:t>
            </a:r>
            <a:r>
              <a:rPr lang="en-US" altLang="ko-KR" sz="1400" dirty="0"/>
              <a:t>", </a:t>
            </a:r>
            <a:r>
              <a:rPr lang="en-US" altLang="ko-KR" sz="1400" dirty="0" smtClean="0"/>
              <a:t>		// </a:t>
            </a:r>
            <a:r>
              <a:rPr lang="ko-KR" altLang="en-US" sz="1400" dirty="0"/>
              <a:t>계좌 </a:t>
            </a:r>
            <a:r>
              <a:rPr lang="ko-KR" altLang="en-US" sz="1400" dirty="0" smtClean="0"/>
              <a:t>주인 </a:t>
            </a:r>
            <a:r>
              <a:rPr lang="ko-KR" altLang="en-US" sz="1400" dirty="0" err="1" smtClean="0"/>
              <a:t>프로퍼티</a:t>
            </a:r>
            <a:r>
              <a:rPr lang="ko-KR" altLang="en-US" sz="1400" dirty="0" smtClean="0"/>
              <a:t> 추가</a:t>
            </a:r>
            <a:endParaRPr lang="ko-KR" altLang="en-US" sz="1400" dirty="0"/>
          </a:p>
          <a:p>
            <a:pPr defTabSz="180000"/>
            <a:r>
              <a:rPr lang="en-US" altLang="ko-KR" sz="1400" dirty="0"/>
              <a:t>	code : "111", </a:t>
            </a:r>
            <a:r>
              <a:rPr lang="en-US" altLang="ko-KR" sz="1400" dirty="0" smtClean="0"/>
              <a:t>			// </a:t>
            </a:r>
            <a:r>
              <a:rPr lang="ko-KR" altLang="en-US" sz="1400" dirty="0"/>
              <a:t>계좌 </a:t>
            </a:r>
            <a:r>
              <a:rPr lang="ko-KR" altLang="en-US" sz="1400" dirty="0" smtClean="0"/>
              <a:t>코드</a:t>
            </a:r>
            <a:r>
              <a:rPr lang="ko-KR" altLang="en-US" sz="1400" dirty="0"/>
              <a:t> </a:t>
            </a:r>
            <a:r>
              <a:rPr lang="ko-KR" altLang="en-US" sz="1400" dirty="0" err="1"/>
              <a:t>프로퍼티</a:t>
            </a:r>
            <a:r>
              <a:rPr lang="ko-KR" altLang="en-US" sz="1400" dirty="0"/>
              <a:t> 추가</a:t>
            </a:r>
          </a:p>
          <a:p>
            <a:pPr defTabSz="180000"/>
            <a:r>
              <a:rPr lang="en-US" altLang="ko-KR" sz="1400" dirty="0"/>
              <a:t>	balance : 35000, </a:t>
            </a:r>
            <a:r>
              <a:rPr lang="en-US" altLang="ko-KR" sz="1400" dirty="0" smtClean="0"/>
              <a:t>		// </a:t>
            </a:r>
            <a:r>
              <a:rPr lang="ko-KR" altLang="en-US" sz="1400" dirty="0" smtClean="0"/>
              <a:t>잔액</a:t>
            </a:r>
            <a:r>
              <a:rPr lang="ko-KR" altLang="en-US" sz="1400" dirty="0"/>
              <a:t> </a:t>
            </a:r>
            <a:r>
              <a:rPr lang="ko-KR" altLang="en-US" sz="1400" dirty="0" err="1"/>
              <a:t>프로퍼티</a:t>
            </a:r>
            <a:r>
              <a:rPr lang="ko-KR" altLang="en-US" sz="1400" dirty="0"/>
              <a:t> </a:t>
            </a:r>
            <a:r>
              <a:rPr lang="ko-KR" altLang="en-US" sz="1400" dirty="0" smtClean="0"/>
              <a:t>추가</a:t>
            </a:r>
            <a:endParaRPr lang="en-US" altLang="ko-KR" sz="1400" dirty="0" smtClean="0"/>
          </a:p>
          <a:p>
            <a:pPr defTabSz="180000"/>
            <a:endParaRPr lang="ko-KR" altLang="en-US" sz="1400" dirty="0"/>
          </a:p>
          <a:p>
            <a:pPr defTabSz="180000"/>
            <a:r>
              <a:rPr lang="en-US" altLang="ko-KR" sz="1400" dirty="0"/>
              <a:t>	// </a:t>
            </a:r>
            <a:r>
              <a:rPr lang="ko-KR" altLang="en-US" sz="1400" dirty="0" err="1"/>
              <a:t>메소드</a:t>
            </a:r>
            <a:r>
              <a:rPr lang="ko-KR" altLang="en-US" sz="1400" dirty="0"/>
              <a:t> 작성</a:t>
            </a:r>
          </a:p>
          <a:p>
            <a:pPr defTabSz="180000"/>
            <a:r>
              <a:rPr lang="en-US" altLang="ko-KR" sz="1400" dirty="0"/>
              <a:t>	inquiry : function () { return </a:t>
            </a:r>
            <a:r>
              <a:rPr lang="en-US" altLang="ko-KR" sz="1400" dirty="0" err="1"/>
              <a:t>this.balance</a:t>
            </a:r>
            <a:r>
              <a:rPr lang="en-US" altLang="ko-KR" sz="1400" dirty="0"/>
              <a:t>; }, // </a:t>
            </a:r>
            <a:r>
              <a:rPr lang="ko-KR" altLang="en-US" sz="1400" dirty="0"/>
              <a:t>잔금 조회</a:t>
            </a:r>
          </a:p>
          <a:p>
            <a:pPr defTabSz="180000"/>
            <a:r>
              <a:rPr lang="en-US" altLang="ko-KR" sz="1400" dirty="0"/>
              <a:t>	deposit : function(money) { </a:t>
            </a:r>
            <a:r>
              <a:rPr lang="en-US" altLang="ko-KR" sz="1400" dirty="0" err="1"/>
              <a:t>this.balance</a:t>
            </a:r>
            <a:r>
              <a:rPr lang="en-US" altLang="ko-KR" sz="1400" dirty="0"/>
              <a:t> += money; }, // </a:t>
            </a:r>
            <a:r>
              <a:rPr lang="ko-KR" altLang="en-US" sz="1400" dirty="0"/>
              <a:t>저금</a:t>
            </a:r>
            <a:r>
              <a:rPr lang="en-US" altLang="ko-KR" sz="1400" dirty="0"/>
              <a:t>. money </a:t>
            </a:r>
            <a:r>
              <a:rPr lang="ko-KR" altLang="en-US" sz="1400" dirty="0"/>
              <a:t>만큼 저금</a:t>
            </a:r>
          </a:p>
          <a:p>
            <a:pPr defTabSz="180000"/>
            <a:r>
              <a:rPr lang="en-US" altLang="ko-KR" sz="1400" dirty="0"/>
              <a:t>	withdraw : function (money) { // </a:t>
            </a:r>
            <a:r>
              <a:rPr lang="ko-KR" altLang="en-US" sz="1400" dirty="0"/>
              <a:t>예금 인출</a:t>
            </a:r>
            <a:r>
              <a:rPr lang="en-US" altLang="ko-KR" sz="1400" dirty="0"/>
              <a:t>, money</a:t>
            </a:r>
            <a:r>
              <a:rPr lang="ko-KR" altLang="en-US" sz="1400" dirty="0"/>
              <a:t>는 인출하고자 하는 액수</a:t>
            </a:r>
          </a:p>
          <a:p>
            <a:pPr defTabSz="180000"/>
            <a:r>
              <a:rPr lang="en-US" altLang="ko-KR" sz="1400" dirty="0"/>
              <a:t>		</a:t>
            </a:r>
            <a:r>
              <a:rPr lang="en-US" altLang="ko-KR" sz="1400" i="1" dirty="0"/>
              <a:t>// money</a:t>
            </a:r>
            <a:r>
              <a:rPr lang="ko-KR" altLang="en-US" sz="1400" i="1" dirty="0"/>
              <a:t>가 </a:t>
            </a:r>
            <a:r>
              <a:rPr lang="en-US" altLang="ko-KR" sz="1400" i="1" dirty="0"/>
              <a:t>balance</a:t>
            </a:r>
            <a:r>
              <a:rPr lang="ko-KR" altLang="en-US" sz="1400" i="1" dirty="0"/>
              <a:t>보다 작다고 가정</a:t>
            </a:r>
          </a:p>
          <a:p>
            <a:pPr defTabSz="180000"/>
            <a:r>
              <a:rPr lang="en-US" altLang="ko-KR" sz="1400" dirty="0"/>
              <a:t>		</a:t>
            </a:r>
            <a:r>
              <a:rPr lang="en-US" altLang="ko-KR" sz="1400" dirty="0" err="1"/>
              <a:t>this.balance</a:t>
            </a:r>
            <a:r>
              <a:rPr lang="en-US" altLang="ko-KR" sz="1400" dirty="0"/>
              <a:t> -= money; </a:t>
            </a:r>
          </a:p>
          <a:p>
            <a:pPr defTabSz="180000"/>
            <a:r>
              <a:rPr lang="en-US" altLang="ko-KR" sz="1400" dirty="0"/>
              <a:t>		return money;</a:t>
            </a:r>
          </a:p>
          <a:p>
            <a:pPr defTabSz="180000"/>
            <a:r>
              <a:rPr lang="en-US" altLang="ko-KR" sz="1400" dirty="0"/>
              <a:t>	} </a:t>
            </a:r>
          </a:p>
          <a:p>
            <a:pPr defTabSz="180000"/>
            <a:r>
              <a:rPr lang="en-US" altLang="ko-KR" sz="1400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9645953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86573" y="214579"/>
            <a:ext cx="8153400" cy="752128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예제 </a:t>
            </a:r>
            <a:r>
              <a:rPr lang="en-US" altLang="ko-KR" dirty="0" smtClean="0"/>
              <a:t>7-10 </a:t>
            </a:r>
            <a:r>
              <a:rPr lang="ko-KR" altLang="en-US" dirty="0" err="1"/>
              <a:t>리터럴</a:t>
            </a:r>
            <a:r>
              <a:rPr lang="ko-KR" altLang="en-US" dirty="0"/>
              <a:t> 표기법으로 </a:t>
            </a:r>
            <a:r>
              <a:rPr lang="ko-KR" altLang="en-US" dirty="0" smtClean="0"/>
              <a:t>계좌를 표현하는 </a:t>
            </a:r>
            <a:r>
              <a:rPr lang="en-US" altLang="ko-KR" dirty="0" smtClean="0"/>
              <a:t>account</a:t>
            </a:r>
            <a:r>
              <a:rPr lang="ko-KR" altLang="en-US" dirty="0" smtClean="0"/>
              <a:t> 객체 만들기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29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395536" y="1412776"/>
            <a:ext cx="5353579" cy="50783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900" dirty="0"/>
              <a:t>&lt;!DOCTYPE html</a:t>
            </a:r>
            <a:r>
              <a:rPr lang="en-US" altLang="ko-KR" sz="900" dirty="0" smtClean="0"/>
              <a:t>&gt;</a:t>
            </a:r>
          </a:p>
          <a:p>
            <a:pPr defTabSz="180000"/>
            <a:r>
              <a:rPr lang="en-US" altLang="ko-KR" sz="900" dirty="0" smtClean="0"/>
              <a:t>&lt;</a:t>
            </a:r>
            <a:r>
              <a:rPr lang="en-US" altLang="ko-KR" sz="900" dirty="0"/>
              <a:t>html</a:t>
            </a:r>
            <a:r>
              <a:rPr lang="en-US" altLang="ko-KR" sz="900" dirty="0" smtClean="0"/>
              <a:t>&gt;</a:t>
            </a:r>
          </a:p>
          <a:p>
            <a:pPr defTabSz="180000"/>
            <a:r>
              <a:rPr lang="en-US" altLang="ko-KR" sz="900" dirty="0" smtClean="0"/>
              <a:t>&lt;</a:t>
            </a:r>
            <a:r>
              <a:rPr lang="en-US" altLang="ko-KR" sz="900" dirty="0"/>
              <a:t>head&gt;&lt;title</a:t>
            </a:r>
            <a:r>
              <a:rPr lang="en-US" altLang="ko-KR" sz="900" dirty="0" smtClean="0"/>
              <a:t>&gt;</a:t>
            </a:r>
            <a:r>
              <a:rPr lang="ko-KR" altLang="en-US" sz="900" dirty="0" err="1" smtClean="0"/>
              <a:t>리터럴</a:t>
            </a:r>
            <a:r>
              <a:rPr lang="ko-KR" altLang="en-US" sz="900" dirty="0" smtClean="0"/>
              <a:t> </a:t>
            </a:r>
            <a:r>
              <a:rPr lang="ko-KR" altLang="en-US" sz="900" dirty="0"/>
              <a:t>표기법으로 사용자 객체 </a:t>
            </a:r>
            <a:r>
              <a:rPr lang="ko-KR" altLang="en-US" sz="900" dirty="0" smtClean="0"/>
              <a:t>만들기</a:t>
            </a:r>
            <a:r>
              <a:rPr lang="en-US" altLang="ko-KR" sz="900" dirty="0" smtClean="0"/>
              <a:t>&lt;/</a:t>
            </a:r>
            <a:r>
              <a:rPr lang="en-US" altLang="ko-KR" sz="900" dirty="0"/>
              <a:t>title&gt;</a:t>
            </a:r>
          </a:p>
          <a:p>
            <a:pPr defTabSz="180000"/>
            <a:r>
              <a:rPr lang="en-US" altLang="ko-KR" sz="900" dirty="0"/>
              <a:t>&lt;script&gt;</a:t>
            </a:r>
          </a:p>
          <a:p>
            <a:pPr defTabSz="180000"/>
            <a:r>
              <a:rPr lang="en-US" altLang="ko-KR" sz="900" dirty="0" smtClean="0"/>
              <a:t>//</a:t>
            </a:r>
            <a:r>
              <a:rPr lang="ko-KR" altLang="en-US" sz="900" dirty="0"/>
              <a:t>사용자 객체 만들기</a:t>
            </a:r>
          </a:p>
          <a:p>
            <a:pPr defTabSz="180000"/>
            <a:r>
              <a:rPr lang="en-US" altLang="ko-KR" sz="900" b="1" dirty="0" err="1" smtClean="0"/>
              <a:t>var</a:t>
            </a:r>
            <a:r>
              <a:rPr lang="en-US" altLang="ko-KR" sz="900" b="1" dirty="0" smtClean="0"/>
              <a:t> </a:t>
            </a:r>
            <a:r>
              <a:rPr lang="en-US" altLang="ko-KR" sz="900" b="1" dirty="0"/>
              <a:t>account = {</a:t>
            </a:r>
          </a:p>
          <a:p>
            <a:pPr defTabSz="180000"/>
            <a:r>
              <a:rPr lang="en-US" altLang="ko-KR" sz="900" b="1" dirty="0" smtClean="0"/>
              <a:t>	</a:t>
            </a:r>
            <a:r>
              <a:rPr lang="en-US" altLang="ko-KR" sz="900" dirty="0" smtClean="0"/>
              <a:t>// </a:t>
            </a:r>
            <a:r>
              <a:rPr lang="ko-KR" altLang="en-US" sz="900" dirty="0" err="1"/>
              <a:t>프로퍼티</a:t>
            </a:r>
            <a:r>
              <a:rPr lang="ko-KR" altLang="en-US" sz="900" dirty="0"/>
              <a:t> 생성 및 초기화</a:t>
            </a:r>
          </a:p>
          <a:p>
            <a:pPr defTabSz="180000"/>
            <a:r>
              <a:rPr lang="en-US" altLang="ko-KR" sz="900" b="1" dirty="0" smtClean="0"/>
              <a:t>	owner </a:t>
            </a:r>
            <a:r>
              <a:rPr lang="en-US" altLang="ko-KR" sz="900" b="1" dirty="0"/>
              <a:t>: "</a:t>
            </a:r>
            <a:r>
              <a:rPr lang="ko-KR" altLang="en-US" sz="900" b="1" dirty="0"/>
              <a:t>황기태</a:t>
            </a:r>
            <a:r>
              <a:rPr lang="en-US" altLang="ko-KR" sz="900" b="1" dirty="0"/>
              <a:t>", </a:t>
            </a:r>
            <a:r>
              <a:rPr lang="en-US" altLang="ko-KR" sz="900" dirty="0"/>
              <a:t>// </a:t>
            </a:r>
            <a:r>
              <a:rPr lang="ko-KR" altLang="en-US" sz="900" dirty="0"/>
              <a:t>계좌 주인</a:t>
            </a:r>
          </a:p>
          <a:p>
            <a:pPr defTabSz="180000"/>
            <a:r>
              <a:rPr lang="en-US" altLang="ko-KR" sz="900" b="1" dirty="0" smtClean="0"/>
              <a:t>	code </a:t>
            </a:r>
            <a:r>
              <a:rPr lang="en-US" altLang="ko-KR" sz="900" b="1" dirty="0"/>
              <a:t>: "111", </a:t>
            </a:r>
            <a:r>
              <a:rPr lang="en-US" altLang="ko-KR" sz="900" dirty="0"/>
              <a:t>// </a:t>
            </a:r>
            <a:r>
              <a:rPr lang="ko-KR" altLang="en-US" sz="900" dirty="0"/>
              <a:t>계좌 코드</a:t>
            </a:r>
          </a:p>
          <a:p>
            <a:pPr defTabSz="180000"/>
            <a:r>
              <a:rPr lang="en-US" altLang="ko-KR" sz="900" b="1" dirty="0" smtClean="0"/>
              <a:t>	balance </a:t>
            </a:r>
            <a:r>
              <a:rPr lang="en-US" altLang="ko-KR" sz="900" b="1" dirty="0"/>
              <a:t>: 35000, </a:t>
            </a:r>
            <a:r>
              <a:rPr lang="en-US" altLang="ko-KR" sz="900" dirty="0"/>
              <a:t>// </a:t>
            </a:r>
            <a:r>
              <a:rPr lang="ko-KR" altLang="en-US" sz="900" dirty="0"/>
              <a:t>잔액 </a:t>
            </a:r>
            <a:r>
              <a:rPr lang="ko-KR" altLang="en-US" sz="900" dirty="0" err="1"/>
              <a:t>프로퍼티</a:t>
            </a:r>
            <a:endParaRPr lang="ko-KR" altLang="en-US" sz="900" dirty="0"/>
          </a:p>
          <a:p>
            <a:pPr defTabSz="180000"/>
            <a:endParaRPr lang="ko-KR" altLang="en-US" sz="900" b="1" dirty="0"/>
          </a:p>
          <a:p>
            <a:pPr defTabSz="180000"/>
            <a:r>
              <a:rPr lang="en-US" altLang="ko-KR" sz="900" b="1" dirty="0" smtClean="0"/>
              <a:t>	</a:t>
            </a:r>
            <a:r>
              <a:rPr lang="en-US" altLang="ko-KR" sz="900" dirty="0" smtClean="0"/>
              <a:t>// </a:t>
            </a:r>
            <a:r>
              <a:rPr lang="ko-KR" altLang="en-US" sz="900" dirty="0" err="1"/>
              <a:t>메소드</a:t>
            </a:r>
            <a:r>
              <a:rPr lang="ko-KR" altLang="en-US" sz="900" dirty="0"/>
              <a:t> 작성</a:t>
            </a:r>
          </a:p>
          <a:p>
            <a:pPr defTabSz="180000"/>
            <a:r>
              <a:rPr lang="en-US" altLang="ko-KR" sz="900" b="1" dirty="0" smtClean="0"/>
              <a:t>	inquiry </a:t>
            </a:r>
            <a:r>
              <a:rPr lang="en-US" altLang="ko-KR" sz="900" b="1" dirty="0"/>
              <a:t>: function () { return </a:t>
            </a:r>
            <a:r>
              <a:rPr lang="en-US" altLang="ko-KR" sz="900" b="1" dirty="0" err="1"/>
              <a:t>this.balance</a:t>
            </a:r>
            <a:r>
              <a:rPr lang="en-US" altLang="ko-KR" sz="900" b="1" dirty="0"/>
              <a:t>; }, </a:t>
            </a:r>
            <a:r>
              <a:rPr lang="en-US" altLang="ko-KR" sz="900" dirty="0"/>
              <a:t>// </a:t>
            </a:r>
            <a:r>
              <a:rPr lang="ko-KR" altLang="en-US" sz="900" dirty="0"/>
              <a:t>잔금 조회</a:t>
            </a:r>
          </a:p>
          <a:p>
            <a:pPr defTabSz="180000"/>
            <a:r>
              <a:rPr lang="en-US" altLang="ko-KR" sz="900" b="1" dirty="0" smtClean="0"/>
              <a:t>	deposit </a:t>
            </a:r>
            <a:r>
              <a:rPr lang="en-US" altLang="ko-KR" sz="900" b="1" dirty="0"/>
              <a:t>: function(money) { </a:t>
            </a:r>
            <a:r>
              <a:rPr lang="en-US" altLang="ko-KR" sz="900" b="1" dirty="0" err="1"/>
              <a:t>this.balance</a:t>
            </a:r>
            <a:r>
              <a:rPr lang="en-US" altLang="ko-KR" sz="900" b="1" dirty="0"/>
              <a:t> += money; }, </a:t>
            </a:r>
            <a:r>
              <a:rPr lang="en-US" altLang="ko-KR" sz="900" dirty="0"/>
              <a:t>// </a:t>
            </a:r>
            <a:r>
              <a:rPr lang="ko-KR" altLang="en-US" sz="900" dirty="0"/>
              <a:t>저금</a:t>
            </a:r>
            <a:r>
              <a:rPr lang="en-US" altLang="ko-KR" sz="900" dirty="0"/>
              <a:t>. money </a:t>
            </a:r>
            <a:r>
              <a:rPr lang="ko-KR" altLang="en-US" sz="900" dirty="0"/>
              <a:t>만큼 저금</a:t>
            </a:r>
          </a:p>
          <a:p>
            <a:pPr defTabSz="180000"/>
            <a:r>
              <a:rPr lang="en-US" altLang="ko-KR" sz="900" b="1" dirty="0" smtClean="0"/>
              <a:t>	withdraw </a:t>
            </a:r>
            <a:r>
              <a:rPr lang="en-US" altLang="ko-KR" sz="900" b="1" dirty="0"/>
              <a:t>: function (money) { </a:t>
            </a:r>
            <a:r>
              <a:rPr lang="en-US" altLang="ko-KR" sz="900" dirty="0"/>
              <a:t>// </a:t>
            </a:r>
            <a:r>
              <a:rPr lang="ko-KR" altLang="en-US" sz="900" dirty="0"/>
              <a:t>예금 인출</a:t>
            </a:r>
            <a:r>
              <a:rPr lang="en-US" altLang="ko-KR" sz="900" dirty="0"/>
              <a:t>, money</a:t>
            </a:r>
            <a:r>
              <a:rPr lang="ko-KR" altLang="en-US" sz="900" dirty="0"/>
              <a:t>는 인출하고자 하는 액수</a:t>
            </a:r>
          </a:p>
          <a:p>
            <a:pPr defTabSz="180000"/>
            <a:r>
              <a:rPr lang="en-US" altLang="ko-KR" sz="900" b="1" dirty="0" smtClean="0"/>
              <a:t>											</a:t>
            </a:r>
            <a:r>
              <a:rPr lang="en-US" altLang="ko-KR" sz="900" b="1" i="1" dirty="0" smtClean="0"/>
              <a:t>// </a:t>
            </a:r>
            <a:r>
              <a:rPr lang="en-US" altLang="ko-KR" sz="900" b="1" i="1" dirty="0"/>
              <a:t>money</a:t>
            </a:r>
            <a:r>
              <a:rPr lang="ko-KR" altLang="en-US" sz="900" b="1" i="1" dirty="0"/>
              <a:t>가 </a:t>
            </a:r>
            <a:r>
              <a:rPr lang="en-US" altLang="ko-KR" sz="900" b="1" i="1" dirty="0"/>
              <a:t>balance</a:t>
            </a:r>
            <a:r>
              <a:rPr lang="ko-KR" altLang="en-US" sz="900" b="1" i="1" dirty="0"/>
              <a:t>보다 작다고 가정</a:t>
            </a:r>
          </a:p>
          <a:p>
            <a:pPr defTabSz="180000"/>
            <a:r>
              <a:rPr lang="en-US" altLang="ko-KR" sz="900" b="1" dirty="0" smtClean="0"/>
              <a:t>		</a:t>
            </a:r>
            <a:r>
              <a:rPr lang="en-US" altLang="ko-KR" sz="900" b="1" dirty="0" err="1" smtClean="0"/>
              <a:t>this.balance</a:t>
            </a:r>
            <a:r>
              <a:rPr lang="en-US" altLang="ko-KR" sz="900" b="1" dirty="0" smtClean="0"/>
              <a:t> </a:t>
            </a:r>
            <a:r>
              <a:rPr lang="en-US" altLang="ko-KR" sz="900" b="1" dirty="0"/>
              <a:t>-= money; </a:t>
            </a:r>
          </a:p>
          <a:p>
            <a:pPr defTabSz="180000"/>
            <a:r>
              <a:rPr lang="en-US" altLang="ko-KR" sz="900" b="1" dirty="0" smtClean="0"/>
              <a:t>		return </a:t>
            </a:r>
            <a:r>
              <a:rPr lang="en-US" altLang="ko-KR" sz="900" b="1" dirty="0"/>
              <a:t>money;</a:t>
            </a:r>
          </a:p>
          <a:p>
            <a:pPr defTabSz="180000"/>
            <a:r>
              <a:rPr lang="en-US" altLang="ko-KR" sz="900" b="1" dirty="0" smtClean="0"/>
              <a:t>	} </a:t>
            </a:r>
            <a:endParaRPr lang="en-US" altLang="ko-KR" sz="900" b="1" dirty="0"/>
          </a:p>
          <a:p>
            <a:pPr defTabSz="180000"/>
            <a:r>
              <a:rPr lang="en-US" altLang="ko-KR" sz="900" b="1" dirty="0" smtClean="0"/>
              <a:t>};</a:t>
            </a:r>
            <a:endParaRPr lang="en-US" altLang="ko-KR" sz="900" b="1" dirty="0"/>
          </a:p>
          <a:p>
            <a:pPr defTabSz="180000"/>
            <a:r>
              <a:rPr lang="en-US" altLang="ko-KR" sz="900" dirty="0"/>
              <a:t>&lt;/script&gt;&lt;/head&gt;</a:t>
            </a:r>
          </a:p>
          <a:p>
            <a:pPr defTabSz="180000"/>
            <a:r>
              <a:rPr lang="en-US" altLang="ko-KR" sz="900" dirty="0"/>
              <a:t>&lt;body&gt;</a:t>
            </a:r>
          </a:p>
          <a:p>
            <a:pPr defTabSz="180000"/>
            <a:r>
              <a:rPr lang="en-US" altLang="ko-KR" sz="900" dirty="0"/>
              <a:t>&lt;h3&gt;</a:t>
            </a:r>
            <a:r>
              <a:rPr lang="ko-KR" altLang="en-US" sz="900" dirty="0" err="1"/>
              <a:t>리터럴</a:t>
            </a:r>
            <a:r>
              <a:rPr lang="ko-KR" altLang="en-US" sz="900" dirty="0"/>
              <a:t> </a:t>
            </a:r>
            <a:r>
              <a:rPr lang="ko-KR" altLang="en-US" sz="900" dirty="0" smtClean="0"/>
              <a:t>표기법으로 사용자 객체 만들기</a:t>
            </a:r>
            <a:r>
              <a:rPr lang="en-US" altLang="ko-KR" sz="900" dirty="0" smtClean="0"/>
              <a:t>&lt;/</a:t>
            </a:r>
            <a:r>
              <a:rPr lang="en-US" altLang="ko-KR" sz="900" dirty="0"/>
              <a:t>h3&gt;</a:t>
            </a:r>
          </a:p>
          <a:p>
            <a:pPr defTabSz="180000"/>
            <a:r>
              <a:rPr lang="en-US" altLang="ko-KR" sz="900" dirty="0"/>
              <a:t>&lt;</a:t>
            </a:r>
            <a:r>
              <a:rPr lang="en-US" altLang="ko-KR" sz="900" dirty="0" err="1"/>
              <a:t>hr</a:t>
            </a:r>
            <a:r>
              <a:rPr lang="en-US" altLang="ko-KR" sz="900" dirty="0"/>
              <a:t>&gt;</a:t>
            </a:r>
          </a:p>
          <a:p>
            <a:pPr defTabSz="180000"/>
            <a:r>
              <a:rPr lang="en-US" altLang="ko-KR" sz="900" dirty="0"/>
              <a:t>&lt;script&gt;</a:t>
            </a:r>
          </a:p>
          <a:p>
            <a:pPr defTabSz="180000"/>
            <a:r>
              <a:rPr lang="en-US" altLang="ko-KR" sz="900" dirty="0" smtClean="0"/>
              <a:t>	</a:t>
            </a:r>
            <a:r>
              <a:rPr lang="en-US" altLang="ko-KR" sz="900" dirty="0" err="1" smtClean="0"/>
              <a:t>document.write</a:t>
            </a:r>
            <a:r>
              <a:rPr lang="en-US" altLang="ko-KR" sz="900" dirty="0"/>
              <a:t>("account : ");</a:t>
            </a:r>
          </a:p>
          <a:p>
            <a:pPr defTabSz="180000"/>
            <a:r>
              <a:rPr lang="en-US" altLang="ko-KR" sz="900" dirty="0" smtClean="0"/>
              <a:t>	</a:t>
            </a:r>
            <a:r>
              <a:rPr lang="en-US" altLang="ko-KR" sz="900" dirty="0" err="1" smtClean="0"/>
              <a:t>document.write</a:t>
            </a:r>
            <a:r>
              <a:rPr lang="en-US" altLang="ko-KR" sz="900" dirty="0" smtClean="0"/>
              <a:t>(</a:t>
            </a:r>
            <a:r>
              <a:rPr lang="en-US" altLang="ko-KR" sz="900" dirty="0" err="1" smtClean="0"/>
              <a:t>account.owner</a:t>
            </a:r>
            <a:r>
              <a:rPr lang="en-US" altLang="ko-KR" sz="900" dirty="0" smtClean="0"/>
              <a:t> </a:t>
            </a:r>
            <a:r>
              <a:rPr lang="en-US" altLang="ko-KR" sz="900" dirty="0"/>
              <a:t>+ ", ");</a:t>
            </a:r>
          </a:p>
          <a:p>
            <a:pPr defTabSz="180000"/>
            <a:r>
              <a:rPr lang="en-US" altLang="ko-KR" sz="900" dirty="0" smtClean="0"/>
              <a:t>	</a:t>
            </a:r>
            <a:r>
              <a:rPr lang="en-US" altLang="ko-KR" sz="900" dirty="0" err="1" smtClean="0"/>
              <a:t>document.write</a:t>
            </a:r>
            <a:r>
              <a:rPr lang="en-US" altLang="ko-KR" sz="900" dirty="0" smtClean="0"/>
              <a:t>(</a:t>
            </a:r>
            <a:r>
              <a:rPr lang="en-US" altLang="ko-KR" sz="900" dirty="0" err="1" smtClean="0"/>
              <a:t>account.code</a:t>
            </a:r>
            <a:r>
              <a:rPr lang="en-US" altLang="ko-KR" sz="900" dirty="0" smtClean="0"/>
              <a:t> </a:t>
            </a:r>
            <a:r>
              <a:rPr lang="en-US" altLang="ko-KR" sz="900" dirty="0"/>
              <a:t>+ ", ");</a:t>
            </a:r>
          </a:p>
          <a:p>
            <a:pPr defTabSz="180000"/>
            <a:r>
              <a:rPr lang="en-US" altLang="ko-KR" sz="900" dirty="0" smtClean="0"/>
              <a:t>	</a:t>
            </a:r>
            <a:r>
              <a:rPr lang="en-US" altLang="ko-KR" sz="900" dirty="0" err="1" smtClean="0"/>
              <a:t>document.write</a:t>
            </a:r>
            <a:r>
              <a:rPr lang="en-US" altLang="ko-KR" sz="900" dirty="0" smtClean="0"/>
              <a:t>(</a:t>
            </a:r>
            <a:r>
              <a:rPr lang="en-US" altLang="ko-KR" sz="900" dirty="0" err="1" smtClean="0"/>
              <a:t>account.balance</a:t>
            </a:r>
            <a:r>
              <a:rPr lang="en-US" altLang="ko-KR" sz="900" dirty="0" smtClean="0"/>
              <a:t> </a:t>
            </a:r>
            <a:r>
              <a:rPr lang="en-US" altLang="ko-KR" sz="900" dirty="0"/>
              <a:t>+ "&lt;</a:t>
            </a:r>
            <a:r>
              <a:rPr lang="en-US" altLang="ko-KR" sz="900" dirty="0" err="1"/>
              <a:t>br</a:t>
            </a:r>
            <a:r>
              <a:rPr lang="en-US" altLang="ko-KR" sz="900" dirty="0"/>
              <a:t>&gt;");</a:t>
            </a:r>
          </a:p>
          <a:p>
            <a:pPr defTabSz="180000"/>
            <a:endParaRPr lang="ko-KR" altLang="en-US" sz="900" dirty="0"/>
          </a:p>
          <a:p>
            <a:pPr defTabSz="180000"/>
            <a:r>
              <a:rPr lang="en-US" altLang="ko-KR" sz="900" dirty="0" smtClean="0"/>
              <a:t>	</a:t>
            </a:r>
            <a:r>
              <a:rPr lang="en-US" altLang="ko-KR" sz="900" dirty="0" err="1" smtClean="0"/>
              <a:t>account.deposit</a:t>
            </a:r>
            <a:r>
              <a:rPr lang="en-US" altLang="ko-KR" sz="900" dirty="0" smtClean="0"/>
              <a:t>(10000</a:t>
            </a:r>
            <a:r>
              <a:rPr lang="en-US" altLang="ko-KR" sz="900" dirty="0"/>
              <a:t>); // 10000</a:t>
            </a:r>
            <a:r>
              <a:rPr lang="ko-KR" altLang="en-US" sz="900" dirty="0"/>
              <a:t>원 저금</a:t>
            </a:r>
          </a:p>
          <a:p>
            <a:pPr defTabSz="180000"/>
            <a:r>
              <a:rPr lang="en-US" altLang="ko-KR" sz="900" dirty="0" smtClean="0"/>
              <a:t>	</a:t>
            </a:r>
            <a:r>
              <a:rPr lang="en-US" altLang="ko-KR" sz="900" dirty="0" err="1" smtClean="0"/>
              <a:t>document.write</a:t>
            </a:r>
            <a:r>
              <a:rPr lang="en-US" altLang="ko-KR" sz="900" dirty="0"/>
              <a:t>("10000</a:t>
            </a:r>
            <a:r>
              <a:rPr lang="ko-KR" altLang="en-US" sz="900" dirty="0"/>
              <a:t>원 저금 후 잔액은 </a:t>
            </a:r>
            <a:r>
              <a:rPr lang="en-US" altLang="ko-KR" sz="900" dirty="0"/>
              <a:t>"</a:t>
            </a:r>
            <a:r>
              <a:rPr lang="ko-KR" altLang="en-US" sz="900" dirty="0"/>
              <a:t> </a:t>
            </a:r>
            <a:r>
              <a:rPr lang="en-US" altLang="ko-KR" sz="900" dirty="0"/>
              <a:t>+ </a:t>
            </a:r>
            <a:r>
              <a:rPr lang="en-US" altLang="ko-KR" sz="900" dirty="0" err="1"/>
              <a:t>account.inquiry</a:t>
            </a:r>
            <a:r>
              <a:rPr lang="en-US" altLang="ko-KR" sz="900" dirty="0"/>
              <a:t>() + "&lt;</a:t>
            </a:r>
            <a:r>
              <a:rPr lang="en-US" altLang="ko-KR" sz="900" dirty="0" err="1"/>
              <a:t>br</a:t>
            </a:r>
            <a:r>
              <a:rPr lang="en-US" altLang="ko-KR" sz="900" dirty="0"/>
              <a:t>&gt;");</a:t>
            </a:r>
          </a:p>
          <a:p>
            <a:pPr defTabSz="180000"/>
            <a:r>
              <a:rPr lang="en-US" altLang="ko-KR" sz="900" dirty="0" smtClean="0"/>
              <a:t>	</a:t>
            </a:r>
            <a:r>
              <a:rPr lang="en-US" altLang="ko-KR" sz="900" dirty="0" err="1" smtClean="0"/>
              <a:t>account.withdraw</a:t>
            </a:r>
            <a:r>
              <a:rPr lang="en-US" altLang="ko-KR" sz="900" dirty="0" smtClean="0"/>
              <a:t>(5000</a:t>
            </a:r>
            <a:r>
              <a:rPr lang="en-US" altLang="ko-KR" sz="900" dirty="0"/>
              <a:t>); // 5000</a:t>
            </a:r>
            <a:r>
              <a:rPr lang="ko-KR" altLang="en-US" sz="900" dirty="0"/>
              <a:t>원 인출</a:t>
            </a:r>
          </a:p>
          <a:p>
            <a:pPr defTabSz="180000"/>
            <a:r>
              <a:rPr lang="en-US" altLang="ko-KR" sz="900" dirty="0" smtClean="0"/>
              <a:t>	</a:t>
            </a:r>
            <a:r>
              <a:rPr lang="en-US" altLang="ko-KR" sz="900" dirty="0" err="1" smtClean="0"/>
              <a:t>document.write</a:t>
            </a:r>
            <a:r>
              <a:rPr lang="en-US" altLang="ko-KR" sz="900" dirty="0"/>
              <a:t>("5000</a:t>
            </a:r>
            <a:r>
              <a:rPr lang="ko-KR" altLang="en-US" sz="900" dirty="0"/>
              <a:t>원 인출 후 잔액은 </a:t>
            </a:r>
            <a:r>
              <a:rPr lang="en-US" altLang="ko-KR" sz="900" dirty="0"/>
              <a:t>"</a:t>
            </a:r>
            <a:r>
              <a:rPr lang="ko-KR" altLang="en-US" sz="900" dirty="0"/>
              <a:t> </a:t>
            </a:r>
            <a:r>
              <a:rPr lang="en-US" altLang="ko-KR" sz="900" dirty="0"/>
              <a:t>+ </a:t>
            </a:r>
            <a:r>
              <a:rPr lang="en-US" altLang="ko-KR" sz="900" dirty="0" err="1"/>
              <a:t>account.inquiry</a:t>
            </a:r>
            <a:r>
              <a:rPr lang="en-US" altLang="ko-KR" sz="900" dirty="0"/>
              <a:t>() + "&lt;</a:t>
            </a:r>
            <a:r>
              <a:rPr lang="en-US" altLang="ko-KR" sz="900" dirty="0" err="1"/>
              <a:t>br</a:t>
            </a:r>
            <a:r>
              <a:rPr lang="en-US" altLang="ko-KR" sz="900" dirty="0"/>
              <a:t>&gt;");</a:t>
            </a:r>
          </a:p>
          <a:p>
            <a:pPr defTabSz="180000"/>
            <a:r>
              <a:rPr lang="en-US" altLang="ko-KR" sz="900" dirty="0"/>
              <a:t>&lt;/script&gt;</a:t>
            </a:r>
          </a:p>
          <a:p>
            <a:pPr defTabSz="180000"/>
            <a:r>
              <a:rPr lang="en-US" altLang="ko-KR" sz="900" dirty="0"/>
              <a:t>&lt;/body</a:t>
            </a:r>
            <a:r>
              <a:rPr lang="en-US" altLang="ko-KR" sz="900" dirty="0" smtClean="0"/>
              <a:t>&gt;&lt;/</a:t>
            </a:r>
            <a:r>
              <a:rPr lang="en-US" altLang="ko-KR" sz="900" dirty="0"/>
              <a:t>html&gt;</a:t>
            </a:r>
            <a:endParaRPr lang="ko-KR" altLang="en-US" sz="9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8144" y="1772816"/>
            <a:ext cx="3089440" cy="2792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481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객체 개념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현실 세계는 객체들의 집합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사람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책상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자동차</a:t>
            </a:r>
            <a:r>
              <a:rPr lang="en-US" altLang="ko-KR" dirty="0" smtClean="0"/>
              <a:t>, TV </a:t>
            </a:r>
            <a:r>
              <a:rPr lang="ko-KR" altLang="en-US" dirty="0" smtClean="0"/>
              <a:t>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객체는 자신만의 고유한 구성 속성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자동차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en-US" altLang="ko-KR" dirty="0"/>
              <a:t>&lt;</a:t>
            </a:r>
            <a:r>
              <a:rPr lang="ko-KR" altLang="en-US" dirty="0"/>
              <a:t>색상</a:t>
            </a:r>
            <a:r>
              <a:rPr lang="en-US" altLang="ko-KR" dirty="0"/>
              <a:t>:</a:t>
            </a:r>
            <a:r>
              <a:rPr lang="ko-KR" altLang="en-US" dirty="0"/>
              <a:t>오렌지</a:t>
            </a:r>
            <a:r>
              <a:rPr lang="en-US" altLang="ko-KR" dirty="0"/>
              <a:t>, </a:t>
            </a:r>
            <a:r>
              <a:rPr lang="ko-KR" altLang="en-US" dirty="0"/>
              <a:t>배기량</a:t>
            </a:r>
            <a:r>
              <a:rPr lang="en-US" altLang="ko-KR" dirty="0"/>
              <a:t>:3000CC, </a:t>
            </a:r>
            <a:r>
              <a:rPr lang="ko-KR" altLang="en-US" dirty="0"/>
              <a:t>제조사</a:t>
            </a:r>
            <a:r>
              <a:rPr lang="en-US" altLang="ko-KR" dirty="0"/>
              <a:t>:</a:t>
            </a:r>
            <a:r>
              <a:rPr lang="ko-KR" altLang="en-US" dirty="0"/>
              <a:t>한성</a:t>
            </a:r>
            <a:r>
              <a:rPr lang="en-US" altLang="ko-KR" dirty="0"/>
              <a:t>, </a:t>
            </a:r>
            <a:r>
              <a:rPr lang="ko-KR" altLang="en-US" dirty="0"/>
              <a:t>번호</a:t>
            </a:r>
            <a:r>
              <a:rPr lang="en-US" altLang="ko-KR" dirty="0"/>
              <a:t>:</a:t>
            </a:r>
            <a:r>
              <a:rPr lang="ko-KR" altLang="en-US" dirty="0"/>
              <a:t>서울</a:t>
            </a:r>
            <a:r>
              <a:rPr lang="en-US" altLang="ko-KR" dirty="0"/>
              <a:t>1-1</a:t>
            </a:r>
            <a:r>
              <a:rPr lang="en-US" altLang="ko-KR" dirty="0" smtClean="0"/>
              <a:t>&gt;</a:t>
            </a:r>
          </a:p>
          <a:p>
            <a:pPr lvl="2"/>
            <a:r>
              <a:rPr lang="en-US" altLang="ko-KR" dirty="0" err="1" smtClean="0"/>
              <a:t>사람</a:t>
            </a:r>
            <a:r>
              <a:rPr lang="en-US" altLang="ko-KR" dirty="0" smtClean="0"/>
              <a:t>: &lt;</a:t>
            </a:r>
            <a:r>
              <a:rPr lang="en-US" altLang="ko-KR" dirty="0" err="1"/>
              <a:t>이름:이재문</a:t>
            </a:r>
            <a:r>
              <a:rPr lang="en-US" altLang="ko-KR" dirty="0"/>
              <a:t>, 나이:20, </a:t>
            </a:r>
            <a:r>
              <a:rPr lang="en-US" altLang="ko-KR" dirty="0" err="1"/>
              <a:t>성별:남</a:t>
            </a:r>
            <a:r>
              <a:rPr lang="en-US" altLang="ko-KR" dirty="0"/>
              <a:t>, </a:t>
            </a:r>
            <a:r>
              <a:rPr lang="en-US" altLang="ko-KR" dirty="0" err="1"/>
              <a:t>주소:서울</a:t>
            </a:r>
            <a:r>
              <a:rPr lang="en-US" altLang="ko-KR" dirty="0" smtClean="0"/>
              <a:t>&gt;</a:t>
            </a:r>
          </a:p>
          <a:p>
            <a:pPr lvl="2"/>
            <a:r>
              <a:rPr lang="ko-KR" altLang="en-US" dirty="0" smtClean="0"/>
              <a:t>은행계좌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en-US" altLang="ko-KR" dirty="0"/>
              <a:t>&lt;</a:t>
            </a:r>
            <a:r>
              <a:rPr lang="ko-KR" altLang="en-US" dirty="0"/>
              <a:t>소유자</a:t>
            </a:r>
            <a:r>
              <a:rPr lang="en-US" altLang="ko-KR" dirty="0"/>
              <a:t>:</a:t>
            </a:r>
            <a:r>
              <a:rPr lang="ko-KR" altLang="en-US" dirty="0"/>
              <a:t>황기태</a:t>
            </a:r>
            <a:r>
              <a:rPr lang="en-US" altLang="ko-KR" dirty="0"/>
              <a:t>, </a:t>
            </a:r>
            <a:r>
              <a:rPr lang="ko-KR" altLang="en-US" dirty="0"/>
              <a:t>계좌번호</a:t>
            </a:r>
            <a:r>
              <a:rPr lang="en-US" altLang="ko-KR" dirty="0"/>
              <a:t>:111, </a:t>
            </a:r>
            <a:r>
              <a:rPr lang="ko-KR" altLang="en-US" dirty="0"/>
              <a:t>잔액</a:t>
            </a:r>
            <a:r>
              <a:rPr lang="en-US" altLang="ko-KR" dirty="0"/>
              <a:t>:35000</a:t>
            </a:r>
            <a:r>
              <a:rPr lang="ko-KR" altLang="en-US" dirty="0"/>
              <a:t>원</a:t>
            </a:r>
            <a:r>
              <a:rPr lang="en-US" altLang="ko-KR" dirty="0"/>
              <a:t>&gt;</a:t>
            </a:r>
            <a:endParaRPr lang="ko-KR" altLang="en-US" dirty="0"/>
          </a:p>
          <a:p>
            <a:pPr lvl="2"/>
            <a:endParaRPr lang="en-US" altLang="ko-KR" dirty="0"/>
          </a:p>
          <a:p>
            <a:pPr lvl="2"/>
            <a:endParaRPr lang="ko-KR" altLang="en-US" dirty="0"/>
          </a:p>
          <a:p>
            <a:pPr lvl="2"/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3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3861048"/>
            <a:ext cx="5656230" cy="2443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812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프로토타입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err="1" smtClean="0"/>
              <a:t>프로토타입</a:t>
            </a:r>
            <a:r>
              <a:rPr lang="en-US" altLang="ko-KR" dirty="0"/>
              <a:t>(prototype</a:t>
            </a:r>
            <a:r>
              <a:rPr lang="en-US" altLang="ko-KR" dirty="0" smtClean="0"/>
              <a:t>)</a:t>
            </a:r>
            <a:r>
              <a:rPr lang="ko-KR" altLang="en-US" dirty="0" smtClean="0"/>
              <a:t>이란</a:t>
            </a:r>
            <a:r>
              <a:rPr lang="en-US" altLang="ko-KR" dirty="0" smtClean="0"/>
              <a:t>? </a:t>
            </a:r>
          </a:p>
          <a:p>
            <a:pPr lvl="1"/>
            <a:r>
              <a:rPr lang="ko-KR" altLang="en-US" dirty="0"/>
              <a:t>객체의 모양을 가진 </a:t>
            </a:r>
            <a:r>
              <a:rPr lang="ko-KR" altLang="en-US" dirty="0" smtClean="0"/>
              <a:t>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붕어빵은 </a:t>
            </a:r>
            <a:r>
              <a:rPr lang="ko-KR" altLang="en-US" dirty="0"/>
              <a:t>객체이고</a:t>
            </a:r>
            <a:r>
              <a:rPr lang="en-US" altLang="ko-KR" dirty="0"/>
              <a:t>, </a:t>
            </a:r>
            <a:r>
              <a:rPr lang="ko-KR" altLang="en-US" dirty="0"/>
              <a:t>붕어빵을 찍어내는 틀은 </a:t>
            </a:r>
            <a:r>
              <a:rPr lang="ko-KR" altLang="en-US" dirty="0" err="1" smtClean="0"/>
              <a:t>프로토타입</a:t>
            </a:r>
            <a:endParaRPr lang="en-US" altLang="ko-KR" dirty="0" smtClean="0"/>
          </a:p>
          <a:p>
            <a:pPr lvl="1"/>
            <a:r>
              <a:rPr lang="en-US" altLang="ko-KR" dirty="0"/>
              <a:t>C++, Java</a:t>
            </a:r>
            <a:r>
              <a:rPr lang="ko-KR" altLang="en-US" dirty="0"/>
              <a:t>에서는 </a:t>
            </a:r>
            <a:r>
              <a:rPr lang="ko-KR" altLang="en-US" dirty="0" err="1"/>
              <a:t>프로토타입을</a:t>
            </a:r>
            <a:r>
              <a:rPr lang="ko-KR" altLang="en-US" dirty="0"/>
              <a:t> 클래스라고 부름</a:t>
            </a:r>
          </a:p>
          <a:p>
            <a:pPr lvl="1"/>
            <a:r>
              <a:rPr lang="en-US" altLang="ko-KR" dirty="0" smtClean="0"/>
              <a:t>Array</a:t>
            </a:r>
            <a:r>
              <a:rPr lang="en-US" altLang="ko-KR" dirty="0"/>
              <a:t>, Date, </a:t>
            </a:r>
            <a:r>
              <a:rPr lang="en-US" altLang="ko-KR" dirty="0" smtClean="0"/>
              <a:t>String :</a:t>
            </a:r>
            <a:r>
              <a:rPr lang="ko-KR" altLang="en-US" dirty="0" smtClean="0"/>
              <a:t> 자바스크립트에서 제공하는 </a:t>
            </a:r>
            <a:r>
              <a:rPr lang="ko-KR" altLang="en-US" dirty="0" err="1" smtClean="0"/>
              <a:t>프로토타입</a:t>
            </a:r>
            <a:endParaRPr lang="en-US" altLang="ko-KR" dirty="0" smtClean="0"/>
          </a:p>
          <a:p>
            <a:pPr lvl="1"/>
            <a:r>
              <a:rPr lang="ko-KR" altLang="en-US" dirty="0"/>
              <a:t>객체 생성시 </a:t>
            </a:r>
            <a:r>
              <a:rPr lang="en-US" altLang="ko-KR" dirty="0"/>
              <a:t>‘new </a:t>
            </a:r>
            <a:r>
              <a:rPr lang="ko-KR" altLang="en-US" dirty="0" err="1"/>
              <a:t>프로토타입</a:t>
            </a:r>
            <a:r>
              <a:rPr lang="en-US" altLang="ko-KR" dirty="0"/>
              <a:t>’</a:t>
            </a:r>
            <a:r>
              <a:rPr lang="ko-KR" altLang="en-US" dirty="0"/>
              <a:t> 이용</a:t>
            </a:r>
          </a:p>
          <a:p>
            <a:pPr lvl="2" fontAlgn="base" latinLnBrk="0"/>
            <a:r>
              <a:rPr lang="en-US" altLang="ko-KR" dirty="0" err="1" smtClean="0"/>
              <a:t>var</a:t>
            </a:r>
            <a:r>
              <a:rPr lang="en-US" altLang="ko-KR" dirty="0" smtClean="0"/>
              <a:t> week</a:t>
            </a:r>
            <a:r>
              <a:rPr lang="ko-KR" altLang="en-US" dirty="0" smtClean="0"/>
              <a:t> </a:t>
            </a:r>
            <a:r>
              <a:rPr lang="en-US" altLang="ko-KR" dirty="0" smtClean="0"/>
              <a:t>= </a:t>
            </a:r>
            <a:r>
              <a:rPr lang="en-US" altLang="ko-KR" b="1" dirty="0"/>
              <a:t>new </a:t>
            </a:r>
            <a:r>
              <a:rPr lang="en-US" altLang="ko-KR" b="1" dirty="0" smtClean="0"/>
              <a:t>Array</a:t>
            </a:r>
            <a:r>
              <a:rPr lang="en-US" altLang="ko-KR" dirty="0" smtClean="0"/>
              <a:t>(7); // Array</a:t>
            </a:r>
            <a:r>
              <a:rPr lang="ko-KR" altLang="en-US" dirty="0" smtClean="0"/>
              <a:t>는 </a:t>
            </a:r>
            <a:r>
              <a:rPr lang="ko-KR" altLang="en-US" dirty="0" err="1" smtClean="0"/>
              <a:t>프로토타입임</a:t>
            </a:r>
            <a:endParaRPr lang="en-US" altLang="ko-KR" dirty="0"/>
          </a:p>
          <a:p>
            <a:pPr lvl="2" fontAlgn="base" latinLnBrk="0"/>
            <a:r>
              <a:rPr lang="en-US" altLang="ko-KR" dirty="0" err="1"/>
              <a:t>var</a:t>
            </a:r>
            <a:r>
              <a:rPr lang="en-US" altLang="ko-KR" dirty="0"/>
              <a:t> hello = </a:t>
            </a:r>
            <a:r>
              <a:rPr lang="en-US" altLang="ko-KR" b="1" dirty="0"/>
              <a:t>new String</a:t>
            </a:r>
            <a:r>
              <a:rPr lang="en-US" altLang="ko-KR" dirty="0" smtClean="0"/>
              <a:t>(“hello</a:t>
            </a:r>
            <a:r>
              <a:rPr lang="ko-KR" altLang="en-US" dirty="0" smtClean="0"/>
              <a:t>”</a:t>
            </a:r>
            <a:r>
              <a:rPr lang="en-US" altLang="ko-KR" dirty="0"/>
              <a:t>); // </a:t>
            </a:r>
            <a:r>
              <a:rPr lang="en-US" altLang="ko-KR" dirty="0" smtClean="0"/>
              <a:t>String</a:t>
            </a:r>
            <a:r>
              <a:rPr lang="ko-KR" altLang="en-US" dirty="0" smtClean="0"/>
              <a:t>은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프로토타입임</a:t>
            </a:r>
            <a:endParaRPr lang="en-US" altLang="ko-KR" dirty="0"/>
          </a:p>
          <a:p>
            <a:pPr lvl="2" fontAlgn="base" latinLnBrk="0"/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7241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 smtClean="0"/>
              <a:t>프로토타입</a:t>
            </a:r>
            <a:r>
              <a:rPr lang="ko-KR" altLang="en-US" dirty="0" smtClean="0"/>
              <a:t> 만드는 사례 </a:t>
            </a:r>
            <a:r>
              <a:rPr lang="en-US" altLang="ko-KR" dirty="0"/>
              <a:t>: Student </a:t>
            </a:r>
            <a:r>
              <a:rPr lang="ko-KR" altLang="en-US" dirty="0" err="1" smtClean="0"/>
              <a:t>프로토타입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 lang="ko-KR" altLang="en-US" dirty="0" err="1" smtClean="0"/>
              <a:t>프로토타입은</a:t>
            </a:r>
            <a:r>
              <a:rPr lang="ko-KR" altLang="en-US" dirty="0" smtClean="0"/>
              <a:t> 함수로 만든다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프로토타입</a:t>
            </a:r>
            <a:r>
              <a:rPr lang="ko-KR" altLang="en-US" dirty="0" smtClean="0"/>
              <a:t> 함수를 </a:t>
            </a:r>
            <a:r>
              <a:rPr lang="ko-KR" altLang="en-US" dirty="0" err="1" smtClean="0"/>
              <a:t>생성자</a:t>
            </a:r>
            <a:r>
              <a:rPr lang="ko-KR" altLang="en-US" dirty="0" smtClean="0"/>
              <a:t> 함수라고도 함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new </a:t>
            </a:r>
            <a:r>
              <a:rPr lang="ko-KR" altLang="en-US" dirty="0" smtClean="0"/>
              <a:t>연산자로 객체를 생성한다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31</a:t>
            </a:fld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043608" y="2204864"/>
            <a:ext cx="4752528" cy="195438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ko-KR" altLang="en-US" sz="1100" dirty="0"/>
              <a:t>// </a:t>
            </a:r>
            <a:r>
              <a:rPr lang="ko-KR" altLang="en-US" sz="1100" dirty="0" err="1"/>
              <a:t>프로토타입</a:t>
            </a:r>
            <a:r>
              <a:rPr lang="ko-KR" altLang="en-US" sz="1100" dirty="0"/>
              <a:t> Student 작성</a:t>
            </a:r>
          </a:p>
          <a:p>
            <a:pPr defTabSz="180000"/>
            <a:r>
              <a:rPr lang="ko-KR" altLang="en-US" sz="1100" b="1" dirty="0"/>
              <a:t>function Student(name, score</a:t>
            </a:r>
            <a:r>
              <a:rPr lang="ko-KR" altLang="en-US" sz="1100" dirty="0"/>
              <a:t>) { </a:t>
            </a:r>
            <a:endParaRPr lang="en-US" altLang="ko-KR" sz="1100" dirty="0" smtClean="0"/>
          </a:p>
          <a:p>
            <a:pPr defTabSz="180000"/>
            <a:r>
              <a:rPr lang="en-US" altLang="ko-KR" sz="1100" dirty="0"/>
              <a:t>	</a:t>
            </a:r>
            <a:r>
              <a:rPr lang="en-US" altLang="ko-KR" sz="1100" b="1" dirty="0" err="1" smtClean="0"/>
              <a:t>this.univ</a:t>
            </a:r>
            <a:r>
              <a:rPr lang="en-US" altLang="ko-KR" sz="1100" b="1" dirty="0" smtClean="0"/>
              <a:t> </a:t>
            </a:r>
            <a:r>
              <a:rPr lang="en-US" altLang="ko-KR" sz="1100" dirty="0" smtClean="0"/>
              <a:t>= </a:t>
            </a:r>
            <a:r>
              <a:rPr lang="ko-KR" altLang="en-US" sz="1100" dirty="0" smtClean="0"/>
              <a:t>"한국대학"</a:t>
            </a:r>
            <a:r>
              <a:rPr lang="en-US" altLang="ko-KR" sz="1100" dirty="0" smtClean="0"/>
              <a:t>; </a:t>
            </a:r>
            <a:r>
              <a:rPr lang="en-US" altLang="ko-KR" sz="1100" dirty="0"/>
              <a:t>// </a:t>
            </a:r>
            <a:r>
              <a:rPr lang="en-US" altLang="ko-KR" sz="1100" dirty="0" err="1"/>
              <a:t>this.univ</a:t>
            </a:r>
            <a:r>
              <a:rPr lang="ko-KR" altLang="en-US" sz="1100" dirty="0"/>
              <a:t>을 이용하여 </a:t>
            </a:r>
            <a:r>
              <a:rPr lang="en-US" altLang="ko-KR" sz="1100" dirty="0" err="1"/>
              <a:t>univ</a:t>
            </a:r>
            <a:r>
              <a:rPr lang="en-US" altLang="ko-KR" sz="1100" dirty="0"/>
              <a:t> </a:t>
            </a:r>
            <a:r>
              <a:rPr lang="ko-KR" altLang="en-US" sz="1100" dirty="0" err="1"/>
              <a:t>프로퍼티</a:t>
            </a:r>
            <a:r>
              <a:rPr lang="ko-KR" altLang="en-US" sz="1100" dirty="0"/>
              <a:t> </a:t>
            </a:r>
            <a:r>
              <a:rPr lang="ko-KR" altLang="en-US" sz="1100" dirty="0" smtClean="0"/>
              <a:t>작성</a:t>
            </a:r>
            <a:endParaRPr lang="ko-KR" altLang="en-US" sz="1100" dirty="0"/>
          </a:p>
          <a:p>
            <a:pPr defTabSz="180000"/>
            <a:r>
              <a:rPr lang="ko-KR" altLang="en-US" sz="1100" dirty="0"/>
              <a:t>	</a:t>
            </a:r>
            <a:r>
              <a:rPr lang="ko-KR" altLang="en-US" sz="1100" b="1" dirty="0"/>
              <a:t>this.name</a:t>
            </a:r>
            <a:r>
              <a:rPr lang="ko-KR" altLang="en-US" sz="1100" dirty="0"/>
              <a:t> = name; // this.name을 이용하여 name </a:t>
            </a:r>
            <a:r>
              <a:rPr lang="ko-KR" altLang="en-US" sz="1100" dirty="0" err="1"/>
              <a:t>프로퍼티</a:t>
            </a:r>
            <a:r>
              <a:rPr lang="ko-KR" altLang="en-US" sz="1100" dirty="0"/>
              <a:t> 작성</a:t>
            </a:r>
          </a:p>
          <a:p>
            <a:pPr defTabSz="180000"/>
            <a:r>
              <a:rPr lang="ko-KR" altLang="en-US" sz="1100" dirty="0"/>
              <a:t>	</a:t>
            </a:r>
            <a:r>
              <a:rPr lang="ko-KR" altLang="en-US" sz="1100" b="1" dirty="0"/>
              <a:t>this.score</a:t>
            </a:r>
            <a:r>
              <a:rPr lang="ko-KR" altLang="en-US" sz="1100" dirty="0"/>
              <a:t> = score; // this.score를 이용하여 score </a:t>
            </a:r>
            <a:r>
              <a:rPr lang="ko-KR" altLang="en-US" sz="1100" dirty="0" err="1"/>
              <a:t>프로퍼티</a:t>
            </a:r>
            <a:r>
              <a:rPr lang="ko-KR" altLang="en-US" sz="1100" dirty="0"/>
              <a:t> 작성</a:t>
            </a:r>
          </a:p>
          <a:p>
            <a:pPr defTabSz="180000"/>
            <a:r>
              <a:rPr lang="ko-KR" altLang="en-US" sz="1100" dirty="0"/>
              <a:t>	</a:t>
            </a:r>
            <a:r>
              <a:rPr lang="ko-KR" altLang="en-US" sz="1100" b="1" dirty="0"/>
              <a:t>this.getGrade</a:t>
            </a:r>
            <a:r>
              <a:rPr lang="ko-KR" altLang="en-US" sz="1100" dirty="0"/>
              <a:t> = </a:t>
            </a:r>
            <a:r>
              <a:rPr lang="ko-KR" altLang="en-US" sz="1100" b="1" dirty="0"/>
              <a:t>function () { </a:t>
            </a:r>
            <a:r>
              <a:rPr lang="ko-KR" altLang="en-US" sz="1100" dirty="0"/>
              <a:t>// getGrade() </a:t>
            </a:r>
            <a:r>
              <a:rPr lang="ko-KR" altLang="en-US" sz="1100" dirty="0" err="1"/>
              <a:t>메소드</a:t>
            </a:r>
            <a:r>
              <a:rPr lang="ko-KR" altLang="en-US" sz="1100" dirty="0"/>
              <a:t> 작성</a:t>
            </a:r>
          </a:p>
          <a:p>
            <a:pPr defTabSz="180000"/>
            <a:r>
              <a:rPr lang="ko-KR" altLang="en-US" sz="1100" dirty="0"/>
              <a:t>				if(this.score &gt; 80) return "A";</a:t>
            </a:r>
          </a:p>
          <a:p>
            <a:pPr defTabSz="180000"/>
            <a:r>
              <a:rPr lang="ko-KR" altLang="en-US" sz="1100" dirty="0"/>
              <a:t>				else if(this.score &gt; 60) return "B";</a:t>
            </a:r>
          </a:p>
          <a:p>
            <a:pPr defTabSz="180000"/>
            <a:r>
              <a:rPr lang="ko-KR" altLang="en-US" sz="1100" dirty="0"/>
              <a:t>				else return "F";</a:t>
            </a:r>
          </a:p>
          <a:p>
            <a:pPr defTabSz="180000"/>
            <a:r>
              <a:rPr lang="ko-KR" altLang="en-US" sz="1100" dirty="0"/>
              <a:t>	}</a:t>
            </a:r>
          </a:p>
          <a:p>
            <a:pPr defTabSz="180000"/>
            <a:r>
              <a:rPr lang="ko-KR" altLang="en-US" sz="1100" dirty="0" smtClean="0"/>
              <a:t>}</a:t>
            </a:r>
            <a:endParaRPr lang="ko-KR" altLang="en-US" sz="1100" dirty="0"/>
          </a:p>
        </p:txBody>
      </p:sp>
      <p:sp>
        <p:nvSpPr>
          <p:cNvPr id="8" name="직사각형 7"/>
          <p:cNvSpPr/>
          <p:nvPr/>
        </p:nvSpPr>
        <p:spPr>
          <a:xfrm>
            <a:off x="1043608" y="4941168"/>
            <a:ext cx="6408712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ko-KR" altLang="en-US" sz="1050" dirty="0"/>
              <a:t>var kitae = </a:t>
            </a:r>
            <a:r>
              <a:rPr lang="ko-KR" altLang="en-US" sz="1050" b="1" dirty="0"/>
              <a:t>new Student("황기태", 75); </a:t>
            </a:r>
            <a:r>
              <a:rPr lang="ko-KR" altLang="en-US" sz="1050" dirty="0"/>
              <a:t>		</a:t>
            </a:r>
            <a:r>
              <a:rPr lang="en-US" altLang="ko-KR" sz="1050" dirty="0" smtClean="0"/>
              <a:t>	</a:t>
            </a:r>
            <a:r>
              <a:rPr lang="ko-KR" altLang="en-US" sz="1050" dirty="0" smtClean="0"/>
              <a:t>// </a:t>
            </a:r>
            <a:r>
              <a:rPr lang="ko-KR" altLang="en-US" sz="1050" dirty="0"/>
              <a:t>Student 객체 생성</a:t>
            </a:r>
          </a:p>
          <a:p>
            <a:pPr defTabSz="180000"/>
            <a:r>
              <a:rPr lang="ko-KR" altLang="en-US" sz="1050" dirty="0"/>
              <a:t>var jaemoon = </a:t>
            </a:r>
            <a:r>
              <a:rPr lang="ko-KR" altLang="en-US" sz="1050" b="1" dirty="0"/>
              <a:t>new Student("이재문", 93);</a:t>
            </a:r>
            <a:r>
              <a:rPr lang="ko-KR" altLang="en-US" sz="1050" dirty="0"/>
              <a:t>	// Student 객체 생성</a:t>
            </a:r>
          </a:p>
          <a:p>
            <a:pPr defTabSz="180000"/>
            <a:r>
              <a:rPr lang="ko-KR" altLang="en-US" sz="1050" dirty="0"/>
              <a:t>document.write(kitae.univ + ", " + kitae.name + "의 학점은 " + kitae.getGrade() + "&lt;br&gt;");</a:t>
            </a:r>
          </a:p>
          <a:p>
            <a:pPr defTabSz="180000"/>
            <a:r>
              <a:rPr lang="ko-KR" altLang="en-US" sz="1050" dirty="0"/>
              <a:t>document.write(jaemoon.univ + ", " + jaemoon.name + "의 학점은 " + jaemoon.getGrade() + "&lt;br&gt;")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3208" y="2134469"/>
            <a:ext cx="2578224" cy="2105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4744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ko-KR" altLang="en-US" dirty="0"/>
              <a:t>예제 </a:t>
            </a:r>
            <a:r>
              <a:rPr lang="en-US" altLang="ko-KR" dirty="0" smtClean="0"/>
              <a:t>7-11 </a:t>
            </a:r>
            <a:r>
              <a:rPr lang="ko-KR" altLang="en-US" dirty="0" err="1"/>
              <a:t>프로토타입으로</a:t>
            </a:r>
            <a:r>
              <a:rPr lang="ko-KR" altLang="en-US" dirty="0"/>
              <a:t> 객체 만들기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32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09727" y="1281336"/>
            <a:ext cx="4608512" cy="54938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900" dirty="0"/>
              <a:t>&lt;!DOCTYPE html&gt;</a:t>
            </a:r>
          </a:p>
          <a:p>
            <a:pPr defTabSz="180000"/>
            <a:r>
              <a:rPr lang="en-US" altLang="ko-KR" sz="900" dirty="0"/>
              <a:t>&lt;html&gt;&lt;head&gt;&lt;title&gt;</a:t>
            </a:r>
            <a:r>
              <a:rPr lang="ko-KR" altLang="en-US" sz="900" dirty="0" err="1"/>
              <a:t>프로토타입으로</a:t>
            </a:r>
            <a:r>
              <a:rPr lang="ko-KR" altLang="en-US" sz="900" dirty="0"/>
              <a:t> 객체 만들기</a:t>
            </a:r>
            <a:r>
              <a:rPr lang="en-US" altLang="ko-KR" sz="900" dirty="0"/>
              <a:t>&lt;/title&gt;</a:t>
            </a:r>
          </a:p>
          <a:p>
            <a:pPr defTabSz="180000"/>
            <a:r>
              <a:rPr lang="en-US" altLang="ko-KR" sz="900" dirty="0"/>
              <a:t>&lt;script&gt;</a:t>
            </a:r>
          </a:p>
          <a:p>
            <a:pPr defTabSz="180000"/>
            <a:r>
              <a:rPr lang="en-US" altLang="ko-KR" sz="900" dirty="0"/>
              <a:t>	// </a:t>
            </a:r>
            <a:r>
              <a:rPr lang="ko-KR" altLang="en-US" sz="900" dirty="0" err="1"/>
              <a:t>프로토타입</a:t>
            </a:r>
            <a:r>
              <a:rPr lang="ko-KR" altLang="en-US" sz="900" dirty="0"/>
              <a:t> 만들기 </a:t>
            </a:r>
            <a:r>
              <a:rPr lang="en-US" altLang="ko-KR" sz="900" dirty="0"/>
              <a:t>: </a:t>
            </a:r>
            <a:r>
              <a:rPr lang="ko-KR" altLang="en-US" sz="900" dirty="0" err="1"/>
              <a:t>생성자</a:t>
            </a:r>
            <a:r>
              <a:rPr lang="ko-KR" altLang="en-US" sz="900" dirty="0"/>
              <a:t> 함수 작성</a:t>
            </a:r>
          </a:p>
          <a:p>
            <a:pPr defTabSz="180000"/>
            <a:r>
              <a:rPr lang="ko-KR" altLang="en-US" sz="900" dirty="0"/>
              <a:t>	</a:t>
            </a:r>
            <a:r>
              <a:rPr lang="en-US" altLang="ko-KR" sz="900" b="1" dirty="0"/>
              <a:t>function Account(owner, code, balance) {</a:t>
            </a:r>
          </a:p>
          <a:p>
            <a:pPr defTabSz="180000"/>
            <a:r>
              <a:rPr lang="en-US" altLang="ko-KR" sz="900" dirty="0"/>
              <a:t>		// </a:t>
            </a:r>
            <a:r>
              <a:rPr lang="ko-KR" altLang="en-US" sz="900" dirty="0" err="1"/>
              <a:t>프로퍼티</a:t>
            </a:r>
            <a:r>
              <a:rPr lang="ko-KR" altLang="en-US" sz="900" dirty="0"/>
              <a:t> 만들기</a:t>
            </a:r>
          </a:p>
          <a:p>
            <a:pPr defTabSz="180000"/>
            <a:r>
              <a:rPr lang="ko-KR" altLang="en-US" sz="900" dirty="0"/>
              <a:t>		</a:t>
            </a:r>
            <a:r>
              <a:rPr lang="en-US" altLang="ko-KR" sz="900" b="1" dirty="0" err="1"/>
              <a:t>this.owner</a:t>
            </a:r>
            <a:r>
              <a:rPr lang="en-US" altLang="ko-KR" sz="900" b="1" dirty="0"/>
              <a:t> </a:t>
            </a:r>
            <a:r>
              <a:rPr lang="en-US" altLang="ko-KR" sz="900" dirty="0"/>
              <a:t>= owner; 	// </a:t>
            </a:r>
            <a:r>
              <a:rPr lang="ko-KR" altLang="en-US" sz="900" dirty="0"/>
              <a:t>계좌 주인 </a:t>
            </a:r>
            <a:r>
              <a:rPr lang="ko-KR" altLang="en-US" sz="900" dirty="0" err="1"/>
              <a:t>프로퍼티</a:t>
            </a:r>
            <a:r>
              <a:rPr lang="ko-KR" altLang="en-US" sz="900" dirty="0"/>
              <a:t> 만들기 </a:t>
            </a:r>
          </a:p>
          <a:p>
            <a:pPr defTabSz="180000"/>
            <a:r>
              <a:rPr lang="ko-KR" altLang="en-US" sz="900" dirty="0"/>
              <a:t>		</a:t>
            </a:r>
            <a:r>
              <a:rPr lang="en-US" altLang="ko-KR" sz="900" b="1" dirty="0" err="1"/>
              <a:t>this.code</a:t>
            </a:r>
            <a:r>
              <a:rPr lang="en-US" altLang="ko-KR" sz="900" b="1" dirty="0"/>
              <a:t> </a:t>
            </a:r>
            <a:r>
              <a:rPr lang="en-US" altLang="ko-KR" sz="900" dirty="0"/>
              <a:t>= code; 		// </a:t>
            </a:r>
            <a:r>
              <a:rPr lang="ko-KR" altLang="en-US" sz="900" dirty="0"/>
              <a:t>계좌 코드 </a:t>
            </a:r>
            <a:r>
              <a:rPr lang="ko-KR" altLang="en-US" sz="900" dirty="0" err="1"/>
              <a:t>프로퍼티</a:t>
            </a:r>
            <a:r>
              <a:rPr lang="ko-KR" altLang="en-US" sz="900" dirty="0"/>
              <a:t> 만들기 </a:t>
            </a:r>
          </a:p>
          <a:p>
            <a:pPr defTabSz="180000"/>
            <a:r>
              <a:rPr lang="ko-KR" altLang="en-US" sz="900" dirty="0"/>
              <a:t>		</a:t>
            </a:r>
            <a:r>
              <a:rPr lang="en-US" altLang="ko-KR" sz="900" b="1" dirty="0" err="1"/>
              <a:t>this.balance</a:t>
            </a:r>
            <a:r>
              <a:rPr lang="en-US" altLang="ko-KR" sz="900" dirty="0"/>
              <a:t> = balance; // </a:t>
            </a:r>
            <a:r>
              <a:rPr lang="ko-KR" altLang="en-US" sz="900" dirty="0"/>
              <a:t>잔액 </a:t>
            </a:r>
            <a:r>
              <a:rPr lang="ko-KR" altLang="en-US" sz="900" dirty="0" err="1"/>
              <a:t>프로퍼티</a:t>
            </a:r>
            <a:r>
              <a:rPr lang="ko-KR" altLang="en-US" sz="900" dirty="0"/>
              <a:t> 만들기 </a:t>
            </a:r>
          </a:p>
          <a:p>
            <a:pPr defTabSz="180000"/>
            <a:r>
              <a:rPr lang="ko-KR" altLang="en-US" sz="900" dirty="0"/>
              <a:t>		</a:t>
            </a:r>
          </a:p>
          <a:p>
            <a:pPr defTabSz="180000"/>
            <a:r>
              <a:rPr lang="ko-KR" altLang="en-US" sz="900" dirty="0"/>
              <a:t>		</a:t>
            </a:r>
            <a:r>
              <a:rPr lang="en-US" altLang="ko-KR" sz="900" dirty="0"/>
              <a:t>// </a:t>
            </a:r>
            <a:r>
              <a:rPr lang="ko-KR" altLang="en-US" sz="900" dirty="0" err="1"/>
              <a:t>메소드</a:t>
            </a:r>
            <a:r>
              <a:rPr lang="ko-KR" altLang="en-US" sz="900" dirty="0"/>
              <a:t> 만들기</a:t>
            </a:r>
          </a:p>
          <a:p>
            <a:pPr defTabSz="180000"/>
            <a:r>
              <a:rPr lang="ko-KR" altLang="en-US" sz="900" dirty="0"/>
              <a:t>		</a:t>
            </a:r>
            <a:r>
              <a:rPr lang="en-US" altLang="ko-KR" sz="900" b="1" dirty="0" err="1"/>
              <a:t>this.inquiry</a:t>
            </a:r>
            <a:r>
              <a:rPr lang="en-US" altLang="ko-KR" sz="900" b="1" dirty="0"/>
              <a:t> = function () { return </a:t>
            </a:r>
            <a:r>
              <a:rPr lang="en-US" altLang="ko-KR" sz="900" b="1" dirty="0" err="1"/>
              <a:t>this.balance</a:t>
            </a:r>
            <a:r>
              <a:rPr lang="en-US" altLang="ko-KR" sz="900" b="1" dirty="0"/>
              <a:t>; }</a:t>
            </a:r>
          </a:p>
          <a:p>
            <a:pPr defTabSz="180000"/>
            <a:r>
              <a:rPr lang="en-US" altLang="ko-KR" sz="900" b="1" dirty="0"/>
              <a:t>		</a:t>
            </a:r>
            <a:r>
              <a:rPr lang="en-US" altLang="ko-KR" sz="900" b="1" dirty="0" err="1"/>
              <a:t>this.deposit</a:t>
            </a:r>
            <a:r>
              <a:rPr lang="en-US" altLang="ko-KR" sz="900" b="1" dirty="0"/>
              <a:t> = function (money) { </a:t>
            </a:r>
            <a:r>
              <a:rPr lang="en-US" altLang="ko-KR" sz="900" b="1" dirty="0" err="1"/>
              <a:t>this.balance</a:t>
            </a:r>
            <a:r>
              <a:rPr lang="en-US" altLang="ko-KR" sz="900" b="1" dirty="0"/>
              <a:t> += money; } </a:t>
            </a:r>
          </a:p>
          <a:p>
            <a:pPr defTabSz="180000"/>
            <a:r>
              <a:rPr lang="en-US" altLang="ko-KR" sz="900" b="1" dirty="0"/>
              <a:t>		</a:t>
            </a:r>
            <a:r>
              <a:rPr lang="en-US" altLang="ko-KR" sz="900" b="1" dirty="0" err="1"/>
              <a:t>this.withdraw</a:t>
            </a:r>
            <a:r>
              <a:rPr lang="en-US" altLang="ko-KR" sz="900" b="1" dirty="0"/>
              <a:t> = function (money) {</a:t>
            </a:r>
            <a:r>
              <a:rPr lang="en-US" altLang="ko-KR" sz="900" dirty="0"/>
              <a:t> // </a:t>
            </a:r>
            <a:r>
              <a:rPr lang="ko-KR" altLang="en-US" sz="900" dirty="0"/>
              <a:t>예금 인출</a:t>
            </a:r>
            <a:r>
              <a:rPr lang="en-US" altLang="ko-KR" sz="900" dirty="0"/>
              <a:t>, money</a:t>
            </a:r>
            <a:r>
              <a:rPr lang="ko-KR" altLang="en-US" sz="900" dirty="0"/>
              <a:t>는 인출하는 액수</a:t>
            </a:r>
          </a:p>
          <a:p>
            <a:pPr defTabSz="180000"/>
            <a:r>
              <a:rPr lang="ko-KR" altLang="en-US" sz="900" dirty="0"/>
              <a:t>			</a:t>
            </a:r>
            <a:r>
              <a:rPr lang="en-US" altLang="ko-KR" sz="900" dirty="0"/>
              <a:t>// money</a:t>
            </a:r>
            <a:r>
              <a:rPr lang="ko-KR" altLang="en-US" sz="900" dirty="0"/>
              <a:t>가 </a:t>
            </a:r>
            <a:r>
              <a:rPr lang="en-US" altLang="ko-KR" sz="900" dirty="0"/>
              <a:t>balance</a:t>
            </a:r>
            <a:r>
              <a:rPr lang="ko-KR" altLang="en-US" sz="900" dirty="0"/>
              <a:t>보다 작다고 가정</a:t>
            </a:r>
          </a:p>
          <a:p>
            <a:pPr defTabSz="180000"/>
            <a:r>
              <a:rPr lang="ko-KR" altLang="en-US" sz="900" dirty="0"/>
              <a:t>			</a:t>
            </a:r>
            <a:r>
              <a:rPr lang="en-US" altLang="ko-KR" sz="900" dirty="0" err="1"/>
              <a:t>this.balance</a:t>
            </a:r>
            <a:r>
              <a:rPr lang="en-US" altLang="ko-KR" sz="900" dirty="0"/>
              <a:t> -= money; </a:t>
            </a:r>
          </a:p>
          <a:p>
            <a:pPr defTabSz="180000"/>
            <a:r>
              <a:rPr lang="en-US" altLang="ko-KR" sz="900" dirty="0"/>
              <a:t>			return money;</a:t>
            </a:r>
          </a:p>
          <a:p>
            <a:pPr defTabSz="180000"/>
            <a:r>
              <a:rPr lang="en-US" altLang="ko-KR" sz="900" dirty="0"/>
              <a:t>		</a:t>
            </a:r>
            <a:r>
              <a:rPr lang="en-US" altLang="ko-KR" sz="900" b="1" dirty="0"/>
              <a:t>} </a:t>
            </a:r>
          </a:p>
          <a:p>
            <a:pPr defTabSz="180000"/>
            <a:r>
              <a:rPr lang="en-US" altLang="ko-KR" sz="900" dirty="0"/>
              <a:t>	</a:t>
            </a:r>
            <a:r>
              <a:rPr lang="en-US" altLang="ko-KR" sz="900" b="1" dirty="0"/>
              <a:t>}</a:t>
            </a:r>
          </a:p>
          <a:p>
            <a:pPr defTabSz="180000"/>
            <a:r>
              <a:rPr lang="en-US" altLang="ko-KR" sz="900" dirty="0"/>
              <a:t>&lt;/script&gt;&lt;/head&gt;</a:t>
            </a:r>
          </a:p>
          <a:p>
            <a:pPr defTabSz="180000"/>
            <a:r>
              <a:rPr lang="en-US" altLang="ko-KR" sz="900" dirty="0"/>
              <a:t>&lt;body&gt;</a:t>
            </a:r>
          </a:p>
          <a:p>
            <a:pPr defTabSz="180000"/>
            <a:r>
              <a:rPr lang="en-US" altLang="ko-KR" sz="900" dirty="0"/>
              <a:t>&lt;h3&gt;Account </a:t>
            </a:r>
            <a:r>
              <a:rPr lang="ko-KR" altLang="en-US" sz="900" dirty="0" err="1"/>
              <a:t>프로토타입</a:t>
            </a:r>
            <a:r>
              <a:rPr lang="ko-KR" altLang="en-US" sz="900" dirty="0"/>
              <a:t> 만들기</a:t>
            </a:r>
            <a:r>
              <a:rPr lang="en-US" altLang="ko-KR" sz="900" dirty="0"/>
              <a:t>&lt;/h3&gt;</a:t>
            </a:r>
          </a:p>
          <a:p>
            <a:pPr defTabSz="180000"/>
            <a:r>
              <a:rPr lang="en-US" altLang="ko-KR" sz="900" dirty="0"/>
              <a:t>&lt;</a:t>
            </a:r>
            <a:r>
              <a:rPr lang="en-US" altLang="ko-KR" sz="900" dirty="0" err="1"/>
              <a:t>hr</a:t>
            </a:r>
            <a:r>
              <a:rPr lang="en-US" altLang="ko-KR" sz="900" dirty="0"/>
              <a:t>&gt;</a:t>
            </a:r>
          </a:p>
          <a:p>
            <a:pPr defTabSz="180000"/>
            <a:r>
              <a:rPr lang="en-US" altLang="ko-KR" sz="900" dirty="0"/>
              <a:t>&lt;script&gt;</a:t>
            </a:r>
          </a:p>
          <a:p>
            <a:pPr defTabSz="180000"/>
            <a:r>
              <a:rPr lang="en-US" altLang="ko-KR" sz="900" dirty="0"/>
              <a:t>	// new </a:t>
            </a:r>
            <a:r>
              <a:rPr lang="ko-KR" altLang="en-US" sz="900" dirty="0"/>
              <a:t>연산자 이용하여 계좌 객체 생성</a:t>
            </a:r>
          </a:p>
          <a:p>
            <a:pPr defTabSz="180000"/>
            <a:r>
              <a:rPr lang="ko-KR" altLang="en-US" sz="900" dirty="0"/>
              <a:t>	</a:t>
            </a:r>
            <a:r>
              <a:rPr lang="en-US" altLang="ko-KR" sz="900" b="1" dirty="0" err="1"/>
              <a:t>var</a:t>
            </a:r>
            <a:r>
              <a:rPr lang="en-US" altLang="ko-KR" sz="900" b="1" dirty="0"/>
              <a:t> account = new Account("</a:t>
            </a:r>
            <a:r>
              <a:rPr lang="ko-KR" altLang="en-US" sz="900" b="1" dirty="0"/>
              <a:t>황기태</a:t>
            </a:r>
            <a:r>
              <a:rPr lang="en-US" altLang="ko-KR" sz="900" b="1" dirty="0"/>
              <a:t>", "111", 35000);</a:t>
            </a:r>
          </a:p>
          <a:p>
            <a:pPr defTabSz="180000"/>
            <a:endParaRPr lang="en-US" altLang="ko-KR" sz="900" dirty="0"/>
          </a:p>
          <a:p>
            <a:pPr defTabSz="180000"/>
            <a:r>
              <a:rPr lang="en-US" altLang="ko-KR" sz="900" dirty="0"/>
              <a:t>	// </a:t>
            </a:r>
            <a:r>
              <a:rPr lang="ko-KR" altLang="en-US" sz="900" dirty="0"/>
              <a:t>객체 활용</a:t>
            </a:r>
          </a:p>
          <a:p>
            <a:pPr defTabSz="180000"/>
            <a:r>
              <a:rPr lang="ko-KR" altLang="en-US" sz="900" dirty="0"/>
              <a:t>	</a:t>
            </a:r>
            <a:r>
              <a:rPr lang="en-US" altLang="ko-KR" sz="900" dirty="0" err="1"/>
              <a:t>document.write</a:t>
            </a:r>
            <a:r>
              <a:rPr lang="en-US" altLang="ko-KR" sz="900" dirty="0"/>
              <a:t>("account : ");</a:t>
            </a:r>
          </a:p>
          <a:p>
            <a:pPr defTabSz="180000"/>
            <a:r>
              <a:rPr lang="en-US" altLang="ko-KR" sz="900" dirty="0"/>
              <a:t>	</a:t>
            </a:r>
            <a:r>
              <a:rPr lang="en-US" altLang="ko-KR" sz="900" dirty="0" err="1"/>
              <a:t>document.write</a:t>
            </a:r>
            <a:r>
              <a:rPr lang="en-US" altLang="ko-KR" sz="900" dirty="0"/>
              <a:t>(</a:t>
            </a:r>
            <a:r>
              <a:rPr lang="en-US" altLang="ko-KR" sz="900" b="1" dirty="0" err="1"/>
              <a:t>account.owner</a:t>
            </a:r>
            <a:r>
              <a:rPr lang="en-US" altLang="ko-KR" sz="900" dirty="0"/>
              <a:t> + ", ");</a:t>
            </a:r>
          </a:p>
          <a:p>
            <a:pPr defTabSz="180000"/>
            <a:r>
              <a:rPr lang="en-US" altLang="ko-KR" sz="900" dirty="0"/>
              <a:t>	</a:t>
            </a:r>
            <a:r>
              <a:rPr lang="en-US" altLang="ko-KR" sz="900" dirty="0" err="1"/>
              <a:t>document.write</a:t>
            </a:r>
            <a:r>
              <a:rPr lang="en-US" altLang="ko-KR" sz="900" dirty="0"/>
              <a:t>(</a:t>
            </a:r>
            <a:r>
              <a:rPr lang="en-US" altLang="ko-KR" sz="900" b="1" dirty="0" err="1"/>
              <a:t>account.code</a:t>
            </a:r>
            <a:r>
              <a:rPr lang="en-US" altLang="ko-KR" sz="900" dirty="0"/>
              <a:t> + ", ");</a:t>
            </a:r>
          </a:p>
          <a:p>
            <a:pPr defTabSz="180000"/>
            <a:r>
              <a:rPr lang="en-US" altLang="ko-KR" sz="900" dirty="0"/>
              <a:t>	</a:t>
            </a:r>
            <a:r>
              <a:rPr lang="en-US" altLang="ko-KR" sz="900" dirty="0" err="1"/>
              <a:t>document.write</a:t>
            </a:r>
            <a:r>
              <a:rPr lang="en-US" altLang="ko-KR" sz="900" dirty="0"/>
              <a:t>(</a:t>
            </a:r>
            <a:r>
              <a:rPr lang="en-US" altLang="ko-KR" sz="900" b="1" dirty="0" err="1"/>
              <a:t>account.balance</a:t>
            </a:r>
            <a:r>
              <a:rPr lang="en-US" altLang="ko-KR" sz="900" dirty="0"/>
              <a:t> + "&lt;</a:t>
            </a:r>
            <a:r>
              <a:rPr lang="en-US" altLang="ko-KR" sz="900" dirty="0" err="1"/>
              <a:t>br</a:t>
            </a:r>
            <a:r>
              <a:rPr lang="en-US" altLang="ko-KR" sz="900" dirty="0"/>
              <a:t>&gt;");</a:t>
            </a:r>
          </a:p>
          <a:p>
            <a:pPr defTabSz="180000"/>
            <a:endParaRPr lang="en-US" altLang="ko-KR" sz="900" dirty="0"/>
          </a:p>
          <a:p>
            <a:pPr defTabSz="180000"/>
            <a:r>
              <a:rPr lang="en-US" altLang="ko-KR" sz="900" dirty="0"/>
              <a:t>	</a:t>
            </a:r>
            <a:r>
              <a:rPr lang="en-US" altLang="ko-KR" sz="900" b="1" dirty="0" err="1"/>
              <a:t>account.deposit</a:t>
            </a:r>
            <a:r>
              <a:rPr lang="en-US" altLang="ko-KR" sz="900" b="1" dirty="0"/>
              <a:t>(10000); </a:t>
            </a:r>
            <a:r>
              <a:rPr lang="en-US" altLang="ko-KR" sz="900" dirty="0"/>
              <a:t>// 10000</a:t>
            </a:r>
            <a:r>
              <a:rPr lang="ko-KR" altLang="en-US" sz="900" dirty="0"/>
              <a:t>원 저금</a:t>
            </a:r>
          </a:p>
          <a:p>
            <a:pPr defTabSz="180000"/>
            <a:r>
              <a:rPr lang="ko-KR" altLang="en-US" sz="900" dirty="0"/>
              <a:t>	</a:t>
            </a:r>
            <a:r>
              <a:rPr lang="en-US" altLang="ko-KR" sz="900" dirty="0" err="1"/>
              <a:t>document.write</a:t>
            </a:r>
            <a:r>
              <a:rPr lang="en-US" altLang="ko-KR" sz="900" dirty="0"/>
              <a:t>("10000</a:t>
            </a:r>
            <a:r>
              <a:rPr lang="ko-KR" altLang="en-US" sz="900" dirty="0"/>
              <a:t>원 저금 후 잔액은 </a:t>
            </a:r>
            <a:r>
              <a:rPr lang="en-US" altLang="ko-KR" sz="900" dirty="0"/>
              <a:t>" + </a:t>
            </a:r>
            <a:r>
              <a:rPr lang="en-US" altLang="ko-KR" sz="900" b="1" dirty="0" err="1"/>
              <a:t>account.inquiry</a:t>
            </a:r>
            <a:r>
              <a:rPr lang="en-US" altLang="ko-KR" sz="900" b="1" dirty="0"/>
              <a:t>() </a:t>
            </a:r>
            <a:r>
              <a:rPr lang="en-US" altLang="ko-KR" sz="900" dirty="0"/>
              <a:t>+ "&lt;</a:t>
            </a:r>
            <a:r>
              <a:rPr lang="en-US" altLang="ko-KR" sz="900" dirty="0" err="1"/>
              <a:t>br</a:t>
            </a:r>
            <a:r>
              <a:rPr lang="en-US" altLang="ko-KR" sz="900" dirty="0"/>
              <a:t>&gt;");</a:t>
            </a:r>
          </a:p>
          <a:p>
            <a:pPr defTabSz="180000"/>
            <a:r>
              <a:rPr lang="en-US" altLang="ko-KR" sz="900" dirty="0"/>
              <a:t>	</a:t>
            </a:r>
            <a:r>
              <a:rPr lang="en-US" altLang="ko-KR" sz="900" b="1" dirty="0" err="1"/>
              <a:t>account.withdraw</a:t>
            </a:r>
            <a:r>
              <a:rPr lang="en-US" altLang="ko-KR" sz="900" b="1" dirty="0"/>
              <a:t>(5000); </a:t>
            </a:r>
            <a:r>
              <a:rPr lang="en-US" altLang="ko-KR" sz="900" dirty="0"/>
              <a:t>// 5000</a:t>
            </a:r>
            <a:r>
              <a:rPr lang="ko-KR" altLang="en-US" sz="900" dirty="0"/>
              <a:t>원 인출</a:t>
            </a:r>
          </a:p>
          <a:p>
            <a:pPr defTabSz="180000"/>
            <a:r>
              <a:rPr lang="ko-KR" altLang="en-US" sz="900" dirty="0"/>
              <a:t>	</a:t>
            </a:r>
            <a:r>
              <a:rPr lang="en-US" altLang="ko-KR" sz="900" dirty="0" err="1"/>
              <a:t>document.write</a:t>
            </a:r>
            <a:r>
              <a:rPr lang="en-US" altLang="ko-KR" sz="900" dirty="0"/>
              <a:t>("5000</a:t>
            </a:r>
            <a:r>
              <a:rPr lang="ko-KR" altLang="en-US" sz="900" dirty="0"/>
              <a:t>원 인출 후 잔액은 </a:t>
            </a:r>
            <a:r>
              <a:rPr lang="en-US" altLang="ko-KR" sz="900" dirty="0"/>
              <a:t>" + </a:t>
            </a:r>
            <a:r>
              <a:rPr lang="en-US" altLang="ko-KR" sz="900" b="1" dirty="0" err="1"/>
              <a:t>account.inquiry</a:t>
            </a:r>
            <a:r>
              <a:rPr lang="en-US" altLang="ko-KR" sz="900" b="1" dirty="0"/>
              <a:t>() </a:t>
            </a:r>
            <a:r>
              <a:rPr lang="en-US" altLang="ko-KR" sz="900" dirty="0"/>
              <a:t>+ "&lt;</a:t>
            </a:r>
            <a:r>
              <a:rPr lang="en-US" altLang="ko-KR" sz="900" dirty="0" err="1"/>
              <a:t>br</a:t>
            </a:r>
            <a:r>
              <a:rPr lang="en-US" altLang="ko-KR" sz="900" dirty="0"/>
              <a:t>&gt;");</a:t>
            </a:r>
          </a:p>
          <a:p>
            <a:pPr defTabSz="180000"/>
            <a:r>
              <a:rPr lang="en-US" altLang="ko-KR" sz="900" dirty="0"/>
              <a:t>&lt;/script</a:t>
            </a:r>
            <a:r>
              <a:rPr lang="en-US" altLang="ko-KR" sz="900" dirty="0" smtClean="0"/>
              <a:t>&gt;</a:t>
            </a:r>
          </a:p>
          <a:p>
            <a:pPr defTabSz="180000"/>
            <a:r>
              <a:rPr lang="en-US" altLang="ko-KR" sz="900" dirty="0" smtClean="0"/>
              <a:t>&lt;/</a:t>
            </a:r>
            <a:r>
              <a:rPr lang="en-US" altLang="ko-KR" sz="900" dirty="0"/>
              <a:t>body</a:t>
            </a:r>
            <a:r>
              <a:rPr lang="en-US" altLang="ko-KR" sz="900" dirty="0" smtClean="0"/>
              <a:t>&gt;&lt;/</a:t>
            </a:r>
            <a:r>
              <a:rPr lang="en-US" altLang="ko-KR" sz="900" dirty="0"/>
              <a:t>html&gt;</a:t>
            </a:r>
            <a:endParaRPr lang="ko-KR" altLang="en-US" sz="900" dirty="0"/>
          </a:p>
        </p:txBody>
      </p:sp>
      <p:pic>
        <p:nvPicPr>
          <p:cNvPr id="1025" name="_x426927928" descr="EMB0000382825c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4221088"/>
            <a:ext cx="2849235" cy="230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8035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자바스크립트 객체</a:t>
            </a:r>
            <a:endParaRPr lang="ko-KR" altLang="en-US" dirty="0"/>
          </a:p>
        </p:txBody>
      </p:sp>
      <p:sp>
        <p:nvSpPr>
          <p:cNvPr id="26" name="내용 개체 틀 2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자바스크립트 객체 구성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여러 개의 </a:t>
            </a:r>
            <a:r>
              <a:rPr lang="ko-KR" altLang="en-US" dirty="0" err="1" smtClean="0"/>
              <a:t>프로퍼티</a:t>
            </a:r>
            <a:r>
              <a:rPr lang="en-US" altLang="ko-KR" dirty="0" smtClean="0"/>
              <a:t>(property)</a:t>
            </a:r>
            <a:r>
              <a:rPr lang="ko-KR" altLang="en-US" dirty="0" smtClean="0"/>
              <a:t>와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메소드로</a:t>
            </a:r>
            <a:r>
              <a:rPr lang="ko-KR" altLang="en-US" dirty="0" smtClean="0"/>
              <a:t> 구성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프로퍼티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/>
              <a:t>객체의 고유한 </a:t>
            </a:r>
            <a:r>
              <a:rPr lang="ko-KR" altLang="en-US" dirty="0" smtClean="0"/>
              <a:t>속성</a:t>
            </a:r>
            <a:r>
              <a:rPr lang="en-US" altLang="ko-KR" dirty="0" smtClean="0"/>
              <a:t>(</a:t>
            </a:r>
            <a:r>
              <a:rPr lang="ko-KR" altLang="en-US" dirty="0" smtClean="0"/>
              <a:t>변수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메소드</a:t>
            </a:r>
            <a:r>
              <a:rPr lang="en-US" altLang="ko-KR" dirty="0" smtClean="0"/>
              <a:t>(method)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함수</a:t>
            </a:r>
            <a:endParaRPr lang="en-US" altLang="ko-KR" dirty="0" smtClean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5148064" y="3501008"/>
            <a:ext cx="2685672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defTabSz="180000"/>
            <a:r>
              <a:rPr lang="en-US" altLang="ko-KR" sz="1400" dirty="0" err="1" smtClean="0"/>
              <a:t>var</a:t>
            </a:r>
            <a:r>
              <a:rPr lang="en-US" altLang="ko-KR" sz="1400" dirty="0" smtClean="0"/>
              <a:t> account = {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smtClean="0"/>
              <a:t>owner			:  "</a:t>
            </a:r>
            <a:r>
              <a:rPr lang="ko-KR" altLang="en-US" sz="1400" dirty="0" smtClean="0"/>
              <a:t>황기태</a:t>
            </a:r>
            <a:r>
              <a:rPr lang="en-US" altLang="ko-KR" sz="1400" dirty="0" smtClean="0"/>
              <a:t>",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smtClean="0"/>
              <a:t>code	 		:  "111",</a:t>
            </a:r>
          </a:p>
          <a:p>
            <a:pPr defTabSz="180000"/>
            <a:r>
              <a:rPr lang="en-US" altLang="ko-KR" sz="1400" dirty="0" smtClean="0"/>
              <a:t>	balance 		:  35000,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smtClean="0"/>
              <a:t>deposit 		:  function() { … },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smtClean="0"/>
              <a:t>withdraw	:  function</a:t>
            </a:r>
            <a:r>
              <a:rPr lang="en-US" altLang="ko-KR" sz="1400" dirty="0"/>
              <a:t>() { … </a:t>
            </a:r>
            <a:r>
              <a:rPr lang="en-US" altLang="ko-KR" sz="1400" dirty="0" smtClean="0"/>
              <a:t>},</a:t>
            </a:r>
            <a:endParaRPr lang="en-US" altLang="ko-KR" sz="1400" dirty="0"/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smtClean="0"/>
              <a:t>inquiry 		:  function</a:t>
            </a:r>
            <a:r>
              <a:rPr lang="en-US" altLang="ko-KR" sz="1400" dirty="0"/>
              <a:t>() { … </a:t>
            </a:r>
            <a:r>
              <a:rPr lang="en-US" altLang="ko-KR" sz="1400" dirty="0" smtClean="0"/>
              <a:t>}</a:t>
            </a:r>
          </a:p>
          <a:p>
            <a:pPr defTabSz="180000"/>
            <a:r>
              <a:rPr lang="en-US" altLang="ko-KR" sz="1400" dirty="0" smtClean="0"/>
              <a:t>};</a:t>
            </a:r>
            <a:endParaRPr lang="ko-KR" altLang="en-US" sz="1400" dirty="0"/>
          </a:p>
        </p:txBody>
      </p:sp>
      <p:sp>
        <p:nvSpPr>
          <p:cNvPr id="13" name="타원 12"/>
          <p:cNvSpPr/>
          <p:nvPr/>
        </p:nvSpPr>
        <p:spPr>
          <a:xfrm rot="2106326">
            <a:off x="959880" y="4577811"/>
            <a:ext cx="1066603" cy="382526"/>
          </a:xfrm>
          <a:prstGeom prst="ellipse">
            <a:avLst/>
          </a:prstGeom>
          <a:solidFill>
            <a:srgbClr val="C9E7A7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050" dirty="0" smtClean="0">
                <a:solidFill>
                  <a:schemeClr val="tx1"/>
                </a:solidFill>
              </a:rPr>
              <a:t>deposit()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1970839" y="5039255"/>
            <a:ext cx="1066603" cy="464912"/>
          </a:xfrm>
          <a:prstGeom prst="ellipse">
            <a:avLst/>
          </a:prstGeom>
          <a:solidFill>
            <a:srgbClr val="C9E7A7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050" dirty="0" smtClean="0">
                <a:solidFill>
                  <a:schemeClr val="tx1"/>
                </a:solidFill>
              </a:rPr>
              <a:t>withdraw()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909061" y="3280665"/>
            <a:ext cx="3312368" cy="2323601"/>
          </a:xfrm>
          <a:prstGeom prst="ellipse">
            <a:avLst/>
          </a:prstGeom>
          <a:noFill/>
          <a:ln>
            <a:solidFill>
              <a:srgbClr val="FF5B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1625690" y="5640119"/>
            <a:ext cx="20746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자바스크립트 객체 </a:t>
            </a:r>
            <a:r>
              <a:rPr lang="en-US" altLang="ko-KR" sz="1200" dirty="0" smtClean="0"/>
              <a:t>account</a:t>
            </a:r>
            <a:endParaRPr lang="ko-KR" alt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3213884" y="3833316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>
                <a:solidFill>
                  <a:srgbClr val="C00000"/>
                </a:solidFill>
              </a:rPr>
              <a:t>프로퍼티</a:t>
            </a:r>
            <a:endParaRPr lang="ko-KR" altLang="en-US" sz="1200" dirty="0">
              <a:solidFill>
                <a:srgbClr val="C0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189467" y="4769074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>
                <a:solidFill>
                  <a:srgbClr val="C00000"/>
                </a:solidFill>
              </a:rPr>
              <a:t>메소</a:t>
            </a:r>
            <a:r>
              <a:rPr lang="ko-KR" altLang="en-US" sz="1200" dirty="0" err="1">
                <a:solidFill>
                  <a:srgbClr val="C00000"/>
                </a:solidFill>
              </a:rPr>
              <a:t>드</a:t>
            </a:r>
            <a:endParaRPr lang="ko-KR" altLang="en-US" sz="1200" dirty="0">
              <a:solidFill>
                <a:srgbClr val="C0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715624" y="3821380"/>
            <a:ext cx="788518" cy="280928"/>
          </a:xfrm>
          <a:prstGeom prst="roundRect">
            <a:avLst/>
          </a:prstGeom>
          <a:noFill/>
          <a:ln w="12700"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code</a:t>
            </a:r>
            <a:endParaRPr lang="ko-KR" altLang="en-US" sz="1050" dirty="0"/>
          </a:p>
        </p:txBody>
      </p:sp>
      <p:sp>
        <p:nvSpPr>
          <p:cNvPr id="20" name="TextBox 19"/>
          <p:cNvSpPr txBox="1"/>
          <p:nvPr/>
        </p:nvSpPr>
        <p:spPr>
          <a:xfrm>
            <a:off x="1715622" y="4163060"/>
            <a:ext cx="788519" cy="280928"/>
          </a:xfrm>
          <a:prstGeom prst="roundRect">
            <a:avLst/>
          </a:prstGeom>
          <a:noFill/>
          <a:ln w="12700"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balance</a:t>
            </a:r>
            <a:endParaRPr lang="ko-KR" altLang="en-US" sz="1050" dirty="0"/>
          </a:p>
        </p:txBody>
      </p:sp>
      <p:sp>
        <p:nvSpPr>
          <p:cNvPr id="21" name="TextBox 20"/>
          <p:cNvSpPr txBox="1"/>
          <p:nvPr/>
        </p:nvSpPr>
        <p:spPr>
          <a:xfrm>
            <a:off x="1716441" y="3479830"/>
            <a:ext cx="615574" cy="280928"/>
          </a:xfrm>
          <a:prstGeom prst="roundRect">
            <a:avLst/>
          </a:prstGeom>
          <a:noFill/>
          <a:ln w="12700"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owner</a:t>
            </a:r>
            <a:endParaRPr lang="ko-KR" altLang="en-US" sz="1050" dirty="0"/>
          </a:p>
        </p:txBody>
      </p:sp>
      <p:sp>
        <p:nvSpPr>
          <p:cNvPr id="22" name="TextBox 21"/>
          <p:cNvSpPr txBox="1"/>
          <p:nvPr/>
        </p:nvSpPr>
        <p:spPr>
          <a:xfrm>
            <a:off x="2454474" y="3833316"/>
            <a:ext cx="787982" cy="280928"/>
          </a:xfrm>
          <a:prstGeom prst="roundRect">
            <a:avLst/>
          </a:prstGeom>
          <a:solidFill>
            <a:srgbClr val="FFFF00"/>
          </a:solidFill>
          <a:ln w="12700">
            <a:solidFill>
              <a:srgbClr val="00B0F0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“111”</a:t>
            </a:r>
            <a:endParaRPr lang="ko-KR" altLang="en-US" sz="1050" dirty="0"/>
          </a:p>
        </p:txBody>
      </p:sp>
      <p:sp>
        <p:nvSpPr>
          <p:cNvPr id="23" name="TextBox 22"/>
          <p:cNvSpPr txBox="1"/>
          <p:nvPr/>
        </p:nvSpPr>
        <p:spPr>
          <a:xfrm>
            <a:off x="2454473" y="4174996"/>
            <a:ext cx="787982" cy="280928"/>
          </a:xfrm>
          <a:prstGeom prst="roundRect">
            <a:avLst/>
          </a:prstGeom>
          <a:solidFill>
            <a:srgbClr val="FFFF00"/>
          </a:solidFill>
          <a:ln w="12700">
            <a:solidFill>
              <a:srgbClr val="00B0F0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35000</a:t>
            </a:r>
            <a:endParaRPr lang="ko-KR" altLang="en-US" sz="1050" dirty="0"/>
          </a:p>
        </p:txBody>
      </p:sp>
      <p:sp>
        <p:nvSpPr>
          <p:cNvPr id="24" name="TextBox 23"/>
          <p:cNvSpPr txBox="1"/>
          <p:nvPr/>
        </p:nvSpPr>
        <p:spPr>
          <a:xfrm>
            <a:off x="2455291" y="3491766"/>
            <a:ext cx="787458" cy="280928"/>
          </a:xfrm>
          <a:prstGeom prst="roundRect">
            <a:avLst/>
          </a:prstGeom>
          <a:solidFill>
            <a:srgbClr val="FFFF00"/>
          </a:solidFill>
          <a:ln w="12700">
            <a:solidFill>
              <a:srgbClr val="00B0F0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“</a:t>
            </a:r>
            <a:r>
              <a:rPr lang="ko-KR" altLang="en-US" sz="1050" dirty="0" smtClean="0"/>
              <a:t>황기태</a:t>
            </a:r>
            <a:r>
              <a:rPr lang="en-US" altLang="ko-KR" sz="1050" dirty="0" smtClean="0"/>
              <a:t>”</a:t>
            </a:r>
            <a:endParaRPr lang="ko-KR" altLang="en-US" sz="1050" dirty="0"/>
          </a:p>
        </p:txBody>
      </p:sp>
      <p:sp>
        <p:nvSpPr>
          <p:cNvPr id="25" name="타원 24"/>
          <p:cNvSpPr/>
          <p:nvPr/>
        </p:nvSpPr>
        <p:spPr>
          <a:xfrm rot="19331601">
            <a:off x="3143655" y="4563370"/>
            <a:ext cx="1066603" cy="464912"/>
          </a:xfrm>
          <a:prstGeom prst="ellipse">
            <a:avLst/>
          </a:prstGeom>
          <a:solidFill>
            <a:srgbClr val="C9E7A7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050" dirty="0" smtClean="0">
                <a:solidFill>
                  <a:schemeClr val="tx1"/>
                </a:solidFill>
              </a:rPr>
              <a:t>inquiry()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004048" y="5433610"/>
            <a:ext cx="3161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account </a:t>
            </a:r>
            <a:r>
              <a:rPr lang="ko-KR" altLang="en-US" sz="1200" dirty="0" smtClean="0"/>
              <a:t>객체를 만드는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자바스크립트 코드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554570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자바스크립트 객체 종류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 smtClean="0"/>
              <a:t>자바스크립트는 객체 기반 언어</a:t>
            </a:r>
          </a:p>
          <a:p>
            <a:pPr lvl="1"/>
            <a:r>
              <a:rPr lang="ko-KR" altLang="en-US" dirty="0" smtClean="0"/>
              <a:t>자바스크립트는 객체 지향 언어 아님</a:t>
            </a:r>
            <a:endParaRPr lang="en-US" altLang="ko-KR" dirty="0" smtClean="0"/>
          </a:p>
          <a:p>
            <a:r>
              <a:rPr lang="ko-KR" altLang="en-US" dirty="0" smtClean="0"/>
              <a:t>자바스크립트 객체의 유형</a:t>
            </a:r>
          </a:p>
          <a:p>
            <a:pPr marL="365760" lvl="1" indent="0">
              <a:buNone/>
            </a:pPr>
            <a:r>
              <a:rPr lang="en-US" altLang="ko-KR" b="1" dirty="0" smtClean="0">
                <a:solidFill>
                  <a:srgbClr val="C00000"/>
                </a:solidFill>
              </a:rPr>
              <a:t>1. </a:t>
            </a:r>
            <a:r>
              <a:rPr lang="ko-KR" altLang="en-US" b="1" dirty="0" smtClean="0">
                <a:solidFill>
                  <a:srgbClr val="C00000"/>
                </a:solidFill>
              </a:rPr>
              <a:t>코어 객체</a:t>
            </a:r>
            <a:endParaRPr lang="en-US" altLang="ko-KR" b="1" dirty="0" smtClean="0">
              <a:solidFill>
                <a:srgbClr val="C00000"/>
              </a:solidFill>
            </a:endParaRPr>
          </a:p>
          <a:p>
            <a:pPr lvl="2"/>
            <a:r>
              <a:rPr lang="ko-KR" altLang="en-US" dirty="0"/>
              <a:t>자바스크립트 언어가 실행되는 어디서나 사용 가능한 </a:t>
            </a:r>
            <a:r>
              <a:rPr lang="ko-KR" altLang="en-US" dirty="0" smtClean="0"/>
              <a:t>기본 객체</a:t>
            </a:r>
            <a:endParaRPr lang="ko-KR" altLang="en-US" dirty="0"/>
          </a:p>
          <a:p>
            <a:pPr lvl="2"/>
            <a:r>
              <a:rPr lang="ko-KR" altLang="en-US" dirty="0"/>
              <a:t>기본 객체로 </a:t>
            </a:r>
            <a:r>
              <a:rPr lang="ko-KR" altLang="en-US" b="1" dirty="0" smtClean="0"/>
              <a:t>표준 </a:t>
            </a:r>
            <a:r>
              <a:rPr lang="ko-KR" altLang="en-US" b="1" dirty="0"/>
              <a:t>객체</a:t>
            </a:r>
          </a:p>
          <a:p>
            <a:pPr lvl="2"/>
            <a:r>
              <a:rPr lang="en-US" altLang="ko-KR" b="1" dirty="0" smtClean="0"/>
              <a:t>Array</a:t>
            </a:r>
            <a:r>
              <a:rPr lang="en-US" altLang="ko-KR" b="1" dirty="0"/>
              <a:t>, Date, String, Math </a:t>
            </a:r>
            <a:r>
              <a:rPr lang="ko-KR" altLang="en-US" dirty="0"/>
              <a:t>타입 </a:t>
            </a:r>
            <a:r>
              <a:rPr lang="ko-KR" altLang="en-US" dirty="0" smtClean="0"/>
              <a:t>등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웹 페이지 자바스크립트 코드에서 혹은 서버에서 사용 가능</a:t>
            </a:r>
            <a:endParaRPr lang="en-US" altLang="ko-KR" dirty="0" smtClean="0"/>
          </a:p>
          <a:p>
            <a:pPr marL="365760" lvl="1" indent="0">
              <a:buNone/>
            </a:pPr>
            <a:r>
              <a:rPr lang="en-US" altLang="ko-KR" b="1" dirty="0" smtClean="0">
                <a:solidFill>
                  <a:srgbClr val="006600"/>
                </a:solidFill>
              </a:rPr>
              <a:t>2. HTML DOM </a:t>
            </a:r>
            <a:r>
              <a:rPr lang="ko-KR" altLang="en-US" b="1" dirty="0" smtClean="0">
                <a:solidFill>
                  <a:srgbClr val="006600"/>
                </a:solidFill>
              </a:rPr>
              <a:t>객체</a:t>
            </a:r>
            <a:endParaRPr lang="en-US" altLang="ko-KR" b="1" dirty="0" smtClean="0">
              <a:solidFill>
                <a:srgbClr val="006600"/>
              </a:solidFill>
            </a:endParaRPr>
          </a:p>
          <a:p>
            <a:pPr lvl="2"/>
            <a:r>
              <a:rPr lang="en-US" altLang="ko-KR" dirty="0"/>
              <a:t>HTML </a:t>
            </a:r>
            <a:r>
              <a:rPr lang="ko-KR" altLang="en-US" dirty="0"/>
              <a:t>문서에 작성된 </a:t>
            </a:r>
            <a:r>
              <a:rPr lang="ko-KR" altLang="en-US" dirty="0" smtClean="0"/>
              <a:t>각 </a:t>
            </a:r>
            <a:r>
              <a:rPr lang="en-US" altLang="ko-KR" dirty="0" smtClean="0"/>
              <a:t>HTML </a:t>
            </a:r>
            <a:r>
              <a:rPr lang="ko-KR" altLang="en-US" dirty="0" smtClean="0"/>
              <a:t>태그들을 객체화한 것들</a:t>
            </a:r>
            <a:endParaRPr lang="ko-KR" altLang="en-US" dirty="0"/>
          </a:p>
          <a:p>
            <a:pPr lvl="2"/>
            <a:r>
              <a:rPr lang="en-US" altLang="ko-KR" dirty="0"/>
              <a:t>HTML </a:t>
            </a:r>
            <a:r>
              <a:rPr lang="ko-KR" altLang="en-US" dirty="0"/>
              <a:t>문서의 내용과 모양을 제어하기 </a:t>
            </a:r>
            <a:r>
              <a:rPr lang="ko-KR" altLang="en-US" dirty="0" smtClean="0"/>
              <a:t>위한 목적</a:t>
            </a:r>
            <a:endParaRPr lang="en-US" altLang="ko-KR" dirty="0" smtClean="0"/>
          </a:p>
          <a:p>
            <a:pPr lvl="2"/>
            <a:r>
              <a:rPr lang="en-US" altLang="ko-KR" b="1" dirty="0" smtClean="0"/>
              <a:t>W3C</a:t>
            </a:r>
            <a:r>
              <a:rPr lang="ko-KR" altLang="en-US" b="1" dirty="0" smtClean="0"/>
              <a:t>의 표준 객체</a:t>
            </a:r>
          </a:p>
          <a:p>
            <a:pPr marL="365760" lvl="1" indent="0">
              <a:buNone/>
            </a:pPr>
            <a:r>
              <a:rPr lang="en-US" altLang="ko-KR" b="1" dirty="0" smtClean="0">
                <a:solidFill>
                  <a:srgbClr val="0000FF"/>
                </a:solidFill>
              </a:rPr>
              <a:t>3. </a:t>
            </a:r>
            <a:r>
              <a:rPr lang="ko-KR" altLang="en-US" b="1" dirty="0" smtClean="0">
                <a:solidFill>
                  <a:srgbClr val="0000FF"/>
                </a:solidFill>
              </a:rPr>
              <a:t>브라우저 객체</a:t>
            </a:r>
            <a:endParaRPr lang="en-US" altLang="ko-KR" b="1" dirty="0" smtClean="0">
              <a:solidFill>
                <a:srgbClr val="0000FF"/>
              </a:solidFill>
            </a:endParaRPr>
          </a:p>
          <a:p>
            <a:pPr lvl="2"/>
            <a:r>
              <a:rPr lang="ko-KR" altLang="en-US" dirty="0" smtClean="0"/>
              <a:t>자바스크립트로 브라우저를 제어하기 위해 제공되는 객체</a:t>
            </a:r>
            <a:endParaRPr lang="en-US" altLang="ko-KR" dirty="0" smtClean="0"/>
          </a:p>
          <a:p>
            <a:pPr lvl="2"/>
            <a:r>
              <a:rPr lang="en-US" altLang="ko-KR" b="1" dirty="0">
                <a:solidFill>
                  <a:srgbClr val="C00000"/>
                </a:solidFill>
              </a:rPr>
              <a:t>BOM(Brower Object Model</a:t>
            </a:r>
            <a:r>
              <a:rPr lang="en-US" altLang="ko-KR" b="1" dirty="0" smtClean="0">
                <a:solidFill>
                  <a:srgbClr val="C00000"/>
                </a:solidFill>
              </a:rPr>
              <a:t>)</a:t>
            </a:r>
            <a:r>
              <a:rPr lang="ko-KR" altLang="en-US" dirty="0" smtClean="0"/>
              <a:t>에 따르는 객체들</a:t>
            </a:r>
            <a:endParaRPr lang="en-US" altLang="ko-KR" dirty="0" smtClean="0"/>
          </a:p>
          <a:p>
            <a:pPr lvl="2"/>
            <a:r>
              <a:rPr lang="ko-KR" altLang="en-US" b="1" dirty="0" err="1" smtClean="0"/>
              <a:t>비표준</a:t>
            </a:r>
            <a:r>
              <a:rPr lang="ko-KR" altLang="en-US" b="1" dirty="0" smtClean="0"/>
              <a:t> 객체</a:t>
            </a:r>
            <a:endParaRPr lang="en-US" altLang="ko-KR" b="1" dirty="0"/>
          </a:p>
          <a:p>
            <a:pPr lvl="2"/>
            <a:endParaRPr lang="ko-KR" altLang="en-US" dirty="0"/>
          </a:p>
          <a:p>
            <a:pPr lvl="1"/>
            <a:endParaRPr lang="ko-KR" altLang="en-US" dirty="0" smtClean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867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자바스크립트 역</a:t>
            </a:r>
            <a:r>
              <a:rPr lang="ko-KR" altLang="en-US" dirty="0"/>
              <a:t>사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31200" y="1412776"/>
            <a:ext cx="8881232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+mn-ea"/>
                <a:hlinkClick r:id="rId2"/>
              </a:rPr>
              <a:t>https://</a:t>
            </a:r>
            <a:r>
              <a:rPr lang="en-US" altLang="ko-KR" sz="1400" dirty="0" smtClean="0">
                <a:latin typeface="+mn-ea"/>
                <a:hlinkClick r:id="rId2"/>
              </a:rPr>
              <a:t>blog.naver.com/z1004man/221402271473</a:t>
            </a:r>
            <a:endParaRPr lang="en-US" altLang="ko-KR" sz="1400" dirty="0" smtClean="0">
              <a:latin typeface="+mn-ea"/>
            </a:endParaRPr>
          </a:p>
          <a:p>
            <a:r>
              <a:rPr lang="en-US" altLang="ko-KR" sz="1400" dirty="0">
                <a:hlinkClick r:id="rId3"/>
              </a:rPr>
              <a:t>https://medium.com/sjk5766/ecma-script-es-%EC%A0%95%EB%A6%AC%EC%99%80-%EB%B2%84%EC%A0%84%EB%B3%84-%ED%8A%B9%EC%A7%95-77715f696dcb</a:t>
            </a:r>
            <a:endParaRPr lang="en-US" altLang="ko-KR" sz="1400" dirty="0">
              <a:latin typeface="+mn-ea"/>
            </a:endParaRPr>
          </a:p>
          <a:p>
            <a:endParaRPr lang="en-US" altLang="ko-KR" sz="1400" dirty="0">
              <a:latin typeface="+mn-ea"/>
            </a:endParaRPr>
          </a:p>
          <a:p>
            <a:r>
              <a:rPr lang="ko-KR" altLang="en-US" sz="1400" dirty="0" smtClean="0">
                <a:latin typeface="+mn-ea"/>
              </a:rPr>
              <a:t>자바스크립트는 </a:t>
            </a:r>
            <a:r>
              <a:rPr lang="en-US" altLang="ko-KR" sz="1400" dirty="0" smtClean="0">
                <a:latin typeface="+mn-ea"/>
              </a:rPr>
              <a:t>1995</a:t>
            </a:r>
            <a:r>
              <a:rPr lang="ko-KR" altLang="en-US" sz="1400" dirty="0" smtClean="0">
                <a:latin typeface="+mn-ea"/>
              </a:rPr>
              <a:t>년 </a:t>
            </a:r>
            <a:r>
              <a:rPr lang="en-US" altLang="ko-KR" sz="1400" b="1" dirty="0">
                <a:solidFill>
                  <a:srgbClr val="0000FF"/>
                </a:solidFill>
                <a:latin typeface="+mn-ea"/>
              </a:rPr>
              <a:t>Netscape</a:t>
            </a:r>
            <a:r>
              <a:rPr lang="en-US" altLang="ko-KR" sz="1400" dirty="0">
                <a:latin typeface="+mn-ea"/>
              </a:rPr>
              <a:t> </a:t>
            </a:r>
            <a:r>
              <a:rPr lang="ko-KR" altLang="en-US" sz="1400" dirty="0">
                <a:latin typeface="+mn-ea"/>
              </a:rPr>
              <a:t>회사의 </a:t>
            </a:r>
            <a:r>
              <a:rPr lang="en-US" altLang="ko-KR" sz="1400" dirty="0">
                <a:latin typeface="+mn-ea"/>
              </a:rPr>
              <a:t>Brendan </a:t>
            </a:r>
            <a:r>
              <a:rPr lang="en-US" altLang="ko-KR" sz="1400" dirty="0" err="1">
                <a:latin typeface="+mn-ea"/>
              </a:rPr>
              <a:t>Eich</a:t>
            </a:r>
            <a:r>
              <a:rPr lang="en-US" altLang="ko-KR" sz="1400" dirty="0">
                <a:latin typeface="+mn-ea"/>
              </a:rPr>
              <a:t> </a:t>
            </a:r>
            <a:r>
              <a:rPr lang="ko-KR" altLang="en-US" sz="1400" dirty="0">
                <a:latin typeface="+mn-ea"/>
              </a:rPr>
              <a:t>라는 사람에 의해 최초 개발되었다</a:t>
            </a:r>
            <a:r>
              <a:rPr lang="en-US" altLang="ko-KR" sz="1400" dirty="0">
                <a:latin typeface="+mn-ea"/>
              </a:rPr>
              <a:t>. </a:t>
            </a:r>
            <a:r>
              <a:rPr lang="en-US" altLang="ko-KR" sz="1400" dirty="0" smtClean="0">
                <a:latin typeface="+mn-ea"/>
              </a:rPr>
              <a:t/>
            </a:r>
            <a:br>
              <a:rPr lang="en-US" altLang="ko-KR" sz="1400" dirty="0" smtClean="0">
                <a:latin typeface="+mn-ea"/>
              </a:rPr>
            </a:br>
            <a:r>
              <a:rPr lang="en-US" altLang="ko-KR" sz="1400" dirty="0" smtClean="0">
                <a:latin typeface="+mn-ea"/>
              </a:rPr>
              <a:t>Netscape </a:t>
            </a:r>
            <a:r>
              <a:rPr lang="ko-KR" altLang="en-US" sz="1400" dirty="0" err="1" smtClean="0">
                <a:latin typeface="+mn-ea"/>
              </a:rPr>
              <a:t>웹브라우져에서</a:t>
            </a:r>
            <a:r>
              <a:rPr lang="ko-KR" altLang="en-US" sz="1400" dirty="0" smtClean="0">
                <a:latin typeface="+mn-ea"/>
              </a:rPr>
              <a:t> 웹 페이지의 동적인 요소를 구현 하기 위해 개발</a:t>
            </a:r>
            <a:r>
              <a:rPr lang="en-US" altLang="ko-KR" sz="1400" dirty="0" smtClean="0">
                <a:latin typeface="+mn-ea"/>
              </a:rPr>
              <a:t>.</a:t>
            </a:r>
            <a:br>
              <a:rPr lang="en-US" altLang="ko-KR" sz="1400" dirty="0" smtClean="0">
                <a:latin typeface="+mn-ea"/>
              </a:rPr>
            </a:br>
            <a:r>
              <a:rPr lang="ko-KR" altLang="en-US" sz="1400" dirty="0" smtClean="0">
                <a:latin typeface="+mn-ea"/>
              </a:rPr>
              <a:t>자바스크립트가 </a:t>
            </a:r>
            <a:r>
              <a:rPr lang="ko-KR" altLang="en-US" sz="1400" dirty="0">
                <a:latin typeface="+mn-ea"/>
              </a:rPr>
              <a:t>잘 되자</a:t>
            </a:r>
            <a:r>
              <a:rPr lang="en-US" altLang="ko-KR" sz="1400" dirty="0">
                <a:latin typeface="+mn-ea"/>
              </a:rPr>
              <a:t>, MS</a:t>
            </a:r>
            <a:r>
              <a:rPr lang="ko-KR" altLang="en-US" sz="1400" dirty="0">
                <a:latin typeface="+mn-ea"/>
              </a:rPr>
              <a:t>에서 </a:t>
            </a:r>
            <a:r>
              <a:rPr lang="en-US" altLang="ko-KR" sz="1400" dirty="0">
                <a:latin typeface="+mn-ea"/>
              </a:rPr>
              <a:t>Jscript</a:t>
            </a:r>
            <a:r>
              <a:rPr lang="ko-KR" altLang="en-US" sz="1400" dirty="0">
                <a:latin typeface="+mn-ea"/>
              </a:rPr>
              <a:t>라는 언어를 개발해 </a:t>
            </a:r>
            <a:r>
              <a:rPr lang="en-US" altLang="ko-KR" sz="1400" dirty="0">
                <a:latin typeface="+mn-ea"/>
              </a:rPr>
              <a:t>IE</a:t>
            </a:r>
            <a:r>
              <a:rPr lang="ko-KR" altLang="en-US" sz="1400" dirty="0">
                <a:latin typeface="+mn-ea"/>
              </a:rPr>
              <a:t>에 탑재하였는데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이 두 </a:t>
            </a:r>
            <a:r>
              <a:rPr lang="ko-KR" altLang="en-US" sz="1400" dirty="0" smtClean="0">
                <a:latin typeface="+mn-ea"/>
              </a:rPr>
              <a:t>스크립트는 </a:t>
            </a:r>
            <a:r>
              <a:rPr lang="ko-KR" altLang="en-US" sz="1400" dirty="0" err="1" smtClean="0">
                <a:latin typeface="+mn-ea"/>
              </a:rPr>
              <a:t>제각각이라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 smtClean="0">
                <a:latin typeface="+mn-ea"/>
              </a:rPr>
              <a:t>각자의 회사 </a:t>
            </a:r>
            <a:r>
              <a:rPr lang="ko-KR" altLang="en-US" sz="1400" dirty="0" err="1" smtClean="0">
                <a:latin typeface="+mn-ea"/>
              </a:rPr>
              <a:t>브라우져에서만</a:t>
            </a:r>
            <a:r>
              <a:rPr lang="ko-KR" altLang="en-US" sz="1400" dirty="0" smtClean="0">
                <a:latin typeface="+mn-ea"/>
              </a:rPr>
              <a:t> 실행 되어 </a:t>
            </a:r>
            <a:r>
              <a:rPr lang="ko-KR" altLang="en-US" sz="1400" b="1" dirty="0" smtClean="0">
                <a:solidFill>
                  <a:srgbClr val="0000FF"/>
                </a:solidFill>
                <a:latin typeface="+mn-ea"/>
              </a:rPr>
              <a:t>모든 </a:t>
            </a:r>
            <a:r>
              <a:rPr lang="ko-KR" altLang="en-US" sz="1400" b="1" dirty="0" err="1" smtClean="0">
                <a:solidFill>
                  <a:srgbClr val="0000FF"/>
                </a:solidFill>
                <a:latin typeface="+mn-ea"/>
              </a:rPr>
              <a:t>브라우져에서</a:t>
            </a:r>
            <a:r>
              <a:rPr lang="ko-KR" altLang="en-US" sz="1400" b="1" dirty="0" smtClean="0">
                <a:solidFill>
                  <a:srgbClr val="0000FF"/>
                </a:solidFill>
                <a:latin typeface="+mn-ea"/>
              </a:rPr>
              <a:t> 호환되는 표준 규격이 필요하게</a:t>
            </a:r>
            <a:r>
              <a:rPr lang="ko-KR" altLang="en-US" sz="1400" dirty="0" smtClean="0">
                <a:latin typeface="+mn-ea"/>
              </a:rPr>
              <a:t> </a:t>
            </a:r>
            <a:r>
              <a:rPr lang="ko-KR" altLang="en-US" sz="1400" dirty="0">
                <a:latin typeface="+mn-ea"/>
              </a:rPr>
              <a:t>되었다</a:t>
            </a:r>
            <a:r>
              <a:rPr lang="en-US" altLang="ko-KR" sz="1400" dirty="0" smtClean="0">
                <a:latin typeface="+mn-ea"/>
              </a:rPr>
              <a:t>. </a:t>
            </a:r>
            <a:br>
              <a:rPr lang="en-US" altLang="ko-KR" sz="1400" dirty="0" smtClean="0">
                <a:latin typeface="+mn-ea"/>
              </a:rPr>
            </a:br>
            <a:r>
              <a:rPr lang="en-US" altLang="ko-KR" sz="1400" dirty="0" smtClean="0">
                <a:latin typeface="+mn-ea"/>
              </a:rPr>
              <a:t>(</a:t>
            </a:r>
            <a:r>
              <a:rPr lang="ko-KR" altLang="en-US" sz="1400" dirty="0" smtClean="0">
                <a:latin typeface="+mn-ea"/>
              </a:rPr>
              <a:t>브라우저 전쟁시절</a:t>
            </a:r>
            <a:r>
              <a:rPr lang="en-US" altLang="ko-KR" sz="1400" dirty="0" smtClean="0">
                <a:latin typeface="+mn-ea"/>
              </a:rPr>
              <a:t>)</a:t>
            </a:r>
          </a:p>
          <a:p>
            <a:r>
              <a:rPr lang="ko-KR" altLang="en-US" sz="1400" dirty="0" smtClean="0">
                <a:latin typeface="+mn-ea"/>
              </a:rPr>
              <a:t>그래서</a:t>
            </a:r>
            <a:r>
              <a:rPr lang="en-US" altLang="ko-KR" sz="1400" dirty="0" smtClean="0">
                <a:latin typeface="+mn-ea"/>
              </a:rPr>
              <a:t> </a:t>
            </a:r>
            <a:r>
              <a:rPr lang="ko-KR" altLang="en-US" sz="1400" dirty="0" smtClean="0"/>
              <a:t>표준을 </a:t>
            </a:r>
            <a:r>
              <a:rPr lang="ko-KR" altLang="en-US" sz="1400" dirty="0"/>
              <a:t>위해 자바스크립트를 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b="1" dirty="0" smtClean="0"/>
              <a:t>ECMA</a:t>
            </a:r>
            <a:r>
              <a:rPr lang="en-US" altLang="ko-KR" sz="1400" b="1" dirty="0"/>
              <a:t>( </a:t>
            </a:r>
            <a:r>
              <a:rPr lang="en-US" altLang="ko-KR" sz="1400" b="1" i="1" dirty="0"/>
              <a:t>European Computer Manufacturers Association </a:t>
            </a:r>
            <a:r>
              <a:rPr lang="en-US" altLang="ko-KR" sz="1400" b="1" i="1" dirty="0" smtClean="0"/>
              <a:t>:  </a:t>
            </a:r>
            <a:r>
              <a:rPr lang="ko-KR" altLang="en-US" sz="1400" dirty="0"/>
              <a:t>정보와 통신시스템의 비영리 표준 기구</a:t>
            </a:r>
            <a:r>
              <a:rPr lang="en-US" altLang="ko-KR" sz="1400" b="1" i="1" dirty="0" smtClean="0"/>
              <a:t>)</a:t>
            </a:r>
            <a:r>
              <a:rPr lang="ko-KR" altLang="en-US" sz="1400" i="1" dirty="0"/>
              <a:t> </a:t>
            </a:r>
            <a:r>
              <a:rPr lang="ko-KR" altLang="en-US" sz="1400" dirty="0" smtClean="0"/>
              <a:t>에 </a:t>
            </a:r>
            <a:r>
              <a:rPr lang="ko-KR" altLang="en-US" sz="1400" dirty="0"/>
              <a:t>제출하였고</a:t>
            </a:r>
            <a:r>
              <a:rPr lang="ko-KR" altLang="en-US" sz="1400" i="1" dirty="0"/>
              <a:t> </a:t>
            </a:r>
            <a:r>
              <a:rPr lang="ko-KR" altLang="en-US" sz="1400" i="1" dirty="0" smtClean="0"/>
              <a:t>표준화 작업을 </a:t>
            </a:r>
            <a:r>
              <a:rPr lang="en-US" altLang="ko-KR" sz="1400" i="1" dirty="0"/>
              <a:t>ECMA-262</a:t>
            </a:r>
            <a:r>
              <a:rPr lang="ko-KR" altLang="en-US" sz="1400" i="1" dirty="0"/>
              <a:t>란 이름으로 </a:t>
            </a:r>
            <a:r>
              <a:rPr lang="en-US" altLang="ko-KR" sz="1400" i="1" dirty="0"/>
              <a:t>1996</a:t>
            </a:r>
            <a:r>
              <a:rPr lang="ko-KR" altLang="en-US" sz="1400" i="1" dirty="0"/>
              <a:t>년 </a:t>
            </a:r>
            <a:r>
              <a:rPr lang="en-US" altLang="ko-KR" sz="1400" i="1" dirty="0"/>
              <a:t>11</a:t>
            </a:r>
            <a:r>
              <a:rPr lang="ko-KR" altLang="en-US" sz="1400" i="1" dirty="0"/>
              <a:t>월에 시작해 </a:t>
            </a:r>
            <a:r>
              <a:rPr lang="en-US" altLang="ko-KR" sz="1400" i="1" dirty="0"/>
              <a:t>1997</a:t>
            </a:r>
            <a:r>
              <a:rPr lang="ko-KR" altLang="en-US" sz="1400" i="1" dirty="0"/>
              <a:t>년 </a:t>
            </a:r>
            <a:r>
              <a:rPr lang="en-US" altLang="ko-KR" sz="1400" i="1" dirty="0"/>
              <a:t>6</a:t>
            </a:r>
            <a:r>
              <a:rPr lang="ko-KR" altLang="en-US" sz="1400" i="1" dirty="0"/>
              <a:t>월에 </a:t>
            </a:r>
            <a:r>
              <a:rPr lang="ko-KR" altLang="en-US" sz="1400" i="1" dirty="0" smtClean="0"/>
              <a:t>채택됨</a:t>
            </a:r>
            <a:endParaRPr lang="ko-KR" altLang="en-US" sz="1400" dirty="0"/>
          </a:p>
          <a:p>
            <a:r>
              <a:rPr lang="ko-KR" altLang="en-US" sz="1400" dirty="0"/>
              <a:t/>
            </a:r>
            <a:br>
              <a:rPr lang="ko-KR" altLang="en-US" sz="1400" dirty="0"/>
            </a:br>
            <a:endParaRPr lang="ko-KR" altLang="en-US" sz="1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75194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코어 객체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코어 객체 종류</a:t>
            </a:r>
          </a:p>
          <a:p>
            <a:pPr lvl="1"/>
            <a:r>
              <a:rPr lang="en-US" altLang="ko-KR" dirty="0" smtClean="0"/>
              <a:t>Array, Date, String, Math </a:t>
            </a:r>
            <a:r>
              <a:rPr lang="ko-KR" altLang="en-US" dirty="0" smtClean="0"/>
              <a:t>등</a:t>
            </a:r>
            <a:endParaRPr lang="en-US" altLang="ko-KR" dirty="0" smtClean="0"/>
          </a:p>
          <a:p>
            <a:r>
              <a:rPr lang="ko-KR" altLang="en-US" dirty="0" smtClean="0"/>
              <a:t>코어 객체 생성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new </a:t>
            </a:r>
            <a:r>
              <a:rPr lang="ko-KR" altLang="en-US" dirty="0" smtClean="0"/>
              <a:t>키워드 이용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객체가 생성되면 객체 내부에 </a:t>
            </a:r>
            <a:r>
              <a:rPr lang="ko-KR" altLang="en-US" b="1" dirty="0" err="1"/>
              <a:t>프로퍼티와</a:t>
            </a:r>
            <a:r>
              <a:rPr lang="ko-KR" altLang="en-US" b="1" dirty="0"/>
              <a:t> </a:t>
            </a:r>
            <a:r>
              <a:rPr lang="ko-KR" altLang="en-US" b="1" dirty="0" err="1" smtClean="0"/>
              <a:t>메소드들</a:t>
            </a:r>
            <a:r>
              <a:rPr lang="ko-KR" altLang="en-US" b="1" dirty="0" smtClean="0"/>
              <a:t> </a:t>
            </a:r>
            <a:r>
              <a:rPr lang="ko-KR" altLang="en-US" dirty="0"/>
              <a:t>존재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객체 접근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객체와 멤버 사이에 점</a:t>
            </a:r>
            <a:r>
              <a:rPr lang="en-US" altLang="ko-KR" dirty="0" smtClean="0"/>
              <a:t>(.) </a:t>
            </a:r>
            <a:r>
              <a:rPr lang="ko-KR" altLang="en-US" dirty="0" smtClean="0"/>
              <a:t>연산자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이용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331640" y="3068960"/>
            <a:ext cx="6984776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var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today = 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new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Date(); 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	//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시간 정보를 다루는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Date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타입의 객체 생성</a:t>
            </a:r>
          </a:p>
          <a:p>
            <a:pPr marL="1905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var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msg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= 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new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String(“Hello”); // “Hello”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문자열을 담은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String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타입의 객체 생성</a:t>
            </a:r>
            <a:endParaRPr lang="ko-KR" altLang="en-US" sz="1400" kern="0" spc="0" dirty="0">
              <a:solidFill>
                <a:srgbClr val="000000"/>
              </a:solidFill>
              <a:effectLst/>
              <a:latin typeface="+mj-ea"/>
              <a:ea typeface="+mj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296622" y="5498648"/>
            <a:ext cx="7019794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obj.</a:t>
            </a:r>
            <a:r>
              <a:rPr lang="ko-KR" altLang="en-US" sz="1400" kern="0" dirty="0" err="1">
                <a:solidFill>
                  <a:srgbClr val="000000"/>
                </a:solidFill>
                <a:latin typeface="+mj-ea"/>
                <a:ea typeface="+mj-ea"/>
              </a:rPr>
              <a:t>프로퍼티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=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값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;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		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//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객체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obj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의 </a:t>
            </a:r>
            <a:r>
              <a:rPr lang="ko-KR" altLang="en-US" sz="1400" kern="0" dirty="0" err="1">
                <a:solidFill>
                  <a:srgbClr val="000000"/>
                </a:solidFill>
                <a:latin typeface="+mj-ea"/>
                <a:ea typeface="+mj-ea"/>
              </a:rPr>
              <a:t>프로퍼티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 값 변경</a:t>
            </a:r>
          </a:p>
          <a:p>
            <a:pPr marL="190500" fontAlgn="base" latinLnBrk="0"/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변수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= obj.</a:t>
            </a:r>
            <a:r>
              <a:rPr lang="ko-KR" altLang="en-US" sz="1400" kern="0" dirty="0" err="1">
                <a:solidFill>
                  <a:srgbClr val="000000"/>
                </a:solidFill>
                <a:latin typeface="+mj-ea"/>
                <a:ea typeface="+mj-ea"/>
              </a:rPr>
              <a:t>프로퍼티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;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	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//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객체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obj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의 </a:t>
            </a:r>
            <a:r>
              <a:rPr lang="ko-KR" altLang="en-US" sz="1400" kern="0" dirty="0" err="1">
                <a:solidFill>
                  <a:srgbClr val="000000"/>
                </a:solidFill>
                <a:latin typeface="+mj-ea"/>
                <a:ea typeface="+mj-ea"/>
              </a:rPr>
              <a:t>프로퍼티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 값 알아내기</a:t>
            </a:r>
          </a:p>
          <a:p>
            <a:pPr marL="1905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obj.</a:t>
            </a:r>
            <a:r>
              <a:rPr lang="ko-KR" altLang="en-US" sz="1400" kern="0" dirty="0" err="1">
                <a:solidFill>
                  <a:srgbClr val="000000"/>
                </a:solidFill>
                <a:latin typeface="+mj-ea"/>
                <a:ea typeface="+mj-ea"/>
              </a:rPr>
              <a:t>메소드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매개변수 값들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);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	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//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객체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obj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의 </a:t>
            </a:r>
            <a:r>
              <a:rPr lang="ko-KR" altLang="en-US" sz="1400" kern="0" dirty="0" err="1">
                <a:solidFill>
                  <a:srgbClr val="000000"/>
                </a:solidFill>
                <a:latin typeface="+mj-ea"/>
                <a:ea typeface="+mj-ea"/>
              </a:rPr>
              <a:t>메소드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 호출</a:t>
            </a:r>
          </a:p>
        </p:txBody>
      </p:sp>
    </p:spTree>
    <p:extLst>
      <p:ext uri="{BB962C8B-B14F-4D97-AF65-F5344CB8AC3E}">
        <p14:creationId xmlns:p14="http://schemas.microsoft.com/office/powerpoint/2010/main" val="651380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ko-KR" altLang="en-US" dirty="0"/>
              <a:t>예제 </a:t>
            </a:r>
            <a:r>
              <a:rPr lang="en-US" altLang="ko-KR" dirty="0"/>
              <a:t>7</a:t>
            </a:r>
            <a:r>
              <a:rPr lang="en-US" altLang="ko-KR" dirty="0" smtClean="0"/>
              <a:t>–1 </a:t>
            </a:r>
            <a:r>
              <a:rPr lang="ko-KR" altLang="en-US" dirty="0"/>
              <a:t>자바스크립트 객체 생성 및 활용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335360" y="1484784"/>
            <a:ext cx="5256584" cy="48320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&lt;!DOCTYPE html&gt;</a:t>
            </a:r>
          </a:p>
          <a:p>
            <a:pPr defTabSz="180000"/>
            <a:r>
              <a:rPr lang="en-US" altLang="ko-KR" sz="1400" dirty="0"/>
              <a:t>&lt;html</a:t>
            </a:r>
            <a:r>
              <a:rPr lang="en-US" altLang="ko-KR" sz="1400" dirty="0" smtClean="0"/>
              <a:t>&gt;</a:t>
            </a:r>
          </a:p>
          <a:p>
            <a:pPr defTabSz="180000"/>
            <a:r>
              <a:rPr lang="en-US" altLang="ko-KR" sz="1400" dirty="0" smtClean="0"/>
              <a:t>&lt;</a:t>
            </a:r>
            <a:r>
              <a:rPr lang="en-US" altLang="ko-KR" sz="1400" dirty="0"/>
              <a:t>head&gt;&lt;title&gt;</a:t>
            </a:r>
            <a:r>
              <a:rPr lang="ko-KR" altLang="en-US" sz="1400" dirty="0"/>
              <a:t>객체 생성 및 활용</a:t>
            </a:r>
            <a:r>
              <a:rPr lang="en-US" altLang="ko-KR" sz="1400" dirty="0"/>
              <a:t>&lt;/title&gt;&lt;/head&gt;</a:t>
            </a:r>
          </a:p>
          <a:p>
            <a:pPr defTabSz="180000"/>
            <a:r>
              <a:rPr lang="en-US" altLang="ko-KR" sz="1400" dirty="0"/>
              <a:t>&lt;body&gt;</a:t>
            </a:r>
          </a:p>
          <a:p>
            <a:pPr defTabSz="180000"/>
            <a:r>
              <a:rPr lang="en-US" altLang="ko-KR" sz="1400" dirty="0"/>
              <a:t>&lt;h3&gt;</a:t>
            </a:r>
            <a:r>
              <a:rPr lang="ko-KR" altLang="en-US" sz="1400" dirty="0"/>
              <a:t>객체 생성 및 활용</a:t>
            </a:r>
            <a:r>
              <a:rPr lang="en-US" altLang="ko-KR" sz="1400" dirty="0"/>
              <a:t>&lt;/h3&gt;</a:t>
            </a:r>
          </a:p>
          <a:p>
            <a:pPr defTabSz="180000"/>
            <a:r>
              <a:rPr lang="en-US" altLang="ko-KR" sz="1400" dirty="0"/>
              <a:t>&lt;</a:t>
            </a:r>
            <a:r>
              <a:rPr lang="en-US" altLang="ko-KR" sz="1400" dirty="0" err="1"/>
              <a:t>hr</a:t>
            </a:r>
            <a:r>
              <a:rPr lang="en-US" altLang="ko-KR" sz="1400" dirty="0"/>
              <a:t>&gt;</a:t>
            </a:r>
          </a:p>
          <a:p>
            <a:pPr defTabSz="180000"/>
            <a:r>
              <a:rPr lang="en-US" altLang="ko-KR" sz="1400" dirty="0"/>
              <a:t>&lt;script&gt;</a:t>
            </a:r>
          </a:p>
          <a:p>
            <a:pPr defTabSz="180000"/>
            <a:r>
              <a:rPr lang="en-US" altLang="ko-KR" sz="1400" dirty="0" smtClean="0"/>
              <a:t>	// </a:t>
            </a:r>
            <a:r>
              <a:rPr lang="en-US" altLang="ko-KR" sz="1400" dirty="0"/>
              <a:t>Date </a:t>
            </a:r>
            <a:r>
              <a:rPr lang="ko-KR" altLang="en-US" sz="1400" dirty="0"/>
              <a:t>객체 생성</a:t>
            </a:r>
          </a:p>
          <a:p>
            <a:pPr defTabSz="180000"/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var</a:t>
            </a:r>
            <a:r>
              <a:rPr lang="en-US" altLang="ko-KR" sz="1400" dirty="0" smtClean="0"/>
              <a:t> today </a:t>
            </a:r>
            <a:r>
              <a:rPr lang="en-US" altLang="ko-KR" sz="1400" dirty="0"/>
              <a:t>= </a:t>
            </a:r>
            <a:r>
              <a:rPr lang="en-US" altLang="ko-KR" sz="1400" b="1" dirty="0"/>
              <a:t>new Date(); </a:t>
            </a:r>
          </a:p>
          <a:p>
            <a:pPr defTabSz="180000"/>
            <a:endParaRPr lang="ko-KR" altLang="en-US" sz="1400" dirty="0"/>
          </a:p>
          <a:p>
            <a:pPr defTabSz="180000"/>
            <a:r>
              <a:rPr lang="en-US" altLang="ko-KR" sz="1400" dirty="0" smtClean="0"/>
              <a:t>	// </a:t>
            </a:r>
            <a:r>
              <a:rPr lang="en-US" altLang="ko-KR" sz="1400" dirty="0"/>
              <a:t>Date </a:t>
            </a:r>
            <a:r>
              <a:rPr lang="ko-KR" altLang="en-US" sz="1400" dirty="0"/>
              <a:t>객체의 </a:t>
            </a:r>
            <a:r>
              <a:rPr lang="en-US" altLang="ko-KR" sz="1400" dirty="0" err="1" smtClean="0"/>
              <a:t>toLocaleString</a:t>
            </a:r>
            <a:r>
              <a:rPr lang="en-US" altLang="ko-KR" sz="1400" dirty="0"/>
              <a:t>() </a:t>
            </a:r>
            <a:r>
              <a:rPr lang="ko-KR" altLang="en-US" sz="1400" dirty="0" err="1"/>
              <a:t>메소드</a:t>
            </a:r>
            <a:r>
              <a:rPr lang="ko-KR" altLang="en-US" sz="1400" dirty="0"/>
              <a:t> 호출</a:t>
            </a:r>
          </a:p>
          <a:p>
            <a:pPr defTabSz="180000"/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document.write</a:t>
            </a:r>
            <a:r>
              <a:rPr lang="en-US" altLang="ko-KR" sz="1400" dirty="0"/>
              <a:t>("</a:t>
            </a:r>
            <a:r>
              <a:rPr lang="ko-KR" altLang="en-US" sz="1400" dirty="0"/>
              <a:t>현재 시간 </a:t>
            </a:r>
            <a:r>
              <a:rPr lang="en-US" altLang="ko-KR" sz="1400" dirty="0"/>
              <a:t>: "</a:t>
            </a:r>
            <a:r>
              <a:rPr lang="ko-KR" altLang="en-US" sz="1400" dirty="0"/>
              <a:t> </a:t>
            </a:r>
            <a:r>
              <a:rPr lang="en-US" altLang="ko-KR" sz="1400" dirty="0"/>
              <a:t>+ </a:t>
            </a:r>
            <a:r>
              <a:rPr lang="en-US" altLang="ko-KR" sz="1400" b="1" dirty="0" err="1" smtClean="0"/>
              <a:t>today.toLocaleString</a:t>
            </a:r>
            <a:r>
              <a:rPr lang="en-US" altLang="ko-KR" sz="1400" b="1" dirty="0"/>
              <a:t>()</a:t>
            </a:r>
            <a:r>
              <a:rPr lang="en-US" altLang="ko-KR" sz="1400" dirty="0"/>
              <a:t> </a:t>
            </a:r>
            <a:endParaRPr lang="en-US" altLang="ko-KR" sz="1400" dirty="0" smtClean="0"/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smtClean="0"/>
              <a:t>					+ </a:t>
            </a:r>
            <a:r>
              <a:rPr lang="en-US" altLang="ko-KR" sz="1400" dirty="0"/>
              <a:t>"&lt;</a:t>
            </a:r>
            <a:r>
              <a:rPr lang="en-US" altLang="ko-KR" sz="1400" dirty="0" err="1"/>
              <a:t>br</a:t>
            </a:r>
            <a:r>
              <a:rPr lang="en-US" altLang="ko-KR" sz="1400" dirty="0"/>
              <a:t>&gt;");</a:t>
            </a:r>
          </a:p>
          <a:p>
            <a:pPr defTabSz="180000"/>
            <a:endParaRPr lang="ko-KR" altLang="en-US" sz="1400" dirty="0"/>
          </a:p>
          <a:p>
            <a:pPr defTabSz="180000"/>
            <a:r>
              <a:rPr lang="en-US" altLang="ko-KR" sz="1400" dirty="0" smtClean="0"/>
              <a:t>	// </a:t>
            </a:r>
            <a:r>
              <a:rPr lang="en-US" altLang="ko-KR" sz="1400" dirty="0"/>
              <a:t>String </a:t>
            </a:r>
            <a:r>
              <a:rPr lang="ko-KR" altLang="en-US" sz="1400" dirty="0"/>
              <a:t>객체 생성</a:t>
            </a:r>
          </a:p>
          <a:p>
            <a:pPr defTabSz="180000"/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var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mystr</a:t>
            </a:r>
            <a:r>
              <a:rPr lang="en-US" altLang="ko-KR" sz="1400" dirty="0"/>
              <a:t>= </a:t>
            </a:r>
            <a:r>
              <a:rPr lang="en-US" altLang="ko-KR" sz="1400" b="1" dirty="0"/>
              <a:t>new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String("</a:t>
            </a:r>
            <a:r>
              <a:rPr lang="ko-KR" altLang="en-US" sz="1400" b="1" dirty="0"/>
              <a:t>자바스크립트 공부하기</a:t>
            </a:r>
            <a:r>
              <a:rPr lang="en-US" altLang="ko-KR" sz="1400" b="1" dirty="0"/>
              <a:t>");</a:t>
            </a:r>
          </a:p>
          <a:p>
            <a:pPr defTabSz="180000"/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document.write</a:t>
            </a:r>
            <a:r>
              <a:rPr lang="en-US" altLang="ko-KR" sz="1400" dirty="0"/>
              <a:t>("</a:t>
            </a:r>
            <a:r>
              <a:rPr lang="en-US" altLang="ko-KR" sz="1400" dirty="0" err="1"/>
              <a:t>mystr</a:t>
            </a:r>
            <a:r>
              <a:rPr lang="ko-KR" altLang="en-US" sz="1400" dirty="0"/>
              <a:t>의 내용 </a:t>
            </a:r>
            <a:r>
              <a:rPr lang="en-US" altLang="ko-KR" sz="1400" dirty="0"/>
              <a:t>: "</a:t>
            </a:r>
            <a:r>
              <a:rPr lang="ko-KR" altLang="en-US" sz="1400" dirty="0"/>
              <a:t> </a:t>
            </a:r>
            <a:r>
              <a:rPr lang="en-US" altLang="ko-KR" sz="1400" dirty="0"/>
              <a:t>+ </a:t>
            </a:r>
            <a:r>
              <a:rPr lang="en-US" altLang="ko-KR" sz="1400" b="1" dirty="0" err="1"/>
              <a:t>mystr</a:t>
            </a:r>
            <a:r>
              <a:rPr lang="en-US" altLang="ko-KR" sz="1400" dirty="0"/>
              <a:t> + "&lt;</a:t>
            </a:r>
            <a:r>
              <a:rPr lang="en-US" altLang="ko-KR" sz="1400" dirty="0" err="1"/>
              <a:t>br</a:t>
            </a:r>
            <a:r>
              <a:rPr lang="en-US" altLang="ko-KR" sz="1400" dirty="0"/>
              <a:t>&gt;");</a:t>
            </a:r>
          </a:p>
          <a:p>
            <a:pPr defTabSz="180000"/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document.write</a:t>
            </a:r>
            <a:r>
              <a:rPr lang="en-US" altLang="ko-KR" sz="1400" dirty="0"/>
              <a:t>("</a:t>
            </a:r>
            <a:r>
              <a:rPr lang="en-US" altLang="ko-KR" sz="1400" dirty="0" err="1"/>
              <a:t>mystr</a:t>
            </a:r>
            <a:r>
              <a:rPr lang="ko-KR" altLang="en-US" sz="1400" dirty="0"/>
              <a:t>의 길이 </a:t>
            </a:r>
            <a:r>
              <a:rPr lang="en-US" altLang="ko-KR" sz="1400" dirty="0"/>
              <a:t>: "</a:t>
            </a:r>
            <a:r>
              <a:rPr lang="ko-KR" altLang="en-US" sz="1400" dirty="0"/>
              <a:t> </a:t>
            </a:r>
            <a:r>
              <a:rPr lang="en-US" altLang="ko-KR" sz="1400" dirty="0"/>
              <a:t>+ </a:t>
            </a:r>
            <a:r>
              <a:rPr lang="en-US" altLang="ko-KR" sz="1400" b="1" dirty="0" err="1"/>
              <a:t>mystr.length</a:t>
            </a:r>
            <a:r>
              <a:rPr lang="en-US" altLang="ko-KR" sz="1400" dirty="0"/>
              <a:t> + "&lt;</a:t>
            </a:r>
            <a:r>
              <a:rPr lang="en-US" altLang="ko-KR" sz="1400" dirty="0" err="1"/>
              <a:t>br</a:t>
            </a:r>
            <a:r>
              <a:rPr lang="en-US" altLang="ko-KR" sz="1400" dirty="0"/>
              <a:t>&gt;");</a:t>
            </a:r>
          </a:p>
          <a:p>
            <a:pPr defTabSz="180000"/>
            <a:r>
              <a:rPr lang="en-US" altLang="ko-KR" sz="1400" dirty="0" smtClean="0"/>
              <a:t>	// </a:t>
            </a:r>
            <a:r>
              <a:rPr lang="en-US" altLang="ko-KR" sz="1400" dirty="0" err="1"/>
              <a:t>mystr.length</a:t>
            </a:r>
            <a:r>
              <a:rPr lang="en-US" altLang="ko-KR" sz="1400" dirty="0"/>
              <a:t>=10; // </a:t>
            </a:r>
            <a:r>
              <a:rPr lang="ko-KR" altLang="en-US" sz="1400" dirty="0"/>
              <a:t>이 문장은 오류이다</a:t>
            </a:r>
            <a:r>
              <a:rPr lang="en-US" altLang="ko-KR" sz="1400" dirty="0"/>
              <a:t>.</a:t>
            </a:r>
          </a:p>
          <a:p>
            <a:pPr defTabSz="180000"/>
            <a:r>
              <a:rPr lang="en-US" altLang="ko-KR" sz="1400" dirty="0"/>
              <a:t>&lt;/script&gt;</a:t>
            </a:r>
          </a:p>
          <a:p>
            <a:pPr defTabSz="180000"/>
            <a:r>
              <a:rPr lang="en-US" altLang="ko-KR" sz="1400" dirty="0"/>
              <a:t>&lt;/body&gt;</a:t>
            </a:r>
          </a:p>
          <a:p>
            <a:pPr defTabSz="180000"/>
            <a:r>
              <a:rPr lang="en-US" altLang="ko-KR" sz="1400" dirty="0"/>
              <a:t>&lt;/html&gt;</a:t>
            </a:r>
            <a:endParaRPr lang="ko-KR" alt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2351584" y="2924944"/>
            <a:ext cx="879520" cy="306467"/>
          </a:xfrm>
          <a:prstGeom prst="wedgeRoundRectCallout">
            <a:avLst>
              <a:gd name="adj1" fmla="val -78591"/>
              <a:gd name="adj2" fmla="val 6526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200" smtClean="0"/>
              <a:t>객체 생성</a:t>
            </a:r>
            <a:endParaRPr lang="ko-KR" alt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3575720" y="4240646"/>
            <a:ext cx="1037873" cy="306467"/>
          </a:xfrm>
          <a:prstGeom prst="wedgeRoundRectCallout">
            <a:avLst>
              <a:gd name="adj1" fmla="val -48424"/>
              <a:gd name="adj2" fmla="val -10326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200" smtClean="0"/>
              <a:t>메소드</a:t>
            </a:r>
            <a:r>
              <a:rPr lang="ko-KR" altLang="en-US" sz="1200" dirty="0" smtClean="0"/>
              <a:t> 호출</a:t>
            </a:r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4021101" y="5517232"/>
            <a:ext cx="1184983" cy="306467"/>
          </a:xfrm>
          <a:prstGeom prst="wedgeRoundRectCallout">
            <a:avLst>
              <a:gd name="adj1" fmla="val -48424"/>
              <a:gd name="adj2" fmla="val -10326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/>
              <a:t>프로퍼티</a:t>
            </a:r>
            <a:r>
              <a:rPr lang="ko-KR" altLang="en-US" sz="1200" dirty="0" smtClean="0"/>
              <a:t> 읽기</a:t>
            </a:r>
            <a:endParaRPr lang="ko-KR" altLang="en-US" sz="12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6056" y="1628800"/>
            <a:ext cx="3181350" cy="2152650"/>
          </a:xfrm>
          <a:prstGeom prst="rect">
            <a:avLst/>
          </a:prstGeom>
          <a:ln w="6350"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3275916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1043608" y="3068960"/>
            <a:ext cx="6907152" cy="1800200"/>
          </a:xfrm>
          <a:prstGeom prst="rect">
            <a:avLst/>
          </a:prstGeom>
          <a:solidFill>
            <a:schemeClr val="bg1"/>
          </a:solidFill>
          <a:ln w="12700"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자바스크립트 배열</a:t>
            </a:r>
            <a:endParaRPr lang="ko-KR" altLang="en-US" dirty="0"/>
          </a:p>
        </p:txBody>
      </p:sp>
      <p:sp>
        <p:nvSpPr>
          <p:cNvPr id="19" name="내용 개체 틀 18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배열</a:t>
            </a:r>
            <a:endParaRPr lang="en-US" altLang="ko-KR" dirty="0" smtClean="0"/>
          </a:p>
          <a:p>
            <a:pPr lvl="1"/>
            <a:r>
              <a:rPr lang="ko-KR" altLang="en-US" dirty="0"/>
              <a:t>여러 개의 </a:t>
            </a:r>
            <a:r>
              <a:rPr lang="ko-KR" altLang="en-US" dirty="0" smtClean="0"/>
              <a:t>원소들을 </a:t>
            </a:r>
            <a:r>
              <a:rPr lang="ko-KR" altLang="en-US" dirty="0"/>
              <a:t>연속적으로 </a:t>
            </a:r>
            <a:r>
              <a:rPr lang="ko-KR" altLang="en-US" dirty="0" smtClean="0"/>
              <a:t>저장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전체를 </a:t>
            </a:r>
            <a:r>
              <a:rPr lang="ko-KR" altLang="en-US" dirty="0"/>
              <a:t>하나의 단위로 다루는 데이터 구조</a:t>
            </a:r>
          </a:p>
          <a:p>
            <a:r>
              <a:rPr lang="ko-KR" altLang="en-US" dirty="0" smtClean="0"/>
              <a:t>배열 생성 사례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lvl="1"/>
            <a:r>
              <a:rPr lang="en-US" altLang="ko-KR" dirty="0" smtClean="0"/>
              <a:t>0</a:t>
            </a:r>
            <a:r>
              <a:rPr lang="ko-KR" altLang="en-US" dirty="0"/>
              <a:t>에서 시작하는 </a:t>
            </a:r>
            <a:r>
              <a:rPr lang="ko-KR" altLang="en-US" dirty="0" smtClean="0"/>
              <a:t>인덱스를 이용하여 </a:t>
            </a:r>
            <a:r>
              <a:rPr lang="ko-KR" altLang="en-US" dirty="0"/>
              <a:t>배열의 각 </a:t>
            </a:r>
            <a:r>
              <a:rPr lang="ko-KR" altLang="en-US" dirty="0" smtClean="0"/>
              <a:t>원소 접근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043608" y="3145322"/>
            <a:ext cx="400167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altLang="ko-KR" sz="1600" dirty="0" err="1"/>
              <a:t>var</a:t>
            </a:r>
            <a:r>
              <a:rPr lang="en-US" altLang="ko-KR" sz="1600" dirty="0"/>
              <a:t> </a:t>
            </a:r>
            <a:r>
              <a:rPr lang="en-US" altLang="ko-KR" sz="1600" b="1" dirty="0"/>
              <a:t>cities</a:t>
            </a:r>
            <a:r>
              <a:rPr lang="en-US" altLang="ko-KR" sz="1600" dirty="0"/>
              <a:t> = [“Seoul”, </a:t>
            </a:r>
            <a:r>
              <a:rPr lang="en-US" altLang="ko-KR" sz="1600" dirty="0" smtClean="0"/>
              <a:t>“New York”, “Paris”];</a:t>
            </a:r>
            <a:endParaRPr lang="en-US" altLang="ko-KR" sz="1600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4914920"/>
              </p:ext>
            </p:extLst>
          </p:nvPr>
        </p:nvGraphicFramePr>
        <p:xfrm>
          <a:off x="2165319" y="3613175"/>
          <a:ext cx="1163360" cy="946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63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64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“Seoul”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56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“New York”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88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“Paris”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1456471" y="3586388"/>
            <a:ext cx="62388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/>
              <a:t>cities</a:t>
            </a:r>
            <a:endParaRPr lang="ko-KR" altLang="en-US" sz="1400" b="1" dirty="0"/>
          </a:p>
        </p:txBody>
      </p:sp>
      <p:sp>
        <p:nvSpPr>
          <p:cNvPr id="7" name="직사각형 6"/>
          <p:cNvSpPr/>
          <p:nvPr/>
        </p:nvSpPr>
        <p:spPr>
          <a:xfrm>
            <a:off x="3286845" y="3646724"/>
            <a:ext cx="71365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i="1" dirty="0" smtClean="0">
                <a:solidFill>
                  <a:srgbClr val="0070C0"/>
                </a:solidFill>
              </a:rPr>
              <a:t>cities[0]</a:t>
            </a:r>
            <a:endParaRPr lang="ko-KR" altLang="en-US" sz="1200" i="1" dirty="0">
              <a:solidFill>
                <a:srgbClr val="0070C0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286845" y="3939575"/>
            <a:ext cx="71365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i="1" dirty="0" smtClean="0">
                <a:solidFill>
                  <a:srgbClr val="0070C0"/>
                </a:solidFill>
              </a:rPr>
              <a:t>cities[1]</a:t>
            </a:r>
            <a:endParaRPr lang="ko-KR" altLang="en-US" sz="1200" i="1" dirty="0">
              <a:solidFill>
                <a:srgbClr val="0070C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286845" y="4254029"/>
            <a:ext cx="71365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i="1" dirty="0" smtClean="0">
                <a:solidFill>
                  <a:srgbClr val="0070C0"/>
                </a:solidFill>
              </a:rPr>
              <a:t>cities[2]</a:t>
            </a:r>
            <a:endParaRPr lang="ko-KR" altLang="en-US" sz="1200" i="1" dirty="0">
              <a:solidFill>
                <a:srgbClr val="0070C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451481" y="3150944"/>
            <a:ext cx="246490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altLang="ko-KR" sz="1600" dirty="0" err="1"/>
              <a:t>var</a:t>
            </a:r>
            <a:r>
              <a:rPr lang="en-US" altLang="ko-KR" sz="1600" dirty="0"/>
              <a:t> </a:t>
            </a:r>
            <a:r>
              <a:rPr lang="en-US" altLang="ko-KR" sz="1600" b="1" dirty="0" smtClean="0"/>
              <a:t>n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= </a:t>
            </a:r>
            <a:r>
              <a:rPr lang="en-US" altLang="ko-KR" sz="1600" dirty="0" smtClean="0"/>
              <a:t>[4, 5, -2, 28, 33];</a:t>
            </a:r>
            <a:endParaRPr lang="en-US" altLang="ko-KR" sz="1600" dirty="0"/>
          </a:p>
        </p:txBody>
      </p:sp>
      <p:sp>
        <p:nvSpPr>
          <p:cNvPr id="12" name="직사각형 11"/>
          <p:cNvSpPr/>
          <p:nvPr/>
        </p:nvSpPr>
        <p:spPr>
          <a:xfrm>
            <a:off x="5473102" y="3585552"/>
            <a:ext cx="2936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 smtClean="0"/>
              <a:t>n</a:t>
            </a:r>
            <a:endParaRPr lang="ko-KR" altLang="en-US" sz="1400" b="1" dirty="0"/>
          </a:p>
        </p:txBody>
      </p:sp>
      <p:sp>
        <p:nvSpPr>
          <p:cNvPr id="13" name="직사각형 12"/>
          <p:cNvSpPr/>
          <p:nvPr/>
        </p:nvSpPr>
        <p:spPr>
          <a:xfrm>
            <a:off x="5714112" y="3907039"/>
            <a:ext cx="45236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i="1" dirty="0" smtClean="0">
                <a:solidFill>
                  <a:srgbClr val="0070C0"/>
                </a:solidFill>
              </a:rPr>
              <a:t>n[0]</a:t>
            </a:r>
            <a:endParaRPr lang="ko-KR" altLang="en-US" sz="1200" i="1" dirty="0">
              <a:solidFill>
                <a:srgbClr val="0070C0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099553" y="3907039"/>
            <a:ext cx="45236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i="1" dirty="0" smtClean="0">
                <a:solidFill>
                  <a:srgbClr val="0070C0"/>
                </a:solidFill>
              </a:rPr>
              <a:t>n[1]</a:t>
            </a:r>
            <a:endParaRPr lang="ko-KR" altLang="en-US" sz="1200" i="1" dirty="0">
              <a:solidFill>
                <a:srgbClr val="0070C0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506200" y="3907039"/>
            <a:ext cx="45236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i="1" dirty="0" smtClean="0">
                <a:solidFill>
                  <a:srgbClr val="0070C0"/>
                </a:solidFill>
              </a:rPr>
              <a:t>n[2]</a:t>
            </a:r>
            <a:endParaRPr lang="ko-KR" altLang="en-US" sz="1200" i="1" dirty="0">
              <a:solidFill>
                <a:srgbClr val="0070C0"/>
              </a:solidFill>
            </a:endParaRP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9227395"/>
              </p:ext>
            </p:extLst>
          </p:nvPr>
        </p:nvGraphicFramePr>
        <p:xfrm>
          <a:off x="5766771" y="3600239"/>
          <a:ext cx="2060974" cy="304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8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65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754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-2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28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33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" name="직사각형 16"/>
          <p:cNvSpPr/>
          <p:nvPr/>
        </p:nvSpPr>
        <p:spPr>
          <a:xfrm>
            <a:off x="6900108" y="3907039"/>
            <a:ext cx="45236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i="1" dirty="0" smtClean="0">
                <a:solidFill>
                  <a:srgbClr val="0070C0"/>
                </a:solidFill>
              </a:rPr>
              <a:t>n[3]</a:t>
            </a:r>
            <a:endParaRPr lang="ko-KR" altLang="en-US" sz="1200" i="1" dirty="0">
              <a:solidFill>
                <a:srgbClr val="0070C0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7349090" y="3907039"/>
            <a:ext cx="45236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i="1" dirty="0" smtClean="0">
                <a:solidFill>
                  <a:srgbClr val="0070C0"/>
                </a:solidFill>
              </a:rPr>
              <a:t>n[4]</a:t>
            </a:r>
            <a:endParaRPr lang="ko-KR" altLang="en-US" sz="1200" i="1" dirty="0">
              <a:solidFill>
                <a:srgbClr val="0070C0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425238" y="5805512"/>
            <a:ext cx="6525522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var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name = cities[0]; 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	//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name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은 “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Seoul”</a:t>
            </a:r>
          </a:p>
          <a:p>
            <a:pPr marL="190500" fontAlgn="base" latinLnBrk="0"/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cities[1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] = “Gainesville”; 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	//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“New York”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자리에 “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Gainesville”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저장</a:t>
            </a:r>
          </a:p>
        </p:txBody>
      </p:sp>
    </p:spTree>
    <p:extLst>
      <p:ext uri="{BB962C8B-B14F-4D97-AF65-F5344CB8AC3E}">
        <p14:creationId xmlns:p14="http://schemas.microsoft.com/office/powerpoint/2010/main" val="30897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19943</TotalTime>
  <Words>1995</Words>
  <Application>Microsoft Office PowerPoint</Application>
  <PresentationFormat>화면 슬라이드 쇼(4:3)</PresentationFormat>
  <Paragraphs>733</Paragraphs>
  <Slides>32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8" baseType="lpstr">
      <vt:lpstr>HY나무L</vt:lpstr>
      <vt:lpstr>맑은 고딕</vt:lpstr>
      <vt:lpstr>휴먼편지체</vt:lpstr>
      <vt:lpstr>Wingdings</vt:lpstr>
      <vt:lpstr>Wingdings 2</vt:lpstr>
      <vt:lpstr>가을</vt:lpstr>
      <vt:lpstr>PowerPoint 프레젠테이션</vt:lpstr>
      <vt:lpstr>강의 목표</vt:lpstr>
      <vt:lpstr>객체 개념</vt:lpstr>
      <vt:lpstr>자바스크립트 객체</vt:lpstr>
      <vt:lpstr>자바스크립트 객체 종류</vt:lpstr>
      <vt:lpstr>자바스크립트 역사</vt:lpstr>
      <vt:lpstr>코어 객체</vt:lpstr>
      <vt:lpstr>예제 7–1 자바스크립트 객체 생성 및 활용</vt:lpstr>
      <vt:lpstr>자바스크립트 배열</vt:lpstr>
      <vt:lpstr>자바스크립트에서 배열을 만드는 방법</vt:lpstr>
      <vt:lpstr>예제 7-2 []로 배열 만들기</vt:lpstr>
      <vt:lpstr>Array로 배열 만들기</vt:lpstr>
      <vt:lpstr>배열의 원소 개수, length 프로퍼티</vt:lpstr>
      <vt:lpstr>예제 7-3 Array 객체로 배열 만들기</vt:lpstr>
      <vt:lpstr>배열의 특징</vt:lpstr>
      <vt:lpstr>예제 7–4 Array 객체의 메소드 활용</vt:lpstr>
      <vt:lpstr>Date 객체</vt:lpstr>
      <vt:lpstr>예제 7–5 Date 객체 생성 및 활용</vt:lpstr>
      <vt:lpstr>예제 7–6 방문 시간에 따라 변하는 배경색 만들기</vt:lpstr>
      <vt:lpstr>String 객체</vt:lpstr>
      <vt:lpstr>String 객체의 특징</vt:lpstr>
      <vt:lpstr>예제 7–7 String 객체의 메소드 활용</vt:lpstr>
      <vt:lpstr>Math 객체</vt:lpstr>
      <vt:lpstr>예제 7–8 Math를 이용한 구구단 연습</vt:lpstr>
      <vt:lpstr>사용자 객체 만들기</vt:lpstr>
      <vt:lpstr>new Object()로 객체 만들기</vt:lpstr>
      <vt:lpstr>예제 7-9 new Object()로 계좌를 표현하는 account 객체 만들기</vt:lpstr>
      <vt:lpstr>리터럴 표기법으로 만들기</vt:lpstr>
      <vt:lpstr>예제 7-10 리터럴 표기법으로 계좌를 표현하는 account 객체 만들기</vt:lpstr>
      <vt:lpstr>프로토타입</vt:lpstr>
      <vt:lpstr>프로토타입 만드는 사례 : Student 프로토타입</vt:lpstr>
      <vt:lpstr>예제 7-11 프로토타입으로 객체 만들기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Kitae</dc:creator>
  <cp:lastModifiedBy>user</cp:lastModifiedBy>
  <cp:revision>616</cp:revision>
  <dcterms:created xsi:type="dcterms:W3CDTF">2011-08-27T14:53:28Z</dcterms:created>
  <dcterms:modified xsi:type="dcterms:W3CDTF">2022-04-29T00:50:44Z</dcterms:modified>
</cp:coreProperties>
</file>