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TSansNarrow-regular.fntdata"/><Relationship Id="rId21" Type="http://schemas.openxmlformats.org/officeDocument/2006/relationships/font" Target="fonts/Roboto-boldItalic.fntdata"/><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19029c3a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19029c3a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19029c3a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19029c3a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19029c3ab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19029c3ab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19029c3a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19029c3a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19029c3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19029c3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19029c3ab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19029c3ab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19029c3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19029c3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19029c3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19029c3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19029c3ab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19029c3ab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19029c3a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19029c3a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19029c3a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19029c3a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Summarization of Massive Government Bills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Jim McDonough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of simpleT5 summarizer to split text of H.R. 133</a:t>
            </a:r>
            <a:endParaRPr/>
          </a:p>
        </p:txBody>
      </p:sp>
      <p:sp>
        <p:nvSpPr>
          <p:cNvPr id="151" name="Google Shape;15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Two Problems:</a:t>
            </a:r>
            <a:endParaRPr/>
          </a:p>
          <a:p>
            <a:pPr indent="-342900" lvl="0" marL="457200" rtl="0" algn="l">
              <a:spcBef>
                <a:spcPts val="1200"/>
              </a:spcBef>
              <a:spcAft>
                <a:spcPts val="0"/>
              </a:spcAft>
              <a:buSzPts val="1800"/>
              <a:buChar char="-"/>
            </a:pPr>
            <a:r>
              <a:rPr lang="en"/>
              <a:t>Self-references within bill prevention splitting by section</a:t>
            </a:r>
            <a:endParaRPr/>
          </a:p>
          <a:p>
            <a:pPr indent="-342900" lvl="0" marL="457200" rtl="0" algn="l">
              <a:spcBef>
                <a:spcPts val="0"/>
              </a:spcBef>
              <a:spcAft>
                <a:spcPts val="0"/>
              </a:spcAft>
              <a:buSzPts val="1800"/>
              <a:buChar char="-"/>
            </a:pPr>
            <a:r>
              <a:rPr lang="en"/>
              <a:t>Processing time, full bill would take ~25 hrs.</a:t>
            </a:r>
            <a:endParaRPr/>
          </a:p>
          <a:p>
            <a:pPr indent="0" lvl="0" marL="0" rtl="0" algn="l">
              <a:spcBef>
                <a:spcPts val="1200"/>
              </a:spcBef>
              <a:spcAft>
                <a:spcPts val="0"/>
              </a:spcAft>
              <a:buNone/>
            </a:pPr>
            <a:r>
              <a:rPr lang="en"/>
              <a:t>Solutions:</a:t>
            </a:r>
            <a:endParaRPr/>
          </a:p>
          <a:p>
            <a:pPr indent="-342900" lvl="0" marL="457200" rtl="0" algn="l">
              <a:spcBef>
                <a:spcPts val="1200"/>
              </a:spcBef>
              <a:spcAft>
                <a:spcPts val="0"/>
              </a:spcAft>
              <a:buSzPts val="1800"/>
              <a:buChar char="-"/>
            </a:pPr>
            <a:r>
              <a:rPr lang="en"/>
              <a:t>Split to Title level, break text into sections for summarizer, append summaries together</a:t>
            </a:r>
            <a:endParaRPr/>
          </a:p>
          <a:p>
            <a:pPr indent="-342900" lvl="0" marL="457200" rtl="0" algn="l">
              <a:spcBef>
                <a:spcPts val="0"/>
              </a:spcBef>
              <a:spcAft>
                <a:spcPts val="0"/>
              </a:spcAft>
              <a:buSzPts val="1800"/>
              <a:buChar char="-"/>
            </a:pPr>
            <a:r>
              <a:rPr lang="en"/>
              <a:t>Run on 3 Divisions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sample findings:</a:t>
            </a:r>
            <a:endParaRPr/>
          </a:p>
        </p:txBody>
      </p:sp>
      <p:sp>
        <p:nvSpPr>
          <p:cNvPr id="157" name="Google Shape;15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Division M Title II: “</a:t>
            </a:r>
            <a:r>
              <a:rPr lang="en"/>
              <a:t> For an additional amount for ``Public Health and Social Services Emergency Fund'', $22,400,000,000, to remain available until September 30, 2022, to prevent, prepare for, and respond to coronavirus, domestically or internationally, which shall be for necessary expenses for testing, contact tracing, surveillance, containment, and mitigation”</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
              <a:t>Division C Title IX: ”</a:t>
            </a:r>
            <a:r>
              <a:rPr lang="en"/>
              <a:t>No funds made available by this Act may be made available for any member of the Taliban except to support a reconciliation activity that includes the participation of members of the Government of Afghanistan and does not restrict the participation of women</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Opportunities and challenges</a:t>
            </a:r>
            <a:endParaRPr/>
          </a:p>
        </p:txBody>
      </p:sp>
      <p:sp>
        <p:nvSpPr>
          <p:cNvPr id="163" name="Google Shape;16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Overall process adaptable to any long, highly formatted text: contracts, insurance policies, etc</a:t>
            </a:r>
            <a:endParaRPr/>
          </a:p>
          <a:p>
            <a:pPr indent="-342900" lvl="0" marL="457200" rtl="0" algn="l">
              <a:spcBef>
                <a:spcPts val="0"/>
              </a:spcBef>
              <a:spcAft>
                <a:spcPts val="0"/>
              </a:spcAft>
              <a:buSzPts val="1800"/>
              <a:buChar char="-"/>
            </a:pPr>
            <a:r>
              <a:rPr lang="en"/>
              <a:t>Text splitting at Section level would provide much greater </a:t>
            </a:r>
            <a:r>
              <a:rPr lang="en"/>
              <a:t>ability to quickly scan source text </a:t>
            </a:r>
            <a:r>
              <a:rPr lang="en"/>
              <a:t>context</a:t>
            </a:r>
            <a:endParaRPr/>
          </a:p>
          <a:p>
            <a:pPr indent="-342900" lvl="0" marL="457200" rtl="0" algn="l">
              <a:spcBef>
                <a:spcPts val="0"/>
              </a:spcBef>
              <a:spcAft>
                <a:spcPts val="0"/>
              </a:spcAft>
              <a:buSzPts val="1800"/>
              <a:buChar char="-"/>
            </a:pPr>
            <a:r>
              <a:rPr lang="en"/>
              <a:t>Processing time presented a difficulty for this project, having dedicated computing power rather than Google Colab may address this</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4"/>
          <p:cNvPicPr preferRelativeResize="0"/>
          <p:nvPr/>
        </p:nvPicPr>
        <p:blipFill>
          <a:blip r:embed="rId3">
            <a:alphaModFix/>
          </a:blip>
          <a:stretch>
            <a:fillRect/>
          </a:stretch>
        </p:blipFill>
        <p:spPr>
          <a:xfrm>
            <a:off x="1398000" y="457700"/>
            <a:ext cx="6096000" cy="3429000"/>
          </a:xfrm>
          <a:prstGeom prst="rect">
            <a:avLst/>
          </a:prstGeom>
          <a:noFill/>
          <a:ln>
            <a:noFill/>
          </a:ln>
        </p:spPr>
      </p:pic>
      <p:sp>
        <p:nvSpPr>
          <p:cNvPr id="73" name="Google Shape;73;p14"/>
          <p:cNvSpPr txBox="1"/>
          <p:nvPr/>
        </p:nvSpPr>
        <p:spPr>
          <a:xfrm>
            <a:off x="794075" y="4160725"/>
            <a:ext cx="6288900" cy="69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a:ea typeface="Roboto"/>
                <a:cs typeface="Roboto"/>
                <a:sym typeface="Roboto"/>
              </a:rPr>
              <a:t>“I brought along the 1.7 trillion, 4,000+ page Pelosi-Schumer omnibus spending bill that's being fast-tracked through the Senate. This process stinks. It's an abomination. It's a no good rotten way to run government. We're standing up and saying NO.” -Senator Rand Paul</a:t>
            </a:r>
            <a:endParaRPr b="1">
              <a:latin typeface="Roboto"/>
              <a:ea typeface="Roboto"/>
              <a:cs typeface="Roboto"/>
              <a:sym typeface="Roboto"/>
            </a:endParaRPr>
          </a:p>
          <a:p>
            <a:pPr indent="0" lvl="0" marL="0" rtl="0" algn="l">
              <a:spcBef>
                <a:spcPts val="60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H.R. 133 - Consolidated Appropriations Act, 2021</a:t>
            </a:r>
            <a:endParaRPr/>
          </a:p>
          <a:p>
            <a:pPr indent="0" lvl="0" marL="0" rtl="0" algn="l">
              <a:spcBef>
                <a:spcPts val="0"/>
              </a:spcBef>
              <a:spcAft>
                <a:spcPts val="0"/>
              </a:spcAft>
              <a:buNone/>
            </a:pPr>
            <a:r>
              <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150">
                <a:solidFill>
                  <a:srgbClr val="202122"/>
                </a:solidFill>
                <a:highlight>
                  <a:srgbClr val="FFFFFF"/>
                </a:highlight>
              </a:rPr>
              <a:t> </a:t>
            </a:r>
            <a:r>
              <a:rPr lang="en" sz="1750">
                <a:solidFill>
                  <a:srgbClr val="202122"/>
                </a:solidFill>
                <a:highlight>
                  <a:srgbClr val="FFFFFF"/>
                </a:highlight>
              </a:rPr>
              <a:t>5,593 pages, </a:t>
            </a:r>
            <a:r>
              <a:rPr lang="en">
                <a:solidFill>
                  <a:srgbClr val="000000"/>
                </a:solidFill>
                <a:highlight>
                  <a:srgbClr val="FFFFFF"/>
                </a:highlight>
              </a:rPr>
              <a:t>6779344 characters, the longest bill ever passed by Congress</a:t>
            </a:r>
            <a:endParaRPr>
              <a:solidFill>
                <a:srgbClr val="000000"/>
              </a:solidFill>
              <a:highlight>
                <a:srgbClr val="FFFFFF"/>
              </a:highlight>
            </a:endParaRPr>
          </a:p>
          <a:p>
            <a:pPr indent="-349250" lvl="0" marL="457200" rtl="0" algn="l">
              <a:spcBef>
                <a:spcPts val="0"/>
              </a:spcBef>
              <a:spcAft>
                <a:spcPts val="0"/>
              </a:spcAft>
              <a:buClr>
                <a:srgbClr val="000000"/>
              </a:buClr>
              <a:buSzPts val="1900"/>
              <a:buChar char="-"/>
            </a:pPr>
            <a:r>
              <a:rPr lang="en" sz="1750">
                <a:solidFill>
                  <a:srgbClr val="202122"/>
                </a:solidFill>
                <a:highlight>
                  <a:srgbClr val="FFFFFF"/>
                </a:highlight>
                <a:latin typeface="Arial"/>
                <a:ea typeface="Arial"/>
                <a:cs typeface="Arial"/>
                <a:sym typeface="Arial"/>
              </a:rPr>
              <a:t>$900 billion in stimulus relief for the COVID-19 pandemic</a:t>
            </a:r>
            <a:endParaRPr sz="1900">
              <a:solidFill>
                <a:srgbClr val="000000"/>
              </a:solidFill>
              <a:highlight>
                <a:srgbClr val="FFFFFF"/>
              </a:highlight>
            </a:endParaRPr>
          </a:p>
          <a:p>
            <a:pPr indent="-365125" lvl="0" marL="457200" rtl="0" algn="l">
              <a:spcBef>
                <a:spcPts val="0"/>
              </a:spcBef>
              <a:spcAft>
                <a:spcPts val="0"/>
              </a:spcAft>
              <a:buClr>
                <a:srgbClr val="202122"/>
              </a:buClr>
              <a:buSzPts val="2150"/>
              <a:buFont typeface="Arial"/>
              <a:buChar char="-"/>
            </a:pPr>
            <a:r>
              <a:rPr lang="en" sz="1750">
                <a:solidFill>
                  <a:srgbClr val="202122"/>
                </a:solidFill>
                <a:highlight>
                  <a:srgbClr val="FFFFFF"/>
                </a:highlight>
                <a:latin typeface="Arial"/>
                <a:ea typeface="Arial"/>
                <a:cs typeface="Arial"/>
                <a:sym typeface="Arial"/>
              </a:rPr>
              <a:t>$1.4 trillion omnibus spending bill for the 2021 federal fiscal year</a:t>
            </a:r>
            <a:endParaRPr sz="1750">
              <a:solidFill>
                <a:srgbClr val="202122"/>
              </a:solidFill>
              <a:highlight>
                <a:srgbClr val="FFFFFF"/>
              </a:highlight>
              <a:latin typeface="Arial"/>
              <a:ea typeface="Arial"/>
              <a:cs typeface="Arial"/>
              <a:sym typeface="Arial"/>
            </a:endParaRPr>
          </a:p>
          <a:p>
            <a:pPr indent="-339725" lvl="0" marL="457200" rtl="0" algn="l">
              <a:spcBef>
                <a:spcPts val="0"/>
              </a:spcBef>
              <a:spcAft>
                <a:spcPts val="0"/>
              </a:spcAft>
              <a:buClr>
                <a:srgbClr val="202122"/>
              </a:buClr>
              <a:buSzPts val="1750"/>
              <a:buFont typeface="Arial"/>
              <a:buChar char="-"/>
            </a:pPr>
            <a:r>
              <a:rPr lang="en" sz="1750">
                <a:solidFill>
                  <a:srgbClr val="202122"/>
                </a:solidFill>
                <a:highlight>
                  <a:srgbClr val="FFFFFF"/>
                </a:highlight>
                <a:latin typeface="Arial"/>
                <a:ea typeface="Arial"/>
                <a:cs typeface="Arial"/>
                <a:sym typeface="Arial"/>
              </a:rPr>
              <a:t>Threatened government shutdown</a:t>
            </a:r>
            <a:endParaRPr sz="1750">
              <a:solidFill>
                <a:srgbClr val="202122"/>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 for H.R. 133 text</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Fine-tune T5 </a:t>
            </a:r>
            <a:r>
              <a:rPr lang="en" sz="2100"/>
              <a:t>(</a:t>
            </a:r>
            <a:r>
              <a:rPr lang="en" sz="1500">
                <a:solidFill>
                  <a:srgbClr val="374151"/>
                </a:solidFill>
                <a:latin typeface="Roboto"/>
                <a:ea typeface="Roboto"/>
                <a:cs typeface="Roboto"/>
                <a:sym typeface="Roboto"/>
              </a:rPr>
              <a:t>"Text-to-Text Transfer Transformer."</a:t>
            </a:r>
            <a:r>
              <a:rPr lang="en" sz="2100"/>
              <a:t>) </a:t>
            </a:r>
            <a:r>
              <a:rPr lang="en" sz="1900"/>
              <a:t>to dataset of government bills and summaries to produce automated summarizer of legal text</a:t>
            </a:r>
            <a:endParaRPr sz="1900"/>
          </a:p>
          <a:p>
            <a:pPr indent="-349250" lvl="0" marL="457200" rtl="0" algn="l">
              <a:spcBef>
                <a:spcPts val="0"/>
              </a:spcBef>
              <a:spcAft>
                <a:spcPts val="0"/>
              </a:spcAft>
              <a:buSzPts val="1900"/>
              <a:buChar char="-"/>
            </a:pPr>
            <a:r>
              <a:rPr lang="en" sz="1900"/>
              <a:t>Split H.R. 133 into component parts, summarize parts</a:t>
            </a:r>
            <a:endParaRPr sz="1900"/>
          </a:p>
          <a:p>
            <a:pPr indent="-349250" lvl="0" marL="457200" rtl="0" algn="l">
              <a:spcBef>
                <a:spcPts val="0"/>
              </a:spcBef>
              <a:spcAft>
                <a:spcPts val="0"/>
              </a:spcAft>
              <a:buSzPts val="1900"/>
              <a:buChar char="-"/>
            </a:pPr>
            <a:r>
              <a:rPr lang="en" sz="1900"/>
              <a:t>Display summaries side-by-side with original text to increase ease of reading while maintaining full context</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 House Resolutions of 115th Congress</a:t>
            </a:r>
            <a:endParaRPr/>
          </a:p>
        </p:txBody>
      </p:sp>
      <p:pic>
        <p:nvPicPr>
          <p:cNvPr id="91" name="Google Shape;91;p17"/>
          <p:cNvPicPr preferRelativeResize="0"/>
          <p:nvPr/>
        </p:nvPicPr>
        <p:blipFill>
          <a:blip r:embed="rId3">
            <a:alphaModFix/>
          </a:blip>
          <a:stretch>
            <a:fillRect/>
          </a:stretch>
        </p:blipFill>
        <p:spPr>
          <a:xfrm>
            <a:off x="60500" y="3303175"/>
            <a:ext cx="8829501" cy="1707275"/>
          </a:xfrm>
          <a:prstGeom prst="rect">
            <a:avLst/>
          </a:prstGeom>
          <a:noFill/>
          <a:ln>
            <a:noFill/>
          </a:ln>
        </p:spPr>
      </p:pic>
      <p:cxnSp>
        <p:nvCxnSpPr>
          <p:cNvPr id="92" name="Google Shape;92;p17"/>
          <p:cNvCxnSpPr/>
          <p:nvPr/>
        </p:nvCxnSpPr>
        <p:spPr>
          <a:xfrm>
            <a:off x="2201325" y="1943450"/>
            <a:ext cx="12000" cy="1233600"/>
          </a:xfrm>
          <a:prstGeom prst="straightConnector1">
            <a:avLst/>
          </a:prstGeom>
          <a:noFill/>
          <a:ln cap="flat" cmpd="sng" w="38100">
            <a:solidFill>
              <a:schemeClr val="dk2"/>
            </a:solidFill>
            <a:prstDash val="solid"/>
            <a:round/>
            <a:headEnd len="med" w="med" type="none"/>
            <a:tailEnd len="med" w="med" type="triangle"/>
          </a:ln>
        </p:spPr>
      </p:cxnSp>
      <p:cxnSp>
        <p:nvCxnSpPr>
          <p:cNvPr id="93" name="Google Shape;93;p17"/>
          <p:cNvCxnSpPr/>
          <p:nvPr/>
        </p:nvCxnSpPr>
        <p:spPr>
          <a:xfrm>
            <a:off x="4693050" y="1966950"/>
            <a:ext cx="12000" cy="1209600"/>
          </a:xfrm>
          <a:prstGeom prst="straightConnector1">
            <a:avLst/>
          </a:prstGeom>
          <a:noFill/>
          <a:ln cap="flat" cmpd="sng" w="38100">
            <a:solidFill>
              <a:schemeClr val="dk2"/>
            </a:solidFill>
            <a:prstDash val="solid"/>
            <a:round/>
            <a:headEnd len="med" w="med" type="none"/>
            <a:tailEnd len="med" w="med" type="triangle"/>
          </a:ln>
        </p:spPr>
      </p:cxnSp>
      <p:sp>
        <p:nvSpPr>
          <p:cNvPr id="94" name="Google Shape;94;p17"/>
          <p:cNvSpPr/>
          <p:nvPr/>
        </p:nvSpPr>
        <p:spPr>
          <a:xfrm>
            <a:off x="5551725" y="2214182"/>
            <a:ext cx="2172350" cy="991525"/>
          </a:xfrm>
          <a:custGeom>
            <a:rect b="b" l="l" r="r" t="t"/>
            <a:pathLst>
              <a:path extrusionOk="0" h="39661" w="86894">
                <a:moveTo>
                  <a:pt x="0" y="34380"/>
                </a:moveTo>
                <a:cubicBezTo>
                  <a:pt x="3790" y="28655"/>
                  <a:pt x="9434" y="-212"/>
                  <a:pt x="22739" y="30"/>
                </a:cubicBezTo>
                <a:cubicBezTo>
                  <a:pt x="36044" y="272"/>
                  <a:pt x="69184" y="29380"/>
                  <a:pt x="79828" y="35831"/>
                </a:cubicBezTo>
                <a:cubicBezTo>
                  <a:pt x="90472" y="42282"/>
                  <a:pt x="85473" y="38250"/>
                  <a:pt x="86602" y="38734"/>
                </a:cubicBezTo>
              </a:path>
            </a:pathLst>
          </a:custGeom>
          <a:noFill/>
          <a:ln cap="flat" cmpd="sng" w="38100">
            <a:solidFill>
              <a:schemeClr val="dk2"/>
            </a:solidFill>
            <a:prstDash val="solid"/>
            <a:round/>
            <a:headEnd len="med" w="med" type="none"/>
            <a:tailEnd len="med" w="med" type="triangle"/>
          </a:ln>
        </p:spPr>
      </p:sp>
      <p:sp>
        <p:nvSpPr>
          <p:cNvPr id="95" name="Google Shape;95;p17"/>
          <p:cNvSpPr txBox="1"/>
          <p:nvPr/>
        </p:nvSpPr>
        <p:spPr>
          <a:xfrm>
            <a:off x="495900" y="1209525"/>
            <a:ext cx="18990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1)Summaries from</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@uscongress</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Data.world</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96" name="Google Shape;96;p17"/>
          <p:cNvSpPr txBox="1"/>
          <p:nvPr/>
        </p:nvSpPr>
        <p:spPr>
          <a:xfrm>
            <a:off x="3035900" y="1330350"/>
            <a:ext cx="1899000" cy="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2)URL of bill text from</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Congress.gov API</a:t>
            </a:r>
            <a:endParaRPr sz="1800">
              <a:solidFill>
                <a:schemeClr val="dk2"/>
              </a:solidFill>
              <a:latin typeface="Roboto"/>
              <a:ea typeface="Roboto"/>
              <a:cs typeface="Roboto"/>
              <a:sym typeface="Roboto"/>
            </a:endParaRPr>
          </a:p>
        </p:txBody>
      </p:sp>
      <p:sp>
        <p:nvSpPr>
          <p:cNvPr id="97" name="Google Shape;97;p17"/>
          <p:cNvSpPr txBox="1"/>
          <p:nvPr/>
        </p:nvSpPr>
        <p:spPr>
          <a:xfrm>
            <a:off x="6531425" y="1277288"/>
            <a:ext cx="19716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3)Scraping text</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with BeautifulSoup</a:t>
            </a:r>
            <a:endParaRPr sz="18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2286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summary/ simpleT5 generated summary: </a:t>
            </a:r>
            <a:endParaRPr/>
          </a:p>
          <a:p>
            <a:pPr indent="0" lvl="0" marL="0" rtl="0" algn="l">
              <a:spcBef>
                <a:spcPts val="0"/>
              </a:spcBef>
              <a:spcAft>
                <a:spcPts val="0"/>
              </a:spcAft>
              <a:buNone/>
            </a:pPr>
            <a:r>
              <a:rPr lang="en"/>
              <a:t>H.R. 1854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3" name="Google Shape;103;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Full text 7239 characters, ~3-4 pages</a:t>
            </a:r>
            <a:endParaRPr/>
          </a:p>
          <a:p>
            <a:pPr indent="0" lvl="0" marL="0" rtl="0" algn="l">
              <a:spcBef>
                <a:spcPts val="1200"/>
              </a:spcBef>
              <a:spcAft>
                <a:spcPts val="0"/>
              </a:spcAft>
              <a:buNone/>
            </a:pPr>
            <a:r>
              <a:rPr lang="en"/>
              <a:t>Published Summary:</a:t>
            </a:r>
            <a:endParaRPr/>
          </a:p>
          <a:p>
            <a:pPr indent="0" lvl="0" marL="0" rtl="0" algn="l">
              <a:spcBef>
                <a:spcPts val="1200"/>
              </a:spcBef>
              <a:spcAft>
                <a:spcPts val="0"/>
              </a:spcAft>
              <a:buNone/>
            </a:pPr>
            <a:r>
              <a:rPr lang="en"/>
              <a:t>“</a:t>
            </a:r>
            <a:r>
              <a:rPr lang="en" sz="1150">
                <a:solidFill>
                  <a:srgbClr val="212121"/>
                </a:solidFill>
                <a:highlight>
                  <a:srgbClr val="FFFFFF"/>
                </a:highlight>
                <a:latin typeface="Roboto"/>
                <a:ea typeface="Roboto"/>
                <a:cs typeface="Roboto"/>
                <a:sym typeface="Roboto"/>
              </a:rPr>
              <a:t>Prescript</a:t>
            </a:r>
            <a:r>
              <a:rPr lang="en" sz="1150">
                <a:solidFill>
                  <a:srgbClr val="212121"/>
                </a:solidFill>
                <a:highlight>
                  <a:srgbClr val="FFFFFF"/>
                </a:highlight>
                <a:latin typeface="Roboto"/>
                <a:ea typeface="Roboto"/>
                <a:cs typeface="Roboto"/>
                <a:sym typeface="Roboto"/>
              </a:rPr>
              <a:t>ion Drug Monitoring Act of 2017: </a:t>
            </a:r>
            <a:r>
              <a:rPr lang="en" sz="1150">
                <a:solidFill>
                  <a:srgbClr val="212121"/>
                </a:solidFill>
                <a:highlight>
                  <a:srgbClr val="FFFFFF"/>
                </a:highlight>
                <a:latin typeface="Roboto"/>
                <a:ea typeface="Roboto"/>
                <a:cs typeface="Roboto"/>
                <a:sym typeface="Roboto"/>
              </a:rPr>
              <a:t>This bill requires a state that receives grant funds under the prescription drug monitoring program (PDMP) or the controlled substance monitoring program to comply with specified requirements, including a requirement to share its PDMP data with other states. The Department of Justice (DOJ) or Department of Health and Human Services may withhold grant funds from a state that fails to comply.To facilitate data sharing among states, the bill directs DOJ to award a grant under the Comprehensive Opioid Abuse Grant Program to establish and maintain a data-sharing hub.</a:t>
            </a:r>
            <a:r>
              <a:rPr lang="en"/>
              <a:t>”</a:t>
            </a:r>
            <a:endParaRPr/>
          </a:p>
          <a:p>
            <a:pPr indent="0" lvl="0" marL="0" rtl="0" algn="l">
              <a:spcBef>
                <a:spcPts val="1200"/>
              </a:spcBef>
              <a:spcAft>
                <a:spcPts val="0"/>
              </a:spcAft>
              <a:buNone/>
            </a:pPr>
            <a:r>
              <a:rPr lang="en"/>
              <a:t>Generated Summary:</a:t>
            </a:r>
            <a:endParaRPr/>
          </a:p>
          <a:p>
            <a:pPr indent="0" lvl="0" marL="0" rtl="0" algn="l">
              <a:spcBef>
                <a:spcPts val="1200"/>
              </a:spcBef>
              <a:spcAft>
                <a:spcPts val="1200"/>
              </a:spcAft>
              <a:buNone/>
            </a:pPr>
            <a:r>
              <a:rPr lang="en">
                <a:latin typeface="Roboto"/>
                <a:ea typeface="Roboto"/>
                <a:cs typeface="Roboto"/>
                <a:sym typeface="Roboto"/>
              </a:rPr>
              <a:t>“</a:t>
            </a:r>
            <a:r>
              <a:rPr lang="en" sz="1050">
                <a:solidFill>
                  <a:srgbClr val="212121"/>
                </a:solidFill>
                <a:highlight>
                  <a:srgbClr val="FFFFFF"/>
                </a:highlight>
                <a:latin typeface="Roboto"/>
                <a:ea typeface="Roboto"/>
                <a:cs typeface="Roboto"/>
                <a:sym typeface="Roboto"/>
              </a:rPr>
              <a:t>Prescription Drug Monitoring Act of 2017 This bill amends the Public Health Service Act to require the Department of Health and Human Services (HHS) to establish and maintain an inter-state data-sharing single hub to facilitate the sharing of PDMP data among states and to ensure that the data is available for public and private use. The bill also directs HHS, in coordination with other federal agencies, to: (1) provide information on the health care system; ( . ;; .' ( - "      " " " ( "  ( n den " ""- " " "" " "n  ( (n- s, " ' "s ". " -- " "</a:t>
            </a: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69400" y="3584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 with ROGUE</a:t>
            </a:r>
            <a:endParaRPr/>
          </a:p>
        </p:txBody>
      </p:sp>
      <p:sp>
        <p:nvSpPr>
          <p:cNvPr id="109" name="Google Shape;109;p19"/>
          <p:cNvSpPr txBox="1"/>
          <p:nvPr>
            <p:ph idx="1" type="body"/>
          </p:nvPr>
        </p:nvSpPr>
        <p:spPr>
          <a:xfrm>
            <a:off x="-92125" y="1223113"/>
            <a:ext cx="3006900" cy="34092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rgbClr val="212121"/>
              </a:buClr>
              <a:buSzPts val="1050"/>
              <a:buFont typeface="Courier New"/>
              <a:buChar char="-"/>
            </a:pPr>
            <a:r>
              <a:rPr lang="en" sz="1200">
                <a:solidFill>
                  <a:srgbClr val="000000"/>
                </a:solidFill>
                <a:latin typeface="Roboto"/>
                <a:ea typeface="Roboto"/>
                <a:cs typeface="Roboto"/>
                <a:sym typeface="Roboto"/>
              </a:rPr>
              <a:t>“ROUGE (Recall-Oriented Understudy for Gisting Evaluation):</a:t>
            </a:r>
            <a:r>
              <a:rPr lang="en" sz="1200">
                <a:solidFill>
                  <a:srgbClr val="374151"/>
                </a:solidFill>
                <a:latin typeface="Roboto"/>
                <a:ea typeface="Roboto"/>
                <a:cs typeface="Roboto"/>
                <a:sym typeface="Roboto"/>
              </a:rPr>
              <a:t> ROUGE measures the overlap between the model-generated summary and the reference summary in terms of n-grams (word sequences).”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000000"/>
                </a:solidFill>
                <a:latin typeface="Roboto"/>
                <a:ea typeface="Roboto"/>
                <a:cs typeface="Roboto"/>
                <a:sym typeface="Roboto"/>
              </a:rPr>
              <a:t>ROUGE-1 overlapping unigrams</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ROUGE-2 overlapping bigrams</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ROUGE-L </a:t>
            </a:r>
            <a:r>
              <a:rPr lang="en" sz="1200">
                <a:solidFill>
                  <a:srgbClr val="374151"/>
                </a:solidFill>
                <a:latin typeface="Roboto"/>
                <a:ea typeface="Roboto"/>
                <a:cs typeface="Roboto"/>
                <a:sym typeface="Roboto"/>
              </a:rPr>
              <a:t>longest common subsequence (LCS)</a:t>
            </a:r>
            <a:endParaRPr sz="1200">
              <a:solidFill>
                <a:srgbClr val="000000"/>
              </a:solidFill>
              <a:latin typeface="Roboto"/>
              <a:ea typeface="Roboto"/>
              <a:cs typeface="Roboto"/>
              <a:sym typeface="Roboto"/>
            </a:endParaRPr>
          </a:p>
          <a:p>
            <a:pPr indent="0" lvl="0" marL="0" rtl="0" algn="l">
              <a:spcBef>
                <a:spcPts val="120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1900">
              <a:latin typeface="Roboto"/>
              <a:ea typeface="Roboto"/>
              <a:cs typeface="Roboto"/>
              <a:sym typeface="Roboto"/>
            </a:endParaRPr>
          </a:p>
        </p:txBody>
      </p:sp>
      <p:pic>
        <p:nvPicPr>
          <p:cNvPr id="110" name="Google Shape;110;p19"/>
          <p:cNvPicPr preferRelativeResize="0"/>
          <p:nvPr/>
        </p:nvPicPr>
        <p:blipFill>
          <a:blip r:embed="rId3">
            <a:alphaModFix/>
          </a:blip>
          <a:stretch>
            <a:fillRect/>
          </a:stretch>
        </p:blipFill>
        <p:spPr>
          <a:xfrm>
            <a:off x="2607600" y="932175"/>
            <a:ext cx="6651777" cy="3991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54000" y="190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Large Bills</a:t>
            </a:r>
            <a:endParaRPr/>
          </a:p>
        </p:txBody>
      </p:sp>
      <p:cxnSp>
        <p:nvCxnSpPr>
          <p:cNvPr id="116" name="Google Shape;116;p20"/>
          <p:cNvCxnSpPr/>
          <p:nvPr/>
        </p:nvCxnSpPr>
        <p:spPr>
          <a:xfrm flipH="1">
            <a:off x="1983500" y="1100675"/>
            <a:ext cx="1584600" cy="507900"/>
          </a:xfrm>
          <a:prstGeom prst="straightConnector1">
            <a:avLst/>
          </a:prstGeom>
          <a:noFill/>
          <a:ln cap="flat" cmpd="sng" w="38100">
            <a:solidFill>
              <a:schemeClr val="dk2"/>
            </a:solidFill>
            <a:prstDash val="solid"/>
            <a:round/>
            <a:headEnd len="med" w="med" type="none"/>
            <a:tailEnd len="med" w="med" type="triangle"/>
          </a:ln>
        </p:spPr>
      </p:cxnSp>
      <p:cxnSp>
        <p:nvCxnSpPr>
          <p:cNvPr id="117" name="Google Shape;117;p20"/>
          <p:cNvCxnSpPr/>
          <p:nvPr/>
        </p:nvCxnSpPr>
        <p:spPr>
          <a:xfrm flipH="1">
            <a:off x="3821975" y="1149050"/>
            <a:ext cx="290400" cy="459600"/>
          </a:xfrm>
          <a:prstGeom prst="straightConnector1">
            <a:avLst/>
          </a:prstGeom>
          <a:noFill/>
          <a:ln cap="flat" cmpd="sng" w="38100">
            <a:solidFill>
              <a:schemeClr val="dk2"/>
            </a:solidFill>
            <a:prstDash val="solid"/>
            <a:round/>
            <a:headEnd len="med" w="med" type="none"/>
            <a:tailEnd len="med" w="med" type="triangle"/>
          </a:ln>
        </p:spPr>
      </p:cxnSp>
      <p:cxnSp>
        <p:nvCxnSpPr>
          <p:cNvPr id="118" name="Google Shape;118;p20"/>
          <p:cNvCxnSpPr/>
          <p:nvPr/>
        </p:nvCxnSpPr>
        <p:spPr>
          <a:xfrm>
            <a:off x="4862275" y="1173250"/>
            <a:ext cx="604800" cy="363000"/>
          </a:xfrm>
          <a:prstGeom prst="straightConnector1">
            <a:avLst/>
          </a:prstGeom>
          <a:noFill/>
          <a:ln cap="flat" cmpd="sng" w="38100">
            <a:solidFill>
              <a:schemeClr val="dk2"/>
            </a:solidFill>
            <a:prstDash val="solid"/>
            <a:round/>
            <a:headEnd len="med" w="med" type="none"/>
            <a:tailEnd len="med" w="med" type="triangle"/>
          </a:ln>
        </p:spPr>
      </p:cxnSp>
      <p:cxnSp>
        <p:nvCxnSpPr>
          <p:cNvPr id="119" name="Google Shape;119;p20"/>
          <p:cNvCxnSpPr/>
          <p:nvPr/>
        </p:nvCxnSpPr>
        <p:spPr>
          <a:xfrm>
            <a:off x="5805725" y="1112750"/>
            <a:ext cx="1862700" cy="363000"/>
          </a:xfrm>
          <a:prstGeom prst="straightConnector1">
            <a:avLst/>
          </a:prstGeom>
          <a:noFill/>
          <a:ln cap="flat" cmpd="sng" w="38100">
            <a:solidFill>
              <a:schemeClr val="dk2"/>
            </a:solidFill>
            <a:prstDash val="solid"/>
            <a:round/>
            <a:headEnd len="med" w="med" type="none"/>
            <a:tailEnd len="med" w="med" type="triangle"/>
          </a:ln>
        </p:spPr>
      </p:cxnSp>
      <p:sp>
        <p:nvSpPr>
          <p:cNvPr id="120" name="Google Shape;120;p20"/>
          <p:cNvSpPr txBox="1"/>
          <p:nvPr/>
        </p:nvSpPr>
        <p:spPr>
          <a:xfrm>
            <a:off x="1112750" y="1729625"/>
            <a:ext cx="14877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Division A</a:t>
            </a:r>
            <a:endParaRPr sz="1800">
              <a:solidFill>
                <a:schemeClr val="dk2"/>
              </a:solidFill>
              <a:latin typeface="Roboto"/>
              <a:ea typeface="Roboto"/>
              <a:cs typeface="Roboto"/>
              <a:sym typeface="Roboto"/>
            </a:endParaRPr>
          </a:p>
        </p:txBody>
      </p:sp>
      <p:sp>
        <p:nvSpPr>
          <p:cNvPr id="121" name="Google Shape;121;p20"/>
          <p:cNvSpPr txBox="1"/>
          <p:nvPr/>
        </p:nvSpPr>
        <p:spPr>
          <a:xfrm>
            <a:off x="3156850" y="1741725"/>
            <a:ext cx="13425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Division B</a:t>
            </a:r>
            <a:endParaRPr sz="1800">
              <a:solidFill>
                <a:schemeClr val="dk2"/>
              </a:solidFill>
              <a:latin typeface="Roboto"/>
              <a:ea typeface="Roboto"/>
              <a:cs typeface="Roboto"/>
              <a:sym typeface="Roboto"/>
            </a:endParaRPr>
          </a:p>
        </p:txBody>
      </p:sp>
      <p:sp>
        <p:nvSpPr>
          <p:cNvPr id="122" name="Google Shape;122;p20"/>
          <p:cNvSpPr txBox="1"/>
          <p:nvPr/>
        </p:nvSpPr>
        <p:spPr>
          <a:xfrm>
            <a:off x="4995325" y="1790100"/>
            <a:ext cx="13425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Division C</a:t>
            </a:r>
            <a:endParaRPr sz="1800">
              <a:solidFill>
                <a:schemeClr val="dk2"/>
              </a:solidFill>
              <a:latin typeface="Roboto"/>
              <a:ea typeface="Roboto"/>
              <a:cs typeface="Roboto"/>
              <a:sym typeface="Roboto"/>
            </a:endParaRPr>
          </a:p>
        </p:txBody>
      </p:sp>
      <p:sp>
        <p:nvSpPr>
          <p:cNvPr id="123" name="Google Shape;123;p20"/>
          <p:cNvSpPr txBox="1"/>
          <p:nvPr/>
        </p:nvSpPr>
        <p:spPr>
          <a:xfrm>
            <a:off x="6942675" y="1790100"/>
            <a:ext cx="15846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Division FF</a:t>
            </a:r>
            <a:endParaRPr sz="1800">
              <a:solidFill>
                <a:schemeClr val="dk2"/>
              </a:solidFill>
              <a:latin typeface="Roboto"/>
              <a:ea typeface="Roboto"/>
              <a:cs typeface="Roboto"/>
              <a:sym typeface="Roboto"/>
            </a:endParaRPr>
          </a:p>
        </p:txBody>
      </p:sp>
      <p:sp>
        <p:nvSpPr>
          <p:cNvPr id="124" name="Google Shape;124;p20"/>
          <p:cNvSpPr txBox="1"/>
          <p:nvPr/>
        </p:nvSpPr>
        <p:spPr>
          <a:xfrm>
            <a:off x="3001300" y="1300750"/>
            <a:ext cx="617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25" name="Google Shape;125;p20"/>
          <p:cNvSpPr txBox="1"/>
          <p:nvPr/>
        </p:nvSpPr>
        <p:spPr>
          <a:xfrm>
            <a:off x="3823400" y="666150"/>
            <a:ext cx="14877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Full Bill Text</a:t>
            </a:r>
            <a:endParaRPr sz="1800">
              <a:solidFill>
                <a:schemeClr val="dk2"/>
              </a:solidFill>
              <a:latin typeface="Open Sans"/>
              <a:ea typeface="Open Sans"/>
              <a:cs typeface="Open Sans"/>
              <a:sym typeface="Open Sans"/>
            </a:endParaRPr>
          </a:p>
        </p:txBody>
      </p:sp>
      <p:cxnSp>
        <p:nvCxnSpPr>
          <p:cNvPr id="126" name="Google Shape;126;p20"/>
          <p:cNvCxnSpPr/>
          <p:nvPr/>
        </p:nvCxnSpPr>
        <p:spPr>
          <a:xfrm flipH="1">
            <a:off x="1025375" y="2180525"/>
            <a:ext cx="375000" cy="721200"/>
          </a:xfrm>
          <a:prstGeom prst="straightConnector1">
            <a:avLst/>
          </a:prstGeom>
          <a:noFill/>
          <a:ln cap="flat" cmpd="sng" w="38100">
            <a:solidFill>
              <a:schemeClr val="dk2"/>
            </a:solidFill>
            <a:prstDash val="solid"/>
            <a:round/>
            <a:headEnd len="med" w="med" type="none"/>
            <a:tailEnd len="med" w="med" type="triangle"/>
          </a:ln>
        </p:spPr>
      </p:cxnSp>
      <p:cxnSp>
        <p:nvCxnSpPr>
          <p:cNvPr id="127" name="Google Shape;127;p20"/>
          <p:cNvCxnSpPr/>
          <p:nvPr/>
        </p:nvCxnSpPr>
        <p:spPr>
          <a:xfrm flipH="1">
            <a:off x="1785213" y="2151300"/>
            <a:ext cx="95700" cy="840900"/>
          </a:xfrm>
          <a:prstGeom prst="straightConnector1">
            <a:avLst/>
          </a:prstGeom>
          <a:noFill/>
          <a:ln cap="flat" cmpd="sng" w="38100">
            <a:solidFill>
              <a:schemeClr val="dk2"/>
            </a:solidFill>
            <a:prstDash val="solid"/>
            <a:round/>
            <a:headEnd len="med" w="med" type="none"/>
            <a:tailEnd len="med" w="med" type="triangle"/>
          </a:ln>
        </p:spPr>
      </p:cxnSp>
      <p:cxnSp>
        <p:nvCxnSpPr>
          <p:cNvPr id="128" name="Google Shape;128;p20"/>
          <p:cNvCxnSpPr/>
          <p:nvPr/>
        </p:nvCxnSpPr>
        <p:spPr>
          <a:xfrm>
            <a:off x="2265750" y="2122850"/>
            <a:ext cx="288600" cy="764400"/>
          </a:xfrm>
          <a:prstGeom prst="straightConnector1">
            <a:avLst/>
          </a:prstGeom>
          <a:noFill/>
          <a:ln cap="flat" cmpd="sng" w="38100">
            <a:solidFill>
              <a:schemeClr val="dk2"/>
            </a:solidFill>
            <a:prstDash val="solid"/>
            <a:round/>
            <a:headEnd len="med" w="med" type="none"/>
            <a:tailEnd len="med" w="med" type="triangle"/>
          </a:ln>
        </p:spPr>
      </p:cxnSp>
      <p:cxnSp>
        <p:nvCxnSpPr>
          <p:cNvPr id="129" name="Google Shape;129;p20"/>
          <p:cNvCxnSpPr/>
          <p:nvPr/>
        </p:nvCxnSpPr>
        <p:spPr>
          <a:xfrm flipH="1">
            <a:off x="5150250" y="2166100"/>
            <a:ext cx="173100" cy="678000"/>
          </a:xfrm>
          <a:prstGeom prst="straightConnector1">
            <a:avLst/>
          </a:prstGeom>
          <a:noFill/>
          <a:ln cap="flat" cmpd="sng" w="38100">
            <a:solidFill>
              <a:schemeClr val="dk2"/>
            </a:solidFill>
            <a:prstDash val="solid"/>
            <a:round/>
            <a:headEnd len="med" w="med" type="none"/>
            <a:tailEnd len="med" w="med" type="triangle"/>
          </a:ln>
        </p:spPr>
      </p:cxnSp>
      <p:cxnSp>
        <p:nvCxnSpPr>
          <p:cNvPr id="130" name="Google Shape;130;p20"/>
          <p:cNvCxnSpPr/>
          <p:nvPr/>
        </p:nvCxnSpPr>
        <p:spPr>
          <a:xfrm>
            <a:off x="5666575" y="2151300"/>
            <a:ext cx="118200" cy="840900"/>
          </a:xfrm>
          <a:prstGeom prst="straightConnector1">
            <a:avLst/>
          </a:prstGeom>
          <a:noFill/>
          <a:ln cap="flat" cmpd="sng" w="38100">
            <a:solidFill>
              <a:schemeClr val="dk2"/>
            </a:solidFill>
            <a:prstDash val="solid"/>
            <a:round/>
            <a:headEnd len="med" w="med" type="none"/>
            <a:tailEnd len="med" w="med" type="triangle"/>
          </a:ln>
        </p:spPr>
      </p:cxnSp>
      <p:sp>
        <p:nvSpPr>
          <p:cNvPr id="131" name="Google Shape;131;p20"/>
          <p:cNvSpPr txBox="1"/>
          <p:nvPr/>
        </p:nvSpPr>
        <p:spPr>
          <a:xfrm>
            <a:off x="506175" y="2916100"/>
            <a:ext cx="8943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Title I</a:t>
            </a:r>
            <a:endParaRPr sz="1800">
              <a:solidFill>
                <a:schemeClr val="dk2"/>
              </a:solidFill>
              <a:latin typeface="Open Sans"/>
              <a:ea typeface="Open Sans"/>
              <a:cs typeface="Open Sans"/>
              <a:sym typeface="Open Sans"/>
            </a:endParaRPr>
          </a:p>
        </p:txBody>
      </p:sp>
      <p:sp>
        <p:nvSpPr>
          <p:cNvPr id="132" name="Google Shape;132;p20"/>
          <p:cNvSpPr txBox="1"/>
          <p:nvPr/>
        </p:nvSpPr>
        <p:spPr>
          <a:xfrm>
            <a:off x="1361600" y="3050225"/>
            <a:ext cx="8943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Title II</a:t>
            </a:r>
            <a:endParaRPr sz="1800">
              <a:solidFill>
                <a:schemeClr val="dk2"/>
              </a:solidFill>
              <a:latin typeface="Open Sans"/>
              <a:ea typeface="Open Sans"/>
              <a:cs typeface="Open Sans"/>
              <a:sym typeface="Open Sans"/>
            </a:endParaRPr>
          </a:p>
        </p:txBody>
      </p:sp>
      <p:sp>
        <p:nvSpPr>
          <p:cNvPr id="133" name="Google Shape;133;p20"/>
          <p:cNvSpPr txBox="1"/>
          <p:nvPr/>
        </p:nvSpPr>
        <p:spPr>
          <a:xfrm>
            <a:off x="2195550" y="3050225"/>
            <a:ext cx="8943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Title III</a:t>
            </a:r>
            <a:endParaRPr sz="1800">
              <a:solidFill>
                <a:schemeClr val="dk2"/>
              </a:solidFill>
              <a:latin typeface="Open Sans"/>
              <a:ea typeface="Open Sans"/>
              <a:cs typeface="Open Sans"/>
              <a:sym typeface="Open Sans"/>
            </a:endParaRPr>
          </a:p>
        </p:txBody>
      </p:sp>
      <p:sp>
        <p:nvSpPr>
          <p:cNvPr id="134" name="Google Shape;134;p20"/>
          <p:cNvSpPr txBox="1"/>
          <p:nvPr/>
        </p:nvSpPr>
        <p:spPr>
          <a:xfrm>
            <a:off x="4572000" y="2978300"/>
            <a:ext cx="8943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Title I</a:t>
            </a:r>
            <a:endParaRPr sz="1800">
              <a:solidFill>
                <a:schemeClr val="dk2"/>
              </a:solidFill>
              <a:latin typeface="Open Sans"/>
              <a:ea typeface="Open Sans"/>
              <a:cs typeface="Open Sans"/>
              <a:sym typeface="Open Sans"/>
            </a:endParaRPr>
          </a:p>
        </p:txBody>
      </p:sp>
      <p:sp>
        <p:nvSpPr>
          <p:cNvPr id="135" name="Google Shape;135;p20"/>
          <p:cNvSpPr txBox="1"/>
          <p:nvPr/>
        </p:nvSpPr>
        <p:spPr>
          <a:xfrm>
            <a:off x="5666575" y="2916100"/>
            <a:ext cx="8943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Title II</a:t>
            </a:r>
            <a:endParaRPr sz="1800">
              <a:solidFill>
                <a:schemeClr val="dk2"/>
              </a:solidFill>
              <a:latin typeface="Open Sans"/>
              <a:ea typeface="Open Sans"/>
              <a:cs typeface="Open Sans"/>
              <a:sym typeface="Open Sans"/>
            </a:endParaRPr>
          </a:p>
        </p:txBody>
      </p:sp>
      <p:cxnSp>
        <p:nvCxnSpPr>
          <p:cNvPr id="136" name="Google Shape;136;p20"/>
          <p:cNvCxnSpPr>
            <a:stCxn id="134" idx="2"/>
          </p:cNvCxnSpPr>
          <p:nvPr/>
        </p:nvCxnSpPr>
        <p:spPr>
          <a:xfrm>
            <a:off x="5019150" y="3341300"/>
            <a:ext cx="261000" cy="613200"/>
          </a:xfrm>
          <a:prstGeom prst="straightConnector1">
            <a:avLst/>
          </a:prstGeom>
          <a:noFill/>
          <a:ln cap="flat" cmpd="sng" w="38100">
            <a:solidFill>
              <a:schemeClr val="dk2"/>
            </a:solidFill>
            <a:prstDash val="solid"/>
            <a:round/>
            <a:headEnd len="med" w="med" type="none"/>
            <a:tailEnd len="med" w="med" type="triangle"/>
          </a:ln>
        </p:spPr>
      </p:cxnSp>
      <p:cxnSp>
        <p:nvCxnSpPr>
          <p:cNvPr id="137" name="Google Shape;137;p20"/>
          <p:cNvCxnSpPr>
            <a:stCxn id="134" idx="2"/>
          </p:cNvCxnSpPr>
          <p:nvPr/>
        </p:nvCxnSpPr>
        <p:spPr>
          <a:xfrm flipH="1">
            <a:off x="4818450" y="3341300"/>
            <a:ext cx="200700" cy="512400"/>
          </a:xfrm>
          <a:prstGeom prst="straightConnector1">
            <a:avLst/>
          </a:prstGeom>
          <a:noFill/>
          <a:ln cap="flat" cmpd="sng" w="38100">
            <a:solidFill>
              <a:schemeClr val="dk2"/>
            </a:solidFill>
            <a:prstDash val="solid"/>
            <a:round/>
            <a:headEnd len="med" w="med" type="none"/>
            <a:tailEnd len="med" w="med" type="triangle"/>
          </a:ln>
        </p:spPr>
      </p:cxnSp>
      <p:sp>
        <p:nvSpPr>
          <p:cNvPr id="138" name="Google Shape;138;p20"/>
          <p:cNvSpPr txBox="1"/>
          <p:nvPr/>
        </p:nvSpPr>
        <p:spPr>
          <a:xfrm>
            <a:off x="3477150" y="3940100"/>
            <a:ext cx="16731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Section 101</a:t>
            </a:r>
            <a:endParaRPr sz="1800">
              <a:solidFill>
                <a:schemeClr val="dk2"/>
              </a:solidFill>
              <a:latin typeface="Open Sans"/>
              <a:ea typeface="Open Sans"/>
              <a:cs typeface="Open Sans"/>
              <a:sym typeface="Open Sans"/>
            </a:endParaRPr>
          </a:p>
        </p:txBody>
      </p:sp>
      <p:sp>
        <p:nvSpPr>
          <p:cNvPr id="139" name="Google Shape;139;p20"/>
          <p:cNvSpPr txBox="1"/>
          <p:nvPr/>
        </p:nvSpPr>
        <p:spPr>
          <a:xfrm>
            <a:off x="5150250" y="3940100"/>
            <a:ext cx="16731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Section 102</a:t>
            </a:r>
            <a:endParaRPr sz="1800">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Splitting H.R. 133 with regular expressions</a:t>
            </a:r>
            <a:endParaRPr/>
          </a:p>
        </p:txBody>
      </p:sp>
      <p:sp>
        <p:nvSpPr>
          <p:cNvPr id="145" name="Google Shape;14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Divisions being with “DIVISION” </a:t>
            </a:r>
            <a:r>
              <a:rPr lang="en"/>
              <a:t>followed</a:t>
            </a:r>
            <a:r>
              <a:rPr lang="en"/>
              <a:t> by letter of alphabet, then double letters once reach 27 division ie 'DIVISION [A-Z]{1,2}'</a:t>
            </a:r>
            <a:endParaRPr/>
          </a:p>
          <a:p>
            <a:pPr indent="-342900" lvl="0" marL="457200" rtl="0" algn="l">
              <a:spcBef>
                <a:spcPts val="0"/>
              </a:spcBef>
              <a:spcAft>
                <a:spcPts val="0"/>
              </a:spcAft>
              <a:buSzPts val="1800"/>
              <a:buChar char="-"/>
            </a:pPr>
            <a:r>
              <a:rPr lang="en"/>
              <a:t>Titles begin with “TITLE” then roman numerals, </a:t>
            </a:r>
            <a:r>
              <a:rPr lang="en"/>
              <a:t>highest</a:t>
            </a:r>
            <a:r>
              <a:rPr lang="en"/>
              <a:t> count was 21, used 'TITLE [IVX]+\b'</a:t>
            </a:r>
            <a:endParaRPr/>
          </a:p>
          <a:p>
            <a:pPr indent="-342900" lvl="0" marL="457200" rtl="0" algn="l">
              <a:spcBef>
                <a:spcPts val="0"/>
              </a:spcBef>
              <a:spcAft>
                <a:spcPts val="0"/>
              </a:spcAft>
              <a:buSzPts val="1800"/>
              <a:buChar char="-"/>
            </a:pPr>
            <a:r>
              <a:rPr lang="en"/>
              <a:t>Sections begin “Sec.” followed by integer with another period ie “Sec. 101.”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