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0" r:id="rId4"/>
    <p:sldId id="261" r:id="rId5"/>
    <p:sldId id="258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5C6A-C578-4AA9-AB69-7FE45DE28B43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F714-A917-4669-8348-5EF6B436D19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52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5C6A-C578-4AA9-AB69-7FE45DE28B43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F714-A917-4669-8348-5EF6B436D1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52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5C6A-C578-4AA9-AB69-7FE45DE28B43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F714-A917-4669-8348-5EF6B436D1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32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5C6A-C578-4AA9-AB69-7FE45DE28B43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F714-A917-4669-8348-5EF6B436D19C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0187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5C6A-C578-4AA9-AB69-7FE45DE28B43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F714-A917-4669-8348-5EF6B436D1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424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5C6A-C578-4AA9-AB69-7FE45DE28B43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F714-A917-4669-8348-5EF6B436D19C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771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5C6A-C578-4AA9-AB69-7FE45DE28B43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F714-A917-4669-8348-5EF6B436D1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0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5C6A-C578-4AA9-AB69-7FE45DE28B43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F714-A917-4669-8348-5EF6B436D1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890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5C6A-C578-4AA9-AB69-7FE45DE28B43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F714-A917-4669-8348-5EF6B436D1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41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5C6A-C578-4AA9-AB69-7FE45DE28B43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F714-A917-4669-8348-5EF6B436D1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68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5C6A-C578-4AA9-AB69-7FE45DE28B43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F714-A917-4669-8348-5EF6B436D1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0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5C6A-C578-4AA9-AB69-7FE45DE28B43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F714-A917-4669-8348-5EF6B436D1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56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5C6A-C578-4AA9-AB69-7FE45DE28B43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F714-A917-4669-8348-5EF6B436D1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96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5C6A-C578-4AA9-AB69-7FE45DE28B43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F714-A917-4669-8348-5EF6B436D1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81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5C6A-C578-4AA9-AB69-7FE45DE28B43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F714-A917-4669-8348-5EF6B436D1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18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5C6A-C578-4AA9-AB69-7FE45DE28B43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F714-A917-4669-8348-5EF6B436D1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02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5C6A-C578-4AA9-AB69-7FE45DE28B43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F714-A917-4669-8348-5EF6B436D1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5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2205C6A-C578-4AA9-AB69-7FE45DE28B43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E51F714-A917-4669-8348-5EF6B436D1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994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E6215-9A8C-DDF3-B2B7-C2CE813E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922" y="377059"/>
            <a:ext cx="8534400" cy="1507067"/>
          </a:xfrm>
        </p:spPr>
        <p:txBody>
          <a:bodyPr/>
          <a:lstStyle/>
          <a:p>
            <a:r>
              <a:rPr lang="fr-FR" b="1" dirty="0"/>
              <a:t>Tableau de bord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EE846-8B54-98E2-E327-0A559394B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22" y="2343756"/>
            <a:ext cx="8534400" cy="3615267"/>
          </a:xfrm>
        </p:spPr>
        <p:txBody>
          <a:bodyPr/>
          <a:lstStyle/>
          <a:p>
            <a:pPr marL="0" indent="0">
              <a:buNone/>
            </a:pPr>
            <a:br>
              <a:rPr lang="fr-FR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fr-FR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fr-FR" sz="2000" b="1" dirty="0">
                <a:solidFill>
                  <a:schemeClr val="tx1"/>
                </a:solidFill>
              </a:rPr>
              <a:t>Déroulé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17B01FE-1AE2-43D1-218D-DFC035ECC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55" y="1929509"/>
            <a:ext cx="3299792" cy="22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0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5BE956-7285-98E8-1A61-2AFCCDCE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083" y="429369"/>
            <a:ext cx="8534400" cy="1507067"/>
          </a:xfrm>
        </p:spPr>
        <p:txBody>
          <a:bodyPr/>
          <a:lstStyle/>
          <a:p>
            <a:r>
              <a:rPr lang="fr-FR" b="1" dirty="0"/>
              <a:t>Déroulé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1C7FF7-A6DB-5E60-D52F-F8EA224E1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083" y="2940114"/>
            <a:ext cx="8534400" cy="2084560"/>
          </a:xfrm>
        </p:spPr>
        <p:txBody>
          <a:bodyPr/>
          <a:lstStyle/>
          <a:p>
            <a:pPr marL="0" indent="0">
              <a:buNone/>
            </a:pPr>
            <a:r>
              <a:rPr lang="fr-FR" b="1" dirty="0">
                <a:solidFill>
                  <a:schemeClr val="tx1"/>
                </a:solidFill>
              </a:rPr>
              <a:t>1.  Processus de création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tx1"/>
                </a:solidFill>
              </a:rPr>
              <a:t>2. Présentation du tableau de bord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047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8707A-4E3E-5E84-2CD0-F0458C1EB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08230"/>
            <a:ext cx="8534400" cy="2199992"/>
          </a:xfrm>
        </p:spPr>
        <p:txBody>
          <a:bodyPr>
            <a:noAutofit/>
          </a:bodyPr>
          <a:lstStyle/>
          <a:p>
            <a:r>
              <a:rPr lang="fr-FR" b="1" dirty="0"/>
              <a:t>Demande de Financement pour l'Accès à l'Eau Potable : Tableau de Bord pour le Choix du Pays Bénéficiaire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8AC0FE-A10B-110A-6959-3B906CF26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4092837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chemeClr val="tx1"/>
                </a:solidFill>
              </a:rPr>
              <a:t>L'association a soumis une requête de financement à un organisme donateur en mettant en avant ses trois domaines d'expertise.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Si le donateur accorde ces nouveaux financements, ils seront utilisés pour investir dans l'un des domaines d'expertise, mais le pays bénéficiaire reste encore à déterminer.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Dans ce contexte, vous êtes chargé(e) de créer un tableau de bord fournissant une vue globale de l'accès à l'eau potable dans le monde. Ce tableau de bord permettra de sélectionner le pays à cibler une fois que le bailleur de fonds aura exprimé son choix concernant le domaine d'expertise qu'il souhaite soutenir financièrement.</a:t>
            </a:r>
          </a:p>
        </p:txBody>
      </p:sp>
    </p:spTree>
    <p:extLst>
      <p:ext uri="{BB962C8B-B14F-4D97-AF65-F5344CB8AC3E}">
        <p14:creationId xmlns:p14="http://schemas.microsoft.com/office/powerpoint/2010/main" val="57990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503C8-56E2-8115-D4B5-4FCC53F0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297" y="368006"/>
            <a:ext cx="8534400" cy="1507067"/>
          </a:xfrm>
        </p:spPr>
        <p:txBody>
          <a:bodyPr/>
          <a:lstStyle/>
          <a:p>
            <a:r>
              <a:rPr lang="fr-FR" b="1" dirty="0"/>
              <a:t>OBJECTIF DU TABLEAU DE BORD :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D4B9EB-2BFA-F74C-9852-A2F6BD150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533" y="1621366"/>
            <a:ext cx="8534400" cy="3615267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Présenter une vue globale de l’accès de l’eau potable dans le monde</a:t>
            </a:r>
          </a:p>
          <a:p>
            <a:r>
              <a:rPr lang="fr-FR" dirty="0">
                <a:solidFill>
                  <a:schemeClr val="tx1"/>
                </a:solidFill>
              </a:rPr>
              <a:t>Identifier les pays qui rencontrent des difficultés à l’eau potable</a:t>
            </a:r>
          </a:p>
          <a:p>
            <a:r>
              <a:rPr lang="fr-FR" dirty="0">
                <a:solidFill>
                  <a:schemeClr val="tx1"/>
                </a:solidFill>
              </a:rPr>
              <a:t>Faire ressortir les pays selon le domaine d’expertise qui sera financé</a:t>
            </a:r>
          </a:p>
        </p:txBody>
      </p:sp>
    </p:spTree>
    <p:extLst>
      <p:ext uri="{BB962C8B-B14F-4D97-AF65-F5344CB8AC3E}">
        <p14:creationId xmlns:p14="http://schemas.microsoft.com/office/powerpoint/2010/main" val="377200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77BB9-27B0-C1B4-011C-9A714CBF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0" y="1921566"/>
            <a:ext cx="11627058" cy="407283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br>
              <a:rPr lang="fr-FR" sz="1800" dirty="0"/>
            </a:br>
            <a:br>
              <a:rPr lang="fr-FR" sz="1800" dirty="0"/>
            </a:br>
            <a:r>
              <a:rPr lang="fr-FR" sz="1800" dirty="0"/>
              <a:t>  </a:t>
            </a:r>
            <a:br>
              <a:rPr lang="fr-FR" sz="1800" dirty="0"/>
            </a:br>
            <a:br>
              <a:rPr lang="fr-FR" sz="1800" dirty="0"/>
            </a:br>
            <a:r>
              <a:rPr lang="fr-FR" sz="1800" dirty="0"/>
              <a:t> </a:t>
            </a:r>
            <a:r>
              <a:rPr lang="fr-FR" sz="1100" dirty="0"/>
              <a:t>a </a:t>
            </a:r>
            <a:r>
              <a:rPr lang="fr-FR" sz="1100" cap="none" dirty="0"/>
              <a:t>partir des besoins et		A partir des indicateurs	                   Présentation au donneur		    Exploitation des données	    Création des visuels :</a:t>
            </a:r>
            <a:br>
              <a:rPr lang="fr-FR" sz="1100" cap="none" dirty="0"/>
            </a:br>
            <a:r>
              <a:rPr lang="fr-FR" sz="1100" cap="none" dirty="0"/>
              <a:t>     des données d’entrée :              du blueprint :			                  d’ordre pour motif et validation              - Traitement des anomalies            - feuille de calcul</a:t>
            </a:r>
            <a:br>
              <a:rPr lang="fr-FR" sz="1100" cap="none" dirty="0"/>
            </a:br>
            <a:r>
              <a:rPr lang="fr-FR" sz="1100" cap="none" dirty="0"/>
              <a:t>      - Formater les                               - Evaluer le visuel                                       Mise à jour du blueprint                          Mise en relation des tables             tableau de bord</a:t>
            </a:r>
            <a:br>
              <a:rPr lang="fr-FR" sz="1100" cap="none" dirty="0"/>
            </a:br>
            <a:r>
              <a:rPr lang="fr-FR" sz="1100" cap="none" dirty="0"/>
              <a:t>      indicateurs                                   Mockup                                                      Mise à jour du Mockup                                                                                       Enregistrement power Bi</a:t>
            </a:r>
            <a:br>
              <a:rPr lang="fr-FR" sz="1100" cap="none" dirty="0"/>
            </a:br>
            <a:r>
              <a:rPr lang="fr-FR" sz="1100" cap="none" dirty="0"/>
              <a:t>       Blueprint                                      Mise à jour du blueprint                                                                        							     Export au format </a:t>
            </a:r>
            <a:r>
              <a:rPr lang="fr-FR" sz="1100" cap="none" dirty="0" err="1"/>
              <a:t>pdf</a:t>
            </a:r>
            <a:r>
              <a:rPr lang="fr-FR" sz="1100" cap="none" dirty="0"/>
              <a:t>          </a:t>
            </a:r>
            <a:endParaRPr lang="fr-FR" sz="11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F0FDAE-21CC-227F-A5C0-9C12558C1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407858" cy="1235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b="1" dirty="0">
                <a:solidFill>
                  <a:schemeClr val="tx1"/>
                </a:solidFill>
              </a:rPr>
              <a:t>Le processus de création du tableau de bord :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157283C-9B37-A5E0-AFCD-E017417F9531}"/>
              </a:ext>
            </a:extLst>
          </p:cNvPr>
          <p:cNvSpPr/>
          <p:nvPr/>
        </p:nvSpPr>
        <p:spPr>
          <a:xfrm>
            <a:off x="312082" y="2951921"/>
            <a:ext cx="1720800" cy="9541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1</a:t>
            </a:r>
            <a:r>
              <a:rPr lang="fr-FR" b="1" dirty="0"/>
              <a:t> Analyser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F3C6EEC-12ED-3BBF-D659-A57AB008D8C4}"/>
              </a:ext>
            </a:extLst>
          </p:cNvPr>
          <p:cNvSpPr/>
          <p:nvPr/>
        </p:nvSpPr>
        <p:spPr>
          <a:xfrm>
            <a:off x="2408925" y="2951921"/>
            <a:ext cx="1720333" cy="954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2</a:t>
            </a:r>
            <a:r>
              <a:rPr lang="fr-FR" b="1" dirty="0"/>
              <a:t> Modéliser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6A39836-8D63-CC47-16EC-0B8EF25F593A}"/>
              </a:ext>
            </a:extLst>
          </p:cNvPr>
          <p:cNvSpPr/>
          <p:nvPr/>
        </p:nvSpPr>
        <p:spPr>
          <a:xfrm>
            <a:off x="4951069" y="2951921"/>
            <a:ext cx="1720800" cy="954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3</a:t>
            </a:r>
            <a:r>
              <a:rPr lang="fr-FR" b="1" dirty="0"/>
              <a:t> Présenter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F3505F7-570A-6450-E391-FBAC29DFC5A7}"/>
              </a:ext>
            </a:extLst>
          </p:cNvPr>
          <p:cNvSpPr/>
          <p:nvPr/>
        </p:nvSpPr>
        <p:spPr>
          <a:xfrm>
            <a:off x="7553576" y="2951921"/>
            <a:ext cx="1720333" cy="954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4</a:t>
            </a:r>
            <a:r>
              <a:rPr lang="fr-FR" b="1" dirty="0"/>
              <a:t> Préparer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33FA66-CFDB-5EE6-695A-2D892DE53866}"/>
              </a:ext>
            </a:extLst>
          </p:cNvPr>
          <p:cNvSpPr/>
          <p:nvPr/>
        </p:nvSpPr>
        <p:spPr>
          <a:xfrm>
            <a:off x="9810884" y="2952078"/>
            <a:ext cx="1720333" cy="954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5</a:t>
            </a:r>
            <a:r>
              <a:rPr lang="fr-FR" b="1" dirty="0"/>
              <a:t> Construire</a:t>
            </a:r>
          </a:p>
        </p:txBody>
      </p:sp>
    </p:spTree>
    <p:extLst>
      <p:ext uri="{BB962C8B-B14F-4D97-AF65-F5344CB8AC3E}">
        <p14:creationId xmlns:p14="http://schemas.microsoft.com/office/powerpoint/2010/main" val="29994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A6763-FA9F-2F9B-B502-806DF076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91" y="331792"/>
            <a:ext cx="8534400" cy="1507067"/>
          </a:xfrm>
        </p:spPr>
        <p:txBody>
          <a:bodyPr>
            <a:noAutofit/>
          </a:bodyPr>
          <a:lstStyle/>
          <a:p>
            <a:r>
              <a:rPr lang="fr-FR" b="1" dirty="0"/>
              <a:t>Analyse des Besoins et Définition des KPI pour un Projet d'Accès à l'Eau Potable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A2F4E4-B819-837C-C9DD-9BD849D6C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91" y="2596081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chemeClr val="tx1"/>
                </a:solidFill>
              </a:rPr>
              <a:t>Analyse du besoin et définition du KPI</a:t>
            </a:r>
          </a:p>
          <a:p>
            <a:r>
              <a:rPr lang="fr-FR" dirty="0">
                <a:solidFill>
                  <a:schemeClr val="tx1"/>
                </a:solidFill>
              </a:rPr>
              <a:t>L’association a effectué une demande de financement auprès d’un bailleur de fonds en présentant ces 3 domaines d’expertise. </a:t>
            </a:r>
            <a:br>
              <a:rPr lang="fr-FR" dirty="0">
                <a:solidFill>
                  <a:schemeClr val="tx1"/>
                </a:solidFill>
              </a:rPr>
            </a:b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Ces nouveaux financements, s’ils sont accordés par le bailleur, pourront permettre d’investir dans un des domaines d’expertise dans un pays qui n’est pas encore déterminé.</a:t>
            </a:r>
            <a:br>
              <a:rPr lang="fr-FR" dirty="0">
                <a:solidFill>
                  <a:schemeClr val="tx1"/>
                </a:solidFill>
              </a:rPr>
            </a:b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Dans ce cadre, vous êtes missionné pour réaliser un tableau de bord présentant une vue globale de l’accès à l’eau potable dans le monde. Celui-ci permettra de choisir le pays à cibler dès que le bailleur de fonds aura donné sa réponse sur le domaine d’expertise qu’il souhaite financer.</a:t>
            </a:r>
          </a:p>
        </p:txBody>
      </p:sp>
    </p:spTree>
    <p:extLst>
      <p:ext uri="{BB962C8B-B14F-4D97-AF65-F5344CB8AC3E}">
        <p14:creationId xmlns:p14="http://schemas.microsoft.com/office/powerpoint/2010/main" val="148260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C7A4E4-D3CC-4FC1-1D62-F6E556211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44855"/>
            <a:ext cx="8001000" cy="2652666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Opérationnels sous Power BI, les Tableaux de Bord Révèlent des Difficultés Rencontrées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85CC3D-D6F8-B283-DC59-92334DDF05FC}"/>
              </a:ext>
            </a:extLst>
          </p:cNvPr>
          <p:cNvSpPr txBox="1"/>
          <p:nvPr/>
        </p:nvSpPr>
        <p:spPr>
          <a:xfrm>
            <a:off x="684212" y="3227715"/>
            <a:ext cx="61065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Les tableaux de bord sont opérationnels et disponible sous Power BI.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Difficultés rencontrées :</a:t>
            </a:r>
          </a:p>
          <a:p>
            <a:r>
              <a:rPr lang="fr-FR" dirty="0"/>
              <a:t>	- données manquantes</a:t>
            </a:r>
          </a:p>
          <a:p>
            <a:r>
              <a:rPr lang="fr-FR" dirty="0"/>
              <a:t>	- Des années de référence différentes suivants les 	  tables</a:t>
            </a:r>
          </a:p>
        </p:txBody>
      </p:sp>
    </p:spTree>
    <p:extLst>
      <p:ext uri="{BB962C8B-B14F-4D97-AF65-F5344CB8AC3E}">
        <p14:creationId xmlns:p14="http://schemas.microsoft.com/office/powerpoint/2010/main" val="287300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319FDF-965A-FBD0-4815-427B912E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7" y="0"/>
            <a:ext cx="8534400" cy="1507067"/>
          </a:xfrm>
        </p:spPr>
        <p:txBody>
          <a:bodyPr/>
          <a:lstStyle/>
          <a:p>
            <a:r>
              <a:rPr lang="fr-FR" dirty="0"/>
              <a:t>Conclusion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99D77-7C9E-0D93-E3FB-4E0435465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19" y="1507067"/>
            <a:ext cx="8534400" cy="3615267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Après analyse, il en ressort que 3 pays sont éligibles :</a:t>
            </a:r>
          </a:p>
          <a:p>
            <a:r>
              <a:rPr lang="fr-FR" dirty="0">
                <a:solidFill>
                  <a:schemeClr val="tx1"/>
                </a:solidFill>
              </a:rPr>
              <a:t>Rwanda</a:t>
            </a:r>
          </a:p>
          <a:p>
            <a:r>
              <a:rPr lang="fr-FR" dirty="0">
                <a:solidFill>
                  <a:schemeClr val="tx1"/>
                </a:solidFill>
              </a:rPr>
              <a:t>Sierra leone</a:t>
            </a:r>
          </a:p>
          <a:p>
            <a:r>
              <a:rPr lang="fr-FR" dirty="0">
                <a:solidFill>
                  <a:schemeClr val="tx1"/>
                </a:solidFill>
              </a:rPr>
              <a:t>Zambie</a:t>
            </a:r>
          </a:p>
        </p:txBody>
      </p:sp>
    </p:spTree>
    <p:extLst>
      <p:ext uri="{BB962C8B-B14F-4D97-AF65-F5344CB8AC3E}">
        <p14:creationId xmlns:p14="http://schemas.microsoft.com/office/powerpoint/2010/main" val="327177426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TM02900771[[fn=Secteur]]</Template>
  <TotalTime>17439</TotalTime>
  <Words>507</Words>
  <Application>Microsoft Office PowerPoint</Application>
  <PresentationFormat>Grand écran</PresentationFormat>
  <Paragraphs>37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Secteur</vt:lpstr>
      <vt:lpstr>Tableau de bord</vt:lpstr>
      <vt:lpstr>Déroulé</vt:lpstr>
      <vt:lpstr>Demande de Financement pour l'Accès à l'Eau Potable : Tableau de Bord pour le Choix du Pays Bénéficiaire :</vt:lpstr>
      <vt:lpstr>OBJECTIF DU TABLEAU DE BORD : </vt:lpstr>
      <vt:lpstr>       a partir des besoins et  A partir des indicateurs                    Présentation au donneur      Exploitation des données     Création des visuels :      des données d’entrée :              du blueprint :                     d’ordre pour motif et validation              - Traitement des anomalies            - feuille de calcul       - Formater les                               - Evaluer le visuel                                       Mise à jour du blueprint                          Mise en relation des tables             tableau de bord       indicateurs                                   Mockup                                                      Mise à jour du Mockup                                                                                       Enregistrement power Bi        Blueprint                                      Mise à jour du blueprint                                                                                    Export au format pdf          </vt:lpstr>
      <vt:lpstr>Analyse des Besoins et Définition des KPI pour un Projet d'Accès à l'Eau Potable :</vt:lpstr>
      <vt:lpstr>Opérationnels sous Power BI, les Tableaux de Bord Révèlent des Difficultés Rencontrées :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de bord      Déroulé</dc:title>
  <dc:creator>reda tellas</dc:creator>
  <cp:lastModifiedBy>reda tellas</cp:lastModifiedBy>
  <cp:revision>4</cp:revision>
  <dcterms:created xsi:type="dcterms:W3CDTF">2023-07-18T19:37:25Z</dcterms:created>
  <dcterms:modified xsi:type="dcterms:W3CDTF">2023-07-30T22:17:44Z</dcterms:modified>
</cp:coreProperties>
</file>