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97"/>
    <p:restoredTop sz="96327"/>
  </p:normalViewPr>
  <p:slideViewPr>
    <p:cSldViewPr snapToGrid="0">
      <p:cViewPr varScale="1">
        <p:scale>
          <a:sx n="125" d="100"/>
          <a:sy n="125" d="100"/>
        </p:scale>
        <p:origin x="19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A1D441E-A009-E14A-B480-7D2C5970E099}" type="datetimeFigureOut">
              <a:rPr lang="fr-FR" smtClean="0"/>
              <a:t>10/09/2023</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70483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177597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379319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77661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2520234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A1D441E-A009-E14A-B480-7D2C5970E099}" type="datetimeFigureOut">
              <a:rPr lang="fr-FR" smtClean="0"/>
              <a:t>10/09/2023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87514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A1D441E-A009-E14A-B480-7D2C5970E099}" type="datetimeFigureOut">
              <a:rPr lang="fr-FR" smtClean="0"/>
              <a:t>10/09/2023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1419958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1D441E-A009-E14A-B480-7D2C5970E099}"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1075653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1D441E-A009-E14A-B480-7D2C5970E099}"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250318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1D441E-A009-E14A-B480-7D2C5970E099}"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425984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A1D441E-A009-E14A-B480-7D2C5970E099}" type="datetimeFigureOut">
              <a:rPr lang="fr-FR" smtClean="0"/>
              <a:t>10/09/2023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84254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182172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1D441E-A009-E14A-B480-7D2C5970E099}" type="datetimeFigureOut">
              <a:rPr lang="fr-FR" smtClean="0"/>
              <a:t>10/09/2023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22847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A1D441E-A009-E14A-B480-7D2C5970E099}" type="datetimeFigureOut">
              <a:rPr lang="fr-FR" smtClean="0"/>
              <a:t>10/09/2023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158731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D441E-A009-E14A-B480-7D2C5970E099}" type="datetimeFigureOut">
              <a:rPr lang="fr-FR" smtClean="0"/>
              <a:t>10/09/2023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427762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198754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D441E-A009-E14A-B480-7D2C5970E099}" type="datetimeFigureOut">
              <a:rPr lang="fr-FR" smtClean="0"/>
              <a:t>10/09/2023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BED3EA8-8558-1446-A9FA-9A8B146CD998}" type="slidenum">
              <a:rPr lang="fr-FR" smtClean="0"/>
              <a:t>‹N°›</a:t>
            </a:fld>
            <a:endParaRPr lang="fr-FR"/>
          </a:p>
        </p:txBody>
      </p:sp>
    </p:spTree>
    <p:extLst>
      <p:ext uri="{BB962C8B-B14F-4D97-AF65-F5344CB8AC3E}">
        <p14:creationId xmlns:p14="http://schemas.microsoft.com/office/powerpoint/2010/main" val="80715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1D441E-A009-E14A-B480-7D2C5970E099}" type="datetimeFigureOut">
              <a:rPr lang="fr-FR" smtClean="0"/>
              <a:t>10/09/2023</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ED3EA8-8558-1446-A9FA-9A8B146CD998}" type="slidenum">
              <a:rPr lang="fr-FR" smtClean="0"/>
              <a:t>‹N°›</a:t>
            </a:fld>
            <a:endParaRPr lang="fr-FR"/>
          </a:p>
        </p:txBody>
      </p:sp>
    </p:spTree>
    <p:extLst>
      <p:ext uri="{BB962C8B-B14F-4D97-AF65-F5344CB8AC3E}">
        <p14:creationId xmlns:p14="http://schemas.microsoft.com/office/powerpoint/2010/main" val="2619663445"/>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DA569-F922-B3BF-2663-BA22D7D203CD}"/>
              </a:ext>
            </a:extLst>
          </p:cNvPr>
          <p:cNvSpPr>
            <a:spLocks noGrp="1"/>
          </p:cNvSpPr>
          <p:nvPr>
            <p:ph type="ctrTitle"/>
          </p:nvPr>
        </p:nvSpPr>
        <p:spPr>
          <a:xfrm>
            <a:off x="1876424" y="1122363"/>
            <a:ext cx="8791575" cy="607046"/>
          </a:xfrm>
        </p:spPr>
        <p:txBody>
          <a:bodyPr>
            <a:normAutofit fontScale="90000"/>
          </a:bodyPr>
          <a:lstStyle/>
          <a:p>
            <a:r>
              <a:rPr lang="fr-FR" spc="-15" dirty="0">
                <a:solidFill>
                  <a:srgbClr val="000000"/>
                </a:solidFill>
              </a:rPr>
              <a:t>PROJET</a:t>
            </a:r>
            <a:r>
              <a:rPr lang="fr-FR" spc="-95" dirty="0">
                <a:solidFill>
                  <a:srgbClr val="000000"/>
                </a:solidFill>
              </a:rPr>
              <a:t> </a:t>
            </a:r>
            <a:r>
              <a:rPr lang="fr-FR" dirty="0">
                <a:solidFill>
                  <a:srgbClr val="000000"/>
                </a:solidFill>
              </a:rPr>
              <a:t>9</a:t>
            </a:r>
            <a:endParaRPr lang="fr-FR" dirty="0"/>
          </a:p>
        </p:txBody>
      </p:sp>
      <p:sp>
        <p:nvSpPr>
          <p:cNvPr id="3" name="Sous-titre 2">
            <a:extLst>
              <a:ext uri="{FF2B5EF4-FFF2-40B4-BE49-F238E27FC236}">
                <a16:creationId xmlns:a16="http://schemas.microsoft.com/office/drawing/2014/main" id="{B134C8C0-BDAD-2DF8-E6B1-E1BD37BA8DE2}"/>
              </a:ext>
            </a:extLst>
          </p:cNvPr>
          <p:cNvSpPr>
            <a:spLocks noGrp="1"/>
          </p:cNvSpPr>
          <p:nvPr>
            <p:ph type="subTitle" idx="1"/>
          </p:nvPr>
        </p:nvSpPr>
        <p:spPr>
          <a:xfrm>
            <a:off x="1876424" y="3602038"/>
            <a:ext cx="8791575" cy="532640"/>
          </a:xfrm>
        </p:spPr>
        <p:txBody>
          <a:bodyPr/>
          <a:lstStyle/>
          <a:p>
            <a:r>
              <a:rPr lang="fr-FR" sz="2000" spc="-15" dirty="0">
                <a:solidFill>
                  <a:srgbClr val="FFFFFF"/>
                </a:solidFill>
                <a:latin typeface="Arial Black"/>
                <a:cs typeface="Arial Black"/>
              </a:rPr>
              <a:t>PRODUIRE</a:t>
            </a:r>
            <a:r>
              <a:rPr lang="fr-FR" sz="2000" spc="-10" dirty="0">
                <a:solidFill>
                  <a:srgbClr val="FFFFFF"/>
                </a:solidFill>
                <a:latin typeface="Arial Black"/>
                <a:cs typeface="Arial Black"/>
              </a:rPr>
              <a:t> UNE</a:t>
            </a:r>
            <a:r>
              <a:rPr lang="fr-FR" sz="2000" spc="-20" dirty="0">
                <a:solidFill>
                  <a:srgbClr val="FFFFFF"/>
                </a:solidFill>
                <a:latin typeface="Arial Black"/>
                <a:cs typeface="Arial Black"/>
              </a:rPr>
              <a:t> </a:t>
            </a:r>
            <a:r>
              <a:rPr lang="fr-FR" sz="2000" spc="-10" dirty="0">
                <a:solidFill>
                  <a:srgbClr val="FFFFFF"/>
                </a:solidFill>
                <a:latin typeface="Arial Black"/>
                <a:cs typeface="Arial Black"/>
              </a:rPr>
              <a:t>ÉTUDE</a:t>
            </a:r>
            <a:r>
              <a:rPr lang="fr-FR" sz="2000" spc="-15" dirty="0">
                <a:solidFill>
                  <a:srgbClr val="FFFFFF"/>
                </a:solidFill>
                <a:latin typeface="Arial Black"/>
                <a:cs typeface="Arial Black"/>
              </a:rPr>
              <a:t> </a:t>
            </a:r>
            <a:r>
              <a:rPr lang="fr-FR" sz="2000" spc="-5" dirty="0">
                <a:solidFill>
                  <a:srgbClr val="FFFFFF"/>
                </a:solidFill>
                <a:latin typeface="Arial Black"/>
                <a:cs typeface="Arial Black"/>
              </a:rPr>
              <a:t>DE</a:t>
            </a:r>
            <a:r>
              <a:rPr lang="fr-FR" sz="2000" spc="-20" dirty="0">
                <a:solidFill>
                  <a:srgbClr val="FFFFFF"/>
                </a:solidFill>
                <a:latin typeface="Arial Black"/>
                <a:cs typeface="Arial Black"/>
              </a:rPr>
              <a:t> </a:t>
            </a:r>
            <a:r>
              <a:rPr lang="fr-FR" sz="2000" spc="-15" dirty="0">
                <a:solidFill>
                  <a:srgbClr val="FFFFFF"/>
                </a:solidFill>
                <a:latin typeface="Arial Black"/>
                <a:cs typeface="Arial Black"/>
              </a:rPr>
              <a:t>MARCHE</a:t>
            </a:r>
            <a:r>
              <a:rPr lang="fr-FR" sz="2000" spc="-10" dirty="0">
                <a:solidFill>
                  <a:srgbClr val="FFFFFF"/>
                </a:solidFill>
                <a:latin typeface="Arial Black"/>
                <a:cs typeface="Arial Black"/>
              </a:rPr>
              <a:t> </a:t>
            </a:r>
            <a:r>
              <a:rPr lang="fr-FR" sz="2000" spc="-40" dirty="0">
                <a:solidFill>
                  <a:srgbClr val="FFFFFF"/>
                </a:solidFill>
                <a:latin typeface="Arial Black"/>
                <a:cs typeface="Arial Black"/>
              </a:rPr>
              <a:t>AVEC</a:t>
            </a:r>
            <a:r>
              <a:rPr lang="fr-FR" sz="2000" spc="-15" dirty="0">
                <a:solidFill>
                  <a:srgbClr val="FFFFFF"/>
                </a:solidFill>
                <a:latin typeface="Arial Black"/>
                <a:cs typeface="Arial Black"/>
              </a:rPr>
              <a:t> </a:t>
            </a:r>
            <a:r>
              <a:rPr lang="fr-FR" sz="2000" spc="-10" dirty="0">
                <a:solidFill>
                  <a:srgbClr val="FFFFFF"/>
                </a:solidFill>
                <a:latin typeface="Arial Black"/>
                <a:cs typeface="Arial Black"/>
              </a:rPr>
              <a:t>PYTHON</a:t>
            </a:r>
            <a:endParaRPr lang="fr-FR" sz="2000" dirty="0">
              <a:latin typeface="Arial Black"/>
              <a:cs typeface="Arial Black"/>
            </a:endParaRPr>
          </a:p>
          <a:p>
            <a:endParaRPr lang="fr-FR" dirty="0"/>
          </a:p>
        </p:txBody>
      </p:sp>
    </p:spTree>
    <p:extLst>
      <p:ext uri="{BB962C8B-B14F-4D97-AF65-F5344CB8AC3E}">
        <p14:creationId xmlns:p14="http://schemas.microsoft.com/office/powerpoint/2010/main" val="172319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C98315-562D-ACA9-BFD1-C267D9AD3EBA}"/>
              </a:ext>
            </a:extLst>
          </p:cNvPr>
          <p:cNvSpPr>
            <a:spLocks noGrp="1"/>
          </p:cNvSpPr>
          <p:nvPr>
            <p:ph type="title"/>
          </p:nvPr>
        </p:nvSpPr>
        <p:spPr>
          <a:xfrm>
            <a:off x="1141413" y="618518"/>
            <a:ext cx="9905998" cy="991621"/>
          </a:xfrm>
        </p:spPr>
        <p:txBody>
          <a:bodyPr/>
          <a:lstStyle/>
          <a:p>
            <a:r>
              <a:rPr lang="fr-FR" spc="-50" dirty="0"/>
              <a:t>ANALYSE</a:t>
            </a:r>
            <a:r>
              <a:rPr lang="fr-FR" spc="-20" dirty="0"/>
              <a:t> </a:t>
            </a:r>
            <a:r>
              <a:rPr lang="fr-FR" spc="-10" dirty="0"/>
              <a:t>DES</a:t>
            </a:r>
            <a:r>
              <a:rPr lang="fr-FR" spc="-15" dirty="0"/>
              <a:t> </a:t>
            </a:r>
            <a:r>
              <a:rPr lang="fr-FR" spc="-10" dirty="0"/>
              <a:t>COMPOSANTES</a:t>
            </a:r>
            <a:r>
              <a:rPr lang="fr-FR" spc="-25" dirty="0"/>
              <a:t> PRINCIPALES</a:t>
            </a:r>
            <a:r>
              <a:rPr lang="fr-FR" spc="-20" dirty="0"/>
              <a:t> </a:t>
            </a:r>
            <a:r>
              <a:rPr lang="fr-FR" spc="-15" dirty="0"/>
              <a:t>(ACP)</a:t>
            </a:r>
            <a:endParaRPr lang="fr-FR" dirty="0"/>
          </a:p>
        </p:txBody>
      </p:sp>
      <p:sp>
        <p:nvSpPr>
          <p:cNvPr id="3" name="Espace réservé du contenu 2">
            <a:extLst>
              <a:ext uri="{FF2B5EF4-FFF2-40B4-BE49-F238E27FC236}">
                <a16:creationId xmlns:a16="http://schemas.microsoft.com/office/drawing/2014/main" id="{3B8202F3-19A0-10ED-51A5-A3E775244CB5}"/>
              </a:ext>
            </a:extLst>
          </p:cNvPr>
          <p:cNvSpPr>
            <a:spLocks noGrp="1"/>
          </p:cNvSpPr>
          <p:nvPr>
            <p:ph idx="1"/>
          </p:nvPr>
        </p:nvSpPr>
        <p:spPr>
          <a:xfrm>
            <a:off x="7345017" y="2249487"/>
            <a:ext cx="3702394" cy="821704"/>
          </a:xfrm>
        </p:spPr>
        <p:txBody>
          <a:bodyPr>
            <a:normAutofit fontScale="62500" lnSpcReduction="20000"/>
          </a:bodyPr>
          <a:lstStyle/>
          <a:p>
            <a:r>
              <a:rPr lang="fr-FR" sz="2400" spc="-10" dirty="0">
                <a:latin typeface="Arial MT"/>
                <a:cs typeface="Arial MT"/>
              </a:rPr>
              <a:t>Nous avons</a:t>
            </a:r>
            <a:r>
              <a:rPr lang="fr-FR" sz="2400" spc="-5" dirty="0">
                <a:latin typeface="Arial MT"/>
                <a:cs typeface="Arial MT"/>
              </a:rPr>
              <a:t> </a:t>
            </a:r>
            <a:r>
              <a:rPr lang="fr-FR" sz="2400" spc="-10" dirty="0">
                <a:latin typeface="Arial MT"/>
                <a:cs typeface="Arial MT"/>
              </a:rPr>
              <a:t>dans</a:t>
            </a:r>
            <a:r>
              <a:rPr lang="fr-FR" sz="2400" dirty="0">
                <a:latin typeface="Arial MT"/>
                <a:cs typeface="Arial MT"/>
              </a:rPr>
              <a:t> </a:t>
            </a:r>
            <a:r>
              <a:rPr lang="fr-FR" sz="2400" spc="-10" dirty="0">
                <a:latin typeface="Arial MT"/>
                <a:cs typeface="Arial MT"/>
              </a:rPr>
              <a:t>notre</a:t>
            </a:r>
            <a:r>
              <a:rPr lang="fr-FR" sz="2400" spc="-5" dirty="0">
                <a:latin typeface="Arial MT"/>
                <a:cs typeface="Arial MT"/>
              </a:rPr>
              <a:t> </a:t>
            </a:r>
            <a:r>
              <a:rPr lang="fr-FR" sz="2400" dirty="0">
                <a:latin typeface="Arial MT"/>
                <a:cs typeface="Arial MT"/>
              </a:rPr>
              <a:t>cas</a:t>
            </a:r>
            <a:r>
              <a:rPr lang="fr-FR" sz="2400" spc="-10" dirty="0">
                <a:latin typeface="Arial MT"/>
                <a:cs typeface="Arial MT"/>
              </a:rPr>
              <a:t> </a:t>
            </a:r>
            <a:r>
              <a:rPr lang="fr-FR" sz="2400" spc="-5" dirty="0">
                <a:latin typeface="Arial MT"/>
                <a:cs typeface="Arial MT"/>
              </a:rPr>
              <a:t>l'inertie totale </a:t>
            </a:r>
            <a:r>
              <a:rPr lang="fr-FR" sz="2400" spc="-484" dirty="0">
                <a:latin typeface="Arial MT"/>
                <a:cs typeface="Arial MT"/>
              </a:rPr>
              <a:t> </a:t>
            </a:r>
            <a:r>
              <a:rPr lang="fr-FR" sz="2400" spc="-5" dirty="0">
                <a:latin typeface="Arial MT"/>
                <a:cs typeface="Arial MT"/>
              </a:rPr>
              <a:t>répartie</a:t>
            </a:r>
            <a:r>
              <a:rPr lang="fr-FR" sz="2400" spc="-10" dirty="0">
                <a:latin typeface="Arial MT"/>
                <a:cs typeface="Arial MT"/>
              </a:rPr>
              <a:t> inéquitablement</a:t>
            </a:r>
            <a:r>
              <a:rPr lang="fr-FR" sz="2400" dirty="0">
                <a:latin typeface="Arial MT"/>
                <a:cs typeface="Arial MT"/>
              </a:rPr>
              <a:t> sur</a:t>
            </a:r>
            <a:r>
              <a:rPr lang="fr-FR" sz="2400" spc="-10" dirty="0">
                <a:latin typeface="Arial MT"/>
                <a:cs typeface="Arial MT"/>
              </a:rPr>
              <a:t> </a:t>
            </a:r>
            <a:r>
              <a:rPr lang="fr-FR" spc="-10" dirty="0">
                <a:latin typeface="Arial MT"/>
                <a:cs typeface="Arial MT"/>
              </a:rPr>
              <a:t>7</a:t>
            </a:r>
            <a:r>
              <a:rPr lang="fr-FR" sz="2400" spc="-10" dirty="0">
                <a:latin typeface="Arial MT"/>
                <a:cs typeface="Arial MT"/>
              </a:rPr>
              <a:t> </a:t>
            </a:r>
            <a:r>
              <a:rPr lang="fr-FR" sz="2400" spc="-5" dirty="0">
                <a:latin typeface="Arial MT"/>
                <a:cs typeface="Arial MT"/>
              </a:rPr>
              <a:t>axes</a:t>
            </a:r>
            <a:r>
              <a:rPr lang="fr-FR" sz="2400" dirty="0">
                <a:latin typeface="Arial MT"/>
                <a:cs typeface="Arial MT"/>
              </a:rPr>
              <a:t> :</a:t>
            </a:r>
          </a:p>
          <a:p>
            <a:endParaRPr lang="fr-FR" dirty="0"/>
          </a:p>
        </p:txBody>
      </p:sp>
      <p:pic>
        <p:nvPicPr>
          <p:cNvPr id="5" name="Image 4">
            <a:extLst>
              <a:ext uri="{FF2B5EF4-FFF2-40B4-BE49-F238E27FC236}">
                <a16:creationId xmlns:a16="http://schemas.microsoft.com/office/drawing/2014/main" id="{0CA55DBD-7777-D485-760C-CD2E29FE606B}"/>
              </a:ext>
            </a:extLst>
          </p:cNvPr>
          <p:cNvPicPr>
            <a:picLocks noChangeAspect="1"/>
          </p:cNvPicPr>
          <p:nvPr/>
        </p:nvPicPr>
        <p:blipFill>
          <a:blip r:embed="rId2"/>
          <a:stretch>
            <a:fillRect/>
          </a:stretch>
        </p:blipFill>
        <p:spPr>
          <a:xfrm>
            <a:off x="844826" y="1692688"/>
            <a:ext cx="6500191" cy="4469573"/>
          </a:xfrm>
          <a:prstGeom prst="rect">
            <a:avLst/>
          </a:prstGeom>
        </p:spPr>
      </p:pic>
      <p:sp>
        <p:nvSpPr>
          <p:cNvPr id="6" name="ZoneTexte 5">
            <a:extLst>
              <a:ext uri="{FF2B5EF4-FFF2-40B4-BE49-F238E27FC236}">
                <a16:creationId xmlns:a16="http://schemas.microsoft.com/office/drawing/2014/main" id="{1C057EBE-67F5-6FC5-CC6B-69A8C03D0C01}"/>
              </a:ext>
            </a:extLst>
          </p:cNvPr>
          <p:cNvSpPr txBox="1"/>
          <p:nvPr/>
        </p:nvSpPr>
        <p:spPr>
          <a:xfrm>
            <a:off x="7566196" y="3108403"/>
            <a:ext cx="3260035" cy="2307298"/>
          </a:xfrm>
          <a:prstGeom prst="rect">
            <a:avLst/>
          </a:prstGeom>
          <a:noFill/>
        </p:spPr>
        <p:txBody>
          <a:bodyPr wrap="square" rtlCol="0">
            <a:spAutoFit/>
          </a:bodyPr>
          <a:lstStyle/>
          <a:p>
            <a:pPr marL="12700" marR="5080" algn="just">
              <a:lnSpc>
                <a:spcPct val="93300"/>
              </a:lnSpc>
              <a:spcBef>
                <a:spcPts val="244"/>
              </a:spcBef>
            </a:pPr>
            <a:r>
              <a:rPr lang="fr-FR" sz="1800" b="1" spc="-5" dirty="0">
                <a:latin typeface="Arial"/>
                <a:cs typeface="Arial"/>
              </a:rPr>
              <a:t>Axe </a:t>
            </a:r>
            <a:r>
              <a:rPr lang="fr-FR" sz="1800" b="1" dirty="0">
                <a:latin typeface="Arial"/>
                <a:cs typeface="Arial"/>
              </a:rPr>
              <a:t>1 </a:t>
            </a:r>
            <a:r>
              <a:rPr lang="fr-FR" sz="1800" dirty="0">
                <a:latin typeface="Arial MT"/>
                <a:cs typeface="Arial MT"/>
              </a:rPr>
              <a:t>: </a:t>
            </a:r>
            <a:r>
              <a:rPr lang="fr-FR" sz="1800" spc="-5" dirty="0">
                <a:latin typeface="Arial MT"/>
                <a:cs typeface="Arial MT"/>
              </a:rPr>
              <a:t>40 </a:t>
            </a:r>
            <a:r>
              <a:rPr lang="fr-FR" sz="1800" dirty="0">
                <a:latin typeface="Arial MT"/>
                <a:cs typeface="Arial MT"/>
              </a:rPr>
              <a:t>% </a:t>
            </a:r>
            <a:r>
              <a:rPr lang="fr-FR" sz="1800" spc="-10" dirty="0">
                <a:latin typeface="Arial MT"/>
                <a:cs typeface="Arial MT"/>
              </a:rPr>
              <a:t>de </a:t>
            </a:r>
            <a:r>
              <a:rPr lang="fr-FR" sz="1800" spc="-5" dirty="0">
                <a:latin typeface="Arial MT"/>
                <a:cs typeface="Arial MT"/>
              </a:rPr>
              <a:t>l'inertie </a:t>
            </a:r>
            <a:r>
              <a:rPr lang="fr-FR" sz="1800" spc="-10" dirty="0">
                <a:latin typeface="Arial MT"/>
                <a:cs typeface="Arial MT"/>
              </a:rPr>
              <a:t>totale </a:t>
            </a:r>
            <a:r>
              <a:rPr lang="fr-FR" sz="1800" spc="-490" dirty="0">
                <a:latin typeface="Arial MT"/>
                <a:cs typeface="Arial MT"/>
              </a:rPr>
              <a:t> </a:t>
            </a:r>
          </a:p>
          <a:p>
            <a:pPr marL="12700" marR="5080" algn="just">
              <a:lnSpc>
                <a:spcPct val="93300"/>
              </a:lnSpc>
              <a:spcBef>
                <a:spcPts val="244"/>
              </a:spcBef>
            </a:pPr>
            <a:r>
              <a:rPr lang="fr-FR" sz="1800" b="1" spc="-5" dirty="0">
                <a:latin typeface="Arial"/>
                <a:cs typeface="Arial"/>
              </a:rPr>
              <a:t>Axe </a:t>
            </a:r>
            <a:r>
              <a:rPr lang="fr-FR" sz="1800" b="1" dirty="0">
                <a:latin typeface="Arial"/>
                <a:cs typeface="Arial"/>
              </a:rPr>
              <a:t>2 </a:t>
            </a:r>
            <a:r>
              <a:rPr lang="fr-FR" sz="1800" dirty="0">
                <a:latin typeface="Arial MT"/>
                <a:cs typeface="Arial MT"/>
              </a:rPr>
              <a:t>: </a:t>
            </a:r>
            <a:r>
              <a:rPr lang="fr-FR" sz="1800" spc="-5" dirty="0">
                <a:latin typeface="Arial MT"/>
                <a:cs typeface="Arial MT"/>
              </a:rPr>
              <a:t>20 </a:t>
            </a:r>
            <a:r>
              <a:rPr lang="fr-FR" sz="1800" dirty="0">
                <a:latin typeface="Arial MT"/>
                <a:cs typeface="Arial MT"/>
              </a:rPr>
              <a:t>% </a:t>
            </a:r>
            <a:r>
              <a:rPr lang="fr-FR" sz="1800" spc="-10" dirty="0">
                <a:latin typeface="Arial MT"/>
                <a:cs typeface="Arial MT"/>
              </a:rPr>
              <a:t>de </a:t>
            </a:r>
            <a:r>
              <a:rPr lang="fr-FR" sz="1800" spc="-5" dirty="0">
                <a:latin typeface="Arial MT"/>
                <a:cs typeface="Arial MT"/>
              </a:rPr>
              <a:t>l'inertie </a:t>
            </a:r>
            <a:r>
              <a:rPr lang="fr-FR" sz="1800" spc="-10" dirty="0">
                <a:latin typeface="Arial MT"/>
                <a:cs typeface="Arial MT"/>
              </a:rPr>
              <a:t>totale </a:t>
            </a:r>
            <a:r>
              <a:rPr lang="fr-FR" sz="1800" spc="-490" dirty="0">
                <a:latin typeface="Arial MT"/>
                <a:cs typeface="Arial MT"/>
              </a:rPr>
              <a:t> </a:t>
            </a:r>
          </a:p>
          <a:p>
            <a:pPr marL="12700" marR="5080" algn="just">
              <a:lnSpc>
                <a:spcPct val="93300"/>
              </a:lnSpc>
              <a:spcBef>
                <a:spcPts val="244"/>
              </a:spcBef>
            </a:pPr>
            <a:r>
              <a:rPr lang="fr-FR" sz="1800" b="1" spc="-5" dirty="0">
                <a:latin typeface="Arial"/>
                <a:cs typeface="Arial"/>
              </a:rPr>
              <a:t>Axe </a:t>
            </a:r>
            <a:r>
              <a:rPr lang="fr-FR" sz="1800" b="1" dirty="0">
                <a:latin typeface="Arial"/>
                <a:cs typeface="Arial"/>
              </a:rPr>
              <a:t>3 </a:t>
            </a:r>
            <a:r>
              <a:rPr lang="fr-FR" sz="1800" dirty="0">
                <a:latin typeface="Arial MT"/>
                <a:cs typeface="Arial MT"/>
              </a:rPr>
              <a:t>: </a:t>
            </a:r>
            <a:r>
              <a:rPr lang="fr-FR" sz="1800" spc="-5" dirty="0">
                <a:latin typeface="Arial MT"/>
                <a:cs typeface="Arial MT"/>
              </a:rPr>
              <a:t>13 </a:t>
            </a:r>
            <a:r>
              <a:rPr lang="fr-FR" sz="1800" dirty="0">
                <a:latin typeface="Arial MT"/>
                <a:cs typeface="Arial MT"/>
              </a:rPr>
              <a:t>% </a:t>
            </a:r>
            <a:r>
              <a:rPr lang="fr-FR" sz="1800" spc="-10" dirty="0">
                <a:latin typeface="Arial MT"/>
                <a:cs typeface="Arial MT"/>
              </a:rPr>
              <a:t>de </a:t>
            </a:r>
            <a:r>
              <a:rPr lang="fr-FR" sz="1800" spc="-5" dirty="0">
                <a:latin typeface="Arial MT"/>
                <a:cs typeface="Arial MT"/>
              </a:rPr>
              <a:t>l'inertie </a:t>
            </a:r>
            <a:r>
              <a:rPr lang="fr-FR" sz="1800" spc="-10" dirty="0">
                <a:latin typeface="Arial MT"/>
                <a:cs typeface="Arial MT"/>
              </a:rPr>
              <a:t>totale </a:t>
            </a:r>
            <a:r>
              <a:rPr lang="fr-FR" sz="1800" spc="-490" dirty="0">
                <a:latin typeface="Arial MT"/>
                <a:cs typeface="Arial MT"/>
              </a:rPr>
              <a:t> </a:t>
            </a:r>
          </a:p>
          <a:p>
            <a:pPr marL="12700" marR="5080" algn="just">
              <a:lnSpc>
                <a:spcPct val="93300"/>
              </a:lnSpc>
              <a:spcBef>
                <a:spcPts val="244"/>
              </a:spcBef>
            </a:pPr>
            <a:r>
              <a:rPr lang="fr-FR" sz="1800" b="1" spc="-5" dirty="0">
                <a:latin typeface="Arial"/>
                <a:cs typeface="Arial"/>
              </a:rPr>
              <a:t>Axe </a:t>
            </a:r>
            <a:r>
              <a:rPr lang="fr-FR" sz="1800" b="1" dirty="0">
                <a:latin typeface="Arial"/>
                <a:cs typeface="Arial"/>
              </a:rPr>
              <a:t>4 </a:t>
            </a:r>
            <a:r>
              <a:rPr lang="fr-FR" sz="1800" dirty="0">
                <a:latin typeface="Arial MT"/>
                <a:cs typeface="Arial MT"/>
              </a:rPr>
              <a:t>: </a:t>
            </a:r>
            <a:r>
              <a:rPr lang="fr-FR" sz="1800" spc="-40" dirty="0">
                <a:latin typeface="Arial MT"/>
                <a:cs typeface="Arial MT"/>
              </a:rPr>
              <a:t>12 </a:t>
            </a:r>
            <a:r>
              <a:rPr lang="fr-FR" sz="1800" dirty="0">
                <a:latin typeface="Arial MT"/>
                <a:cs typeface="Arial MT"/>
              </a:rPr>
              <a:t>% </a:t>
            </a:r>
            <a:r>
              <a:rPr lang="fr-FR" sz="1800" spc="-5" dirty="0">
                <a:latin typeface="Arial MT"/>
                <a:cs typeface="Arial MT"/>
              </a:rPr>
              <a:t>de l'inertie totale </a:t>
            </a:r>
            <a:r>
              <a:rPr lang="fr-FR" sz="1800" spc="-490" dirty="0">
                <a:latin typeface="Arial MT"/>
                <a:cs typeface="Arial MT"/>
              </a:rPr>
              <a:t> </a:t>
            </a:r>
          </a:p>
          <a:p>
            <a:pPr marL="12700" marR="5080" algn="just">
              <a:lnSpc>
                <a:spcPct val="93300"/>
              </a:lnSpc>
              <a:spcBef>
                <a:spcPts val="244"/>
              </a:spcBef>
            </a:pPr>
            <a:r>
              <a:rPr lang="fr-FR" sz="1800" b="1" spc="-5" dirty="0">
                <a:latin typeface="Arial"/>
                <a:cs typeface="Arial"/>
              </a:rPr>
              <a:t>Axe</a:t>
            </a:r>
            <a:r>
              <a:rPr lang="fr-FR" sz="1800" b="1" spc="-20" dirty="0">
                <a:latin typeface="Arial"/>
                <a:cs typeface="Arial"/>
              </a:rPr>
              <a:t> </a:t>
            </a:r>
            <a:r>
              <a:rPr lang="fr-FR" sz="1800" b="1" dirty="0">
                <a:latin typeface="Arial"/>
                <a:cs typeface="Arial"/>
              </a:rPr>
              <a:t>5</a:t>
            </a:r>
            <a:r>
              <a:rPr lang="fr-FR" sz="1800" b="1" spc="-5" dirty="0">
                <a:latin typeface="Arial"/>
                <a:cs typeface="Arial"/>
              </a:rPr>
              <a:t> </a:t>
            </a:r>
            <a:r>
              <a:rPr lang="fr-FR" sz="1800" dirty="0">
                <a:latin typeface="Arial MT"/>
                <a:cs typeface="Arial MT"/>
              </a:rPr>
              <a:t>: </a:t>
            </a:r>
            <a:r>
              <a:rPr lang="fr-FR" spc="-5" dirty="0">
                <a:latin typeface="Arial MT"/>
                <a:cs typeface="Arial MT"/>
              </a:rPr>
              <a:t>10</a:t>
            </a:r>
            <a:r>
              <a:rPr lang="fr-FR" sz="1800" spc="-5" dirty="0">
                <a:latin typeface="Arial MT"/>
                <a:cs typeface="Arial MT"/>
              </a:rPr>
              <a:t> </a:t>
            </a:r>
            <a:r>
              <a:rPr lang="fr-FR" sz="1800" dirty="0">
                <a:latin typeface="Arial MT"/>
                <a:cs typeface="Arial MT"/>
              </a:rPr>
              <a:t>%</a:t>
            </a:r>
            <a:r>
              <a:rPr lang="fr-FR" sz="1800" spc="-10" dirty="0">
                <a:latin typeface="Arial MT"/>
                <a:cs typeface="Arial MT"/>
              </a:rPr>
              <a:t> </a:t>
            </a:r>
            <a:r>
              <a:rPr lang="fr-FR" sz="1800" spc="-5" dirty="0">
                <a:latin typeface="Arial MT"/>
                <a:cs typeface="Arial MT"/>
              </a:rPr>
              <a:t>de </a:t>
            </a:r>
            <a:r>
              <a:rPr lang="fr-FR" sz="1800" spc="-10" dirty="0">
                <a:latin typeface="Arial MT"/>
                <a:cs typeface="Arial MT"/>
              </a:rPr>
              <a:t>l'inertie totale</a:t>
            </a:r>
          </a:p>
          <a:p>
            <a:pPr marL="12700" marR="5080" algn="just">
              <a:lnSpc>
                <a:spcPct val="93300"/>
              </a:lnSpc>
              <a:spcBef>
                <a:spcPts val="244"/>
              </a:spcBef>
            </a:pPr>
            <a:r>
              <a:rPr lang="fr-FR" sz="1800" b="1" spc="-5" dirty="0">
                <a:latin typeface="Arial"/>
                <a:cs typeface="Arial"/>
              </a:rPr>
              <a:t>Axe</a:t>
            </a:r>
            <a:r>
              <a:rPr lang="fr-FR" sz="1800" b="1" spc="-20" dirty="0">
                <a:latin typeface="Arial"/>
                <a:cs typeface="Arial"/>
              </a:rPr>
              <a:t> </a:t>
            </a:r>
            <a:r>
              <a:rPr lang="fr-FR" b="1" spc="-20" dirty="0">
                <a:latin typeface="Arial"/>
                <a:cs typeface="Arial"/>
              </a:rPr>
              <a:t>6</a:t>
            </a:r>
            <a:r>
              <a:rPr lang="fr-FR" sz="1800" b="1" spc="-5" dirty="0">
                <a:latin typeface="Arial"/>
                <a:cs typeface="Arial"/>
              </a:rPr>
              <a:t> </a:t>
            </a:r>
            <a:r>
              <a:rPr lang="fr-FR" sz="1800" dirty="0">
                <a:latin typeface="Arial MT"/>
                <a:cs typeface="Arial MT"/>
              </a:rPr>
              <a:t>: </a:t>
            </a:r>
            <a:r>
              <a:rPr lang="fr-FR" spc="-5" dirty="0">
                <a:latin typeface="Arial MT"/>
                <a:cs typeface="Arial MT"/>
              </a:rPr>
              <a:t>5</a:t>
            </a:r>
            <a:r>
              <a:rPr lang="fr-FR" sz="1800" spc="-5" dirty="0">
                <a:latin typeface="Arial MT"/>
                <a:cs typeface="Arial MT"/>
              </a:rPr>
              <a:t> </a:t>
            </a:r>
            <a:r>
              <a:rPr lang="fr-FR" sz="1800" dirty="0">
                <a:latin typeface="Arial MT"/>
                <a:cs typeface="Arial MT"/>
              </a:rPr>
              <a:t>%</a:t>
            </a:r>
            <a:r>
              <a:rPr lang="fr-FR" sz="1800" spc="-10" dirty="0">
                <a:latin typeface="Arial MT"/>
                <a:cs typeface="Arial MT"/>
              </a:rPr>
              <a:t> </a:t>
            </a:r>
            <a:r>
              <a:rPr lang="fr-FR" sz="1800" spc="-5" dirty="0">
                <a:latin typeface="Arial MT"/>
                <a:cs typeface="Arial MT"/>
              </a:rPr>
              <a:t>de </a:t>
            </a:r>
            <a:r>
              <a:rPr lang="fr-FR" sz="1800" spc="-10" dirty="0">
                <a:latin typeface="Arial MT"/>
                <a:cs typeface="Arial MT"/>
              </a:rPr>
              <a:t>l'inertie totale</a:t>
            </a:r>
            <a:endParaRPr lang="fr-FR" sz="1800" dirty="0">
              <a:latin typeface="Arial MT"/>
              <a:cs typeface="Arial MT"/>
            </a:endParaRPr>
          </a:p>
          <a:p>
            <a:pPr marL="12700" marR="5080" algn="just">
              <a:lnSpc>
                <a:spcPct val="93300"/>
              </a:lnSpc>
              <a:spcBef>
                <a:spcPts val="244"/>
              </a:spcBef>
            </a:pPr>
            <a:r>
              <a:rPr lang="fr-FR" sz="1800" b="1" spc="-5" dirty="0">
                <a:latin typeface="Arial"/>
                <a:cs typeface="Arial"/>
              </a:rPr>
              <a:t>Axe</a:t>
            </a:r>
            <a:r>
              <a:rPr lang="fr-FR" sz="1800" b="1" spc="-20" dirty="0">
                <a:latin typeface="Arial"/>
                <a:cs typeface="Arial"/>
              </a:rPr>
              <a:t> 7</a:t>
            </a:r>
            <a:r>
              <a:rPr lang="fr-FR" sz="1800" b="1" spc="-5" dirty="0">
                <a:latin typeface="Arial"/>
                <a:cs typeface="Arial"/>
              </a:rPr>
              <a:t> </a:t>
            </a:r>
            <a:r>
              <a:rPr lang="fr-FR" sz="1800" dirty="0">
                <a:latin typeface="Arial MT"/>
                <a:cs typeface="Arial MT"/>
              </a:rPr>
              <a:t>: </a:t>
            </a:r>
            <a:r>
              <a:rPr lang="fr-FR" spc="-5" dirty="0">
                <a:latin typeface="Arial MT"/>
                <a:cs typeface="Arial MT"/>
              </a:rPr>
              <a:t>0,1</a:t>
            </a:r>
            <a:r>
              <a:rPr lang="fr-FR" sz="1800" spc="-5" dirty="0">
                <a:latin typeface="Arial MT"/>
                <a:cs typeface="Arial MT"/>
              </a:rPr>
              <a:t> </a:t>
            </a:r>
            <a:r>
              <a:rPr lang="fr-FR" sz="1800" dirty="0">
                <a:latin typeface="Arial MT"/>
                <a:cs typeface="Arial MT"/>
              </a:rPr>
              <a:t>%</a:t>
            </a:r>
            <a:r>
              <a:rPr lang="fr-FR" sz="1800" spc="-10" dirty="0">
                <a:latin typeface="Arial MT"/>
                <a:cs typeface="Arial MT"/>
              </a:rPr>
              <a:t> </a:t>
            </a:r>
            <a:r>
              <a:rPr lang="fr-FR" sz="1800" spc="-5" dirty="0">
                <a:latin typeface="Arial MT"/>
                <a:cs typeface="Arial MT"/>
              </a:rPr>
              <a:t>de </a:t>
            </a:r>
            <a:r>
              <a:rPr lang="fr-FR" sz="1800" spc="-10" dirty="0">
                <a:latin typeface="Arial MT"/>
                <a:cs typeface="Arial MT"/>
              </a:rPr>
              <a:t>l'inertie totale</a:t>
            </a:r>
            <a:endParaRPr lang="fr-FR" sz="1800" dirty="0">
              <a:latin typeface="Arial MT"/>
              <a:cs typeface="Arial MT"/>
            </a:endParaRPr>
          </a:p>
        </p:txBody>
      </p:sp>
    </p:spTree>
    <p:extLst>
      <p:ext uri="{BB962C8B-B14F-4D97-AF65-F5344CB8AC3E}">
        <p14:creationId xmlns:p14="http://schemas.microsoft.com/office/powerpoint/2010/main" val="72738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7DE6F-18E3-723A-8B1D-BF44377B4FFA}"/>
              </a:ext>
            </a:extLst>
          </p:cNvPr>
          <p:cNvSpPr>
            <a:spLocks noGrp="1"/>
          </p:cNvSpPr>
          <p:nvPr>
            <p:ph type="title"/>
          </p:nvPr>
        </p:nvSpPr>
        <p:spPr>
          <a:xfrm>
            <a:off x="1141413" y="618518"/>
            <a:ext cx="9905998" cy="683508"/>
          </a:xfrm>
        </p:spPr>
        <p:txBody>
          <a:bodyPr/>
          <a:lstStyle/>
          <a:p>
            <a:r>
              <a:rPr lang="fr-FR" sz="3600" b="1" spc="-10" dirty="0">
                <a:latin typeface="Arial"/>
                <a:cs typeface="Arial"/>
              </a:rPr>
              <a:t>CERCLES</a:t>
            </a:r>
            <a:r>
              <a:rPr lang="fr-FR" sz="3600" b="1" spc="-25" dirty="0">
                <a:latin typeface="Arial"/>
                <a:cs typeface="Arial"/>
              </a:rPr>
              <a:t> </a:t>
            </a:r>
            <a:r>
              <a:rPr lang="fr-FR" sz="3600" b="1" spc="-5" dirty="0">
                <a:latin typeface="Arial"/>
                <a:cs typeface="Arial"/>
              </a:rPr>
              <a:t>DES</a:t>
            </a:r>
            <a:r>
              <a:rPr lang="fr-FR" sz="3600" b="1" spc="-25" dirty="0">
                <a:latin typeface="Arial"/>
                <a:cs typeface="Arial"/>
              </a:rPr>
              <a:t> </a:t>
            </a:r>
            <a:r>
              <a:rPr lang="fr-FR" sz="3600" b="1" spc="-15" dirty="0">
                <a:latin typeface="Arial"/>
                <a:cs typeface="Arial"/>
              </a:rPr>
              <a:t>CORRÉLATIONS</a:t>
            </a:r>
            <a:endParaRPr lang="fr-FR" dirty="0"/>
          </a:p>
        </p:txBody>
      </p:sp>
      <p:sp>
        <p:nvSpPr>
          <p:cNvPr id="3" name="Espace réservé du contenu 2">
            <a:extLst>
              <a:ext uri="{FF2B5EF4-FFF2-40B4-BE49-F238E27FC236}">
                <a16:creationId xmlns:a16="http://schemas.microsoft.com/office/drawing/2014/main" id="{5D1B801D-4E4A-3F57-F9BE-74578026DD2C}"/>
              </a:ext>
            </a:extLst>
          </p:cNvPr>
          <p:cNvSpPr>
            <a:spLocks noGrp="1"/>
          </p:cNvSpPr>
          <p:nvPr>
            <p:ph idx="1"/>
          </p:nvPr>
        </p:nvSpPr>
        <p:spPr>
          <a:xfrm>
            <a:off x="7295322" y="1490870"/>
            <a:ext cx="3752089" cy="4300331"/>
          </a:xfrm>
        </p:spPr>
        <p:txBody>
          <a:bodyPr>
            <a:normAutofit fontScale="70000" lnSpcReduction="20000"/>
          </a:bodyPr>
          <a:lstStyle/>
          <a:p>
            <a:pPr marL="0" indent="0">
              <a:buNone/>
            </a:pPr>
            <a:r>
              <a:rPr lang="fr-FR" sz="1800" b="1" spc="-20" dirty="0">
                <a:latin typeface="Arial"/>
                <a:cs typeface="Arial"/>
              </a:rPr>
              <a:t>CORRÉLATIONS</a:t>
            </a:r>
            <a:r>
              <a:rPr lang="fr-FR" sz="1800" b="1" spc="-75" dirty="0">
                <a:latin typeface="Arial"/>
                <a:cs typeface="Arial"/>
              </a:rPr>
              <a:t> </a:t>
            </a:r>
            <a:r>
              <a:rPr lang="fr-FR" sz="1800" b="1" spc="-35" dirty="0">
                <a:latin typeface="Arial"/>
                <a:cs typeface="Arial"/>
              </a:rPr>
              <a:t>AVEC</a:t>
            </a:r>
            <a:r>
              <a:rPr lang="fr-FR" sz="1800" b="1" spc="-20" dirty="0">
                <a:latin typeface="Arial"/>
                <a:cs typeface="Arial"/>
              </a:rPr>
              <a:t> </a:t>
            </a:r>
            <a:r>
              <a:rPr lang="fr-FR" sz="1800" b="1" spc="-5" dirty="0">
                <a:latin typeface="Arial"/>
                <a:cs typeface="Arial"/>
              </a:rPr>
              <a:t>LES</a:t>
            </a:r>
            <a:r>
              <a:rPr lang="fr-FR" sz="1800" b="1" spc="-15" dirty="0">
                <a:latin typeface="Arial"/>
                <a:cs typeface="Arial"/>
              </a:rPr>
              <a:t> </a:t>
            </a:r>
            <a:r>
              <a:rPr lang="fr-FR" sz="1800" b="1" spc="-10" dirty="0">
                <a:latin typeface="Arial"/>
                <a:cs typeface="Arial"/>
              </a:rPr>
              <a:t>CP</a:t>
            </a:r>
            <a:endParaRPr lang="fr-FR" sz="1800" dirty="0">
              <a:latin typeface="Arial"/>
              <a:cs typeface="Arial"/>
            </a:endParaRPr>
          </a:p>
          <a:p>
            <a:pPr marL="0" indent="0">
              <a:buNone/>
            </a:pPr>
            <a:r>
              <a:rPr lang="fr-FR" dirty="0"/>
              <a:t>F1 : </a:t>
            </a:r>
          </a:p>
          <a:p>
            <a:r>
              <a:rPr lang="fr-FR" dirty="0"/>
              <a:t>Variables corrélées positivement : </a:t>
            </a:r>
          </a:p>
          <a:p>
            <a:r>
              <a:rPr lang="fr-FR" dirty="0"/>
              <a:t>Toutes les disponibilités sont corrélées (environ 0.55), on peut dire que l'axe F1 représente les disponibilités </a:t>
            </a:r>
          </a:p>
          <a:p>
            <a:pPr marL="0" indent="0">
              <a:buNone/>
            </a:pPr>
            <a:r>
              <a:rPr lang="fr-FR" dirty="0"/>
              <a:t>F2 : </a:t>
            </a:r>
          </a:p>
          <a:p>
            <a:r>
              <a:rPr lang="fr-FR" dirty="0"/>
              <a:t>Variables corrélées positivement : Le TDI est fortement corrélé (environ 0.60)</a:t>
            </a:r>
            <a:br>
              <a:rPr lang="fr-FR" dirty="0"/>
            </a:br>
            <a:r>
              <a:rPr lang="fr-FR" dirty="0"/>
              <a:t>variables corrélées négativement : Le TAS est fortement corrélé́ (environ - 0,69) </a:t>
            </a:r>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pic>
        <p:nvPicPr>
          <p:cNvPr id="8" name="Image 7">
            <a:extLst>
              <a:ext uri="{FF2B5EF4-FFF2-40B4-BE49-F238E27FC236}">
                <a16:creationId xmlns:a16="http://schemas.microsoft.com/office/drawing/2014/main" id="{4C5095C8-F391-25B4-02C5-E358B0F0942D}"/>
              </a:ext>
            </a:extLst>
          </p:cNvPr>
          <p:cNvPicPr>
            <a:picLocks noChangeAspect="1"/>
          </p:cNvPicPr>
          <p:nvPr/>
        </p:nvPicPr>
        <p:blipFill>
          <a:blip r:embed="rId2"/>
          <a:stretch>
            <a:fillRect/>
          </a:stretch>
        </p:blipFill>
        <p:spPr>
          <a:xfrm>
            <a:off x="209576" y="1302026"/>
            <a:ext cx="6865718" cy="5321410"/>
          </a:xfrm>
          <a:prstGeom prst="rect">
            <a:avLst/>
          </a:prstGeom>
        </p:spPr>
      </p:pic>
    </p:spTree>
    <p:extLst>
      <p:ext uri="{BB962C8B-B14F-4D97-AF65-F5344CB8AC3E}">
        <p14:creationId xmlns:p14="http://schemas.microsoft.com/office/powerpoint/2010/main" val="172416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17443B-5495-DB55-5568-D0DCD4A2AEBA}"/>
              </a:ext>
            </a:extLst>
          </p:cNvPr>
          <p:cNvSpPr>
            <a:spLocks noGrp="1"/>
          </p:cNvSpPr>
          <p:nvPr>
            <p:ph type="title"/>
          </p:nvPr>
        </p:nvSpPr>
        <p:spPr>
          <a:xfrm>
            <a:off x="1143001" y="459493"/>
            <a:ext cx="9905998" cy="564238"/>
          </a:xfrm>
        </p:spPr>
        <p:txBody>
          <a:bodyPr>
            <a:normAutofit fontScale="90000"/>
          </a:bodyPr>
          <a:lstStyle/>
          <a:p>
            <a:r>
              <a:rPr lang="fr-FR" sz="3600" b="1" spc="-10" dirty="0">
                <a:latin typeface="Arial"/>
                <a:cs typeface="Arial"/>
              </a:rPr>
              <a:t>CERCLES</a:t>
            </a:r>
            <a:r>
              <a:rPr lang="fr-FR" sz="3600" b="1" spc="-25" dirty="0">
                <a:latin typeface="Arial"/>
                <a:cs typeface="Arial"/>
              </a:rPr>
              <a:t> </a:t>
            </a:r>
            <a:r>
              <a:rPr lang="fr-FR" sz="3600" b="1" spc="-5" dirty="0">
                <a:latin typeface="Arial"/>
                <a:cs typeface="Arial"/>
              </a:rPr>
              <a:t>DES</a:t>
            </a:r>
            <a:r>
              <a:rPr lang="fr-FR" sz="3600" b="1" spc="-25" dirty="0">
                <a:latin typeface="Arial"/>
                <a:cs typeface="Arial"/>
              </a:rPr>
              <a:t> </a:t>
            </a:r>
            <a:r>
              <a:rPr lang="fr-FR" sz="3600" b="1" spc="-15" dirty="0">
                <a:latin typeface="Arial"/>
                <a:cs typeface="Arial"/>
              </a:rPr>
              <a:t>CORRÉLATIONS</a:t>
            </a:r>
            <a:endParaRPr lang="fr-FR" dirty="0"/>
          </a:p>
        </p:txBody>
      </p:sp>
      <p:sp>
        <p:nvSpPr>
          <p:cNvPr id="3" name="Espace réservé du contenu 2">
            <a:extLst>
              <a:ext uri="{FF2B5EF4-FFF2-40B4-BE49-F238E27FC236}">
                <a16:creationId xmlns:a16="http://schemas.microsoft.com/office/drawing/2014/main" id="{83329F55-5EEB-E55C-A26C-FD94E7E595F0}"/>
              </a:ext>
            </a:extLst>
          </p:cNvPr>
          <p:cNvSpPr>
            <a:spLocks noGrp="1"/>
          </p:cNvSpPr>
          <p:nvPr>
            <p:ph idx="1"/>
          </p:nvPr>
        </p:nvSpPr>
        <p:spPr>
          <a:xfrm>
            <a:off x="863116" y="1143000"/>
            <a:ext cx="9905999" cy="5546035"/>
          </a:xfrm>
        </p:spPr>
        <p:txBody>
          <a:bodyPr>
            <a:noAutofit/>
          </a:bodyPr>
          <a:lstStyle/>
          <a:p>
            <a:pPr algn="l">
              <a:buFont typeface="+mj-lt"/>
              <a:buAutoNum type="arabicPeriod"/>
            </a:pPr>
            <a:r>
              <a:rPr lang="fr-FR" sz="1200" b="1" spc="-20" dirty="0">
                <a:latin typeface="Arial"/>
                <a:cs typeface="Arial"/>
              </a:rPr>
              <a:t>Composante Principale 1 (F1) :</a:t>
            </a:r>
          </a:p>
          <a:p>
            <a:pPr marL="742950" lvl="1" indent="-285750" algn="l">
              <a:buFont typeface="+mj-lt"/>
              <a:buAutoNum type="arabicPeriod"/>
            </a:pPr>
            <a:r>
              <a:rPr lang="fr-FR" sz="1200" b="1" spc="-20" dirty="0">
                <a:latin typeface="Arial"/>
                <a:cs typeface="Arial"/>
              </a:rPr>
              <a:t>Les variables fortement corrélées positivement avec F1 sont :</a:t>
            </a:r>
          </a:p>
          <a:p>
            <a:pPr marL="1143000" lvl="2" indent="-228600" algn="l">
              <a:buFont typeface="+mj-lt"/>
              <a:buAutoNum type="arabicPeriod"/>
            </a:pPr>
            <a:r>
              <a:rPr lang="fr-FR" sz="1200" b="1" spc="-20" dirty="0">
                <a:latin typeface="Arial"/>
                <a:cs typeface="Arial"/>
              </a:rPr>
              <a:t>Disp_alim_Kcal/per/jour : Cette variable indique la disponibilité alimentaire en calories par personne et par jour. Plus sa valeur est élevée, plus elle contribue positivement à F1.</a:t>
            </a:r>
          </a:p>
          <a:p>
            <a:pPr marL="1143000" lvl="2" indent="-228600" algn="l">
              <a:buFont typeface="+mj-lt"/>
              <a:buAutoNum type="arabicPeriod"/>
            </a:pPr>
            <a:r>
              <a:rPr lang="fr-FR" sz="1200" b="1" spc="-20" dirty="0">
                <a:latin typeface="Arial"/>
                <a:cs typeface="Arial"/>
              </a:rPr>
              <a:t>Disp_prot_g/per/jour : Cette variable mesure la disponibilité de protéines alimentaires en grammes par personne et par jour. Elle est également fortement corrélée positivement avec F1.</a:t>
            </a:r>
          </a:p>
          <a:p>
            <a:pPr marL="1143000" lvl="2" indent="-228600" algn="l">
              <a:buFont typeface="+mj-lt"/>
              <a:buAutoNum type="arabicPeriod"/>
            </a:pPr>
            <a:r>
              <a:rPr lang="fr-FR" sz="1200" b="1" spc="-20" dirty="0">
                <a:latin typeface="Arial"/>
                <a:cs typeface="Arial"/>
              </a:rPr>
              <a:t>Disp_quanti_kg/per/an : Cette variable représente la disponibilité alimentaire en quantité en kilogrammes par personne et par an. Elle contribue positivement à F1.</a:t>
            </a:r>
          </a:p>
          <a:p>
            <a:pPr marL="742950" lvl="1" indent="-285750" algn="l">
              <a:buFont typeface="+mj-lt"/>
              <a:buAutoNum type="arabicPeriod"/>
            </a:pPr>
            <a:r>
              <a:rPr lang="fr-FR" sz="1200" b="1" spc="-20" dirty="0">
                <a:latin typeface="Arial"/>
                <a:cs typeface="Arial"/>
              </a:rPr>
              <a:t>Les variables fortement corrélées négativement avec F1 sont :</a:t>
            </a:r>
          </a:p>
          <a:p>
            <a:pPr marL="1143000" lvl="2" indent="-228600" algn="l">
              <a:buFont typeface="+mj-lt"/>
              <a:buAutoNum type="arabicPeriod"/>
            </a:pPr>
            <a:r>
              <a:rPr lang="fr-FR" sz="1200" b="1" spc="-20" dirty="0">
                <a:latin typeface="Arial"/>
                <a:cs typeface="Arial"/>
              </a:rPr>
              <a:t>TAS (%) : Ce taux d'auto-suffisance en viande de volaille contribue négativement à F1. Une faible valeur de TAS signifie une forte dépendance aux importations.</a:t>
            </a:r>
          </a:p>
          <a:p>
            <a:pPr marL="1143000" lvl="2" indent="-228600" algn="l">
              <a:buFont typeface="+mj-lt"/>
              <a:buAutoNum type="arabicPeriod"/>
            </a:pPr>
            <a:r>
              <a:rPr lang="fr-FR" sz="1200" b="1" spc="-20" dirty="0">
                <a:latin typeface="Arial"/>
                <a:cs typeface="Arial"/>
              </a:rPr>
              <a:t>TDI (%) : Ce taux de dépendance aux importations en viande de volaille contribue également négativement à F1. Une forte valeur de TDI indique une forte dépendance aux importations.</a:t>
            </a:r>
          </a:p>
          <a:p>
            <a:pPr marL="742950" lvl="1" indent="-285750" algn="l">
              <a:buFont typeface="+mj-lt"/>
              <a:buAutoNum type="arabicPeriod"/>
            </a:pPr>
            <a:r>
              <a:rPr lang="fr-FR" sz="1200" b="1" spc="-20" dirty="0">
                <a:latin typeface="Arial"/>
                <a:cs typeface="Arial"/>
              </a:rPr>
              <a:t>F1 explique une grande partie de la variance totale des données.</a:t>
            </a:r>
          </a:p>
          <a:p>
            <a:pPr algn="l">
              <a:buFont typeface="+mj-lt"/>
              <a:buAutoNum type="arabicPeriod"/>
            </a:pPr>
            <a:r>
              <a:rPr lang="fr-FR" sz="1200" b="1" spc="-20" dirty="0">
                <a:latin typeface="Arial"/>
                <a:cs typeface="Arial"/>
              </a:rPr>
              <a:t>Composante Principale 2 (F2) :</a:t>
            </a:r>
          </a:p>
          <a:p>
            <a:pPr marL="742950" lvl="1" indent="-285750" algn="l">
              <a:buFont typeface="+mj-lt"/>
              <a:buAutoNum type="arabicPeriod"/>
            </a:pPr>
            <a:r>
              <a:rPr lang="fr-FR" sz="1200" b="1" spc="-20" dirty="0">
                <a:latin typeface="Arial"/>
                <a:cs typeface="Arial"/>
              </a:rPr>
              <a:t>Les variables fortement corrélées positivement avec F2 sont :</a:t>
            </a:r>
          </a:p>
          <a:p>
            <a:pPr marL="1143000" lvl="2" indent="-228600" algn="l">
              <a:buFont typeface="+mj-lt"/>
              <a:buAutoNum type="arabicPeriod"/>
            </a:pPr>
            <a:r>
              <a:rPr lang="fr-FR" sz="1200" b="1" spc="-20" dirty="0">
                <a:latin typeface="Arial"/>
                <a:cs typeface="Arial"/>
              </a:rPr>
              <a:t>Croissance_Pib_(%) : Cette variable représente la croissance du PIB en pourcentage. Une croissance positive du PIB contribue positivement à F2.</a:t>
            </a:r>
          </a:p>
          <a:p>
            <a:pPr marL="1143000" lvl="2" indent="-228600" algn="l">
              <a:buFont typeface="+mj-lt"/>
              <a:buAutoNum type="arabicPeriod"/>
            </a:pPr>
            <a:r>
              <a:rPr lang="fr-FR" sz="1200" b="1" spc="-20" dirty="0">
                <a:latin typeface="Arial"/>
                <a:cs typeface="Arial"/>
              </a:rPr>
              <a:t>Croissance démographique (%) : Cette variable mesure la croissance démographique en pourcentage. Une croissance démographique plus élevée contribue positivement à F2.</a:t>
            </a:r>
          </a:p>
          <a:p>
            <a:pPr marL="742950" lvl="1" indent="-285750" algn="l">
              <a:buFont typeface="+mj-lt"/>
              <a:buAutoNum type="arabicPeriod"/>
            </a:pPr>
            <a:r>
              <a:rPr lang="fr-FR" sz="1200" b="1" spc="-20" dirty="0">
                <a:latin typeface="Arial"/>
                <a:cs typeface="Arial"/>
              </a:rPr>
              <a:t>F2 explique également une partie significative de la variance totale des données.</a:t>
            </a:r>
          </a:p>
          <a:p>
            <a:endParaRPr lang="fr-FR" sz="1400" dirty="0"/>
          </a:p>
        </p:txBody>
      </p:sp>
    </p:spTree>
    <p:extLst>
      <p:ext uri="{BB962C8B-B14F-4D97-AF65-F5344CB8AC3E}">
        <p14:creationId xmlns:p14="http://schemas.microsoft.com/office/powerpoint/2010/main" val="191635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FC603-B65F-D44C-CE4A-7BCD64D2F1F9}"/>
              </a:ext>
            </a:extLst>
          </p:cNvPr>
          <p:cNvSpPr>
            <a:spLocks noGrp="1"/>
          </p:cNvSpPr>
          <p:nvPr>
            <p:ph type="title"/>
          </p:nvPr>
        </p:nvSpPr>
        <p:spPr>
          <a:xfrm>
            <a:off x="1141413" y="715617"/>
            <a:ext cx="9905998" cy="626166"/>
          </a:xfrm>
        </p:spPr>
        <p:txBody>
          <a:bodyPr>
            <a:normAutofit fontScale="90000"/>
          </a:bodyPr>
          <a:lstStyle/>
          <a:p>
            <a:r>
              <a:rPr lang="fr-FR" sz="3600" b="1" spc="-10" dirty="0">
                <a:latin typeface="Arial"/>
                <a:cs typeface="Arial"/>
              </a:rPr>
              <a:t>PROJECTION</a:t>
            </a:r>
            <a:r>
              <a:rPr lang="fr-FR" sz="3600" b="1" spc="-15" dirty="0">
                <a:latin typeface="Arial"/>
                <a:cs typeface="Arial"/>
              </a:rPr>
              <a:t> </a:t>
            </a:r>
            <a:r>
              <a:rPr lang="fr-FR" sz="3600" b="1" spc="-5" dirty="0">
                <a:latin typeface="Arial"/>
                <a:cs typeface="Arial"/>
              </a:rPr>
              <a:t>DES</a:t>
            </a:r>
            <a:r>
              <a:rPr lang="fr-FR" sz="3600" b="1" dirty="0">
                <a:latin typeface="Arial"/>
                <a:cs typeface="Arial"/>
              </a:rPr>
              <a:t> </a:t>
            </a:r>
            <a:r>
              <a:rPr lang="fr-FR" sz="3600" b="1" spc="-10" dirty="0">
                <a:latin typeface="Arial"/>
                <a:cs typeface="Arial"/>
              </a:rPr>
              <a:t>GROUPE</a:t>
            </a:r>
            <a:r>
              <a:rPr lang="fr-FR" sz="3600" b="1" spc="-5" dirty="0">
                <a:latin typeface="Arial"/>
                <a:cs typeface="Arial"/>
              </a:rPr>
              <a:t> D’INDIVIDUS</a:t>
            </a:r>
            <a:r>
              <a:rPr lang="fr-FR" sz="3600" b="1" spc="-10" dirty="0">
                <a:latin typeface="Arial"/>
                <a:cs typeface="Arial"/>
              </a:rPr>
              <a:t> </a:t>
            </a:r>
            <a:r>
              <a:rPr lang="fr-FR" sz="3600" b="1" spc="-5" dirty="0">
                <a:latin typeface="Arial"/>
                <a:cs typeface="Arial"/>
              </a:rPr>
              <a:t>SUR </a:t>
            </a:r>
            <a:r>
              <a:rPr lang="fr-FR" sz="3600" b="1" spc="-10" dirty="0">
                <a:latin typeface="Arial"/>
                <a:cs typeface="Arial"/>
              </a:rPr>
              <a:t>F1 </a:t>
            </a:r>
            <a:r>
              <a:rPr lang="fr-FR" sz="3600" b="1" spc="-5" dirty="0">
                <a:latin typeface="Arial"/>
                <a:cs typeface="Arial"/>
              </a:rPr>
              <a:t>ET</a:t>
            </a:r>
            <a:r>
              <a:rPr lang="fr-FR" sz="3600" b="1" spc="-20" dirty="0">
                <a:latin typeface="Arial"/>
                <a:cs typeface="Arial"/>
              </a:rPr>
              <a:t> </a:t>
            </a:r>
            <a:r>
              <a:rPr lang="fr-FR" sz="3600" b="1" spc="-5" dirty="0">
                <a:latin typeface="Arial"/>
                <a:cs typeface="Arial"/>
              </a:rPr>
              <a:t>F2</a:t>
            </a:r>
            <a:br>
              <a:rPr lang="fr-FR" sz="3600" dirty="0">
                <a:latin typeface="Arial"/>
                <a:cs typeface="Arial"/>
              </a:rPr>
            </a:br>
            <a:endParaRPr lang="fr-FR" dirty="0"/>
          </a:p>
        </p:txBody>
      </p:sp>
      <p:pic>
        <p:nvPicPr>
          <p:cNvPr id="7" name="Espace réservé du contenu 6">
            <a:extLst>
              <a:ext uri="{FF2B5EF4-FFF2-40B4-BE49-F238E27FC236}">
                <a16:creationId xmlns:a16="http://schemas.microsoft.com/office/drawing/2014/main" id="{FAA48B26-3244-36EF-A6D0-6252CFE1E824}"/>
              </a:ext>
            </a:extLst>
          </p:cNvPr>
          <p:cNvPicPr>
            <a:picLocks noGrp="1" noChangeAspect="1"/>
          </p:cNvPicPr>
          <p:nvPr>
            <p:ph idx="1"/>
          </p:nvPr>
        </p:nvPicPr>
        <p:blipFill>
          <a:blip r:embed="rId2"/>
          <a:srcRect/>
          <a:stretch/>
        </p:blipFill>
        <p:spPr>
          <a:xfrm>
            <a:off x="876769" y="1600792"/>
            <a:ext cx="4533830" cy="4088367"/>
          </a:xfrm>
        </p:spPr>
      </p:pic>
      <p:sp>
        <p:nvSpPr>
          <p:cNvPr id="5" name="Espace réservé du contenu 2">
            <a:extLst>
              <a:ext uri="{FF2B5EF4-FFF2-40B4-BE49-F238E27FC236}">
                <a16:creationId xmlns:a16="http://schemas.microsoft.com/office/drawing/2014/main" id="{84C190E7-86FB-245E-5FF3-0512BDBEF03C}"/>
              </a:ext>
            </a:extLst>
          </p:cNvPr>
          <p:cNvSpPr>
            <a:spLocks noGrp="1"/>
          </p:cNvSpPr>
          <p:nvPr/>
        </p:nvSpPr>
        <p:spPr>
          <a:xfrm>
            <a:off x="4344195" y="1658143"/>
            <a:ext cx="3503611"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fr-FR" dirty="0"/>
          </a:p>
        </p:txBody>
      </p:sp>
      <p:sp>
        <p:nvSpPr>
          <p:cNvPr id="8" name="ZoneTexte 7">
            <a:extLst>
              <a:ext uri="{FF2B5EF4-FFF2-40B4-BE49-F238E27FC236}">
                <a16:creationId xmlns:a16="http://schemas.microsoft.com/office/drawing/2014/main" id="{39B2347A-22B4-2CFD-9BCF-91840C2B3417}"/>
              </a:ext>
            </a:extLst>
          </p:cNvPr>
          <p:cNvSpPr txBox="1"/>
          <p:nvPr/>
        </p:nvSpPr>
        <p:spPr>
          <a:xfrm>
            <a:off x="6477003" y="1600792"/>
            <a:ext cx="4570408" cy="3411190"/>
          </a:xfrm>
          <a:prstGeom prst="rect">
            <a:avLst/>
          </a:prstGeom>
          <a:noFill/>
        </p:spPr>
        <p:txBody>
          <a:bodyPr wrap="square" rtlCol="0">
            <a:spAutoFit/>
          </a:bodyPr>
          <a:lstStyle/>
          <a:p>
            <a:pPr algn="l"/>
            <a:r>
              <a:rPr lang="fr-FR" b="1" spc="-15" dirty="0">
                <a:latin typeface="Arial"/>
                <a:cs typeface="Arial"/>
              </a:rPr>
              <a:t>Les clusters semblent être bien distincts dans cet espace, ce qui suggère que la segmentation avec 5 clusters est également significative.</a:t>
            </a:r>
            <a:endParaRPr lang="fr-FR" sz="1800" b="1" spc="-5" dirty="0">
              <a:latin typeface="Arial"/>
              <a:cs typeface="Arial"/>
            </a:endParaRPr>
          </a:p>
          <a:p>
            <a:endParaRPr lang="fr-FR" b="1" spc="-5" dirty="0">
              <a:latin typeface="Arial"/>
              <a:cs typeface="Arial"/>
            </a:endParaRPr>
          </a:p>
          <a:p>
            <a:r>
              <a:rPr lang="fr-FR" sz="1800" b="1" spc="-5" dirty="0">
                <a:latin typeface="Arial"/>
                <a:cs typeface="Arial"/>
              </a:rPr>
              <a:t>Le</a:t>
            </a:r>
            <a:r>
              <a:rPr lang="fr-FR" sz="1800" b="1" spc="-10" dirty="0">
                <a:latin typeface="Arial"/>
                <a:cs typeface="Arial"/>
              </a:rPr>
              <a:t> </a:t>
            </a:r>
            <a:r>
              <a:rPr lang="fr-FR" sz="1800" b="1" spc="-5" dirty="0">
                <a:latin typeface="Arial"/>
                <a:cs typeface="Arial"/>
              </a:rPr>
              <a:t>groupe</a:t>
            </a:r>
            <a:r>
              <a:rPr lang="fr-FR" sz="1800" b="1" spc="-15" dirty="0">
                <a:latin typeface="Arial"/>
                <a:cs typeface="Arial"/>
              </a:rPr>
              <a:t> 3 </a:t>
            </a:r>
            <a:r>
              <a:rPr lang="fr-FR" sz="1800" b="1" spc="-5" dirty="0">
                <a:latin typeface="Arial"/>
                <a:cs typeface="Arial"/>
              </a:rPr>
              <a:t>présente</a:t>
            </a:r>
            <a:r>
              <a:rPr lang="fr-FR" sz="1800" b="1" spc="-15" dirty="0">
                <a:latin typeface="Arial"/>
                <a:cs typeface="Arial"/>
              </a:rPr>
              <a:t> </a:t>
            </a:r>
            <a:r>
              <a:rPr lang="fr-FR" sz="1800" b="1" spc="-5" dirty="0">
                <a:latin typeface="Arial"/>
                <a:cs typeface="Arial"/>
              </a:rPr>
              <a:t>bien les critères</a:t>
            </a:r>
            <a:r>
              <a:rPr lang="fr-FR" sz="1800" b="1" spc="30" dirty="0">
                <a:latin typeface="Arial"/>
                <a:cs typeface="Arial"/>
              </a:rPr>
              <a:t> </a:t>
            </a:r>
            <a:r>
              <a:rPr lang="fr-FR" sz="1800" dirty="0">
                <a:latin typeface="Arial MT"/>
                <a:cs typeface="Arial MT"/>
              </a:rPr>
              <a:t>:</a:t>
            </a:r>
          </a:p>
          <a:p>
            <a:endParaRPr lang="fr-FR" dirty="0"/>
          </a:p>
          <a:p>
            <a:pPr marL="298450" marR="2105660" indent="-285750">
              <a:lnSpc>
                <a:spcPts val="2010"/>
              </a:lnSpc>
              <a:spcBef>
                <a:spcPts val="290"/>
              </a:spcBef>
              <a:buFont typeface="Arial" panose="020B0604020202020204" pitchFamily="34" charset="0"/>
              <a:buChar char="•"/>
            </a:pPr>
            <a:r>
              <a:rPr lang="fr-FR" sz="1800" spc="-5" dirty="0">
                <a:latin typeface="Arial MT"/>
                <a:cs typeface="Arial MT"/>
              </a:rPr>
              <a:t>TDI</a:t>
            </a:r>
            <a:r>
              <a:rPr lang="fr-FR" sz="1800" spc="-40" dirty="0">
                <a:latin typeface="Arial MT"/>
                <a:cs typeface="Arial MT"/>
              </a:rPr>
              <a:t> </a:t>
            </a:r>
            <a:r>
              <a:rPr lang="fr-FR" sz="1800" spc="-5" dirty="0">
                <a:latin typeface="Arial MT"/>
                <a:cs typeface="Arial MT"/>
              </a:rPr>
              <a:t>très</a:t>
            </a:r>
            <a:r>
              <a:rPr lang="fr-FR" sz="1800" spc="-45" dirty="0">
                <a:latin typeface="Arial MT"/>
                <a:cs typeface="Arial MT"/>
              </a:rPr>
              <a:t> </a:t>
            </a:r>
            <a:r>
              <a:rPr lang="fr-FR" sz="1800" spc="-5" dirty="0">
                <a:latin typeface="Arial MT"/>
                <a:cs typeface="Arial MT"/>
              </a:rPr>
              <a:t>élevé </a:t>
            </a:r>
            <a:r>
              <a:rPr lang="fr-FR" sz="1800" spc="-484" dirty="0">
                <a:latin typeface="Arial MT"/>
                <a:cs typeface="Arial MT"/>
              </a:rPr>
              <a:t> </a:t>
            </a:r>
          </a:p>
          <a:p>
            <a:pPr marL="298450" marR="2105660" indent="-285750">
              <a:lnSpc>
                <a:spcPts val="2010"/>
              </a:lnSpc>
              <a:spcBef>
                <a:spcPts val="290"/>
              </a:spcBef>
              <a:buFont typeface="Arial" panose="020B0604020202020204" pitchFamily="34" charset="0"/>
              <a:buChar char="•"/>
            </a:pPr>
            <a:r>
              <a:rPr lang="fr-FR" sz="1800" spc="-50" dirty="0">
                <a:latin typeface="Arial MT"/>
                <a:cs typeface="Arial MT"/>
              </a:rPr>
              <a:t>TAS</a:t>
            </a:r>
            <a:r>
              <a:rPr lang="fr-FR" spc="-15" dirty="0">
                <a:latin typeface="Arial MT"/>
                <a:cs typeface="Arial MT"/>
              </a:rPr>
              <a:t> </a:t>
            </a:r>
            <a:r>
              <a:rPr lang="fr-FR" sz="1800" spc="-10" dirty="0">
                <a:latin typeface="Arial MT"/>
                <a:cs typeface="Arial MT"/>
              </a:rPr>
              <a:t>faible</a:t>
            </a:r>
            <a:endParaRPr lang="fr-FR" sz="1800" dirty="0">
              <a:latin typeface="Arial MT"/>
              <a:cs typeface="Arial MT"/>
            </a:endParaRPr>
          </a:p>
          <a:p>
            <a:pPr marL="298450" marR="5080" indent="-285750">
              <a:lnSpc>
                <a:spcPts val="2010"/>
              </a:lnSpc>
              <a:spcBef>
                <a:spcPts val="10"/>
              </a:spcBef>
              <a:buFont typeface="Arial" panose="020B0604020202020204" pitchFamily="34" charset="0"/>
              <a:buChar char="•"/>
            </a:pPr>
            <a:r>
              <a:rPr lang="fr-FR" sz="1800" spc="-10" dirty="0">
                <a:latin typeface="Arial MT"/>
                <a:cs typeface="Arial MT"/>
              </a:rPr>
              <a:t>Croissance</a:t>
            </a:r>
            <a:r>
              <a:rPr lang="fr-FR" sz="1800" dirty="0">
                <a:latin typeface="Arial MT"/>
                <a:cs typeface="Arial MT"/>
              </a:rPr>
              <a:t> </a:t>
            </a:r>
            <a:r>
              <a:rPr lang="fr-FR" sz="1800" spc="-10" dirty="0">
                <a:latin typeface="Arial MT"/>
                <a:cs typeface="Arial MT"/>
              </a:rPr>
              <a:t>démographique</a:t>
            </a:r>
            <a:r>
              <a:rPr lang="fr-FR" sz="1800" spc="5" dirty="0">
                <a:latin typeface="Arial MT"/>
                <a:cs typeface="Arial MT"/>
              </a:rPr>
              <a:t> </a:t>
            </a:r>
            <a:r>
              <a:rPr lang="fr-FR" sz="1800" spc="-10" dirty="0">
                <a:latin typeface="Arial MT"/>
                <a:cs typeface="Arial MT"/>
              </a:rPr>
              <a:t>élevée </a:t>
            </a:r>
          </a:p>
          <a:p>
            <a:pPr marL="298450" marR="5080" indent="-285750">
              <a:lnSpc>
                <a:spcPts val="2010"/>
              </a:lnSpc>
              <a:spcBef>
                <a:spcPts val="10"/>
              </a:spcBef>
              <a:buFont typeface="Arial" panose="020B0604020202020204" pitchFamily="34" charset="0"/>
              <a:buChar char="•"/>
            </a:pPr>
            <a:r>
              <a:rPr lang="fr-FR" spc="-10" dirty="0">
                <a:latin typeface="Arial MT"/>
              </a:rPr>
              <a:t>Des disponibilités très faibles</a:t>
            </a:r>
            <a:endParaRPr lang="fr-FR" dirty="0"/>
          </a:p>
          <a:p>
            <a:endParaRPr lang="fr-FR" dirty="0"/>
          </a:p>
        </p:txBody>
      </p:sp>
      <p:sp>
        <p:nvSpPr>
          <p:cNvPr id="3" name="ZoneTexte 2">
            <a:extLst>
              <a:ext uri="{FF2B5EF4-FFF2-40B4-BE49-F238E27FC236}">
                <a16:creationId xmlns:a16="http://schemas.microsoft.com/office/drawing/2014/main" id="{1202D8A7-5854-049F-4F33-C616BBE9E30C}"/>
              </a:ext>
            </a:extLst>
          </p:cNvPr>
          <p:cNvSpPr txBox="1"/>
          <p:nvPr/>
        </p:nvSpPr>
        <p:spPr>
          <a:xfrm>
            <a:off x="2091193" y="6142383"/>
            <a:ext cx="7017627" cy="369332"/>
          </a:xfrm>
          <a:prstGeom prst="rect">
            <a:avLst/>
          </a:prstGeom>
          <a:noFill/>
        </p:spPr>
        <p:txBody>
          <a:bodyPr wrap="none" rtlCol="0">
            <a:spAutoFit/>
          </a:bodyPr>
          <a:lstStyle/>
          <a:p>
            <a:r>
              <a:rPr lang="fr-FR" spc="-10" dirty="0">
                <a:latin typeface="Arial MT"/>
              </a:rPr>
              <a:t>L’ ACP valide effectivement nos constatations relatives au groupe 3.</a:t>
            </a:r>
          </a:p>
        </p:txBody>
      </p:sp>
    </p:spTree>
    <p:extLst>
      <p:ext uri="{BB962C8B-B14F-4D97-AF65-F5344CB8AC3E}">
        <p14:creationId xmlns:p14="http://schemas.microsoft.com/office/powerpoint/2010/main" val="230578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E1B0EE-9A5D-CD3D-6A77-AB1CED7305B4}"/>
              </a:ext>
            </a:extLst>
          </p:cNvPr>
          <p:cNvSpPr>
            <a:spLocks noGrp="1"/>
          </p:cNvSpPr>
          <p:nvPr>
            <p:ph type="title"/>
          </p:nvPr>
        </p:nvSpPr>
        <p:spPr/>
        <p:txBody>
          <a:bodyPr/>
          <a:lstStyle/>
          <a:p>
            <a:r>
              <a:rPr lang="fr-FR" dirty="0"/>
              <a:t>Kmeans et cluster sélectionné</a:t>
            </a:r>
          </a:p>
        </p:txBody>
      </p:sp>
      <p:sp>
        <p:nvSpPr>
          <p:cNvPr id="3" name="Espace réservé du contenu 2">
            <a:extLst>
              <a:ext uri="{FF2B5EF4-FFF2-40B4-BE49-F238E27FC236}">
                <a16:creationId xmlns:a16="http://schemas.microsoft.com/office/drawing/2014/main" id="{D86D89EB-BECF-735D-CE7A-E1BD27214187}"/>
              </a:ext>
            </a:extLst>
          </p:cNvPr>
          <p:cNvSpPr>
            <a:spLocks noGrp="1"/>
          </p:cNvSpPr>
          <p:nvPr>
            <p:ph idx="1"/>
          </p:nvPr>
        </p:nvSpPr>
        <p:spPr/>
        <p:txBody>
          <a:bodyPr/>
          <a:lstStyle/>
          <a:p>
            <a:r>
              <a:rPr lang="fr-FR" dirty="0"/>
              <a:t>Cluster 0 ['Albanie', 'Angola', 'Arménie', 'Bénin', 'Cabo Verde', 'Congo', 'Cuba', 'Gabon', 'Gambie', 'Ghana', 'Guinée', 'Guinée-Bissau', 'Géorgie', 'Haïti', 'Iraq', 'Kirghizistan', 'Lesotho', 'Libéria', 'Luxembourg', 'Macédoine du Nord', 'Malte', 'Mauritanie', 'Mongolie', 'Monténégro', 'Namibie', 'Oman', 'Sao Tomé-et-Principe', 'Suriname', 'Tadjikistan', 'Timor-Leste', 'Vanuatu', 'Îles Salomon'] </a:t>
            </a:r>
            <a:br>
              <a:rPr lang="fr-FR" dirty="0"/>
            </a:br>
            <a:endParaRPr lang="fr-FR" dirty="0"/>
          </a:p>
        </p:txBody>
      </p:sp>
    </p:spTree>
    <p:extLst>
      <p:ext uri="{BB962C8B-B14F-4D97-AF65-F5344CB8AC3E}">
        <p14:creationId xmlns:p14="http://schemas.microsoft.com/office/powerpoint/2010/main" val="110864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2976E9-6E06-A296-8E4E-E0755D66D089}"/>
              </a:ext>
            </a:extLst>
          </p:cNvPr>
          <p:cNvSpPr>
            <a:spLocks noGrp="1"/>
          </p:cNvSpPr>
          <p:nvPr>
            <p:ph type="title"/>
          </p:nvPr>
        </p:nvSpPr>
        <p:spPr/>
        <p:txBody>
          <a:bodyPr/>
          <a:lstStyle/>
          <a:p>
            <a:r>
              <a:rPr lang="fr-FR" dirty="0"/>
              <a:t>ACH et cluster sélectionné</a:t>
            </a:r>
          </a:p>
        </p:txBody>
      </p:sp>
      <p:sp>
        <p:nvSpPr>
          <p:cNvPr id="3" name="Espace réservé du contenu 2">
            <a:extLst>
              <a:ext uri="{FF2B5EF4-FFF2-40B4-BE49-F238E27FC236}">
                <a16:creationId xmlns:a16="http://schemas.microsoft.com/office/drawing/2014/main" id="{F27735CC-B4FF-C97D-1E34-302B2CCE8050}"/>
              </a:ext>
            </a:extLst>
          </p:cNvPr>
          <p:cNvSpPr>
            <a:spLocks noGrp="1"/>
          </p:cNvSpPr>
          <p:nvPr>
            <p:ph idx="1"/>
          </p:nvPr>
        </p:nvSpPr>
        <p:spPr/>
        <p:txBody>
          <a:bodyPr/>
          <a:lstStyle/>
          <a:p>
            <a:r>
              <a:rPr lang="fr-FR" dirty="0"/>
              <a:t>Cluster 3 ['Albanie', 'Angola', 'Arménie', 'Bénin', 'Cabo Verde', 'Congo', 'Cuba', 'Gabon', 'Gambie', 'Ghana', 'Guinée', 'Guinée-Bissau', 'Géorgie', 'Haïti', 'Iraq', 'Kirghizistan', 'Lesotho', 'Libéria', 'Luxembourg', 'Macédoine du Nord', 'Malte', 'Mauritanie', 'Mongolie', 'Monténégro', 'Namibie', 'Oman', 'Sao Tomé-et-Principe', 'Suriname', 'Tadjikistan', 'Timor-Leste', 'Vanuatu', 'Îles Salomon'] </a:t>
            </a:r>
            <a:br>
              <a:rPr lang="fr-FR" dirty="0"/>
            </a:br>
            <a:endParaRPr lang="fr-FR" dirty="0"/>
          </a:p>
        </p:txBody>
      </p:sp>
    </p:spTree>
    <p:extLst>
      <p:ext uri="{BB962C8B-B14F-4D97-AF65-F5344CB8AC3E}">
        <p14:creationId xmlns:p14="http://schemas.microsoft.com/office/powerpoint/2010/main" val="315381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8ECFEA-DC2A-FA14-DD9C-DD34E2200133}"/>
              </a:ext>
            </a:extLst>
          </p:cNvPr>
          <p:cNvSpPr>
            <a:spLocks noGrp="1"/>
          </p:cNvSpPr>
          <p:nvPr>
            <p:ph type="title"/>
          </p:nvPr>
        </p:nvSpPr>
        <p:spPr/>
        <p:txBody>
          <a:bodyPr/>
          <a:lstStyle/>
          <a:p>
            <a:r>
              <a:rPr lang="fr-FR" dirty="0"/>
              <a:t>Résultat cluster </a:t>
            </a:r>
            <a:r>
              <a:rPr lang="fr-FR" dirty="0" err="1"/>
              <a:t>aCh</a:t>
            </a:r>
            <a:endParaRPr lang="fr-FR" dirty="0"/>
          </a:p>
        </p:txBody>
      </p:sp>
      <p:sp>
        <p:nvSpPr>
          <p:cNvPr id="3" name="Espace réservé du contenu 2">
            <a:extLst>
              <a:ext uri="{FF2B5EF4-FFF2-40B4-BE49-F238E27FC236}">
                <a16:creationId xmlns:a16="http://schemas.microsoft.com/office/drawing/2014/main" id="{FA0EA08A-A082-7E78-3E72-FF8FA951AEB8}"/>
              </a:ext>
            </a:extLst>
          </p:cNvPr>
          <p:cNvSpPr>
            <a:spLocks noGrp="1"/>
          </p:cNvSpPr>
          <p:nvPr>
            <p:ph idx="1"/>
          </p:nvPr>
        </p:nvSpPr>
        <p:spPr/>
        <p:txBody>
          <a:bodyPr>
            <a:normAutofit/>
          </a:bodyPr>
          <a:lstStyle/>
          <a:p>
            <a:r>
              <a:rPr lang="fr-FR" sz="1800" b="1" spc="-5" dirty="0">
                <a:latin typeface="Arial"/>
                <a:cs typeface="Arial"/>
              </a:rPr>
              <a:t>Le groupe 3 est l'ensemble de pays qui répond aux critères de sélection en matière de besoins en viande de volailles. Au sein de ce groupe, nous avons choisi les pays qui s'alignent le plus avec le profil que nous recherchons.</a:t>
            </a:r>
          </a:p>
        </p:txBody>
      </p:sp>
    </p:spTree>
    <p:extLst>
      <p:ext uri="{BB962C8B-B14F-4D97-AF65-F5344CB8AC3E}">
        <p14:creationId xmlns:p14="http://schemas.microsoft.com/office/powerpoint/2010/main" val="428759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1F80B5-BD12-72A1-BE5E-5D59C1D00457}"/>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EBF22AE4-B573-FF3E-6375-03CE6284EB92}"/>
              </a:ext>
            </a:extLst>
          </p:cNvPr>
          <p:cNvSpPr>
            <a:spLocks noGrp="1"/>
          </p:cNvSpPr>
          <p:nvPr>
            <p:ph idx="1"/>
          </p:nvPr>
        </p:nvSpPr>
        <p:spPr>
          <a:xfrm>
            <a:off x="1141412" y="2249486"/>
            <a:ext cx="9905999" cy="4453463"/>
          </a:xfrm>
        </p:spPr>
        <p:txBody>
          <a:bodyPr>
            <a:normAutofit fontScale="92500"/>
          </a:bodyPr>
          <a:lstStyle/>
          <a:p>
            <a:pPr marL="0" indent="0">
              <a:buNone/>
            </a:pPr>
            <a:r>
              <a:rPr lang="fr-FR" dirty="0"/>
              <a:t>Les 2 algorithmes convergent.</a:t>
            </a:r>
          </a:p>
          <a:p>
            <a:pPr marL="0" indent="0" algn="l">
              <a:buNone/>
            </a:pPr>
            <a:r>
              <a:rPr lang="fr-FR" b="0" i="0" dirty="0">
                <a:effectLst/>
                <a:latin typeface="Söhne"/>
              </a:rPr>
              <a:t>Dans tous ces pays, la dépendance aux importations est forte tandis que le niveau d'auto-suffisance est bas. Les pays ayant les ressources les plus limitées tout en étant fortement dépendants des importations pourraient très bien répondre à nos besoins. </a:t>
            </a:r>
          </a:p>
          <a:p>
            <a:pPr marL="0" indent="0" algn="l">
              <a:buNone/>
            </a:pPr>
            <a:r>
              <a:rPr lang="fr-FR" dirty="0"/>
              <a:t>En plus des critères que l’on a sélectionnés, Malte et le Luxembourg ont une proximité géographique (Frais de transport réduits) et se trouve dans l’espace Schengen (facilite l’échange économique).</a:t>
            </a:r>
          </a:p>
          <a:p>
            <a:pPr marL="0" indent="0" algn="l">
              <a:buNone/>
            </a:pPr>
            <a:endParaRPr lang="fr-FR" dirty="0"/>
          </a:p>
          <a:p>
            <a:pPr marL="0" indent="0">
              <a:buNone/>
            </a:pPr>
            <a:r>
              <a:rPr lang="fr-FR" b="0" i="0" dirty="0">
                <a:effectLst/>
                <a:latin typeface="Söhne"/>
              </a:rPr>
              <a:t>Cette liste sera peaufinée en collaboration avec les équipes spécialisées.</a:t>
            </a:r>
            <a:endParaRPr lang="fr-FR" dirty="0"/>
          </a:p>
          <a:p>
            <a:pPr algn="l"/>
            <a:endParaRPr lang="fr-FR" dirty="0"/>
          </a:p>
          <a:p>
            <a:endParaRPr lang="fr-FR" dirty="0"/>
          </a:p>
          <a:p>
            <a:endParaRPr lang="fr-FR" dirty="0"/>
          </a:p>
        </p:txBody>
      </p:sp>
    </p:spTree>
    <p:extLst>
      <p:ext uri="{BB962C8B-B14F-4D97-AF65-F5344CB8AC3E}">
        <p14:creationId xmlns:p14="http://schemas.microsoft.com/office/powerpoint/2010/main" val="28692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D89746-0093-5CD4-A13B-46F2FB8B597F}"/>
              </a:ext>
            </a:extLst>
          </p:cNvPr>
          <p:cNvSpPr>
            <a:spLocks noGrp="1"/>
          </p:cNvSpPr>
          <p:nvPr>
            <p:ph type="title"/>
          </p:nvPr>
        </p:nvSpPr>
        <p:spPr/>
        <p:txBody>
          <a:bodyPr/>
          <a:lstStyle/>
          <a:p>
            <a:pPr algn="ctr"/>
            <a:r>
              <a:rPr lang="fr-FR" sz="3600" spc="-10" dirty="0">
                <a:latin typeface="Arial Black"/>
                <a:cs typeface="Arial Black"/>
              </a:rPr>
              <a:t>MISSION</a:t>
            </a:r>
            <a:br>
              <a:rPr lang="fr-FR" sz="3600" dirty="0">
                <a:latin typeface="Arial Black"/>
                <a:cs typeface="Arial Black"/>
              </a:rPr>
            </a:br>
            <a:endParaRPr lang="fr-FR" dirty="0"/>
          </a:p>
        </p:txBody>
      </p:sp>
      <p:sp>
        <p:nvSpPr>
          <p:cNvPr id="3" name="Espace réservé du contenu 2">
            <a:extLst>
              <a:ext uri="{FF2B5EF4-FFF2-40B4-BE49-F238E27FC236}">
                <a16:creationId xmlns:a16="http://schemas.microsoft.com/office/drawing/2014/main" id="{56DD4B19-FFBD-F4DE-26DC-819E75ACCBBA}"/>
              </a:ext>
            </a:extLst>
          </p:cNvPr>
          <p:cNvSpPr>
            <a:spLocks noGrp="1"/>
          </p:cNvSpPr>
          <p:nvPr>
            <p:ph idx="1"/>
          </p:nvPr>
        </p:nvSpPr>
        <p:spPr/>
        <p:txBody>
          <a:bodyPr/>
          <a:lstStyle/>
          <a:p>
            <a:pPr marL="12065" marR="806450" indent="0">
              <a:lnSpc>
                <a:spcPts val="2230"/>
              </a:lnSpc>
              <a:spcBef>
                <a:spcPts val="2285"/>
              </a:spcBef>
              <a:buNone/>
            </a:pPr>
            <a:r>
              <a:rPr lang="fr-FR" sz="2400" b="1" spc="-5" dirty="0">
                <a:latin typeface="Arial"/>
                <a:cs typeface="Arial"/>
              </a:rPr>
              <a:t>EFFECTUER </a:t>
            </a:r>
            <a:r>
              <a:rPr lang="fr-FR" sz="2400" b="1" dirty="0">
                <a:latin typeface="Arial"/>
                <a:cs typeface="Arial"/>
              </a:rPr>
              <a:t>UNE </a:t>
            </a:r>
            <a:r>
              <a:rPr lang="fr-FR" sz="2400" b="1" spc="-25" dirty="0">
                <a:latin typeface="Arial"/>
                <a:cs typeface="Arial"/>
              </a:rPr>
              <a:t>ANALYSE </a:t>
            </a:r>
            <a:r>
              <a:rPr lang="fr-FR" sz="2400" b="1" dirty="0">
                <a:latin typeface="Arial"/>
                <a:cs typeface="Arial"/>
              </a:rPr>
              <a:t>D'UN GROUPEMENT </a:t>
            </a:r>
            <a:r>
              <a:rPr lang="fr-FR" sz="2400" b="1" spc="-545" dirty="0">
                <a:latin typeface="Arial"/>
                <a:cs typeface="Arial"/>
              </a:rPr>
              <a:t> </a:t>
            </a:r>
            <a:r>
              <a:rPr lang="fr-FR" sz="2400" b="1" dirty="0">
                <a:latin typeface="Arial"/>
                <a:cs typeface="Arial"/>
              </a:rPr>
              <a:t>DE</a:t>
            </a:r>
            <a:r>
              <a:rPr lang="fr-FR" sz="2400" b="1" spc="-10" dirty="0">
                <a:latin typeface="Arial"/>
                <a:cs typeface="Arial"/>
              </a:rPr>
              <a:t> </a:t>
            </a:r>
            <a:r>
              <a:rPr lang="fr-FR" sz="2400" b="1" spc="-85" dirty="0">
                <a:latin typeface="Arial"/>
                <a:cs typeface="Arial"/>
              </a:rPr>
              <a:t>PAYS</a:t>
            </a:r>
            <a:r>
              <a:rPr lang="fr-FR" sz="2400" b="1" spc="-10" dirty="0">
                <a:latin typeface="Arial"/>
                <a:cs typeface="Arial"/>
              </a:rPr>
              <a:t> </a:t>
            </a:r>
            <a:r>
              <a:rPr lang="fr-FR" sz="2400" b="1" spc="-5" dirty="0">
                <a:latin typeface="Arial"/>
                <a:cs typeface="Arial"/>
              </a:rPr>
              <a:t>CIBLES POUR </a:t>
            </a:r>
            <a:r>
              <a:rPr lang="fr-FR" sz="2400" b="1" dirty="0">
                <a:latin typeface="Arial"/>
                <a:cs typeface="Arial"/>
              </a:rPr>
              <a:t>UNE</a:t>
            </a:r>
            <a:r>
              <a:rPr lang="fr-FR" sz="2400" b="1" spc="-10" dirty="0">
                <a:latin typeface="Arial"/>
                <a:cs typeface="Arial"/>
              </a:rPr>
              <a:t> </a:t>
            </a:r>
            <a:r>
              <a:rPr lang="fr-FR" sz="2400" b="1" spc="-30" dirty="0">
                <a:latin typeface="Arial"/>
                <a:cs typeface="Arial"/>
              </a:rPr>
              <a:t>EXPORTATION</a:t>
            </a:r>
            <a:r>
              <a:rPr lang="fr-FR" sz="2400" b="1" spc="5" dirty="0">
                <a:latin typeface="Arial"/>
                <a:cs typeface="Arial"/>
              </a:rPr>
              <a:t> </a:t>
            </a:r>
            <a:r>
              <a:rPr lang="fr-FR" sz="2400" b="1" dirty="0">
                <a:latin typeface="Arial"/>
                <a:cs typeface="Arial"/>
              </a:rPr>
              <a:t>DE</a:t>
            </a:r>
            <a:r>
              <a:rPr lang="fr-FR" sz="2400" b="1" spc="-10" dirty="0">
                <a:latin typeface="Arial"/>
                <a:cs typeface="Arial"/>
              </a:rPr>
              <a:t> </a:t>
            </a:r>
            <a:r>
              <a:rPr lang="fr-FR" sz="2400" b="1" dirty="0">
                <a:latin typeface="Arial"/>
                <a:cs typeface="Arial"/>
              </a:rPr>
              <a:t>POULETS</a:t>
            </a:r>
            <a:endParaRPr lang="fr-FR" sz="2400" dirty="0">
              <a:latin typeface="Arial"/>
              <a:cs typeface="Arial"/>
            </a:endParaRPr>
          </a:p>
          <a:p>
            <a:endParaRPr lang="fr-FR" dirty="0"/>
          </a:p>
        </p:txBody>
      </p:sp>
    </p:spTree>
    <p:extLst>
      <p:ext uri="{BB962C8B-B14F-4D97-AF65-F5344CB8AC3E}">
        <p14:creationId xmlns:p14="http://schemas.microsoft.com/office/powerpoint/2010/main" val="287263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6C0558-D048-D4BA-214F-87381217D17E}"/>
              </a:ext>
            </a:extLst>
          </p:cNvPr>
          <p:cNvSpPr>
            <a:spLocks noGrp="1"/>
          </p:cNvSpPr>
          <p:nvPr>
            <p:ph type="title"/>
          </p:nvPr>
        </p:nvSpPr>
        <p:spPr/>
        <p:txBody>
          <a:bodyPr/>
          <a:lstStyle/>
          <a:p>
            <a:r>
              <a:rPr lang="fr-FR" dirty="0"/>
              <a:t>Cheminement</a:t>
            </a:r>
          </a:p>
        </p:txBody>
      </p:sp>
      <p:sp>
        <p:nvSpPr>
          <p:cNvPr id="3" name="Espace réservé du contenu 2">
            <a:extLst>
              <a:ext uri="{FF2B5EF4-FFF2-40B4-BE49-F238E27FC236}">
                <a16:creationId xmlns:a16="http://schemas.microsoft.com/office/drawing/2014/main" id="{5E9ABB66-7BB4-AFA0-DD74-9FCB76F50D8A}"/>
              </a:ext>
            </a:extLst>
          </p:cNvPr>
          <p:cNvSpPr>
            <a:spLocks noGrp="1"/>
          </p:cNvSpPr>
          <p:nvPr>
            <p:ph idx="1"/>
          </p:nvPr>
        </p:nvSpPr>
        <p:spPr/>
        <p:txBody>
          <a:bodyPr>
            <a:normAutofit/>
          </a:bodyPr>
          <a:lstStyle/>
          <a:p>
            <a:pPr marL="64135" indent="0">
              <a:lnSpc>
                <a:spcPct val="100000"/>
              </a:lnSpc>
              <a:spcBef>
                <a:spcPts val="1125"/>
              </a:spcBef>
              <a:buNone/>
              <a:tabLst>
                <a:tab pos="248285" algn="l"/>
              </a:tabLst>
            </a:pPr>
            <a:r>
              <a:rPr lang="fr-FR" sz="1550" b="1" spc="-20" dirty="0">
                <a:latin typeface="Arial"/>
                <a:cs typeface="Arial"/>
              </a:rPr>
              <a:t>IMPORTATION</a:t>
            </a:r>
            <a:r>
              <a:rPr lang="fr-FR" sz="1550" b="1" spc="-25" dirty="0">
                <a:latin typeface="Arial"/>
                <a:cs typeface="Arial"/>
              </a:rPr>
              <a:t> </a:t>
            </a:r>
            <a:r>
              <a:rPr lang="fr-FR" sz="1550" b="1" spc="5" dirty="0">
                <a:latin typeface="Arial"/>
                <a:cs typeface="Arial"/>
              </a:rPr>
              <a:t>DES</a:t>
            </a:r>
            <a:r>
              <a:rPr lang="fr-FR" sz="1550" b="1" spc="-20" dirty="0">
                <a:latin typeface="Arial"/>
                <a:cs typeface="Arial"/>
              </a:rPr>
              <a:t> </a:t>
            </a:r>
            <a:r>
              <a:rPr lang="fr-FR" sz="1550" b="1" dirty="0">
                <a:latin typeface="Arial"/>
                <a:cs typeface="Arial"/>
              </a:rPr>
              <a:t>LIBRAIRIES</a:t>
            </a:r>
            <a:endParaRPr lang="fr-FR" sz="1550" dirty="0">
              <a:latin typeface="Arial"/>
              <a:cs typeface="Arial"/>
            </a:endParaRPr>
          </a:p>
          <a:p>
            <a:pPr marL="12065" indent="0">
              <a:lnSpc>
                <a:spcPct val="100000"/>
              </a:lnSpc>
              <a:spcBef>
                <a:spcPts val="1030"/>
              </a:spcBef>
              <a:buNone/>
              <a:tabLst>
                <a:tab pos="274955" algn="l"/>
              </a:tabLst>
            </a:pPr>
            <a:r>
              <a:rPr lang="fr-FR" sz="1550" b="1" spc="-20" dirty="0">
                <a:latin typeface="Arial"/>
                <a:cs typeface="Arial"/>
              </a:rPr>
              <a:t>IMPORTATION</a:t>
            </a:r>
            <a:r>
              <a:rPr lang="fr-FR" sz="1550" b="1" spc="-15" dirty="0">
                <a:latin typeface="Arial"/>
                <a:cs typeface="Arial"/>
              </a:rPr>
              <a:t> </a:t>
            </a:r>
            <a:r>
              <a:rPr lang="fr-FR" sz="1550" b="1" dirty="0">
                <a:latin typeface="Arial"/>
                <a:cs typeface="Arial"/>
              </a:rPr>
              <a:t>DES</a:t>
            </a:r>
            <a:r>
              <a:rPr lang="fr-FR" sz="1550" b="1" spc="-10" dirty="0">
                <a:latin typeface="Arial"/>
                <a:cs typeface="Arial"/>
              </a:rPr>
              <a:t> </a:t>
            </a:r>
            <a:r>
              <a:rPr lang="fr-FR" sz="1550" b="1" dirty="0">
                <a:latin typeface="Arial"/>
                <a:cs typeface="Arial"/>
              </a:rPr>
              <a:t>DONNÉES</a:t>
            </a:r>
            <a:endParaRPr lang="fr-FR" sz="1550" dirty="0">
              <a:latin typeface="Arial"/>
              <a:cs typeface="Arial"/>
            </a:endParaRPr>
          </a:p>
          <a:p>
            <a:pPr marL="594995" lvl="1" indent="-167640">
              <a:lnSpc>
                <a:spcPct val="100000"/>
              </a:lnSpc>
              <a:spcBef>
                <a:spcPts val="969"/>
              </a:spcBef>
              <a:buChar char="-"/>
              <a:tabLst>
                <a:tab pos="595630" algn="l"/>
              </a:tabLst>
            </a:pPr>
            <a:r>
              <a:rPr lang="fr-FR" sz="1550" spc="-5" dirty="0">
                <a:latin typeface="Lucida Sans Unicode"/>
                <a:cs typeface="Lucida Sans Unicode"/>
              </a:rPr>
              <a:t>Préparation</a:t>
            </a:r>
            <a:r>
              <a:rPr lang="fr-FR" sz="1550" spc="-95" dirty="0">
                <a:latin typeface="Lucida Sans Unicode"/>
                <a:cs typeface="Lucida Sans Unicode"/>
              </a:rPr>
              <a:t> </a:t>
            </a:r>
            <a:r>
              <a:rPr lang="fr-FR" sz="1550" spc="-10" dirty="0">
                <a:latin typeface="Lucida Sans Unicode"/>
                <a:cs typeface="Lucida Sans Unicode"/>
              </a:rPr>
              <a:t>et</a:t>
            </a:r>
            <a:r>
              <a:rPr lang="fr-FR" sz="1550" spc="-90" dirty="0">
                <a:latin typeface="Lucida Sans Unicode"/>
                <a:cs typeface="Lucida Sans Unicode"/>
              </a:rPr>
              <a:t> </a:t>
            </a:r>
            <a:r>
              <a:rPr lang="fr-FR" sz="1550" spc="-10" dirty="0">
                <a:latin typeface="Lucida Sans Unicode"/>
                <a:cs typeface="Lucida Sans Unicode"/>
              </a:rPr>
              <a:t>nettoyage</a:t>
            </a:r>
            <a:r>
              <a:rPr lang="fr-FR" sz="1550" spc="-95" dirty="0">
                <a:latin typeface="Lucida Sans Unicode"/>
                <a:cs typeface="Lucida Sans Unicode"/>
              </a:rPr>
              <a:t> </a:t>
            </a:r>
            <a:r>
              <a:rPr lang="fr-FR" sz="1550" spc="-15" dirty="0">
                <a:latin typeface="Lucida Sans Unicode"/>
                <a:cs typeface="Lucida Sans Unicode"/>
              </a:rPr>
              <a:t>des</a:t>
            </a:r>
            <a:r>
              <a:rPr lang="fr-FR" sz="1550" spc="-90" dirty="0">
                <a:latin typeface="Lucida Sans Unicode"/>
                <a:cs typeface="Lucida Sans Unicode"/>
              </a:rPr>
              <a:t> </a:t>
            </a:r>
            <a:r>
              <a:rPr lang="fr-FR" sz="1550" spc="-10" dirty="0">
                <a:latin typeface="Lucida Sans Unicode"/>
                <a:cs typeface="Lucida Sans Unicode"/>
              </a:rPr>
              <a:t>données</a:t>
            </a:r>
            <a:endParaRPr lang="fr-FR" sz="1550" dirty="0">
              <a:latin typeface="Lucida Sans Unicode"/>
              <a:cs typeface="Lucida Sans Unicode"/>
            </a:endParaRPr>
          </a:p>
          <a:p>
            <a:pPr marL="594995" lvl="1" indent="-167640">
              <a:lnSpc>
                <a:spcPct val="100000"/>
              </a:lnSpc>
              <a:spcBef>
                <a:spcPts val="960"/>
              </a:spcBef>
              <a:buChar char="-"/>
              <a:tabLst>
                <a:tab pos="595630" algn="l"/>
              </a:tabLst>
            </a:pPr>
            <a:r>
              <a:rPr lang="fr-FR" sz="1550" spc="-70" dirty="0">
                <a:latin typeface="Lucida Sans Unicode"/>
                <a:cs typeface="Lucida Sans Unicode"/>
              </a:rPr>
              <a:t>J</a:t>
            </a:r>
            <a:r>
              <a:rPr lang="fr-FR" sz="1550" spc="-15" dirty="0">
                <a:latin typeface="Lucida Sans Unicode"/>
                <a:cs typeface="Lucida Sans Unicode"/>
              </a:rPr>
              <a:t>o</a:t>
            </a:r>
            <a:r>
              <a:rPr lang="fr-FR" sz="1550" spc="-45" dirty="0">
                <a:latin typeface="Lucida Sans Unicode"/>
                <a:cs typeface="Lucida Sans Unicode"/>
              </a:rPr>
              <a:t>i</a:t>
            </a:r>
            <a:r>
              <a:rPr lang="fr-FR" sz="1550" spc="-5" dirty="0">
                <a:latin typeface="Lucida Sans Unicode"/>
                <a:cs typeface="Lucida Sans Unicode"/>
              </a:rPr>
              <a:t>n</a:t>
            </a:r>
            <a:r>
              <a:rPr lang="fr-FR" sz="1550" spc="-20" dirty="0">
                <a:latin typeface="Lucida Sans Unicode"/>
                <a:cs typeface="Lucida Sans Unicode"/>
              </a:rPr>
              <a:t>t</a:t>
            </a:r>
            <a:r>
              <a:rPr lang="fr-FR" sz="1550" spc="-5" dirty="0">
                <a:latin typeface="Lucida Sans Unicode"/>
                <a:cs typeface="Lucida Sans Unicode"/>
              </a:rPr>
              <a:t>u</a:t>
            </a:r>
            <a:r>
              <a:rPr lang="fr-FR" sz="1550" spc="-30" dirty="0">
                <a:latin typeface="Lucida Sans Unicode"/>
                <a:cs typeface="Lucida Sans Unicode"/>
              </a:rPr>
              <a:t>r</a:t>
            </a:r>
            <a:r>
              <a:rPr lang="fr-FR" sz="1550" spc="5" dirty="0">
                <a:latin typeface="Lucida Sans Unicode"/>
                <a:cs typeface="Lucida Sans Unicode"/>
              </a:rPr>
              <a:t>e</a:t>
            </a:r>
            <a:r>
              <a:rPr lang="fr-FR" sz="1550" spc="-45" dirty="0">
                <a:latin typeface="Lucida Sans Unicode"/>
                <a:cs typeface="Lucida Sans Unicode"/>
              </a:rPr>
              <a:t>s</a:t>
            </a:r>
            <a:r>
              <a:rPr lang="fr-FR" sz="1550" spc="-85" dirty="0">
                <a:latin typeface="Lucida Sans Unicode"/>
                <a:cs typeface="Lucida Sans Unicode"/>
              </a:rPr>
              <a:t> </a:t>
            </a:r>
            <a:r>
              <a:rPr lang="fr-FR" sz="1550" spc="-5" dirty="0">
                <a:latin typeface="Lucida Sans Unicode"/>
                <a:cs typeface="Lucida Sans Unicode"/>
              </a:rPr>
              <a:t>d</a:t>
            </a:r>
            <a:r>
              <a:rPr lang="fr-FR" sz="1550" spc="-15" dirty="0">
                <a:latin typeface="Lucida Sans Unicode"/>
                <a:cs typeface="Lucida Sans Unicode"/>
              </a:rPr>
              <a:t>e</a:t>
            </a:r>
            <a:r>
              <a:rPr lang="fr-FR" sz="1550" spc="-45" dirty="0">
                <a:latin typeface="Lucida Sans Unicode"/>
                <a:cs typeface="Lucida Sans Unicode"/>
              </a:rPr>
              <a:t>s</a:t>
            </a:r>
            <a:r>
              <a:rPr lang="fr-FR" sz="1550" spc="-85" dirty="0">
                <a:latin typeface="Lucida Sans Unicode"/>
                <a:cs typeface="Lucida Sans Unicode"/>
              </a:rPr>
              <a:t> </a:t>
            </a:r>
            <a:r>
              <a:rPr lang="fr-FR" sz="1550" dirty="0">
                <a:latin typeface="Lucida Sans Unicode"/>
                <a:cs typeface="Lucida Sans Unicode"/>
              </a:rPr>
              <a:t>d</a:t>
            </a:r>
            <a:r>
              <a:rPr lang="fr-FR" sz="1550" spc="-5" dirty="0">
                <a:latin typeface="Lucida Sans Unicode"/>
                <a:cs typeface="Lucida Sans Unicode"/>
              </a:rPr>
              <a:t>a</a:t>
            </a:r>
            <a:r>
              <a:rPr lang="fr-FR" sz="1550" spc="-20" dirty="0">
                <a:latin typeface="Lucida Sans Unicode"/>
                <a:cs typeface="Lucida Sans Unicode"/>
              </a:rPr>
              <a:t>t</a:t>
            </a:r>
            <a:r>
              <a:rPr lang="fr-FR" sz="1550" spc="10" dirty="0">
                <a:latin typeface="Lucida Sans Unicode"/>
                <a:cs typeface="Lucida Sans Unicode"/>
              </a:rPr>
              <a:t>a</a:t>
            </a:r>
            <a:r>
              <a:rPr lang="fr-FR" sz="1550" spc="-55" dirty="0">
                <a:latin typeface="Lucida Sans Unicode"/>
                <a:cs typeface="Lucida Sans Unicode"/>
              </a:rPr>
              <a:t>s</a:t>
            </a:r>
            <a:r>
              <a:rPr lang="fr-FR" sz="1550" spc="-5" dirty="0">
                <a:latin typeface="Lucida Sans Unicode"/>
                <a:cs typeface="Lucida Sans Unicode"/>
              </a:rPr>
              <a:t>e</a:t>
            </a:r>
            <a:r>
              <a:rPr lang="fr-FR" sz="1550" spc="-10" dirty="0">
                <a:latin typeface="Lucida Sans Unicode"/>
                <a:cs typeface="Lucida Sans Unicode"/>
              </a:rPr>
              <a:t>t</a:t>
            </a:r>
            <a:r>
              <a:rPr lang="fr-FR" sz="1550" spc="-45" dirty="0">
                <a:latin typeface="Lucida Sans Unicode"/>
                <a:cs typeface="Lucida Sans Unicode"/>
              </a:rPr>
              <a:t>s</a:t>
            </a:r>
            <a:endParaRPr lang="fr-FR" sz="1550" dirty="0">
              <a:latin typeface="Lucida Sans Unicode"/>
              <a:cs typeface="Lucida Sans Unicode"/>
            </a:endParaRPr>
          </a:p>
          <a:p>
            <a:pPr marL="12065" indent="0">
              <a:lnSpc>
                <a:spcPct val="100000"/>
              </a:lnSpc>
              <a:spcBef>
                <a:spcPts val="1000"/>
              </a:spcBef>
              <a:buNone/>
              <a:tabLst>
                <a:tab pos="352425" algn="l"/>
              </a:tabLst>
            </a:pPr>
            <a:r>
              <a:rPr lang="fr-FR" sz="1550" b="1" dirty="0">
                <a:latin typeface="Arial"/>
                <a:cs typeface="Arial"/>
              </a:rPr>
              <a:t>MÉTHODE</a:t>
            </a:r>
            <a:r>
              <a:rPr lang="fr-FR" sz="1550" b="1" spc="15" dirty="0">
                <a:latin typeface="Arial"/>
                <a:cs typeface="Arial"/>
              </a:rPr>
              <a:t> </a:t>
            </a:r>
            <a:r>
              <a:rPr lang="fr-FR" sz="1550" b="1" spc="5" dirty="0">
                <a:latin typeface="Arial"/>
                <a:cs typeface="Arial"/>
              </a:rPr>
              <a:t>DE</a:t>
            </a:r>
            <a:r>
              <a:rPr lang="fr-FR" sz="1550" b="1" spc="10" dirty="0">
                <a:latin typeface="Arial"/>
                <a:cs typeface="Arial"/>
              </a:rPr>
              <a:t> </a:t>
            </a:r>
            <a:r>
              <a:rPr lang="fr-FR" sz="1550" b="1" spc="-10" dirty="0">
                <a:latin typeface="Arial"/>
                <a:cs typeface="Arial"/>
              </a:rPr>
              <a:t>CLASSIFICATION</a:t>
            </a:r>
            <a:r>
              <a:rPr lang="fr-FR" sz="1550" b="1" spc="-50" dirty="0">
                <a:latin typeface="Arial"/>
                <a:cs typeface="Arial"/>
              </a:rPr>
              <a:t> </a:t>
            </a:r>
            <a:r>
              <a:rPr lang="fr-FR" sz="1550" b="1" dirty="0">
                <a:latin typeface="Arial"/>
                <a:cs typeface="Arial"/>
              </a:rPr>
              <a:t>ASCENDANTE</a:t>
            </a:r>
            <a:r>
              <a:rPr lang="fr-FR" sz="1550" b="1" spc="15" dirty="0">
                <a:latin typeface="Arial"/>
                <a:cs typeface="Arial"/>
              </a:rPr>
              <a:t> </a:t>
            </a:r>
            <a:r>
              <a:rPr lang="fr-FR" sz="1550" b="1" spc="5" dirty="0">
                <a:latin typeface="Arial"/>
                <a:cs typeface="Arial"/>
              </a:rPr>
              <a:t>HIÉRARCHIQUE</a:t>
            </a:r>
            <a:r>
              <a:rPr lang="fr-FR" sz="1550" b="1" spc="15" dirty="0">
                <a:latin typeface="Arial"/>
                <a:cs typeface="Arial"/>
              </a:rPr>
              <a:t> </a:t>
            </a:r>
            <a:r>
              <a:rPr lang="fr-FR" sz="1550" b="1" dirty="0">
                <a:latin typeface="Arial"/>
                <a:cs typeface="Arial"/>
              </a:rPr>
              <a:t>(CAH)</a:t>
            </a:r>
            <a:endParaRPr lang="fr-FR" sz="1550" dirty="0">
              <a:latin typeface="Arial"/>
              <a:cs typeface="Arial"/>
            </a:endParaRPr>
          </a:p>
          <a:p>
            <a:pPr marL="12065" indent="0">
              <a:lnSpc>
                <a:spcPct val="100000"/>
              </a:lnSpc>
              <a:spcBef>
                <a:spcPts val="1020"/>
              </a:spcBef>
              <a:buNone/>
              <a:tabLst>
                <a:tab pos="349885" algn="l"/>
              </a:tabLst>
            </a:pPr>
            <a:r>
              <a:rPr lang="fr-FR" sz="1550" b="1" spc="-20" dirty="0">
                <a:latin typeface="Tahoma"/>
                <a:cs typeface="Tahoma"/>
              </a:rPr>
              <a:t>MÉTHODE</a:t>
            </a:r>
            <a:r>
              <a:rPr lang="fr-FR" sz="1550" b="1" spc="-80" dirty="0">
                <a:latin typeface="Tahoma"/>
                <a:cs typeface="Tahoma"/>
              </a:rPr>
              <a:t> </a:t>
            </a:r>
            <a:r>
              <a:rPr lang="fr-FR" sz="1550" b="1" spc="-35" dirty="0">
                <a:latin typeface="Tahoma"/>
                <a:cs typeface="Tahoma"/>
              </a:rPr>
              <a:t>K-MEANS</a:t>
            </a:r>
            <a:endParaRPr lang="fr-FR" sz="1550" dirty="0">
              <a:latin typeface="Tahoma"/>
              <a:cs typeface="Tahoma"/>
            </a:endParaRPr>
          </a:p>
          <a:p>
            <a:pPr marL="12065" indent="0">
              <a:lnSpc>
                <a:spcPct val="100000"/>
              </a:lnSpc>
              <a:spcBef>
                <a:spcPts val="1030"/>
              </a:spcBef>
              <a:buNone/>
              <a:tabLst>
                <a:tab pos="273685" algn="l"/>
              </a:tabLst>
            </a:pPr>
            <a:r>
              <a:rPr lang="fr-FR" sz="1550" b="1" spc="-20" dirty="0">
                <a:latin typeface="Arial"/>
                <a:cs typeface="Arial"/>
              </a:rPr>
              <a:t>ANALYSE </a:t>
            </a:r>
            <a:r>
              <a:rPr lang="fr-FR" sz="1550" b="1" dirty="0">
                <a:latin typeface="Arial"/>
                <a:cs typeface="Arial"/>
              </a:rPr>
              <a:t>DES</a:t>
            </a:r>
            <a:r>
              <a:rPr lang="fr-FR" sz="1550" b="1" spc="-15" dirty="0">
                <a:latin typeface="Arial"/>
                <a:cs typeface="Arial"/>
              </a:rPr>
              <a:t> </a:t>
            </a:r>
            <a:r>
              <a:rPr lang="fr-FR" sz="1550" b="1" dirty="0">
                <a:latin typeface="Arial"/>
                <a:cs typeface="Arial"/>
              </a:rPr>
              <a:t>GROUPES</a:t>
            </a:r>
            <a:endParaRPr lang="fr-FR" sz="1550" dirty="0">
              <a:latin typeface="Arial"/>
              <a:cs typeface="Arial"/>
            </a:endParaRPr>
          </a:p>
          <a:p>
            <a:pPr marL="12065" indent="0">
              <a:lnSpc>
                <a:spcPct val="100000"/>
              </a:lnSpc>
              <a:spcBef>
                <a:spcPts val="1019"/>
              </a:spcBef>
              <a:buNone/>
              <a:tabLst>
                <a:tab pos="349885" algn="l"/>
              </a:tabLst>
            </a:pPr>
            <a:r>
              <a:rPr lang="fr-FR" sz="1550" b="1" spc="-20" dirty="0">
                <a:latin typeface="Arial"/>
                <a:cs typeface="Arial"/>
              </a:rPr>
              <a:t>ANALYSE</a:t>
            </a:r>
            <a:r>
              <a:rPr lang="fr-FR" sz="1550" b="1" dirty="0">
                <a:latin typeface="Arial"/>
                <a:cs typeface="Arial"/>
              </a:rPr>
              <a:t> DES COMPOSANTES</a:t>
            </a:r>
            <a:r>
              <a:rPr lang="fr-FR" sz="1550" b="1" spc="5" dirty="0">
                <a:latin typeface="Arial"/>
                <a:cs typeface="Arial"/>
              </a:rPr>
              <a:t> </a:t>
            </a:r>
            <a:r>
              <a:rPr lang="fr-FR" sz="1550" b="1" spc="-10" dirty="0">
                <a:latin typeface="Arial"/>
                <a:cs typeface="Arial"/>
              </a:rPr>
              <a:t>PRINCIPALES</a:t>
            </a:r>
            <a:r>
              <a:rPr lang="fr-FR" sz="1550" b="1" spc="5" dirty="0">
                <a:latin typeface="Arial"/>
                <a:cs typeface="Arial"/>
              </a:rPr>
              <a:t> </a:t>
            </a:r>
            <a:r>
              <a:rPr lang="fr-FR" sz="1550" b="1" dirty="0">
                <a:latin typeface="Arial"/>
                <a:cs typeface="Arial"/>
              </a:rPr>
              <a:t>(ACP)</a:t>
            </a:r>
            <a:endParaRPr lang="fr-FR" sz="1550" dirty="0">
              <a:latin typeface="Arial"/>
              <a:cs typeface="Arial"/>
            </a:endParaRPr>
          </a:p>
          <a:p>
            <a:pPr marL="12064" indent="0">
              <a:lnSpc>
                <a:spcPct val="100000"/>
              </a:lnSpc>
              <a:spcBef>
                <a:spcPts val="1020"/>
              </a:spcBef>
              <a:buNone/>
              <a:tabLst>
                <a:tab pos="506095" algn="l"/>
              </a:tabLst>
            </a:pPr>
            <a:r>
              <a:rPr lang="fr-FR" sz="1550" b="1" dirty="0">
                <a:latin typeface="Arial"/>
                <a:cs typeface="Arial"/>
              </a:rPr>
              <a:t>CONCLUSION</a:t>
            </a:r>
            <a:endParaRPr lang="fr-FR" sz="1550" dirty="0">
              <a:latin typeface="Arial"/>
              <a:cs typeface="Arial"/>
            </a:endParaRPr>
          </a:p>
          <a:p>
            <a:endParaRPr lang="fr-FR" dirty="0"/>
          </a:p>
        </p:txBody>
      </p:sp>
    </p:spTree>
    <p:extLst>
      <p:ext uri="{BB962C8B-B14F-4D97-AF65-F5344CB8AC3E}">
        <p14:creationId xmlns:p14="http://schemas.microsoft.com/office/powerpoint/2010/main" val="100852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798019E-74C5-7253-C7CD-76533EEBCDC4}"/>
              </a:ext>
            </a:extLst>
          </p:cNvPr>
          <p:cNvSpPr>
            <a:spLocks noGrp="1"/>
          </p:cNvSpPr>
          <p:nvPr>
            <p:ph idx="1"/>
          </p:nvPr>
        </p:nvSpPr>
        <p:spPr>
          <a:xfrm>
            <a:off x="1292087" y="1017035"/>
            <a:ext cx="9905999" cy="3541714"/>
          </a:xfrm>
        </p:spPr>
        <p:txBody>
          <a:bodyPr>
            <a:normAutofit fontScale="92500" lnSpcReduction="10000"/>
          </a:bodyPr>
          <a:lstStyle/>
          <a:p>
            <a:pPr marL="12700">
              <a:lnSpc>
                <a:spcPct val="100000"/>
              </a:lnSpc>
              <a:spcBef>
                <a:spcPts val="355"/>
              </a:spcBef>
            </a:pPr>
            <a:r>
              <a:rPr lang="fr-FR" sz="2400" spc="-20" dirty="0">
                <a:latin typeface="Lucida Sans Unicode"/>
                <a:cs typeface="Lucida Sans Unicode"/>
              </a:rPr>
              <a:t>Dans</a:t>
            </a:r>
            <a:r>
              <a:rPr lang="fr-FR" sz="2400" spc="-75" dirty="0">
                <a:latin typeface="Lucida Sans Unicode"/>
                <a:cs typeface="Lucida Sans Unicode"/>
              </a:rPr>
              <a:t> </a:t>
            </a:r>
            <a:r>
              <a:rPr lang="fr-FR" sz="2400" spc="-25" dirty="0">
                <a:latin typeface="Lucida Sans Unicode"/>
                <a:cs typeface="Lucida Sans Unicode"/>
              </a:rPr>
              <a:t>le</a:t>
            </a:r>
            <a:r>
              <a:rPr lang="fr-FR" sz="2400" spc="-65" dirty="0">
                <a:latin typeface="Lucida Sans Unicode"/>
                <a:cs typeface="Lucida Sans Unicode"/>
              </a:rPr>
              <a:t> </a:t>
            </a:r>
            <a:r>
              <a:rPr lang="fr-FR" sz="2400" spc="-20" dirty="0">
                <a:latin typeface="Lucida Sans Unicode"/>
                <a:cs typeface="Lucida Sans Unicode"/>
              </a:rPr>
              <a:t>cadre</a:t>
            </a:r>
            <a:r>
              <a:rPr lang="fr-FR" sz="2400" spc="-70" dirty="0">
                <a:latin typeface="Lucida Sans Unicode"/>
                <a:cs typeface="Lucida Sans Unicode"/>
              </a:rPr>
              <a:t> </a:t>
            </a:r>
            <a:r>
              <a:rPr lang="fr-FR" sz="2400" spc="-5" dirty="0">
                <a:latin typeface="Lucida Sans Unicode"/>
                <a:cs typeface="Lucida Sans Unicode"/>
              </a:rPr>
              <a:t>de</a:t>
            </a:r>
            <a:r>
              <a:rPr lang="fr-FR" sz="2400" spc="-65" dirty="0">
                <a:latin typeface="Lucida Sans Unicode"/>
                <a:cs typeface="Lucida Sans Unicode"/>
              </a:rPr>
              <a:t> </a:t>
            </a:r>
            <a:r>
              <a:rPr lang="fr-FR" sz="2400" spc="-25" dirty="0">
                <a:latin typeface="Lucida Sans Unicode"/>
                <a:cs typeface="Lucida Sans Unicode"/>
              </a:rPr>
              <a:t>son</a:t>
            </a:r>
            <a:r>
              <a:rPr lang="fr-FR" sz="2400" spc="-70" dirty="0">
                <a:latin typeface="Lucida Sans Unicode"/>
                <a:cs typeface="Lucida Sans Unicode"/>
              </a:rPr>
              <a:t> </a:t>
            </a:r>
            <a:r>
              <a:rPr lang="fr-FR" sz="2400" spc="-15" dirty="0">
                <a:latin typeface="Lucida Sans Unicode"/>
                <a:cs typeface="Lucida Sans Unicode"/>
              </a:rPr>
              <a:t>développement</a:t>
            </a:r>
            <a:r>
              <a:rPr lang="fr-FR" sz="2400" spc="-80" dirty="0">
                <a:latin typeface="Lucida Sans Unicode"/>
                <a:cs typeface="Lucida Sans Unicode"/>
              </a:rPr>
              <a:t> </a:t>
            </a:r>
            <a:r>
              <a:rPr lang="fr-FR" sz="2400" spc="10" dirty="0">
                <a:latin typeface="Lucida Sans Unicode"/>
                <a:cs typeface="Lucida Sans Unicode"/>
              </a:rPr>
              <a:t>à</a:t>
            </a:r>
            <a:r>
              <a:rPr lang="fr-FR" sz="2400" spc="-75" dirty="0">
                <a:latin typeface="Lucida Sans Unicode"/>
                <a:cs typeface="Lucida Sans Unicode"/>
              </a:rPr>
              <a:t> </a:t>
            </a:r>
            <a:r>
              <a:rPr lang="fr-FR" sz="2400" spc="-30" dirty="0">
                <a:latin typeface="Lucida Sans Unicode"/>
                <a:cs typeface="Lucida Sans Unicode"/>
              </a:rPr>
              <a:t>l’international</a:t>
            </a:r>
            <a:r>
              <a:rPr lang="fr-FR" sz="2400" spc="-75" dirty="0">
                <a:latin typeface="Lucida Sans Unicode"/>
                <a:cs typeface="Lucida Sans Unicode"/>
              </a:rPr>
              <a:t> </a:t>
            </a:r>
            <a:r>
              <a:rPr lang="fr-FR" sz="2400" spc="-45" dirty="0">
                <a:latin typeface="Lucida Sans Unicode"/>
                <a:cs typeface="Lucida Sans Unicode"/>
              </a:rPr>
              <a:t>l’entreprise</a:t>
            </a:r>
            <a:r>
              <a:rPr lang="fr-FR" sz="2400" spc="5" dirty="0">
                <a:latin typeface="Lucida Sans Unicode"/>
                <a:cs typeface="Lucida Sans Unicode"/>
              </a:rPr>
              <a:t> </a:t>
            </a:r>
            <a:r>
              <a:rPr lang="fr-FR" sz="2400" spc="-20" dirty="0">
                <a:latin typeface="Lucida Sans Unicode"/>
                <a:cs typeface="Lucida Sans Unicode"/>
              </a:rPr>
              <a:t>française</a:t>
            </a:r>
            <a:r>
              <a:rPr lang="fr-FR" sz="2400" spc="-80" dirty="0">
                <a:latin typeface="Lucida Sans Unicode"/>
                <a:cs typeface="Lucida Sans Unicode"/>
              </a:rPr>
              <a:t> </a:t>
            </a:r>
            <a:r>
              <a:rPr lang="fr-FR" sz="2400" spc="-30" dirty="0">
                <a:latin typeface="Lucida Sans Unicode"/>
                <a:cs typeface="Lucida Sans Unicode"/>
              </a:rPr>
              <a:t>d’agroalimentaire </a:t>
            </a:r>
            <a:r>
              <a:rPr lang="fr-FR" sz="2400" spc="-25" dirty="0">
                <a:latin typeface="Lucida Sans Unicode"/>
                <a:cs typeface="Lucida Sans Unicode"/>
              </a:rPr>
              <a:t>«</a:t>
            </a:r>
            <a:r>
              <a:rPr lang="fr-FR" sz="2400" spc="-80" dirty="0">
                <a:latin typeface="Lucida Sans Unicode"/>
                <a:cs typeface="Lucida Sans Unicode"/>
              </a:rPr>
              <a:t> </a:t>
            </a:r>
            <a:r>
              <a:rPr lang="fr-FR" sz="2400" spc="-5" dirty="0">
                <a:latin typeface="Lucida Sans Unicode"/>
                <a:cs typeface="Lucida Sans Unicode"/>
              </a:rPr>
              <a:t>La</a:t>
            </a:r>
            <a:r>
              <a:rPr lang="fr-FR" sz="2400" spc="-80" dirty="0">
                <a:latin typeface="Lucida Sans Unicode"/>
                <a:cs typeface="Lucida Sans Unicode"/>
              </a:rPr>
              <a:t> </a:t>
            </a:r>
            <a:r>
              <a:rPr lang="fr-FR" sz="2400" spc="-20" dirty="0">
                <a:latin typeface="Lucida Sans Unicode"/>
                <a:cs typeface="Lucida Sans Unicode"/>
              </a:rPr>
              <a:t>poule</a:t>
            </a:r>
            <a:r>
              <a:rPr lang="fr-FR" sz="2400" spc="-80" dirty="0">
                <a:latin typeface="Lucida Sans Unicode"/>
                <a:cs typeface="Lucida Sans Unicode"/>
              </a:rPr>
              <a:t> </a:t>
            </a:r>
            <a:r>
              <a:rPr lang="fr-FR" sz="2400" spc="-25" dirty="0">
                <a:latin typeface="Lucida Sans Unicode"/>
                <a:cs typeface="Lucida Sans Unicode"/>
              </a:rPr>
              <a:t>qui</a:t>
            </a:r>
            <a:r>
              <a:rPr lang="fr-FR" sz="2400" spc="-85" dirty="0">
                <a:latin typeface="Lucida Sans Unicode"/>
                <a:cs typeface="Lucida Sans Unicode"/>
              </a:rPr>
              <a:t> </a:t>
            </a:r>
            <a:r>
              <a:rPr lang="fr-FR" sz="2400" spc="-10" dirty="0">
                <a:latin typeface="Lucida Sans Unicode"/>
                <a:cs typeface="Lucida Sans Unicode"/>
              </a:rPr>
              <a:t>chante</a:t>
            </a:r>
            <a:r>
              <a:rPr lang="fr-FR" sz="2400" spc="-80" dirty="0">
                <a:latin typeface="Lucida Sans Unicode"/>
                <a:cs typeface="Lucida Sans Unicode"/>
              </a:rPr>
              <a:t> </a:t>
            </a:r>
            <a:r>
              <a:rPr lang="fr-FR" sz="2400" spc="-25" dirty="0">
                <a:latin typeface="Lucida Sans Unicode"/>
                <a:cs typeface="Lucida Sans Unicode"/>
              </a:rPr>
              <a:t>»</a:t>
            </a:r>
            <a:r>
              <a:rPr lang="fr-FR" sz="2400" spc="-85" dirty="0">
                <a:latin typeface="Lucida Sans Unicode"/>
                <a:cs typeface="Lucida Sans Unicode"/>
              </a:rPr>
              <a:t> </a:t>
            </a:r>
            <a:r>
              <a:rPr lang="fr-FR" sz="2400" spc="10" dirty="0">
                <a:latin typeface="Lucida Sans Unicode"/>
                <a:cs typeface="Lucida Sans Unicode"/>
              </a:rPr>
              <a:t>a</a:t>
            </a:r>
            <a:r>
              <a:rPr lang="fr-FR" sz="2400" spc="-85" dirty="0">
                <a:latin typeface="Lucida Sans Unicode"/>
                <a:cs typeface="Lucida Sans Unicode"/>
              </a:rPr>
              <a:t> </a:t>
            </a:r>
            <a:r>
              <a:rPr lang="fr-FR" sz="2400" spc="-25" dirty="0">
                <a:latin typeface="Lucida Sans Unicode"/>
                <a:cs typeface="Lucida Sans Unicode"/>
              </a:rPr>
              <a:t>besoin</a:t>
            </a:r>
            <a:r>
              <a:rPr lang="fr-FR" sz="2400" spc="-65" dirty="0">
                <a:latin typeface="Lucida Sans Unicode"/>
                <a:cs typeface="Lucida Sans Unicode"/>
              </a:rPr>
              <a:t> </a:t>
            </a:r>
            <a:r>
              <a:rPr lang="fr-FR" sz="2400" spc="-75" dirty="0">
                <a:latin typeface="Lucida Sans Unicode"/>
                <a:cs typeface="Lucida Sans Unicode"/>
              </a:rPr>
              <a:t>:</a:t>
            </a:r>
            <a:endParaRPr lang="fr-FR" sz="2400" dirty="0">
              <a:latin typeface="Lucida Sans Unicode"/>
              <a:cs typeface="Lucida Sans Unicode"/>
            </a:endParaRPr>
          </a:p>
          <a:p>
            <a:pPr marL="224790" indent="-111125">
              <a:lnSpc>
                <a:spcPct val="100000"/>
              </a:lnSpc>
              <a:spcBef>
                <a:spcPts val="1310"/>
              </a:spcBef>
              <a:buChar char="-"/>
              <a:tabLst>
                <a:tab pos="225425" algn="l"/>
              </a:tabLst>
            </a:pPr>
            <a:r>
              <a:rPr lang="fr-FR" sz="2400" spc="-55" dirty="0">
                <a:latin typeface="Lucida Sans Unicode"/>
                <a:cs typeface="Lucida Sans Unicode"/>
              </a:rPr>
              <a:t>D’une</a:t>
            </a:r>
            <a:r>
              <a:rPr lang="fr-FR" sz="2400" spc="-75" dirty="0">
                <a:latin typeface="Lucida Sans Unicode"/>
                <a:cs typeface="Lucida Sans Unicode"/>
              </a:rPr>
              <a:t> </a:t>
            </a:r>
            <a:r>
              <a:rPr lang="fr-FR" sz="2400" spc="-15" dirty="0">
                <a:latin typeface="Lucida Sans Unicode"/>
                <a:cs typeface="Lucida Sans Unicode"/>
              </a:rPr>
              <a:t>préanalyse</a:t>
            </a:r>
            <a:r>
              <a:rPr lang="fr-FR" sz="2400" spc="-75" dirty="0">
                <a:latin typeface="Lucida Sans Unicode"/>
                <a:cs typeface="Lucida Sans Unicode"/>
              </a:rPr>
              <a:t> </a:t>
            </a:r>
            <a:r>
              <a:rPr lang="fr-FR" sz="2400" spc="-15" dirty="0">
                <a:latin typeface="Lucida Sans Unicode"/>
                <a:cs typeface="Lucida Sans Unicode"/>
              </a:rPr>
              <a:t>sur</a:t>
            </a:r>
            <a:r>
              <a:rPr lang="fr-FR" sz="2400" spc="-75" dirty="0">
                <a:latin typeface="Lucida Sans Unicode"/>
                <a:cs typeface="Lucida Sans Unicode"/>
              </a:rPr>
              <a:t> </a:t>
            </a:r>
            <a:r>
              <a:rPr lang="fr-FR" sz="2400" dirty="0">
                <a:latin typeface="Lucida Sans Unicode"/>
                <a:cs typeface="Lucida Sans Unicode"/>
              </a:rPr>
              <a:t>un</a:t>
            </a:r>
            <a:r>
              <a:rPr lang="fr-FR" sz="2400" spc="-70" dirty="0">
                <a:latin typeface="Lucida Sans Unicode"/>
                <a:cs typeface="Lucida Sans Unicode"/>
              </a:rPr>
              <a:t> </a:t>
            </a:r>
            <a:r>
              <a:rPr lang="fr-FR" sz="2400" spc="-10" dirty="0">
                <a:latin typeface="Lucida Sans Unicode"/>
                <a:cs typeface="Lucida Sans Unicode"/>
              </a:rPr>
              <a:t>groupement</a:t>
            </a:r>
            <a:r>
              <a:rPr lang="fr-FR" sz="2400" spc="-80" dirty="0">
                <a:latin typeface="Lucida Sans Unicode"/>
                <a:cs typeface="Lucida Sans Unicode"/>
              </a:rPr>
              <a:t> </a:t>
            </a:r>
            <a:r>
              <a:rPr lang="fr-FR" sz="2400" spc="-10" dirty="0">
                <a:latin typeface="Lucida Sans Unicode"/>
                <a:cs typeface="Lucida Sans Unicode"/>
              </a:rPr>
              <a:t>de</a:t>
            </a:r>
            <a:r>
              <a:rPr lang="fr-FR" sz="2400" spc="-70" dirty="0">
                <a:latin typeface="Lucida Sans Unicode"/>
                <a:cs typeface="Lucida Sans Unicode"/>
              </a:rPr>
              <a:t> </a:t>
            </a:r>
            <a:r>
              <a:rPr lang="fr-FR" sz="2400" spc="-25" dirty="0">
                <a:latin typeface="Lucida Sans Unicode"/>
                <a:cs typeface="Lucida Sans Unicode"/>
              </a:rPr>
              <a:t>pays</a:t>
            </a:r>
            <a:r>
              <a:rPr lang="fr-FR" sz="2400" spc="-80" dirty="0">
                <a:latin typeface="Lucida Sans Unicode"/>
                <a:cs typeface="Lucida Sans Unicode"/>
              </a:rPr>
              <a:t> </a:t>
            </a:r>
            <a:r>
              <a:rPr lang="fr-FR" sz="2400" spc="-35" dirty="0">
                <a:latin typeface="Lucida Sans Unicode"/>
                <a:cs typeface="Lucida Sans Unicode"/>
              </a:rPr>
              <a:t>cibles</a:t>
            </a:r>
            <a:r>
              <a:rPr lang="fr-FR" sz="2400" spc="-80" dirty="0">
                <a:latin typeface="Lucida Sans Unicode"/>
                <a:cs typeface="Lucida Sans Unicode"/>
              </a:rPr>
              <a:t> </a:t>
            </a:r>
            <a:r>
              <a:rPr lang="fr-FR" sz="2400" spc="-10" dirty="0">
                <a:latin typeface="Lucida Sans Unicode"/>
                <a:cs typeface="Lucida Sans Unicode"/>
              </a:rPr>
              <a:t>pour</a:t>
            </a:r>
            <a:r>
              <a:rPr lang="fr-FR" sz="2400" spc="-75" dirty="0">
                <a:latin typeface="Lucida Sans Unicode"/>
                <a:cs typeface="Lucida Sans Unicode"/>
              </a:rPr>
              <a:t> </a:t>
            </a:r>
            <a:r>
              <a:rPr lang="fr-FR" sz="2400" spc="-25" dirty="0">
                <a:latin typeface="Lucida Sans Unicode"/>
                <a:cs typeface="Lucida Sans Unicode"/>
              </a:rPr>
              <a:t>exporter</a:t>
            </a:r>
            <a:r>
              <a:rPr lang="fr-FR" sz="2400" spc="-75" dirty="0">
                <a:latin typeface="Lucida Sans Unicode"/>
                <a:cs typeface="Lucida Sans Unicode"/>
              </a:rPr>
              <a:t> </a:t>
            </a:r>
            <a:r>
              <a:rPr lang="fr-FR" sz="2400" spc="-20" dirty="0">
                <a:latin typeface="Lucida Sans Unicode"/>
                <a:cs typeface="Lucida Sans Unicode"/>
              </a:rPr>
              <a:t>du</a:t>
            </a:r>
            <a:r>
              <a:rPr lang="fr-FR" sz="2400" spc="-75" dirty="0">
                <a:latin typeface="Lucida Sans Unicode"/>
                <a:cs typeface="Lucida Sans Unicode"/>
              </a:rPr>
              <a:t> </a:t>
            </a:r>
            <a:r>
              <a:rPr lang="fr-FR" sz="2400" spc="-15" dirty="0">
                <a:latin typeface="Lucida Sans Unicode"/>
                <a:cs typeface="Lucida Sans Unicode"/>
              </a:rPr>
              <a:t>poulet.</a:t>
            </a:r>
            <a:endParaRPr lang="fr-FR" sz="2400" dirty="0">
              <a:latin typeface="Lucida Sans Unicode"/>
              <a:cs typeface="Lucida Sans Unicode"/>
            </a:endParaRPr>
          </a:p>
          <a:p>
            <a:pPr marL="224790" indent="-111125">
              <a:lnSpc>
                <a:spcPct val="100000"/>
              </a:lnSpc>
              <a:spcBef>
                <a:spcPts val="1310"/>
              </a:spcBef>
              <a:buChar char="-"/>
              <a:tabLst>
                <a:tab pos="225425" algn="l"/>
              </a:tabLst>
            </a:pPr>
            <a:r>
              <a:rPr lang="fr-FR" spc="10" dirty="0">
                <a:latin typeface="Lucida Sans Unicode"/>
                <a:cs typeface="Lucida Sans Unicode"/>
              </a:rPr>
              <a:t>A</a:t>
            </a:r>
            <a:r>
              <a:rPr lang="fr-FR" sz="2400" spc="-85" dirty="0">
                <a:latin typeface="Lucida Sans Unicode"/>
                <a:cs typeface="Lucida Sans Unicode"/>
              </a:rPr>
              <a:t> </a:t>
            </a:r>
            <a:r>
              <a:rPr lang="fr-FR" sz="2400" spc="-60" dirty="0">
                <a:latin typeface="Lucida Sans Unicode"/>
                <a:cs typeface="Lucida Sans Unicode"/>
              </a:rPr>
              <a:t>l’issue</a:t>
            </a:r>
            <a:r>
              <a:rPr lang="fr-FR" sz="2400" spc="-65" dirty="0">
                <a:latin typeface="Lucida Sans Unicode"/>
                <a:cs typeface="Lucida Sans Unicode"/>
              </a:rPr>
              <a:t> </a:t>
            </a:r>
            <a:r>
              <a:rPr lang="fr-FR" sz="2400" spc="-10" dirty="0">
                <a:latin typeface="Lucida Sans Unicode"/>
                <a:cs typeface="Lucida Sans Unicode"/>
              </a:rPr>
              <a:t>de</a:t>
            </a:r>
            <a:r>
              <a:rPr lang="fr-FR" sz="2400" spc="-70" dirty="0">
                <a:latin typeface="Lucida Sans Unicode"/>
                <a:cs typeface="Lucida Sans Unicode"/>
              </a:rPr>
              <a:t> </a:t>
            </a:r>
            <a:r>
              <a:rPr lang="fr-FR" sz="2400" spc="-20" dirty="0">
                <a:latin typeface="Lucida Sans Unicode"/>
                <a:cs typeface="Lucida Sans Unicode"/>
              </a:rPr>
              <a:t>cette</a:t>
            </a:r>
            <a:r>
              <a:rPr lang="fr-FR" sz="2400" spc="-65" dirty="0">
                <a:latin typeface="Lucida Sans Unicode"/>
                <a:cs typeface="Lucida Sans Unicode"/>
              </a:rPr>
              <a:t> </a:t>
            </a:r>
            <a:r>
              <a:rPr lang="fr-FR" sz="2400" spc="-15" dirty="0">
                <a:latin typeface="Lucida Sans Unicode"/>
                <a:cs typeface="Lucida Sans Unicode"/>
              </a:rPr>
              <a:t>première</a:t>
            </a:r>
            <a:r>
              <a:rPr lang="fr-FR" sz="2400" spc="-70" dirty="0">
                <a:latin typeface="Lucida Sans Unicode"/>
                <a:cs typeface="Lucida Sans Unicode"/>
              </a:rPr>
              <a:t> </a:t>
            </a:r>
            <a:r>
              <a:rPr lang="fr-FR" sz="2400" spc="-15" dirty="0">
                <a:latin typeface="Lucida Sans Unicode"/>
                <a:cs typeface="Lucida Sans Unicode"/>
              </a:rPr>
              <a:t>analyse, </a:t>
            </a:r>
            <a:r>
              <a:rPr lang="fr-FR" sz="2400" spc="-70" dirty="0">
                <a:latin typeface="Lucida Sans Unicode"/>
                <a:cs typeface="Lucida Sans Unicode"/>
              </a:rPr>
              <a:t>L’étude </a:t>
            </a:r>
            <a:r>
              <a:rPr lang="fr-FR" sz="2400" spc="-15" dirty="0">
                <a:latin typeface="Lucida Sans Unicode"/>
                <a:cs typeface="Lucida Sans Unicode"/>
              </a:rPr>
              <a:t>du</a:t>
            </a:r>
            <a:r>
              <a:rPr lang="fr-FR" sz="2400" spc="-70" dirty="0">
                <a:latin typeface="Lucida Sans Unicode"/>
                <a:cs typeface="Lucida Sans Unicode"/>
              </a:rPr>
              <a:t> </a:t>
            </a:r>
            <a:r>
              <a:rPr lang="fr-FR" sz="2400" spc="-10" dirty="0">
                <a:latin typeface="Lucida Sans Unicode"/>
                <a:cs typeface="Lucida Sans Unicode"/>
              </a:rPr>
              <a:t>marché</a:t>
            </a:r>
            <a:r>
              <a:rPr lang="fr-FR" sz="2400" spc="-75" dirty="0">
                <a:latin typeface="Lucida Sans Unicode"/>
                <a:cs typeface="Lucida Sans Unicode"/>
              </a:rPr>
              <a:t> </a:t>
            </a:r>
            <a:r>
              <a:rPr lang="fr-FR" sz="2400" spc="-15" dirty="0">
                <a:latin typeface="Lucida Sans Unicode"/>
                <a:cs typeface="Lucida Sans Unicode"/>
              </a:rPr>
              <a:t>sera</a:t>
            </a:r>
            <a:r>
              <a:rPr lang="fr-FR" sz="2400" spc="-75" dirty="0">
                <a:latin typeface="Lucida Sans Unicode"/>
                <a:cs typeface="Lucida Sans Unicode"/>
              </a:rPr>
              <a:t> </a:t>
            </a:r>
            <a:r>
              <a:rPr lang="fr-FR" sz="2400" spc="-20" dirty="0">
                <a:latin typeface="Lucida Sans Unicode"/>
                <a:cs typeface="Lucida Sans Unicode"/>
              </a:rPr>
              <a:t>approfondie</a:t>
            </a:r>
            <a:r>
              <a:rPr lang="fr-FR" spc="-65" dirty="0">
                <a:latin typeface="Lucida Sans Unicode"/>
                <a:cs typeface="Lucida Sans Unicode"/>
              </a:rPr>
              <a:t>.</a:t>
            </a:r>
            <a:endParaRPr lang="fr-FR" sz="2400" dirty="0">
              <a:latin typeface="Lucida Sans Unicode"/>
              <a:cs typeface="Lucida Sans Unicode"/>
            </a:endParaRPr>
          </a:p>
          <a:p>
            <a:pPr marL="12700" marR="55880">
              <a:lnSpc>
                <a:spcPts val="3120"/>
              </a:lnSpc>
              <a:spcBef>
                <a:spcPts val="114"/>
              </a:spcBef>
            </a:pPr>
            <a:r>
              <a:rPr lang="fr-FR" sz="2400" spc="-15" dirty="0">
                <a:latin typeface="Lucida Sans Unicode"/>
                <a:cs typeface="Lucida Sans Unicode"/>
              </a:rPr>
              <a:t>Les</a:t>
            </a:r>
            <a:r>
              <a:rPr lang="fr-FR" sz="2400" spc="-75" dirty="0">
                <a:latin typeface="Lucida Sans Unicode"/>
                <a:cs typeface="Lucida Sans Unicode"/>
              </a:rPr>
              <a:t> </a:t>
            </a:r>
            <a:r>
              <a:rPr lang="fr-FR" sz="2400" spc="-10" dirty="0">
                <a:latin typeface="Lucida Sans Unicode"/>
                <a:cs typeface="Lucida Sans Unicode"/>
              </a:rPr>
              <a:t>données</a:t>
            </a:r>
            <a:r>
              <a:rPr lang="fr-FR" sz="2400" spc="-80" dirty="0">
                <a:latin typeface="Lucida Sans Unicode"/>
                <a:cs typeface="Lucida Sans Unicode"/>
              </a:rPr>
              <a:t> </a:t>
            </a:r>
            <a:r>
              <a:rPr lang="fr-FR" sz="2400" spc="-5" dirty="0">
                <a:latin typeface="Lucida Sans Unicode"/>
                <a:cs typeface="Lucida Sans Unicode"/>
              </a:rPr>
              <a:t>de</a:t>
            </a:r>
            <a:r>
              <a:rPr lang="fr-FR" sz="2400" spc="-65" dirty="0">
                <a:latin typeface="Lucida Sans Unicode"/>
                <a:cs typeface="Lucida Sans Unicode"/>
              </a:rPr>
              <a:t> </a:t>
            </a:r>
            <a:r>
              <a:rPr lang="fr-FR" sz="2400" spc="-25" dirty="0">
                <a:latin typeface="Lucida Sans Unicode"/>
                <a:cs typeface="Lucida Sans Unicode"/>
              </a:rPr>
              <a:t>la</a:t>
            </a:r>
            <a:r>
              <a:rPr lang="fr-FR" sz="2400" spc="-85" dirty="0">
                <a:latin typeface="Lucida Sans Unicode"/>
                <a:cs typeface="Lucida Sans Unicode"/>
              </a:rPr>
              <a:t> </a:t>
            </a:r>
            <a:r>
              <a:rPr lang="fr-FR" sz="2400" spc="-50" dirty="0">
                <a:latin typeface="Lucida Sans Unicode"/>
                <a:cs typeface="Lucida Sans Unicode"/>
              </a:rPr>
              <a:t>FAO</a:t>
            </a:r>
            <a:r>
              <a:rPr lang="fr-FR" sz="2400" spc="-70" dirty="0">
                <a:latin typeface="Lucida Sans Unicode"/>
                <a:cs typeface="Lucida Sans Unicode"/>
              </a:rPr>
              <a:t> </a:t>
            </a:r>
            <a:r>
              <a:rPr lang="fr-FR" sz="2400" spc="-25" dirty="0">
                <a:latin typeface="Lucida Sans Unicode"/>
                <a:cs typeface="Lucida Sans Unicode"/>
              </a:rPr>
              <a:t>(Food</a:t>
            </a:r>
            <a:r>
              <a:rPr lang="fr-FR" sz="2400" spc="-75" dirty="0">
                <a:latin typeface="Lucida Sans Unicode"/>
                <a:cs typeface="Lucida Sans Unicode"/>
              </a:rPr>
              <a:t> </a:t>
            </a:r>
            <a:r>
              <a:rPr lang="fr-FR" sz="2400" spc="-5" dirty="0">
                <a:latin typeface="Lucida Sans Unicode"/>
                <a:cs typeface="Lucida Sans Unicode"/>
              </a:rPr>
              <a:t>and</a:t>
            </a:r>
            <a:r>
              <a:rPr lang="fr-FR" sz="2400" spc="-80" dirty="0">
                <a:latin typeface="Lucida Sans Unicode"/>
                <a:cs typeface="Lucida Sans Unicode"/>
              </a:rPr>
              <a:t> </a:t>
            </a:r>
            <a:r>
              <a:rPr lang="fr-FR" sz="2400" spc="-25" dirty="0">
                <a:latin typeface="Lucida Sans Unicode"/>
                <a:cs typeface="Lucida Sans Unicode"/>
              </a:rPr>
              <a:t>Agriculture</a:t>
            </a:r>
            <a:r>
              <a:rPr lang="fr-FR" sz="2400" spc="-70" dirty="0">
                <a:latin typeface="Lucida Sans Unicode"/>
                <a:cs typeface="Lucida Sans Unicode"/>
              </a:rPr>
              <a:t> </a:t>
            </a:r>
            <a:r>
              <a:rPr lang="fr-FR" sz="2400" spc="-30" dirty="0" err="1">
                <a:latin typeface="Lucida Sans Unicode"/>
                <a:cs typeface="Lucida Sans Unicode"/>
              </a:rPr>
              <a:t>Organization</a:t>
            </a:r>
            <a:r>
              <a:rPr lang="fr-FR" sz="2400" spc="-30" dirty="0">
                <a:latin typeface="Lucida Sans Unicode"/>
                <a:cs typeface="Lucida Sans Unicode"/>
              </a:rPr>
              <a:t>)</a:t>
            </a:r>
            <a:r>
              <a:rPr lang="fr-FR" sz="2400" spc="-70" dirty="0">
                <a:latin typeface="Lucida Sans Unicode"/>
                <a:cs typeface="Lucida Sans Unicode"/>
              </a:rPr>
              <a:t> </a:t>
            </a:r>
            <a:r>
              <a:rPr lang="fr-FR" sz="2400" spc="-15" dirty="0">
                <a:latin typeface="Lucida Sans Unicode"/>
                <a:cs typeface="Lucida Sans Unicode"/>
              </a:rPr>
              <a:t>seront</a:t>
            </a:r>
            <a:r>
              <a:rPr lang="fr-FR" sz="2400" spc="-75" dirty="0">
                <a:latin typeface="Lucida Sans Unicode"/>
                <a:cs typeface="Lucida Sans Unicode"/>
              </a:rPr>
              <a:t> </a:t>
            </a:r>
            <a:r>
              <a:rPr lang="fr-FR" sz="2400" spc="-30" dirty="0">
                <a:latin typeface="Lucida Sans Unicode"/>
                <a:cs typeface="Lucida Sans Unicode"/>
              </a:rPr>
              <a:t>utilisées</a:t>
            </a:r>
            <a:r>
              <a:rPr lang="fr-FR" sz="2400" spc="-70" dirty="0">
                <a:latin typeface="Lucida Sans Unicode"/>
                <a:cs typeface="Lucida Sans Unicode"/>
              </a:rPr>
              <a:t> </a:t>
            </a:r>
            <a:r>
              <a:rPr lang="fr-FR" sz="2400" spc="-20" dirty="0">
                <a:latin typeface="Lucida Sans Unicode"/>
                <a:cs typeface="Lucida Sans Unicode"/>
              </a:rPr>
              <a:t>dans</a:t>
            </a:r>
            <a:r>
              <a:rPr lang="fr-FR" sz="2400" spc="-70" dirty="0">
                <a:latin typeface="Lucida Sans Unicode"/>
                <a:cs typeface="Lucida Sans Unicode"/>
              </a:rPr>
              <a:t> </a:t>
            </a:r>
            <a:r>
              <a:rPr lang="fr-FR" sz="2400" spc="-20" dirty="0">
                <a:latin typeface="Lucida Sans Unicode"/>
                <a:cs typeface="Lucida Sans Unicode"/>
              </a:rPr>
              <a:t>cette</a:t>
            </a:r>
            <a:r>
              <a:rPr lang="fr-FR" sz="2400" spc="-70" dirty="0">
                <a:latin typeface="Lucida Sans Unicode"/>
                <a:cs typeface="Lucida Sans Unicode"/>
              </a:rPr>
              <a:t> </a:t>
            </a:r>
            <a:r>
              <a:rPr lang="fr-FR" sz="2400" spc="-5" dirty="0">
                <a:latin typeface="Lucida Sans Unicode"/>
                <a:cs typeface="Lucida Sans Unicode"/>
              </a:rPr>
              <a:t>étude.</a:t>
            </a:r>
          </a:p>
          <a:p>
            <a:pPr marL="12700" marR="55880">
              <a:lnSpc>
                <a:spcPts val="3120"/>
              </a:lnSpc>
              <a:spcBef>
                <a:spcPts val="114"/>
              </a:spcBef>
            </a:pPr>
            <a:r>
              <a:rPr lang="fr-FR" sz="2400" spc="-5" dirty="0">
                <a:latin typeface="Lucida Sans Unicode"/>
                <a:cs typeface="Lucida Sans Unicode"/>
              </a:rPr>
              <a:t> </a:t>
            </a:r>
            <a:r>
              <a:rPr lang="fr-FR" sz="2400" spc="-459" dirty="0">
                <a:latin typeface="Lucida Sans Unicode"/>
                <a:cs typeface="Lucida Sans Unicode"/>
              </a:rPr>
              <a:t> </a:t>
            </a:r>
            <a:r>
              <a:rPr lang="fr-FR" sz="2400" dirty="0">
                <a:latin typeface="Lucida Sans Unicode"/>
                <a:cs typeface="Lucida Sans Unicode"/>
              </a:rPr>
              <a:t>Le</a:t>
            </a:r>
            <a:r>
              <a:rPr lang="fr-FR" sz="2400" spc="-80" dirty="0">
                <a:latin typeface="Lucida Sans Unicode"/>
                <a:cs typeface="Lucida Sans Unicode"/>
              </a:rPr>
              <a:t> </a:t>
            </a:r>
            <a:r>
              <a:rPr lang="fr-FR" sz="2400" spc="-10" dirty="0">
                <a:latin typeface="Lucida Sans Unicode"/>
                <a:cs typeface="Lucida Sans Unicode"/>
              </a:rPr>
              <a:t>langage</a:t>
            </a:r>
            <a:r>
              <a:rPr lang="fr-FR" sz="2400" spc="-75" dirty="0">
                <a:latin typeface="Lucida Sans Unicode"/>
                <a:cs typeface="Lucida Sans Unicode"/>
              </a:rPr>
              <a:t> </a:t>
            </a:r>
            <a:r>
              <a:rPr lang="fr-FR" sz="2400" spc="-35" dirty="0">
                <a:latin typeface="Lucida Sans Unicode"/>
                <a:cs typeface="Lucida Sans Unicode"/>
              </a:rPr>
              <a:t>utilisé</a:t>
            </a:r>
            <a:r>
              <a:rPr lang="fr-FR" sz="2400" spc="-75" dirty="0">
                <a:latin typeface="Lucida Sans Unicode"/>
                <a:cs typeface="Lucida Sans Unicode"/>
              </a:rPr>
              <a:t> </a:t>
            </a:r>
            <a:r>
              <a:rPr lang="fr-FR" sz="2400" spc="-20" dirty="0">
                <a:latin typeface="Lucida Sans Unicode"/>
                <a:cs typeface="Lucida Sans Unicode"/>
              </a:rPr>
              <a:t>est</a:t>
            </a:r>
            <a:r>
              <a:rPr lang="fr-FR" sz="2400" spc="-90" dirty="0">
                <a:latin typeface="Lucida Sans Unicode"/>
                <a:cs typeface="Lucida Sans Unicode"/>
              </a:rPr>
              <a:t> </a:t>
            </a:r>
            <a:r>
              <a:rPr lang="fr-FR" sz="2400" spc="-20" dirty="0">
                <a:latin typeface="Lucida Sans Unicode"/>
                <a:cs typeface="Lucida Sans Unicode"/>
              </a:rPr>
              <a:t>python</a:t>
            </a:r>
            <a:endParaRPr lang="fr-FR" sz="2400" dirty="0">
              <a:latin typeface="Lucida Sans Unicode"/>
              <a:cs typeface="Lucida Sans Unicode"/>
            </a:endParaRPr>
          </a:p>
          <a:p>
            <a:endParaRPr lang="fr-FR" dirty="0"/>
          </a:p>
        </p:txBody>
      </p:sp>
      <p:sp>
        <p:nvSpPr>
          <p:cNvPr id="4" name="Espace réservé du contenu 2">
            <a:extLst>
              <a:ext uri="{FF2B5EF4-FFF2-40B4-BE49-F238E27FC236}">
                <a16:creationId xmlns:a16="http://schemas.microsoft.com/office/drawing/2014/main" id="{787F4977-8AED-DFE7-3ACA-B2FDF289ABA3}"/>
              </a:ext>
            </a:extLst>
          </p:cNvPr>
          <p:cNvSpPr txBox="1">
            <a:spLocks/>
          </p:cNvSpPr>
          <p:nvPr/>
        </p:nvSpPr>
        <p:spPr>
          <a:xfrm>
            <a:off x="1292086" y="4931762"/>
            <a:ext cx="9905999" cy="148096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r>
              <a:rPr lang="fr-FR" b="0" i="0" dirty="0">
                <a:effectLst/>
                <a:latin typeface="Söhne"/>
              </a:rPr>
              <a:t>Le but principal de cette recherche est de déterminer un ensemble de pays ayant des besoins similaires en matière d'importation de poulet et partageant des caractéristiques communes.</a:t>
            </a:r>
          </a:p>
          <a:p>
            <a:pPr marL="0" indent="0">
              <a:buNone/>
            </a:pPr>
            <a:endParaRPr lang="fr-FR" dirty="0"/>
          </a:p>
        </p:txBody>
      </p:sp>
    </p:spTree>
    <p:extLst>
      <p:ext uri="{BB962C8B-B14F-4D97-AF65-F5344CB8AC3E}">
        <p14:creationId xmlns:p14="http://schemas.microsoft.com/office/powerpoint/2010/main" val="243127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953211-79C2-908C-87DD-F51A57A00F51}"/>
              </a:ext>
            </a:extLst>
          </p:cNvPr>
          <p:cNvSpPr>
            <a:spLocks noGrp="1"/>
          </p:cNvSpPr>
          <p:nvPr>
            <p:ph type="title"/>
          </p:nvPr>
        </p:nvSpPr>
        <p:spPr/>
        <p:txBody>
          <a:bodyPr/>
          <a:lstStyle/>
          <a:p>
            <a:r>
              <a:rPr lang="fr-FR" spc="-5" dirty="0"/>
              <a:t>I.</a:t>
            </a:r>
            <a:r>
              <a:rPr lang="fr-FR" spc="-35" dirty="0"/>
              <a:t> </a:t>
            </a:r>
            <a:r>
              <a:rPr lang="fr-FR" b="1" spc="-30" dirty="0">
                <a:latin typeface="Arial"/>
                <a:cs typeface="Arial"/>
              </a:rPr>
              <a:t>IMPORTATION</a:t>
            </a:r>
            <a:r>
              <a:rPr lang="fr-FR" b="1" spc="-20" dirty="0">
                <a:latin typeface="Arial"/>
                <a:cs typeface="Arial"/>
              </a:rPr>
              <a:t> </a:t>
            </a:r>
            <a:r>
              <a:rPr lang="fr-FR" b="1" dirty="0">
                <a:latin typeface="Arial"/>
                <a:cs typeface="Arial"/>
              </a:rPr>
              <a:t>DES</a:t>
            </a:r>
            <a:r>
              <a:rPr lang="fr-FR" b="1" spc="-20" dirty="0">
                <a:latin typeface="Arial"/>
                <a:cs typeface="Arial"/>
              </a:rPr>
              <a:t> </a:t>
            </a:r>
            <a:r>
              <a:rPr lang="fr-FR" b="1" dirty="0">
                <a:latin typeface="Arial"/>
                <a:cs typeface="Arial"/>
              </a:rPr>
              <a:t>LIBRAIRIES</a:t>
            </a:r>
            <a:endParaRPr lang="fr-FR" dirty="0"/>
          </a:p>
        </p:txBody>
      </p:sp>
      <p:pic>
        <p:nvPicPr>
          <p:cNvPr id="5" name="Espace réservé du contenu 4">
            <a:extLst>
              <a:ext uri="{FF2B5EF4-FFF2-40B4-BE49-F238E27FC236}">
                <a16:creationId xmlns:a16="http://schemas.microsoft.com/office/drawing/2014/main" id="{6DB534E3-6037-DE5C-98BA-B297B7B0F0A8}"/>
              </a:ext>
            </a:extLst>
          </p:cNvPr>
          <p:cNvPicPr>
            <a:picLocks noGrp="1" noChangeAspect="1"/>
          </p:cNvPicPr>
          <p:nvPr>
            <p:ph idx="1"/>
          </p:nvPr>
        </p:nvPicPr>
        <p:blipFill>
          <a:blip r:embed="rId2"/>
          <a:stretch>
            <a:fillRect/>
          </a:stretch>
        </p:blipFill>
        <p:spPr>
          <a:xfrm>
            <a:off x="4341812" y="2097088"/>
            <a:ext cx="6897425" cy="3541712"/>
          </a:xfrm>
        </p:spPr>
      </p:pic>
      <p:sp>
        <p:nvSpPr>
          <p:cNvPr id="6" name="Titre 1">
            <a:extLst>
              <a:ext uri="{FF2B5EF4-FFF2-40B4-BE49-F238E27FC236}">
                <a16:creationId xmlns:a16="http://schemas.microsoft.com/office/drawing/2014/main" id="{6E835D72-E7CB-E1E5-07A0-61EDF8753276}"/>
              </a:ext>
            </a:extLst>
          </p:cNvPr>
          <p:cNvSpPr txBox="1">
            <a:spLocks/>
          </p:cNvSpPr>
          <p:nvPr/>
        </p:nvSpPr>
        <p:spPr>
          <a:xfrm>
            <a:off x="1141413" y="2097088"/>
            <a:ext cx="2405271" cy="4142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fr-FR" dirty="0"/>
          </a:p>
        </p:txBody>
      </p:sp>
      <p:sp>
        <p:nvSpPr>
          <p:cNvPr id="7" name="ZoneTexte 6">
            <a:extLst>
              <a:ext uri="{FF2B5EF4-FFF2-40B4-BE49-F238E27FC236}">
                <a16:creationId xmlns:a16="http://schemas.microsoft.com/office/drawing/2014/main" id="{991478C3-E775-3721-D262-9672F978B434}"/>
              </a:ext>
            </a:extLst>
          </p:cNvPr>
          <p:cNvSpPr txBox="1"/>
          <p:nvPr/>
        </p:nvSpPr>
        <p:spPr>
          <a:xfrm>
            <a:off x="1172894" y="1940131"/>
            <a:ext cx="2342308" cy="2977738"/>
          </a:xfrm>
          <a:prstGeom prst="rect">
            <a:avLst/>
          </a:prstGeom>
          <a:noFill/>
        </p:spPr>
        <p:txBody>
          <a:bodyPr wrap="none" rtlCol="0">
            <a:spAutoFit/>
          </a:bodyPr>
          <a:lstStyle/>
          <a:p>
            <a:pPr marL="12700">
              <a:lnSpc>
                <a:spcPct val="100000"/>
              </a:lnSpc>
              <a:spcBef>
                <a:spcPts val="100"/>
              </a:spcBef>
            </a:pPr>
            <a:r>
              <a:rPr lang="fr-FR" sz="1800" b="1" spc="-5" dirty="0">
                <a:latin typeface="Arial"/>
                <a:cs typeface="Arial"/>
              </a:rPr>
              <a:t>Librairies</a:t>
            </a:r>
            <a:r>
              <a:rPr lang="fr-FR" sz="1800" b="1" spc="-40" dirty="0">
                <a:latin typeface="Arial"/>
                <a:cs typeface="Arial"/>
              </a:rPr>
              <a:t> </a:t>
            </a:r>
            <a:r>
              <a:rPr lang="fr-FR" sz="1800" b="1" spc="-5" dirty="0">
                <a:latin typeface="Arial"/>
                <a:cs typeface="Arial"/>
              </a:rPr>
              <a:t>utilisées</a:t>
            </a:r>
            <a:r>
              <a:rPr lang="fr-FR" sz="1800" b="1" spc="-40" dirty="0">
                <a:latin typeface="Arial"/>
                <a:cs typeface="Arial"/>
              </a:rPr>
              <a:t> </a:t>
            </a:r>
            <a:r>
              <a:rPr lang="fr-FR" sz="1800" b="1" dirty="0">
                <a:latin typeface="Arial"/>
                <a:cs typeface="Arial"/>
              </a:rPr>
              <a:t>:</a:t>
            </a:r>
          </a:p>
          <a:p>
            <a:pPr marL="12700">
              <a:lnSpc>
                <a:spcPct val="100000"/>
              </a:lnSpc>
              <a:spcBef>
                <a:spcPts val="100"/>
              </a:spcBef>
            </a:pPr>
            <a:endParaRPr lang="fr-FR" b="1" dirty="0">
              <a:latin typeface="Arial"/>
              <a:cs typeface="Arial"/>
            </a:endParaRPr>
          </a:p>
          <a:p>
            <a:pPr marL="12700">
              <a:spcBef>
                <a:spcPts val="100"/>
              </a:spcBef>
            </a:pPr>
            <a:r>
              <a:rPr lang="fr-FR" sz="1800" spc="-10" dirty="0">
                <a:latin typeface="Arial MT"/>
                <a:cs typeface="Arial MT"/>
              </a:rPr>
              <a:t>pandas </a:t>
            </a:r>
            <a:r>
              <a:rPr lang="fr-FR" sz="1800" spc="-5" dirty="0">
                <a:latin typeface="Arial MT"/>
                <a:cs typeface="Arial MT"/>
              </a:rPr>
              <a:t> </a:t>
            </a:r>
          </a:p>
          <a:p>
            <a:pPr marL="12700">
              <a:spcBef>
                <a:spcPts val="100"/>
              </a:spcBef>
            </a:pPr>
            <a:r>
              <a:rPr lang="fr-FR" sz="1800" spc="-10" dirty="0" err="1">
                <a:latin typeface="Arial MT"/>
                <a:cs typeface="Arial MT"/>
              </a:rPr>
              <a:t>numpy</a:t>
            </a:r>
            <a:r>
              <a:rPr lang="fr-FR" sz="1800" spc="-10" dirty="0">
                <a:latin typeface="Arial MT"/>
                <a:cs typeface="Arial MT"/>
              </a:rPr>
              <a:t> </a:t>
            </a:r>
            <a:r>
              <a:rPr lang="fr-FR" sz="1800" spc="-5" dirty="0">
                <a:latin typeface="Arial MT"/>
                <a:cs typeface="Arial MT"/>
              </a:rPr>
              <a:t> </a:t>
            </a:r>
          </a:p>
          <a:p>
            <a:pPr marL="12700">
              <a:spcBef>
                <a:spcPts val="100"/>
              </a:spcBef>
            </a:pPr>
            <a:r>
              <a:rPr lang="fr-FR" sz="1800" spc="-10" dirty="0" err="1">
                <a:latin typeface="Arial MT"/>
                <a:cs typeface="Arial MT"/>
              </a:rPr>
              <a:t>Seaborn</a:t>
            </a:r>
            <a:r>
              <a:rPr lang="fr-FR" sz="1800" spc="-10" dirty="0">
                <a:latin typeface="Arial MT"/>
                <a:cs typeface="Arial MT"/>
              </a:rPr>
              <a:t> </a:t>
            </a:r>
            <a:r>
              <a:rPr lang="fr-FR" sz="1800" spc="-5" dirty="0">
                <a:latin typeface="Arial MT"/>
                <a:cs typeface="Arial MT"/>
              </a:rPr>
              <a:t> </a:t>
            </a:r>
          </a:p>
          <a:p>
            <a:pPr marL="12700">
              <a:spcBef>
                <a:spcPts val="100"/>
              </a:spcBef>
            </a:pPr>
            <a:r>
              <a:rPr lang="fr-FR" sz="1800" dirty="0" err="1">
                <a:latin typeface="Arial MT"/>
                <a:cs typeface="Arial MT"/>
              </a:rPr>
              <a:t>M</a:t>
            </a:r>
            <a:r>
              <a:rPr lang="fr-FR" sz="1800" spc="-15" dirty="0" err="1">
                <a:latin typeface="Arial MT"/>
                <a:cs typeface="Arial MT"/>
              </a:rPr>
              <a:t>a</a:t>
            </a:r>
            <a:r>
              <a:rPr lang="fr-FR" sz="1800" spc="-5" dirty="0" err="1">
                <a:latin typeface="Arial MT"/>
                <a:cs typeface="Arial MT"/>
              </a:rPr>
              <a:t>tpl</a:t>
            </a:r>
            <a:r>
              <a:rPr lang="fr-FR" sz="1800" spc="-15" dirty="0" err="1">
                <a:latin typeface="Arial MT"/>
                <a:cs typeface="Arial MT"/>
              </a:rPr>
              <a:t>o</a:t>
            </a:r>
            <a:r>
              <a:rPr lang="fr-FR" sz="1800" spc="5" dirty="0" err="1">
                <a:latin typeface="Arial MT"/>
                <a:cs typeface="Arial MT"/>
              </a:rPr>
              <a:t>t</a:t>
            </a:r>
            <a:r>
              <a:rPr lang="fr-FR" sz="1800" spc="-10" dirty="0" err="1">
                <a:latin typeface="Arial MT"/>
                <a:cs typeface="Arial MT"/>
              </a:rPr>
              <a:t>l</a:t>
            </a:r>
            <a:r>
              <a:rPr lang="fr-FR" sz="1800" spc="-5" dirty="0" err="1">
                <a:latin typeface="Arial MT"/>
                <a:cs typeface="Arial MT"/>
              </a:rPr>
              <a:t>ib</a:t>
            </a:r>
            <a:r>
              <a:rPr lang="fr-FR" sz="1800" spc="-5" dirty="0">
                <a:latin typeface="Arial MT"/>
                <a:cs typeface="Arial MT"/>
              </a:rPr>
              <a:t>  </a:t>
            </a:r>
          </a:p>
          <a:p>
            <a:pPr marL="12700">
              <a:spcBef>
                <a:spcPts val="100"/>
              </a:spcBef>
            </a:pPr>
            <a:r>
              <a:rPr lang="fr-FR" sz="1800" spc="-10" dirty="0" err="1">
                <a:latin typeface="Arial MT"/>
                <a:cs typeface="Arial MT"/>
              </a:rPr>
              <a:t>Scipy</a:t>
            </a:r>
            <a:r>
              <a:rPr lang="fr-FR" sz="1800" spc="-10" dirty="0">
                <a:latin typeface="Arial MT"/>
                <a:cs typeface="Arial MT"/>
              </a:rPr>
              <a:t> </a:t>
            </a:r>
            <a:r>
              <a:rPr lang="fr-FR" sz="1800" spc="-5" dirty="0">
                <a:latin typeface="Arial MT"/>
                <a:cs typeface="Arial MT"/>
              </a:rPr>
              <a:t> </a:t>
            </a:r>
          </a:p>
          <a:p>
            <a:pPr marL="12700">
              <a:spcBef>
                <a:spcPts val="100"/>
              </a:spcBef>
            </a:pPr>
            <a:r>
              <a:rPr lang="fr-FR" sz="1800" spc="-5" dirty="0" err="1">
                <a:latin typeface="Arial MT"/>
                <a:cs typeface="Arial MT"/>
              </a:rPr>
              <a:t>sklearn</a:t>
            </a:r>
            <a:endParaRPr lang="fr-FR" sz="1800" dirty="0">
              <a:latin typeface="Arial MT"/>
              <a:cs typeface="Arial MT"/>
            </a:endParaRPr>
          </a:p>
          <a:p>
            <a:pPr marL="12700">
              <a:lnSpc>
                <a:spcPct val="100000"/>
              </a:lnSpc>
              <a:spcBef>
                <a:spcPts val="100"/>
              </a:spcBef>
            </a:pPr>
            <a:endParaRPr lang="fr-FR" sz="1800" b="1" dirty="0">
              <a:latin typeface="Arial"/>
              <a:cs typeface="Arial"/>
            </a:endParaRPr>
          </a:p>
          <a:p>
            <a:pPr marL="12700">
              <a:lnSpc>
                <a:spcPct val="100000"/>
              </a:lnSpc>
              <a:spcBef>
                <a:spcPts val="100"/>
              </a:spcBef>
            </a:pPr>
            <a:endParaRPr lang="fr-FR" b="1" dirty="0">
              <a:latin typeface="Arial"/>
              <a:cs typeface="Arial"/>
            </a:endParaRPr>
          </a:p>
        </p:txBody>
      </p:sp>
    </p:spTree>
    <p:extLst>
      <p:ext uri="{BB962C8B-B14F-4D97-AF65-F5344CB8AC3E}">
        <p14:creationId xmlns:p14="http://schemas.microsoft.com/office/powerpoint/2010/main" val="1772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8A7FC-F083-383F-6FA3-9EA52B61F203}"/>
              </a:ext>
            </a:extLst>
          </p:cNvPr>
          <p:cNvSpPr>
            <a:spLocks noGrp="1"/>
          </p:cNvSpPr>
          <p:nvPr>
            <p:ph type="title"/>
          </p:nvPr>
        </p:nvSpPr>
        <p:spPr/>
        <p:txBody>
          <a:bodyPr/>
          <a:lstStyle/>
          <a:p>
            <a:r>
              <a:rPr lang="fr-FR" spc="-10" dirty="0"/>
              <a:t>I</a:t>
            </a:r>
            <a:r>
              <a:rPr lang="fr-FR" spc="-5" dirty="0"/>
              <a:t>I</a:t>
            </a:r>
            <a:r>
              <a:rPr lang="fr-FR" spc="-110" dirty="0">
                <a:latin typeface="Lucida Sans Unicode"/>
                <a:cs typeface="Lucida Sans Unicode"/>
              </a:rPr>
              <a:t>.</a:t>
            </a:r>
            <a:r>
              <a:rPr lang="fr-FR" spc="-130" dirty="0">
                <a:latin typeface="Lucida Sans Unicode"/>
                <a:cs typeface="Lucida Sans Unicode"/>
              </a:rPr>
              <a:t> </a:t>
            </a:r>
            <a:r>
              <a:rPr lang="fr-FR" b="1" spc="5" dirty="0">
                <a:latin typeface="Arial"/>
                <a:cs typeface="Arial"/>
              </a:rPr>
              <a:t>I</a:t>
            </a:r>
            <a:r>
              <a:rPr lang="fr-FR" b="1" spc="-5" dirty="0">
                <a:latin typeface="Arial"/>
                <a:cs typeface="Arial"/>
              </a:rPr>
              <a:t>M</a:t>
            </a:r>
            <a:r>
              <a:rPr lang="fr-FR" b="1" spc="10" dirty="0">
                <a:latin typeface="Arial"/>
                <a:cs typeface="Arial"/>
              </a:rPr>
              <a:t>P</a:t>
            </a:r>
            <a:r>
              <a:rPr lang="fr-FR" b="1" spc="5" dirty="0">
                <a:latin typeface="Arial"/>
                <a:cs typeface="Arial"/>
              </a:rPr>
              <a:t>O</a:t>
            </a:r>
            <a:r>
              <a:rPr lang="fr-FR" b="1" spc="-5" dirty="0">
                <a:latin typeface="Arial"/>
                <a:cs typeface="Arial"/>
              </a:rPr>
              <a:t>R</a:t>
            </a:r>
            <a:r>
              <a:rPr lang="fr-FR" b="1" spc="-155" dirty="0">
                <a:latin typeface="Arial"/>
                <a:cs typeface="Arial"/>
              </a:rPr>
              <a:t>T</a:t>
            </a:r>
            <a:r>
              <a:rPr lang="fr-FR" b="1" spc="-160" dirty="0">
                <a:latin typeface="Arial"/>
                <a:cs typeface="Arial"/>
              </a:rPr>
              <a:t>A</a:t>
            </a:r>
            <a:r>
              <a:rPr lang="fr-FR" b="1" spc="-5" dirty="0">
                <a:latin typeface="Arial"/>
                <a:cs typeface="Arial"/>
              </a:rPr>
              <a:t>TI</a:t>
            </a:r>
            <a:r>
              <a:rPr lang="fr-FR" b="1" spc="5" dirty="0">
                <a:latin typeface="Arial"/>
                <a:cs typeface="Arial"/>
              </a:rPr>
              <a:t>O</a:t>
            </a:r>
            <a:r>
              <a:rPr lang="fr-FR" b="1" dirty="0">
                <a:latin typeface="Arial"/>
                <a:cs typeface="Arial"/>
              </a:rPr>
              <a:t>N</a:t>
            </a:r>
            <a:r>
              <a:rPr lang="fr-FR" b="1" spc="5" dirty="0">
                <a:latin typeface="Arial"/>
                <a:cs typeface="Arial"/>
              </a:rPr>
              <a:t> </a:t>
            </a:r>
            <a:r>
              <a:rPr lang="fr-FR" b="1" spc="-5" dirty="0">
                <a:latin typeface="Arial"/>
                <a:cs typeface="Arial"/>
              </a:rPr>
              <a:t>D</a:t>
            </a:r>
            <a:r>
              <a:rPr lang="fr-FR" b="1" spc="10" dirty="0">
                <a:latin typeface="Arial"/>
                <a:cs typeface="Arial"/>
              </a:rPr>
              <a:t>E</a:t>
            </a:r>
            <a:r>
              <a:rPr lang="fr-FR" b="1" dirty="0">
                <a:latin typeface="Arial"/>
                <a:cs typeface="Arial"/>
              </a:rPr>
              <a:t>S</a:t>
            </a:r>
            <a:r>
              <a:rPr lang="fr-FR" b="1" spc="5" dirty="0">
                <a:latin typeface="Arial"/>
                <a:cs typeface="Arial"/>
              </a:rPr>
              <a:t> </a:t>
            </a:r>
            <a:r>
              <a:rPr lang="fr-FR" b="1" spc="-5" dirty="0">
                <a:latin typeface="Arial"/>
                <a:cs typeface="Arial"/>
              </a:rPr>
              <a:t>D</a:t>
            </a:r>
            <a:r>
              <a:rPr lang="fr-FR" b="1" spc="5" dirty="0">
                <a:latin typeface="Arial"/>
                <a:cs typeface="Arial"/>
              </a:rPr>
              <a:t>ON</a:t>
            </a:r>
            <a:r>
              <a:rPr lang="fr-FR" b="1" spc="-5" dirty="0">
                <a:latin typeface="Arial"/>
                <a:cs typeface="Arial"/>
              </a:rPr>
              <a:t>N</a:t>
            </a:r>
            <a:r>
              <a:rPr lang="fr-FR" b="1" spc="10" dirty="0">
                <a:latin typeface="Arial"/>
                <a:cs typeface="Arial"/>
              </a:rPr>
              <a:t>É</a:t>
            </a:r>
            <a:r>
              <a:rPr lang="fr-FR" b="1" dirty="0">
                <a:latin typeface="Arial"/>
                <a:cs typeface="Arial"/>
              </a:rPr>
              <a:t>ES</a:t>
            </a:r>
            <a:endParaRPr lang="fr-FR" dirty="0"/>
          </a:p>
        </p:txBody>
      </p:sp>
      <p:sp>
        <p:nvSpPr>
          <p:cNvPr id="3" name="Espace réservé du contenu 2">
            <a:extLst>
              <a:ext uri="{FF2B5EF4-FFF2-40B4-BE49-F238E27FC236}">
                <a16:creationId xmlns:a16="http://schemas.microsoft.com/office/drawing/2014/main" id="{3B85438E-16D1-5924-20D2-934E281745B6}"/>
              </a:ext>
            </a:extLst>
          </p:cNvPr>
          <p:cNvSpPr>
            <a:spLocks noGrp="1"/>
          </p:cNvSpPr>
          <p:nvPr>
            <p:ph idx="1"/>
          </p:nvPr>
        </p:nvSpPr>
        <p:spPr>
          <a:xfrm>
            <a:off x="1141412" y="1828800"/>
            <a:ext cx="9905999" cy="4621696"/>
          </a:xfrm>
        </p:spPr>
        <p:txBody>
          <a:bodyPr>
            <a:normAutofit fontScale="85000" lnSpcReduction="10000"/>
          </a:bodyPr>
          <a:lstStyle/>
          <a:p>
            <a:pPr marL="0" indent="0">
              <a:buNone/>
            </a:pPr>
            <a:r>
              <a:rPr lang="fr-FR" sz="2400" b="1" spc="-5" dirty="0">
                <a:latin typeface="Arial"/>
                <a:cs typeface="Arial"/>
              </a:rPr>
              <a:t>Les</a:t>
            </a:r>
            <a:r>
              <a:rPr lang="fr-FR" sz="2400" b="1" spc="-30" dirty="0">
                <a:latin typeface="Arial"/>
                <a:cs typeface="Arial"/>
              </a:rPr>
              <a:t> </a:t>
            </a:r>
            <a:r>
              <a:rPr lang="fr-FR" sz="2400" b="1" spc="-5" dirty="0">
                <a:latin typeface="Arial"/>
                <a:cs typeface="Arial"/>
              </a:rPr>
              <a:t>données</a:t>
            </a:r>
            <a:r>
              <a:rPr lang="fr-FR" sz="2400" b="1" spc="-25" dirty="0">
                <a:latin typeface="Arial"/>
                <a:cs typeface="Arial"/>
              </a:rPr>
              <a:t> </a:t>
            </a:r>
            <a:r>
              <a:rPr lang="fr-FR" sz="2400" b="1" spc="-5" dirty="0">
                <a:latin typeface="Arial"/>
                <a:cs typeface="Arial"/>
              </a:rPr>
              <a:t>utilisées</a:t>
            </a:r>
            <a:r>
              <a:rPr lang="fr-FR" sz="2400" b="1" dirty="0">
                <a:latin typeface="Arial"/>
                <a:cs typeface="Arial"/>
              </a:rPr>
              <a:t> :</a:t>
            </a:r>
            <a:endParaRPr lang="fr-FR" sz="2400" dirty="0">
              <a:latin typeface="Arial"/>
              <a:cs typeface="Arial"/>
            </a:endParaRPr>
          </a:p>
          <a:p>
            <a:pPr marL="469900" lvl="1">
              <a:lnSpc>
                <a:spcPts val="1850"/>
              </a:lnSpc>
              <a:spcBef>
                <a:spcPts val="95"/>
              </a:spcBef>
            </a:pPr>
            <a:r>
              <a:rPr lang="fr-FR" spc="-5" dirty="0">
                <a:latin typeface="Arial MT"/>
                <a:cs typeface="Arial MT"/>
              </a:rPr>
              <a:t>Dataset</a:t>
            </a:r>
            <a:r>
              <a:rPr lang="fr-FR" spc="-25" dirty="0">
                <a:latin typeface="Arial MT"/>
                <a:cs typeface="Arial MT"/>
              </a:rPr>
              <a:t> </a:t>
            </a:r>
            <a:r>
              <a:rPr lang="fr-FR" spc="-5" dirty="0">
                <a:latin typeface="Arial MT"/>
                <a:cs typeface="Arial MT"/>
              </a:rPr>
              <a:t>Population</a:t>
            </a:r>
            <a:r>
              <a:rPr lang="fr-FR" spc="-30" dirty="0">
                <a:latin typeface="Arial MT"/>
                <a:cs typeface="Arial MT"/>
              </a:rPr>
              <a:t> </a:t>
            </a:r>
            <a:r>
              <a:rPr lang="fr-FR" spc="-10" dirty="0">
                <a:latin typeface="Arial MT"/>
                <a:cs typeface="Arial MT"/>
              </a:rPr>
              <a:t>(2000-2018)</a:t>
            </a:r>
            <a:endParaRPr lang="fr-FR" dirty="0">
              <a:latin typeface="Arial MT"/>
              <a:cs typeface="Arial MT"/>
            </a:endParaRPr>
          </a:p>
          <a:p>
            <a:pPr marL="469900" lvl="1">
              <a:lnSpc>
                <a:spcPts val="1775"/>
              </a:lnSpc>
            </a:pPr>
            <a:r>
              <a:rPr lang="fr-FR" spc="-5" dirty="0">
                <a:latin typeface="Arial MT"/>
                <a:cs typeface="Arial MT"/>
              </a:rPr>
              <a:t>Dataset</a:t>
            </a:r>
            <a:r>
              <a:rPr lang="fr-FR" spc="-10" dirty="0">
                <a:latin typeface="Arial MT"/>
                <a:cs typeface="Arial MT"/>
              </a:rPr>
              <a:t> </a:t>
            </a:r>
            <a:r>
              <a:rPr lang="fr-FR" spc="-5" dirty="0">
                <a:latin typeface="Arial MT"/>
                <a:cs typeface="Arial MT"/>
              </a:rPr>
              <a:t>Disponibilités</a:t>
            </a:r>
            <a:r>
              <a:rPr lang="fr-FR" spc="-10" dirty="0">
                <a:latin typeface="Arial MT"/>
                <a:cs typeface="Arial MT"/>
              </a:rPr>
              <a:t> </a:t>
            </a:r>
            <a:r>
              <a:rPr lang="fr-FR" spc="-5" dirty="0">
                <a:latin typeface="Arial MT"/>
                <a:cs typeface="Arial MT"/>
              </a:rPr>
              <a:t>alimentaire</a:t>
            </a:r>
            <a:r>
              <a:rPr lang="fr-FR" spc="-10" dirty="0">
                <a:latin typeface="Arial MT"/>
                <a:cs typeface="Arial MT"/>
              </a:rPr>
              <a:t> (année 2017)</a:t>
            </a:r>
            <a:endParaRPr lang="fr-FR" dirty="0">
              <a:latin typeface="Arial MT"/>
              <a:cs typeface="Arial MT"/>
            </a:endParaRPr>
          </a:p>
          <a:p>
            <a:pPr marL="469900" lvl="1">
              <a:lnSpc>
                <a:spcPts val="1845"/>
              </a:lnSpc>
            </a:pPr>
            <a:r>
              <a:rPr lang="fr-FR" spc="-5" dirty="0">
                <a:latin typeface="Arial MT"/>
                <a:cs typeface="Arial MT"/>
              </a:rPr>
              <a:t>Dataset</a:t>
            </a:r>
            <a:r>
              <a:rPr lang="fr-FR" spc="-10" dirty="0">
                <a:latin typeface="Arial MT"/>
                <a:cs typeface="Arial MT"/>
              </a:rPr>
              <a:t> </a:t>
            </a:r>
            <a:r>
              <a:rPr lang="fr-FR" spc="-5" dirty="0">
                <a:latin typeface="Arial MT"/>
                <a:cs typeface="Arial MT"/>
              </a:rPr>
              <a:t>PIB (croissance</a:t>
            </a:r>
            <a:r>
              <a:rPr lang="fr-FR" dirty="0">
                <a:latin typeface="Arial MT"/>
                <a:cs typeface="Arial MT"/>
              </a:rPr>
              <a:t> </a:t>
            </a:r>
            <a:r>
              <a:rPr lang="fr-FR" spc="-5" dirty="0">
                <a:latin typeface="Arial MT"/>
                <a:cs typeface="Arial MT"/>
              </a:rPr>
              <a:t>annuelle</a:t>
            </a:r>
            <a:r>
              <a:rPr lang="fr-FR" spc="-10" dirty="0">
                <a:latin typeface="Arial MT"/>
                <a:cs typeface="Arial MT"/>
              </a:rPr>
              <a:t> </a:t>
            </a:r>
            <a:r>
              <a:rPr lang="fr-FR" spc="-5" dirty="0">
                <a:latin typeface="Arial MT"/>
                <a:cs typeface="Arial MT"/>
              </a:rPr>
              <a:t>par</a:t>
            </a:r>
            <a:r>
              <a:rPr lang="fr-FR" spc="-10" dirty="0">
                <a:latin typeface="Arial MT"/>
                <a:cs typeface="Arial MT"/>
              </a:rPr>
              <a:t> </a:t>
            </a:r>
            <a:r>
              <a:rPr lang="fr-FR" spc="-5" dirty="0">
                <a:latin typeface="Arial MT"/>
                <a:cs typeface="Arial MT"/>
              </a:rPr>
              <a:t>pays</a:t>
            </a:r>
            <a:r>
              <a:rPr lang="fr-FR" dirty="0">
                <a:latin typeface="Arial MT"/>
                <a:cs typeface="Arial MT"/>
              </a:rPr>
              <a:t> </a:t>
            </a:r>
            <a:r>
              <a:rPr lang="fr-FR" spc="-10" dirty="0">
                <a:latin typeface="Arial MT"/>
                <a:cs typeface="Arial MT"/>
              </a:rPr>
              <a:t>année 2017)</a:t>
            </a:r>
            <a:endParaRPr lang="fr-FR" dirty="0">
              <a:latin typeface="Arial MT"/>
              <a:cs typeface="Arial MT"/>
            </a:endParaRPr>
          </a:p>
          <a:p>
            <a:pPr marL="0" indent="0">
              <a:buNone/>
            </a:pPr>
            <a:r>
              <a:rPr lang="fr-FR" b="1" spc="-5" dirty="0">
                <a:latin typeface="Arial"/>
                <a:cs typeface="Arial"/>
              </a:rPr>
              <a:t>Création de n</a:t>
            </a:r>
            <a:r>
              <a:rPr lang="fr-FR" sz="2400" b="1" spc="-5" dirty="0">
                <a:latin typeface="Arial"/>
                <a:cs typeface="Arial"/>
              </a:rPr>
              <a:t>ouvelles </a:t>
            </a:r>
            <a:r>
              <a:rPr lang="fr-FR" sz="2400" b="1" spc="-10" dirty="0">
                <a:latin typeface="Arial"/>
                <a:cs typeface="Arial"/>
              </a:rPr>
              <a:t>variables</a:t>
            </a:r>
            <a:r>
              <a:rPr lang="fr-FR" sz="2400" b="1" spc="-5" dirty="0">
                <a:latin typeface="Arial"/>
                <a:cs typeface="Arial"/>
              </a:rPr>
              <a:t> </a:t>
            </a:r>
            <a:r>
              <a:rPr lang="fr-FR" sz="2400" b="1" dirty="0">
                <a:latin typeface="Arial"/>
                <a:cs typeface="Arial"/>
              </a:rPr>
              <a:t>pour</a:t>
            </a:r>
            <a:r>
              <a:rPr lang="fr-FR" sz="2400" b="1" spc="-5" dirty="0">
                <a:latin typeface="Arial"/>
                <a:cs typeface="Arial"/>
              </a:rPr>
              <a:t> l’analyse</a:t>
            </a:r>
            <a:r>
              <a:rPr lang="fr-FR" sz="2400" b="1" spc="35" dirty="0">
                <a:latin typeface="Arial"/>
                <a:cs typeface="Arial"/>
              </a:rPr>
              <a:t> </a:t>
            </a:r>
            <a:r>
              <a:rPr lang="fr-FR" sz="2400" b="1" dirty="0">
                <a:latin typeface="Arial"/>
                <a:cs typeface="Arial"/>
              </a:rPr>
              <a:t>:</a:t>
            </a:r>
          </a:p>
          <a:p>
            <a:pPr marL="469900" lvl="1">
              <a:lnSpc>
                <a:spcPts val="1845"/>
              </a:lnSpc>
              <a:spcBef>
                <a:spcPts val="95"/>
              </a:spcBef>
            </a:pPr>
            <a:r>
              <a:rPr lang="fr-FR" spc="-5" dirty="0">
                <a:latin typeface="Arial MT"/>
                <a:cs typeface="Arial MT"/>
              </a:rPr>
              <a:t>Croissance</a:t>
            </a:r>
            <a:r>
              <a:rPr lang="fr-FR" dirty="0">
                <a:latin typeface="Arial MT"/>
                <a:cs typeface="Arial MT"/>
              </a:rPr>
              <a:t> </a:t>
            </a:r>
            <a:r>
              <a:rPr lang="fr-FR" spc="-10" dirty="0">
                <a:latin typeface="Arial MT"/>
                <a:cs typeface="Arial MT"/>
              </a:rPr>
              <a:t>démographique</a:t>
            </a:r>
            <a:r>
              <a:rPr lang="fr-FR" spc="5" dirty="0">
                <a:latin typeface="Arial MT"/>
                <a:cs typeface="Arial MT"/>
              </a:rPr>
              <a:t> </a:t>
            </a:r>
            <a:r>
              <a:rPr lang="fr-FR" spc="-10" dirty="0">
                <a:latin typeface="Arial MT"/>
                <a:cs typeface="Arial MT"/>
              </a:rPr>
              <a:t>(%)</a:t>
            </a:r>
            <a:r>
              <a:rPr lang="fr-FR" spc="-5" dirty="0">
                <a:latin typeface="Arial MT"/>
                <a:cs typeface="Arial MT"/>
              </a:rPr>
              <a:t> sur la</a:t>
            </a:r>
            <a:r>
              <a:rPr lang="fr-FR" spc="5" dirty="0">
                <a:latin typeface="Arial MT"/>
                <a:cs typeface="Arial MT"/>
              </a:rPr>
              <a:t> </a:t>
            </a:r>
            <a:r>
              <a:rPr lang="fr-FR" spc="-5" dirty="0">
                <a:latin typeface="Arial MT"/>
                <a:cs typeface="Arial MT"/>
              </a:rPr>
              <a:t>période </a:t>
            </a:r>
            <a:r>
              <a:rPr lang="fr-FR" spc="-10" dirty="0">
                <a:latin typeface="Arial MT"/>
                <a:cs typeface="Arial MT"/>
              </a:rPr>
              <a:t>2012-2017 ( dû à l’année 2017 </a:t>
            </a:r>
            <a:r>
              <a:rPr lang="fr-FR" spc="-5" dirty="0">
                <a:latin typeface="Arial MT"/>
                <a:cs typeface="Arial MT"/>
              </a:rPr>
              <a:t>Disponibilités</a:t>
            </a:r>
            <a:r>
              <a:rPr lang="fr-FR" spc="-10" dirty="0">
                <a:latin typeface="Arial MT"/>
                <a:cs typeface="Arial MT"/>
              </a:rPr>
              <a:t> </a:t>
            </a:r>
            <a:r>
              <a:rPr lang="fr-FR" spc="-5" dirty="0">
                <a:latin typeface="Arial MT"/>
                <a:cs typeface="Arial MT"/>
              </a:rPr>
              <a:t>alimentaire</a:t>
            </a:r>
            <a:r>
              <a:rPr lang="fr-FR" spc="-10" dirty="0">
                <a:latin typeface="Arial MT"/>
                <a:cs typeface="Arial MT"/>
              </a:rPr>
              <a:t> )</a:t>
            </a:r>
            <a:endParaRPr lang="fr-FR" dirty="0">
              <a:latin typeface="Arial MT"/>
              <a:cs typeface="Arial MT"/>
            </a:endParaRPr>
          </a:p>
          <a:p>
            <a:pPr marL="469900" lvl="1">
              <a:lnSpc>
                <a:spcPts val="2010"/>
              </a:lnSpc>
            </a:pPr>
            <a:r>
              <a:rPr lang="fr-FR" spc="-5" dirty="0">
                <a:latin typeface="Arial MT"/>
                <a:cs typeface="Arial MT"/>
              </a:rPr>
              <a:t>Le</a:t>
            </a:r>
            <a:r>
              <a:rPr lang="fr-FR" spc="-10" dirty="0">
                <a:latin typeface="Arial MT"/>
                <a:cs typeface="Arial MT"/>
              </a:rPr>
              <a:t> </a:t>
            </a:r>
            <a:r>
              <a:rPr lang="fr-FR" spc="-5" dirty="0">
                <a:latin typeface="Arial MT"/>
                <a:cs typeface="Arial MT"/>
              </a:rPr>
              <a:t>taux</a:t>
            </a:r>
            <a:r>
              <a:rPr lang="fr-FR" spc="5" dirty="0">
                <a:latin typeface="Arial MT"/>
                <a:cs typeface="Arial MT"/>
              </a:rPr>
              <a:t> </a:t>
            </a:r>
            <a:r>
              <a:rPr lang="fr-FR" spc="-5" dirty="0">
                <a:latin typeface="Arial MT"/>
                <a:cs typeface="Arial MT"/>
              </a:rPr>
              <a:t>de </a:t>
            </a:r>
            <a:r>
              <a:rPr lang="fr-FR" spc="-10" dirty="0">
                <a:latin typeface="Arial MT"/>
                <a:cs typeface="Arial MT"/>
              </a:rPr>
              <a:t>dépendance</a:t>
            </a:r>
            <a:r>
              <a:rPr lang="fr-FR" spc="-5" dirty="0">
                <a:latin typeface="Arial MT"/>
                <a:cs typeface="Arial MT"/>
              </a:rPr>
              <a:t> à l’importation</a:t>
            </a:r>
            <a:r>
              <a:rPr lang="fr-FR" spc="5" dirty="0">
                <a:latin typeface="Arial MT"/>
                <a:cs typeface="Arial MT"/>
              </a:rPr>
              <a:t> </a:t>
            </a:r>
            <a:r>
              <a:rPr lang="fr-FR" spc="-10" dirty="0">
                <a:latin typeface="Arial MT"/>
                <a:cs typeface="Arial MT"/>
              </a:rPr>
              <a:t>(TDI</a:t>
            </a:r>
            <a:r>
              <a:rPr lang="fr-FR" dirty="0">
                <a:latin typeface="Arial MT"/>
                <a:cs typeface="Arial MT"/>
              </a:rPr>
              <a:t> </a:t>
            </a:r>
            <a:r>
              <a:rPr lang="fr-FR" spc="15" dirty="0">
                <a:latin typeface="Arial MT"/>
                <a:cs typeface="Arial MT"/>
              </a:rPr>
              <a:t>%</a:t>
            </a:r>
            <a:r>
              <a:rPr lang="fr-FR" sz="2400" spc="15" dirty="0">
                <a:latin typeface="Arial MT"/>
                <a:cs typeface="Arial MT"/>
              </a:rPr>
              <a:t>)</a:t>
            </a:r>
            <a:r>
              <a:rPr lang="fr-FR" sz="2400" dirty="0">
                <a:latin typeface="Arial MT"/>
                <a:cs typeface="Arial MT"/>
              </a:rPr>
              <a:t> =</a:t>
            </a:r>
            <a:r>
              <a:rPr lang="fr-FR" sz="2400" spc="25" dirty="0">
                <a:latin typeface="Arial MT"/>
                <a:cs typeface="Arial MT"/>
              </a:rPr>
              <a:t> </a:t>
            </a:r>
            <a:r>
              <a:rPr lang="fr-FR" dirty="0">
                <a:latin typeface="Arial MT"/>
                <a:cs typeface="Arial MT"/>
              </a:rPr>
              <a:t>(Importation</a:t>
            </a:r>
            <a:r>
              <a:rPr lang="fr-FR" spc="10" dirty="0">
                <a:latin typeface="Arial MT"/>
                <a:cs typeface="Arial MT"/>
              </a:rPr>
              <a:t> </a:t>
            </a:r>
            <a:r>
              <a:rPr lang="fr-FR" dirty="0">
                <a:latin typeface="Arial MT"/>
                <a:cs typeface="Arial MT"/>
              </a:rPr>
              <a:t>÷</a:t>
            </a:r>
            <a:r>
              <a:rPr lang="fr-FR" spc="10" dirty="0">
                <a:latin typeface="Arial MT"/>
                <a:cs typeface="Arial MT"/>
              </a:rPr>
              <a:t> </a:t>
            </a:r>
            <a:r>
              <a:rPr lang="fr-FR" spc="-5" dirty="0">
                <a:latin typeface="Arial MT"/>
                <a:cs typeface="Arial MT"/>
              </a:rPr>
              <a:t>Disponibilité</a:t>
            </a:r>
            <a:r>
              <a:rPr lang="fr-FR" spc="10" dirty="0">
                <a:latin typeface="Arial MT"/>
                <a:cs typeface="Arial MT"/>
              </a:rPr>
              <a:t> </a:t>
            </a:r>
            <a:r>
              <a:rPr lang="fr-FR" dirty="0">
                <a:latin typeface="Arial MT"/>
                <a:cs typeface="Arial MT"/>
              </a:rPr>
              <a:t>intérieure)</a:t>
            </a:r>
            <a:r>
              <a:rPr lang="fr-FR" spc="15" dirty="0">
                <a:latin typeface="Arial MT"/>
                <a:cs typeface="Arial MT"/>
              </a:rPr>
              <a:t> </a:t>
            </a:r>
            <a:r>
              <a:rPr lang="fr-FR" dirty="0">
                <a:latin typeface="Arial MT"/>
                <a:cs typeface="Arial MT"/>
              </a:rPr>
              <a:t>x</a:t>
            </a:r>
            <a:r>
              <a:rPr lang="fr-FR" spc="5" dirty="0">
                <a:latin typeface="Arial MT"/>
                <a:cs typeface="Arial MT"/>
              </a:rPr>
              <a:t> </a:t>
            </a:r>
            <a:r>
              <a:rPr lang="fr-FR" dirty="0">
                <a:latin typeface="Arial MT"/>
                <a:cs typeface="Arial MT"/>
              </a:rPr>
              <a:t>100</a:t>
            </a:r>
          </a:p>
          <a:p>
            <a:pPr marL="469900" lvl="1">
              <a:lnSpc>
                <a:spcPts val="2085"/>
              </a:lnSpc>
            </a:pPr>
            <a:r>
              <a:rPr lang="fr-FR" spc="-50" dirty="0">
                <a:latin typeface="Arial MT"/>
                <a:cs typeface="Arial MT"/>
              </a:rPr>
              <a:t>Taux</a:t>
            </a:r>
            <a:r>
              <a:rPr lang="fr-FR" dirty="0">
                <a:latin typeface="Arial MT"/>
                <a:cs typeface="Arial MT"/>
              </a:rPr>
              <a:t> </a:t>
            </a:r>
            <a:r>
              <a:rPr lang="fr-FR" spc="-10" dirty="0">
                <a:latin typeface="Arial MT"/>
                <a:cs typeface="Arial MT"/>
              </a:rPr>
              <a:t>d'auto-suffisance </a:t>
            </a:r>
            <a:r>
              <a:rPr lang="fr-FR" spc="-40" dirty="0">
                <a:latin typeface="Arial MT"/>
                <a:cs typeface="Arial MT"/>
              </a:rPr>
              <a:t>(TAS</a:t>
            </a:r>
            <a:r>
              <a:rPr lang="fr-FR" spc="45" dirty="0">
                <a:latin typeface="Arial MT"/>
                <a:cs typeface="Arial MT"/>
              </a:rPr>
              <a:t> </a:t>
            </a:r>
            <a:r>
              <a:rPr lang="fr-FR" spc="-10" dirty="0">
                <a:latin typeface="Arial MT"/>
                <a:cs typeface="Arial MT"/>
              </a:rPr>
              <a:t>%</a:t>
            </a:r>
            <a:r>
              <a:rPr lang="fr-FR" sz="2400" spc="-10" dirty="0">
                <a:latin typeface="Arial MT"/>
                <a:cs typeface="Arial MT"/>
              </a:rPr>
              <a:t>)</a:t>
            </a:r>
            <a:r>
              <a:rPr lang="fr-FR" sz="2400" spc="5" dirty="0">
                <a:latin typeface="Arial MT"/>
                <a:cs typeface="Arial MT"/>
              </a:rPr>
              <a:t> </a:t>
            </a:r>
            <a:r>
              <a:rPr lang="fr-FR" sz="2400" dirty="0">
                <a:latin typeface="Arial MT"/>
                <a:cs typeface="Arial MT"/>
              </a:rPr>
              <a:t>=</a:t>
            </a:r>
            <a:r>
              <a:rPr lang="fr-FR" sz="2400" spc="10" dirty="0">
                <a:latin typeface="Arial MT"/>
                <a:cs typeface="Arial MT"/>
              </a:rPr>
              <a:t> </a:t>
            </a:r>
            <a:r>
              <a:rPr lang="fr-FR" dirty="0">
                <a:latin typeface="Arial MT"/>
                <a:cs typeface="Arial MT"/>
              </a:rPr>
              <a:t>(Production</a:t>
            </a:r>
            <a:r>
              <a:rPr lang="fr-FR" spc="10" dirty="0">
                <a:latin typeface="Arial MT"/>
                <a:cs typeface="Arial MT"/>
              </a:rPr>
              <a:t> </a:t>
            </a:r>
            <a:r>
              <a:rPr lang="fr-FR" dirty="0">
                <a:latin typeface="Arial MT"/>
                <a:cs typeface="Arial MT"/>
              </a:rPr>
              <a:t>÷</a:t>
            </a:r>
            <a:r>
              <a:rPr lang="fr-FR" spc="5" dirty="0">
                <a:latin typeface="Arial MT"/>
                <a:cs typeface="Arial MT"/>
              </a:rPr>
              <a:t> </a:t>
            </a:r>
            <a:r>
              <a:rPr lang="fr-FR" dirty="0">
                <a:latin typeface="Arial MT"/>
                <a:cs typeface="Arial MT"/>
              </a:rPr>
              <a:t>Disponibilité</a:t>
            </a:r>
            <a:r>
              <a:rPr lang="fr-FR" spc="5" dirty="0">
                <a:latin typeface="Arial MT"/>
                <a:cs typeface="Arial MT"/>
              </a:rPr>
              <a:t> </a:t>
            </a:r>
            <a:r>
              <a:rPr lang="fr-FR" dirty="0">
                <a:latin typeface="Arial MT"/>
                <a:cs typeface="Arial MT"/>
              </a:rPr>
              <a:t>intérieure) x</a:t>
            </a:r>
            <a:r>
              <a:rPr lang="fr-FR" spc="15" dirty="0">
                <a:latin typeface="Arial MT"/>
                <a:cs typeface="Arial MT"/>
              </a:rPr>
              <a:t> </a:t>
            </a:r>
            <a:r>
              <a:rPr lang="fr-FR" dirty="0">
                <a:latin typeface="Arial MT"/>
                <a:cs typeface="Arial MT"/>
              </a:rPr>
              <a:t>100</a:t>
            </a:r>
          </a:p>
          <a:p>
            <a:pPr marL="0" indent="0">
              <a:buNone/>
            </a:pPr>
            <a:r>
              <a:rPr lang="fr-FR" sz="2400" b="1" spc="-20" dirty="0">
                <a:latin typeface="Arial"/>
                <a:cs typeface="Arial"/>
              </a:rPr>
              <a:t>Valeurs</a:t>
            </a:r>
            <a:r>
              <a:rPr lang="fr-FR" sz="2400" b="1" spc="-30" dirty="0">
                <a:latin typeface="Arial"/>
                <a:cs typeface="Arial"/>
              </a:rPr>
              <a:t> </a:t>
            </a:r>
            <a:r>
              <a:rPr lang="fr-FR" sz="2400" b="1" spc="-5" dirty="0">
                <a:latin typeface="Arial"/>
                <a:cs typeface="Arial"/>
              </a:rPr>
              <a:t>manquantes</a:t>
            </a:r>
            <a:r>
              <a:rPr lang="fr-FR" sz="2400" b="1" spc="-15" dirty="0">
                <a:latin typeface="Arial"/>
                <a:cs typeface="Arial"/>
              </a:rPr>
              <a:t> </a:t>
            </a:r>
            <a:r>
              <a:rPr lang="fr-FR" sz="2400" b="1" dirty="0">
                <a:latin typeface="Arial"/>
                <a:cs typeface="Arial"/>
              </a:rPr>
              <a:t>:</a:t>
            </a:r>
          </a:p>
          <a:p>
            <a:pPr marL="0" indent="0">
              <a:buNone/>
            </a:pPr>
            <a:r>
              <a:rPr lang="fr-FR" sz="2400" spc="-5" dirty="0">
                <a:latin typeface="Arial MT"/>
                <a:cs typeface="Arial MT"/>
              </a:rPr>
              <a:t>Elles ont</a:t>
            </a:r>
            <a:r>
              <a:rPr lang="fr-FR" sz="2400" spc="-10" dirty="0">
                <a:latin typeface="Arial MT"/>
                <a:cs typeface="Arial MT"/>
              </a:rPr>
              <a:t> </a:t>
            </a:r>
            <a:r>
              <a:rPr lang="fr-FR" sz="2400" spc="-5" dirty="0">
                <a:latin typeface="Arial MT"/>
                <a:cs typeface="Arial MT"/>
              </a:rPr>
              <a:t>été remplacées</a:t>
            </a:r>
            <a:r>
              <a:rPr lang="fr-FR" sz="2400" dirty="0">
                <a:latin typeface="Arial MT"/>
                <a:cs typeface="Arial MT"/>
              </a:rPr>
              <a:t> </a:t>
            </a:r>
            <a:r>
              <a:rPr lang="fr-FR" sz="2400" spc="-5" dirty="0">
                <a:latin typeface="Arial MT"/>
                <a:cs typeface="Arial MT"/>
              </a:rPr>
              <a:t>par la</a:t>
            </a:r>
            <a:r>
              <a:rPr lang="fr-FR" sz="2400" spc="-10" dirty="0">
                <a:latin typeface="Arial MT"/>
                <a:cs typeface="Arial MT"/>
              </a:rPr>
              <a:t> </a:t>
            </a:r>
            <a:r>
              <a:rPr lang="fr-FR" sz="2400" spc="-5" dirty="0">
                <a:latin typeface="Arial MT"/>
                <a:cs typeface="Arial MT"/>
              </a:rPr>
              <a:t>médiane</a:t>
            </a:r>
            <a:r>
              <a:rPr lang="fr-FR" sz="2400" spc="-10" dirty="0">
                <a:latin typeface="Arial MT"/>
                <a:cs typeface="Arial MT"/>
              </a:rPr>
              <a:t> </a:t>
            </a:r>
            <a:r>
              <a:rPr lang="fr-FR" sz="2400" spc="-5" dirty="0">
                <a:latin typeface="Arial MT"/>
                <a:cs typeface="Arial MT"/>
              </a:rPr>
              <a:t>de la</a:t>
            </a:r>
            <a:r>
              <a:rPr lang="fr-FR" sz="2400" spc="-10" dirty="0">
                <a:latin typeface="Arial MT"/>
                <a:cs typeface="Arial MT"/>
              </a:rPr>
              <a:t> </a:t>
            </a:r>
            <a:r>
              <a:rPr lang="fr-FR" sz="2400" spc="-5" dirty="0">
                <a:latin typeface="Arial MT"/>
                <a:cs typeface="Arial MT"/>
              </a:rPr>
              <a:t>variable concernée</a:t>
            </a:r>
            <a:r>
              <a:rPr lang="fr-FR" sz="2400" spc="90" dirty="0">
                <a:latin typeface="Arial MT"/>
                <a:cs typeface="Arial MT"/>
              </a:rPr>
              <a:t> </a:t>
            </a:r>
            <a:r>
              <a:rPr lang="fr-FR" spc="-5" dirty="0">
                <a:latin typeface="Arial MT"/>
                <a:cs typeface="Arial MT"/>
              </a:rPr>
              <a:t>:</a:t>
            </a:r>
            <a:endParaRPr lang="fr-FR" sz="2400" b="1" dirty="0">
              <a:latin typeface="Arial"/>
              <a:cs typeface="Arial"/>
            </a:endParaRPr>
          </a:p>
          <a:p>
            <a:pPr lvl="1"/>
            <a:r>
              <a:rPr lang="fr-FR" spc="-5" dirty="0">
                <a:latin typeface="Arial MT"/>
                <a:cs typeface="Arial MT"/>
              </a:rPr>
              <a:t>Population</a:t>
            </a:r>
            <a:r>
              <a:rPr lang="fr-FR" spc="-10" dirty="0">
                <a:latin typeface="Arial MT"/>
                <a:cs typeface="Arial MT"/>
              </a:rPr>
              <a:t> </a:t>
            </a:r>
            <a:r>
              <a:rPr lang="fr-FR" spc="-5" dirty="0">
                <a:latin typeface="Arial MT"/>
                <a:cs typeface="Arial MT"/>
              </a:rPr>
              <a:t>:</a:t>
            </a:r>
            <a:r>
              <a:rPr lang="fr-FR" spc="-20" dirty="0">
                <a:latin typeface="Arial MT"/>
                <a:cs typeface="Arial MT"/>
              </a:rPr>
              <a:t> </a:t>
            </a:r>
            <a:r>
              <a:rPr lang="fr-FR" spc="-5" dirty="0">
                <a:latin typeface="Arial MT"/>
                <a:cs typeface="Arial MT"/>
              </a:rPr>
              <a:t>11</a:t>
            </a:r>
            <a:r>
              <a:rPr lang="fr-FR" spc="-30" dirty="0">
                <a:latin typeface="Arial MT"/>
                <a:cs typeface="Arial MT"/>
              </a:rPr>
              <a:t> </a:t>
            </a:r>
            <a:r>
              <a:rPr lang="fr-FR" spc="-5" dirty="0">
                <a:latin typeface="Arial MT"/>
                <a:cs typeface="Arial MT"/>
              </a:rPr>
              <a:t>valeurs</a:t>
            </a:r>
          </a:p>
          <a:p>
            <a:pPr lvl="1"/>
            <a:r>
              <a:rPr lang="fr-FR" sz="2000" spc="-5" dirty="0">
                <a:latin typeface="Arial MT"/>
                <a:cs typeface="Arial MT"/>
              </a:rPr>
              <a:t>PIB</a:t>
            </a:r>
            <a:r>
              <a:rPr lang="fr-FR" sz="2000" spc="-10" dirty="0">
                <a:latin typeface="Arial MT"/>
                <a:cs typeface="Arial MT"/>
              </a:rPr>
              <a:t> </a:t>
            </a:r>
            <a:r>
              <a:rPr lang="fr-FR" sz="2000" spc="-5" dirty="0">
                <a:latin typeface="Arial MT"/>
                <a:cs typeface="Arial MT"/>
              </a:rPr>
              <a:t>:</a:t>
            </a:r>
            <a:r>
              <a:rPr lang="fr-FR" sz="2000" spc="-20" dirty="0">
                <a:latin typeface="Arial MT"/>
                <a:cs typeface="Arial MT"/>
              </a:rPr>
              <a:t> </a:t>
            </a:r>
            <a:r>
              <a:rPr lang="fr-FR" sz="2000" spc="-5" dirty="0">
                <a:latin typeface="Arial MT"/>
                <a:cs typeface="Arial MT"/>
              </a:rPr>
              <a:t>8</a:t>
            </a:r>
            <a:r>
              <a:rPr lang="fr-FR" sz="2000" spc="-30" dirty="0">
                <a:latin typeface="Arial MT"/>
                <a:cs typeface="Arial MT"/>
              </a:rPr>
              <a:t> </a:t>
            </a:r>
            <a:r>
              <a:rPr lang="fr-FR" sz="2000" spc="-5" dirty="0">
                <a:latin typeface="Arial MT"/>
                <a:cs typeface="Arial MT"/>
              </a:rPr>
              <a:t>valeurs</a:t>
            </a:r>
            <a:endParaRPr lang="fr-FR" dirty="0">
              <a:latin typeface="Arial MT"/>
              <a:cs typeface="Arial MT"/>
            </a:endParaRPr>
          </a:p>
          <a:p>
            <a:pPr marL="0" indent="0">
              <a:buNone/>
            </a:pPr>
            <a:endParaRPr lang="fr-FR" sz="2400" dirty="0">
              <a:latin typeface="Arial"/>
              <a:cs typeface="Arial"/>
            </a:endParaRPr>
          </a:p>
          <a:p>
            <a:pPr marL="0" indent="0">
              <a:buNone/>
            </a:pPr>
            <a:endParaRPr lang="fr-FR" sz="2400" dirty="0">
              <a:latin typeface="Arial"/>
              <a:cs typeface="Arial"/>
            </a:endParaRPr>
          </a:p>
          <a:p>
            <a:pPr marL="0" indent="0">
              <a:buNone/>
            </a:pPr>
            <a:endParaRPr lang="fr-FR" dirty="0"/>
          </a:p>
        </p:txBody>
      </p:sp>
    </p:spTree>
    <p:extLst>
      <p:ext uri="{BB962C8B-B14F-4D97-AF65-F5344CB8AC3E}">
        <p14:creationId xmlns:p14="http://schemas.microsoft.com/office/powerpoint/2010/main" val="92992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CC52A1-E6F1-465E-04FC-09E4FC98A336}"/>
              </a:ext>
            </a:extLst>
          </p:cNvPr>
          <p:cNvSpPr>
            <a:spLocks noGrp="1"/>
          </p:cNvSpPr>
          <p:nvPr>
            <p:ph type="title"/>
          </p:nvPr>
        </p:nvSpPr>
        <p:spPr/>
        <p:txBody>
          <a:bodyPr>
            <a:noAutofit/>
          </a:bodyPr>
          <a:lstStyle/>
          <a:p>
            <a:r>
              <a:rPr lang="fr-FR" sz="2800" spc="-5" dirty="0">
                <a:latin typeface="+mn-lt"/>
                <a:cs typeface="Arial MT"/>
              </a:rPr>
              <a:t>Après</a:t>
            </a:r>
            <a:r>
              <a:rPr lang="fr-FR" sz="2800" dirty="0">
                <a:latin typeface="+mn-lt"/>
                <a:cs typeface="Arial MT"/>
              </a:rPr>
              <a:t> </a:t>
            </a:r>
            <a:r>
              <a:rPr lang="fr-FR" sz="2800" spc="-5" dirty="0">
                <a:latin typeface="+mn-lt"/>
                <a:cs typeface="Arial MT"/>
              </a:rPr>
              <a:t>jointure</a:t>
            </a:r>
            <a:r>
              <a:rPr lang="fr-FR" sz="2800" dirty="0">
                <a:latin typeface="+mn-lt"/>
                <a:cs typeface="Arial MT"/>
              </a:rPr>
              <a:t> </a:t>
            </a:r>
            <a:r>
              <a:rPr lang="fr-FR" sz="2800" spc="-10" dirty="0">
                <a:latin typeface="+mn-lt"/>
                <a:cs typeface="Arial MT"/>
              </a:rPr>
              <a:t>des</a:t>
            </a:r>
            <a:r>
              <a:rPr lang="fr-FR" sz="2800" spc="5" dirty="0">
                <a:latin typeface="+mn-lt"/>
                <a:cs typeface="Arial MT"/>
              </a:rPr>
              <a:t> </a:t>
            </a:r>
            <a:r>
              <a:rPr lang="fr-FR" sz="2800" dirty="0">
                <a:latin typeface="+mn-lt"/>
                <a:cs typeface="Arial MT"/>
              </a:rPr>
              <a:t>3 </a:t>
            </a:r>
            <a:r>
              <a:rPr lang="fr-FR" sz="2800" spc="-10" dirty="0">
                <a:latin typeface="+mn-lt"/>
                <a:cs typeface="Arial MT"/>
              </a:rPr>
              <a:t>datasets,</a:t>
            </a:r>
            <a:r>
              <a:rPr lang="fr-FR" sz="2800" spc="15" dirty="0">
                <a:latin typeface="+mn-lt"/>
                <a:cs typeface="Arial MT"/>
              </a:rPr>
              <a:t> </a:t>
            </a:r>
            <a:r>
              <a:rPr lang="fr-FR" sz="2800" dirty="0">
                <a:latin typeface="+mn-lt"/>
                <a:cs typeface="Arial MT"/>
              </a:rPr>
              <a:t>7</a:t>
            </a:r>
            <a:r>
              <a:rPr lang="fr-FR" sz="2800" spc="-5" dirty="0">
                <a:latin typeface="+mn-lt"/>
                <a:cs typeface="Arial MT"/>
              </a:rPr>
              <a:t> </a:t>
            </a:r>
            <a:r>
              <a:rPr lang="fr-FR" sz="2800" spc="-10" dirty="0">
                <a:latin typeface="+mn-lt"/>
                <a:cs typeface="Arial MT"/>
              </a:rPr>
              <a:t>variables</a:t>
            </a:r>
            <a:r>
              <a:rPr lang="fr-FR" sz="2800" spc="5" dirty="0">
                <a:latin typeface="+mn-lt"/>
                <a:cs typeface="Arial MT"/>
              </a:rPr>
              <a:t> </a:t>
            </a:r>
            <a:r>
              <a:rPr lang="fr-FR" sz="2800" spc="-5" dirty="0">
                <a:latin typeface="+mn-lt"/>
                <a:cs typeface="Arial MT"/>
              </a:rPr>
              <a:t>seront</a:t>
            </a:r>
            <a:r>
              <a:rPr lang="fr-FR" sz="2800" spc="5" dirty="0">
                <a:latin typeface="+mn-lt"/>
                <a:cs typeface="Arial MT"/>
              </a:rPr>
              <a:t> sélectionnés </a:t>
            </a:r>
            <a:r>
              <a:rPr lang="fr-FR" sz="2800" spc="-10" dirty="0">
                <a:latin typeface="+mn-lt"/>
                <a:cs typeface="Arial MT"/>
              </a:rPr>
              <a:t>pour</a:t>
            </a:r>
            <a:r>
              <a:rPr lang="fr-FR" sz="2800" spc="5" dirty="0">
                <a:latin typeface="+mn-lt"/>
                <a:cs typeface="Arial MT"/>
              </a:rPr>
              <a:t> </a:t>
            </a:r>
            <a:r>
              <a:rPr lang="fr-FR" sz="2800" spc="-5" dirty="0">
                <a:latin typeface="+mn-lt"/>
                <a:cs typeface="Arial MT"/>
              </a:rPr>
              <a:t>cette</a:t>
            </a:r>
            <a:r>
              <a:rPr lang="fr-FR" sz="2800" dirty="0">
                <a:latin typeface="+mn-lt"/>
                <a:cs typeface="Arial MT"/>
              </a:rPr>
              <a:t> </a:t>
            </a:r>
            <a:r>
              <a:rPr lang="fr-FR" sz="2800" spc="-10" dirty="0">
                <a:latin typeface="+mn-lt"/>
                <a:cs typeface="Arial MT"/>
              </a:rPr>
              <a:t>analyse :</a:t>
            </a:r>
            <a:br>
              <a:rPr lang="fr-FR" sz="2800" dirty="0">
                <a:latin typeface="+mn-lt"/>
                <a:cs typeface="Arial MT"/>
              </a:rPr>
            </a:br>
            <a:endParaRPr lang="fr-FR" sz="2800" dirty="0">
              <a:latin typeface="+mn-lt"/>
            </a:endParaRPr>
          </a:p>
        </p:txBody>
      </p:sp>
      <p:pic>
        <p:nvPicPr>
          <p:cNvPr id="5" name="Espace réservé du contenu 4">
            <a:extLst>
              <a:ext uri="{FF2B5EF4-FFF2-40B4-BE49-F238E27FC236}">
                <a16:creationId xmlns:a16="http://schemas.microsoft.com/office/drawing/2014/main" id="{6C5292F0-5A66-92D5-06C7-87327BA6EEC2}"/>
              </a:ext>
            </a:extLst>
          </p:cNvPr>
          <p:cNvPicPr>
            <a:picLocks noGrp="1" noChangeAspect="1"/>
          </p:cNvPicPr>
          <p:nvPr>
            <p:ph idx="1"/>
          </p:nvPr>
        </p:nvPicPr>
        <p:blipFill>
          <a:blip r:embed="rId2"/>
          <a:stretch>
            <a:fillRect/>
          </a:stretch>
        </p:blipFill>
        <p:spPr>
          <a:xfrm>
            <a:off x="1141413" y="2645747"/>
            <a:ext cx="9906000" cy="2749193"/>
          </a:xfrm>
        </p:spPr>
      </p:pic>
    </p:spTree>
    <p:extLst>
      <p:ext uri="{BB962C8B-B14F-4D97-AF65-F5344CB8AC3E}">
        <p14:creationId xmlns:p14="http://schemas.microsoft.com/office/powerpoint/2010/main" val="238688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EFE828-A98F-5505-7E95-6671E83ACB49}"/>
              </a:ext>
            </a:extLst>
          </p:cNvPr>
          <p:cNvSpPr>
            <a:spLocks noGrp="1"/>
          </p:cNvSpPr>
          <p:nvPr>
            <p:ph type="title"/>
          </p:nvPr>
        </p:nvSpPr>
        <p:spPr/>
        <p:txBody>
          <a:bodyPr>
            <a:normAutofit/>
          </a:bodyPr>
          <a:lstStyle/>
          <a:p>
            <a:r>
              <a:rPr lang="fr-FR" sz="3100" spc="5" dirty="0"/>
              <a:t>M</a:t>
            </a:r>
            <a:r>
              <a:rPr lang="fr-FR" sz="3100" spc="-5" dirty="0"/>
              <a:t>É</a:t>
            </a:r>
            <a:r>
              <a:rPr lang="fr-FR" sz="3100" spc="10" dirty="0"/>
              <a:t>T</a:t>
            </a:r>
            <a:r>
              <a:rPr lang="fr-FR" sz="3100" dirty="0"/>
              <a:t>HODE</a:t>
            </a:r>
            <a:r>
              <a:rPr lang="fr-FR" sz="3100" spc="5" dirty="0"/>
              <a:t> </a:t>
            </a:r>
            <a:r>
              <a:rPr lang="fr-FR" sz="3100" dirty="0"/>
              <a:t>DE</a:t>
            </a:r>
            <a:r>
              <a:rPr lang="fr-FR" sz="3100" spc="5" dirty="0"/>
              <a:t> </a:t>
            </a:r>
            <a:r>
              <a:rPr lang="fr-FR" sz="3100" dirty="0"/>
              <a:t>C</a:t>
            </a:r>
            <a:r>
              <a:rPr lang="fr-FR" sz="3100" spc="10" dirty="0"/>
              <a:t>L</a:t>
            </a:r>
            <a:r>
              <a:rPr lang="fr-FR" sz="3100" dirty="0"/>
              <a:t>A</a:t>
            </a:r>
            <a:r>
              <a:rPr lang="fr-FR" sz="3100" spc="5" dirty="0"/>
              <a:t>S</a:t>
            </a:r>
            <a:r>
              <a:rPr lang="fr-FR" sz="3100" spc="-5" dirty="0"/>
              <a:t>S</a:t>
            </a:r>
            <a:r>
              <a:rPr lang="fr-FR" sz="3100" spc="5" dirty="0"/>
              <a:t>I</a:t>
            </a:r>
            <a:r>
              <a:rPr lang="fr-FR" sz="3100" dirty="0"/>
              <a:t>FIC</a:t>
            </a:r>
            <a:r>
              <a:rPr lang="fr-FR" sz="3100" spc="-175" dirty="0"/>
              <a:t>A</a:t>
            </a:r>
            <a:r>
              <a:rPr lang="fr-FR" sz="3100" spc="10" dirty="0"/>
              <a:t>T</a:t>
            </a:r>
            <a:r>
              <a:rPr lang="fr-FR" sz="3100" dirty="0"/>
              <a:t>I</a:t>
            </a:r>
            <a:r>
              <a:rPr lang="fr-FR" sz="3100" spc="10" dirty="0"/>
              <a:t>O</a:t>
            </a:r>
            <a:r>
              <a:rPr lang="fr-FR" sz="3100" dirty="0"/>
              <a:t>N</a:t>
            </a:r>
            <a:r>
              <a:rPr lang="fr-FR" sz="3100" spc="-90" dirty="0"/>
              <a:t> </a:t>
            </a:r>
            <a:r>
              <a:rPr lang="fr-FR" sz="3100" dirty="0"/>
              <a:t>A</a:t>
            </a:r>
            <a:r>
              <a:rPr lang="fr-FR" sz="3100" spc="5" dirty="0"/>
              <a:t>S</a:t>
            </a:r>
            <a:r>
              <a:rPr lang="fr-FR" sz="3100" dirty="0"/>
              <a:t>C</a:t>
            </a:r>
            <a:r>
              <a:rPr lang="fr-FR" sz="3100" spc="5" dirty="0"/>
              <a:t>E</a:t>
            </a:r>
            <a:r>
              <a:rPr lang="fr-FR" sz="3100" dirty="0"/>
              <a:t>NDANTE HIÉRARCHIQUE (CAH) avec le dendrogramme suivant :</a:t>
            </a:r>
          </a:p>
        </p:txBody>
      </p:sp>
      <p:pic>
        <p:nvPicPr>
          <p:cNvPr id="5" name="Espace réservé du contenu 4">
            <a:extLst>
              <a:ext uri="{FF2B5EF4-FFF2-40B4-BE49-F238E27FC236}">
                <a16:creationId xmlns:a16="http://schemas.microsoft.com/office/drawing/2014/main" id="{98790AAD-65FC-CE25-0D4E-542AFB3BAB83}"/>
              </a:ext>
            </a:extLst>
          </p:cNvPr>
          <p:cNvPicPr>
            <a:picLocks noGrp="1" noChangeAspect="1"/>
          </p:cNvPicPr>
          <p:nvPr>
            <p:ph idx="1"/>
          </p:nvPr>
        </p:nvPicPr>
        <p:blipFill>
          <a:blip r:embed="rId2"/>
          <a:srcRect/>
          <a:stretch/>
        </p:blipFill>
        <p:spPr>
          <a:xfrm>
            <a:off x="1461052" y="2097088"/>
            <a:ext cx="8865705" cy="4230825"/>
          </a:xfrm>
        </p:spPr>
      </p:pic>
    </p:spTree>
    <p:extLst>
      <p:ext uri="{BB962C8B-B14F-4D97-AF65-F5344CB8AC3E}">
        <p14:creationId xmlns:p14="http://schemas.microsoft.com/office/powerpoint/2010/main" val="111325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5CF739-0384-601A-E7BA-8B8959E868C3}"/>
              </a:ext>
            </a:extLst>
          </p:cNvPr>
          <p:cNvSpPr>
            <a:spLocks noGrp="1"/>
          </p:cNvSpPr>
          <p:nvPr>
            <p:ph type="title"/>
          </p:nvPr>
        </p:nvSpPr>
        <p:spPr>
          <a:xfrm>
            <a:off x="1141413" y="618518"/>
            <a:ext cx="9905998" cy="842534"/>
          </a:xfrm>
        </p:spPr>
        <p:txBody>
          <a:bodyPr/>
          <a:lstStyle/>
          <a:p>
            <a:r>
              <a:rPr lang="fr-FR" spc="-10" dirty="0"/>
              <a:t>MÉTHODE</a:t>
            </a:r>
            <a:r>
              <a:rPr lang="fr-FR" spc="-35" dirty="0"/>
              <a:t> </a:t>
            </a:r>
            <a:r>
              <a:rPr lang="fr-FR" spc="-10" dirty="0"/>
              <a:t>K-MEANS :</a:t>
            </a:r>
            <a:endParaRPr lang="fr-FR" dirty="0"/>
          </a:p>
        </p:txBody>
      </p:sp>
      <p:sp>
        <p:nvSpPr>
          <p:cNvPr id="3" name="Espace réservé du contenu 2">
            <a:extLst>
              <a:ext uri="{FF2B5EF4-FFF2-40B4-BE49-F238E27FC236}">
                <a16:creationId xmlns:a16="http://schemas.microsoft.com/office/drawing/2014/main" id="{BA274387-9A20-5235-5EC4-432E0597C33E}"/>
              </a:ext>
            </a:extLst>
          </p:cNvPr>
          <p:cNvSpPr>
            <a:spLocks noGrp="1"/>
          </p:cNvSpPr>
          <p:nvPr>
            <p:ph idx="1"/>
          </p:nvPr>
        </p:nvSpPr>
        <p:spPr>
          <a:xfrm>
            <a:off x="1141412" y="1461052"/>
            <a:ext cx="6621049" cy="1063487"/>
          </a:xfrm>
        </p:spPr>
        <p:txBody>
          <a:bodyPr>
            <a:normAutofit/>
          </a:bodyPr>
          <a:lstStyle/>
          <a:p>
            <a:pPr marL="0" indent="0">
              <a:lnSpc>
                <a:spcPct val="100000"/>
              </a:lnSpc>
              <a:spcBef>
                <a:spcPts val="100"/>
              </a:spcBef>
              <a:buNone/>
            </a:pPr>
            <a:r>
              <a:rPr lang="fr-FR" sz="2400" spc="-10" dirty="0">
                <a:latin typeface="Arial MT"/>
                <a:cs typeface="Arial MT"/>
              </a:rPr>
              <a:t>Recherche</a:t>
            </a:r>
            <a:r>
              <a:rPr lang="fr-FR" sz="2400" spc="-5" dirty="0">
                <a:latin typeface="Arial MT"/>
                <a:cs typeface="Arial MT"/>
              </a:rPr>
              <a:t> et</a:t>
            </a:r>
            <a:r>
              <a:rPr lang="fr-FR" sz="2400" spc="5" dirty="0">
                <a:latin typeface="Arial MT"/>
                <a:cs typeface="Arial MT"/>
              </a:rPr>
              <a:t> </a:t>
            </a:r>
            <a:r>
              <a:rPr lang="fr-FR" sz="2400" spc="-5" dirty="0">
                <a:latin typeface="Arial MT"/>
                <a:cs typeface="Arial MT"/>
              </a:rPr>
              <a:t>vérification</a:t>
            </a:r>
            <a:r>
              <a:rPr lang="fr-FR" sz="2400" dirty="0">
                <a:latin typeface="Arial MT"/>
                <a:cs typeface="Arial MT"/>
              </a:rPr>
              <a:t> </a:t>
            </a:r>
            <a:r>
              <a:rPr lang="fr-FR" sz="2400" spc="-5" dirty="0">
                <a:latin typeface="Arial MT"/>
                <a:cs typeface="Arial MT"/>
              </a:rPr>
              <a:t>du </a:t>
            </a:r>
            <a:r>
              <a:rPr lang="fr-FR" sz="2400" spc="-10" dirty="0">
                <a:latin typeface="Arial MT"/>
                <a:cs typeface="Arial MT"/>
              </a:rPr>
              <a:t>nombre</a:t>
            </a:r>
            <a:r>
              <a:rPr lang="fr-FR" sz="2400" dirty="0">
                <a:latin typeface="Arial MT"/>
                <a:cs typeface="Arial MT"/>
              </a:rPr>
              <a:t> </a:t>
            </a:r>
            <a:r>
              <a:rPr lang="fr-FR" sz="2400" spc="-10" dirty="0">
                <a:latin typeface="Arial MT"/>
                <a:cs typeface="Arial MT"/>
              </a:rPr>
              <a:t>de</a:t>
            </a:r>
            <a:r>
              <a:rPr lang="fr-FR" sz="2400" spc="-5" dirty="0">
                <a:latin typeface="Arial MT"/>
                <a:cs typeface="Arial MT"/>
              </a:rPr>
              <a:t> clusters</a:t>
            </a:r>
            <a:endParaRPr lang="fr-FR" sz="2000" dirty="0">
              <a:latin typeface="Arial MT"/>
              <a:cs typeface="Arial MT"/>
            </a:endParaRPr>
          </a:p>
          <a:p>
            <a:pPr marL="0" indent="0">
              <a:lnSpc>
                <a:spcPct val="100000"/>
              </a:lnSpc>
              <a:buNone/>
            </a:pPr>
            <a:r>
              <a:rPr lang="fr-FR" sz="2400" b="1" spc="-5" dirty="0">
                <a:latin typeface="Arial"/>
                <a:cs typeface="Arial"/>
              </a:rPr>
              <a:t>Méthode du coude</a:t>
            </a:r>
            <a:endParaRPr lang="fr-FR" sz="2400" dirty="0">
              <a:latin typeface="Arial"/>
              <a:cs typeface="Arial"/>
            </a:endParaRPr>
          </a:p>
        </p:txBody>
      </p:sp>
      <p:sp>
        <p:nvSpPr>
          <p:cNvPr id="4" name="Espace réservé du contenu 2">
            <a:extLst>
              <a:ext uri="{FF2B5EF4-FFF2-40B4-BE49-F238E27FC236}">
                <a16:creationId xmlns:a16="http://schemas.microsoft.com/office/drawing/2014/main" id="{DCF35C07-F0F6-E775-C669-652912BEF53E}"/>
              </a:ext>
            </a:extLst>
          </p:cNvPr>
          <p:cNvSpPr txBox="1">
            <a:spLocks/>
          </p:cNvSpPr>
          <p:nvPr/>
        </p:nvSpPr>
        <p:spPr>
          <a:xfrm>
            <a:off x="8368748" y="2524539"/>
            <a:ext cx="3203713" cy="307781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r>
              <a:rPr lang="fr-FR" b="0" i="0" dirty="0">
                <a:effectLst/>
                <a:latin typeface="Arial" panose="020B0604020202020204" pitchFamily="34" charset="0"/>
                <a:cs typeface="Arial" panose="020B0604020202020204" pitchFamily="34" charset="0"/>
              </a:rPr>
              <a:t>En utilisant le concept d'inertie, qui diminue à mesure que le nombre de clusters augmente jusqu'à atteindre un point où elle cesse de changer, nous parvenons à déterminer le nombre optimal de clusters .</a:t>
            </a:r>
          </a:p>
          <a:p>
            <a:pPr marL="0" indent="0">
              <a:buNone/>
            </a:pPr>
            <a:r>
              <a:rPr lang="fr-FR" dirty="0">
                <a:latin typeface="Arial"/>
                <a:cs typeface="Arial"/>
              </a:rPr>
              <a:t>Dans notre cas, le nombre de clusters est de 5.</a:t>
            </a:r>
          </a:p>
        </p:txBody>
      </p:sp>
      <p:pic>
        <p:nvPicPr>
          <p:cNvPr id="6" name="Image 5">
            <a:extLst>
              <a:ext uri="{FF2B5EF4-FFF2-40B4-BE49-F238E27FC236}">
                <a16:creationId xmlns:a16="http://schemas.microsoft.com/office/drawing/2014/main" id="{314AC002-B7CD-6739-0F9F-5B3951535524}"/>
              </a:ext>
            </a:extLst>
          </p:cNvPr>
          <p:cNvPicPr>
            <a:picLocks noChangeAspect="1"/>
          </p:cNvPicPr>
          <p:nvPr/>
        </p:nvPicPr>
        <p:blipFill>
          <a:blip r:embed="rId2"/>
          <a:srcRect/>
          <a:stretch/>
        </p:blipFill>
        <p:spPr>
          <a:xfrm>
            <a:off x="1456577" y="2524539"/>
            <a:ext cx="5513640" cy="4135230"/>
          </a:xfrm>
          <a:prstGeom prst="rect">
            <a:avLst/>
          </a:prstGeom>
        </p:spPr>
      </p:pic>
    </p:spTree>
    <p:extLst>
      <p:ext uri="{BB962C8B-B14F-4D97-AF65-F5344CB8AC3E}">
        <p14:creationId xmlns:p14="http://schemas.microsoft.com/office/powerpoint/2010/main" val="1057337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{8A1C96A8-D9BC-AB45-B87B-6941DAA698D1}tf10001122</Template>
  <TotalTime>2857</TotalTime>
  <Words>1142</Words>
  <Application>Microsoft Macintosh PowerPoint</Application>
  <PresentationFormat>Grand écran</PresentationFormat>
  <Paragraphs>106</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Black</vt:lpstr>
      <vt:lpstr>Arial MT</vt:lpstr>
      <vt:lpstr>Lucida Sans Unicode</vt:lpstr>
      <vt:lpstr>Söhne</vt:lpstr>
      <vt:lpstr>Tahoma</vt:lpstr>
      <vt:lpstr>Tw Cen MT</vt:lpstr>
      <vt:lpstr>Circuit</vt:lpstr>
      <vt:lpstr>PROJET 9</vt:lpstr>
      <vt:lpstr>MISSION </vt:lpstr>
      <vt:lpstr>Cheminement</vt:lpstr>
      <vt:lpstr>Présentation PowerPoint</vt:lpstr>
      <vt:lpstr>I. IMPORTATION DES LIBRAIRIES</vt:lpstr>
      <vt:lpstr>II. IMPORTATION DES DONNÉES</vt:lpstr>
      <vt:lpstr>Après jointure des 3 datasets, 7 variables seront sélectionnés pour cette analyse : </vt:lpstr>
      <vt:lpstr>MÉTHODE DE CLASSIFICATION ASCENDANTE HIÉRARCHIQUE (CAH) avec le dendrogramme suivant :</vt:lpstr>
      <vt:lpstr>MÉTHODE K-MEANS :</vt:lpstr>
      <vt:lpstr>ANALYSE DES COMPOSANTES PRINCIPALES (ACP)</vt:lpstr>
      <vt:lpstr>CERCLES DES CORRÉLATIONS</vt:lpstr>
      <vt:lpstr>CERCLES DES CORRÉLATIONS</vt:lpstr>
      <vt:lpstr>PROJECTION DES GROUPE D’INDIVIDUS SUR F1 ET F2 </vt:lpstr>
      <vt:lpstr>Kmeans et cluster sélectionné</vt:lpstr>
      <vt:lpstr>ACH et cluster sélectionné</vt:lpstr>
      <vt:lpstr>Résultat cluster aCh</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9</dc:title>
  <dc:creator>reda tellas</dc:creator>
  <cp:lastModifiedBy>red</cp:lastModifiedBy>
  <cp:revision>9</cp:revision>
  <dcterms:created xsi:type="dcterms:W3CDTF">2023-08-23T07:37:01Z</dcterms:created>
  <dcterms:modified xsi:type="dcterms:W3CDTF">2023-09-10T14:57:06Z</dcterms:modified>
</cp:coreProperties>
</file>