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8" r:id="rId9"/>
    <p:sldId id="267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58" r:id="rId20"/>
  </p:sldIdLst>
  <p:sldSz cx="9144000" cy="5143500" type="screen16x9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3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72" y="3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989856" y="1653648"/>
            <a:ext cx="7164288" cy="1836204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bg1">
                    <a:alpha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883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5178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65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88376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7729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2616771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149163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0882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8376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88376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7997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52477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52477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58253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9289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56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393231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3008313" cy="31516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8557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274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7918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65-Medium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65-Medium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65-Medium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65-Medium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65-Medium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65-Medium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65-Medium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65-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0600" y="1653779"/>
            <a:ext cx="7162800" cy="1835944"/>
          </a:xfrm>
        </p:spPr>
        <p:txBody>
          <a:bodyPr/>
          <a:lstStyle/>
          <a:p>
            <a:pPr>
              <a:defRPr/>
            </a:pPr>
            <a:r>
              <a:rPr lang="pt-BR" dirty="0">
                <a:ea typeface="Roboto" pitchFamily="2" charset="0"/>
              </a:rPr>
              <a:t>Projeto de graduação I</a:t>
            </a:r>
          </a:p>
        </p:txBody>
      </p:sp>
      <p:sp>
        <p:nvSpPr>
          <p:cNvPr id="12291" name="CaixaDeTexto 2"/>
          <p:cNvSpPr txBox="1">
            <a:spLocks noChangeArrowheads="1"/>
          </p:cNvSpPr>
          <p:nvPr/>
        </p:nvSpPr>
        <p:spPr bwMode="auto">
          <a:xfrm>
            <a:off x="2850986" y="4103688"/>
            <a:ext cx="34420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9pPr>
          </a:lstStyle>
          <a:p>
            <a:pPr algn="ctr" eaLnBrk="1" hangingPunct="1"/>
            <a:r>
              <a:rPr lang="pt-BR" dirty="0">
                <a:solidFill>
                  <a:srgbClr val="99CC00"/>
                </a:solidFill>
                <a:latin typeface="Arial" charset="0"/>
              </a:rPr>
              <a:t>Rafael Eduardo Ap. Dos Santos</a:t>
            </a:r>
          </a:p>
          <a:p>
            <a:pPr algn="ctr" eaLnBrk="1" hangingPunct="1"/>
            <a:r>
              <a:rPr lang="pt-BR" b="1" dirty="0">
                <a:solidFill>
                  <a:srgbClr val="99CC00"/>
                </a:solidFill>
                <a:latin typeface="Arial" charset="0"/>
              </a:rPr>
              <a:t>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2608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Algoritmos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0571C6-41EF-497F-B2CF-A07282AF81DB}"/>
              </a:ext>
            </a:extLst>
          </p:cNvPr>
          <p:cNvSpPr txBox="1"/>
          <p:nvPr/>
        </p:nvSpPr>
        <p:spPr>
          <a:xfrm>
            <a:off x="179512" y="1203598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Houveram vários algoritmos selecionados durante os artigos escolhidos, porem foram sendo excluídos pelos motivos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Falta de explicação de como o algoritmo foi implementado.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Algoritmo sem muitos resultados durante as buscas.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Algoritmos muito similares.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daria tempo de implementar.</a:t>
            </a:r>
          </a:p>
          <a:p>
            <a:endParaRPr lang="pt-BR" dirty="0"/>
          </a:p>
          <a:p>
            <a:r>
              <a:rPr lang="pt-BR" dirty="0"/>
              <a:t>Algoritmos selecionados: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Regressão linear múltipla.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Algoritmo genético.</a:t>
            </a:r>
          </a:p>
        </p:txBody>
      </p:sp>
    </p:spTree>
    <p:extLst>
      <p:ext uri="{BB962C8B-B14F-4D97-AF65-F5344CB8AC3E}">
        <p14:creationId xmlns:p14="http://schemas.microsoft.com/office/powerpoint/2010/main" val="66903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5974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Regressão linear múltipla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0571C6-41EF-497F-B2CF-A07282AF81DB}"/>
              </a:ext>
            </a:extLst>
          </p:cNvPr>
          <p:cNvSpPr txBox="1"/>
          <p:nvPr/>
        </p:nvSpPr>
        <p:spPr>
          <a:xfrm>
            <a:off x="179512" y="1203598"/>
            <a:ext cx="87849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regressão linear múltipla encontra a relação linear entre N variáveis independentes com uma variável dependente:</a:t>
            </a:r>
          </a:p>
          <a:p>
            <a:r>
              <a:rPr lang="pt-BR" dirty="0"/>
              <a:t>Y = variável dependente.</a:t>
            </a:r>
          </a:p>
          <a:p>
            <a:r>
              <a:rPr lang="pt-BR" dirty="0"/>
              <a:t>X = Variáveis independestes.</a:t>
            </a:r>
          </a:p>
          <a:p>
            <a:r>
              <a:rPr lang="pt-BR" dirty="0"/>
              <a:t>Bi = Coeficiente de regressão.</a:t>
            </a:r>
          </a:p>
          <a:p>
            <a:endParaRPr lang="pt-BR" sz="1400" dirty="0"/>
          </a:p>
          <a:p>
            <a:r>
              <a:rPr lang="pt-BR" sz="1400" dirty="0"/>
              <a:t>Y = B0 + B1 * X1 + B2 * X2 + ... + </a:t>
            </a:r>
            <a:r>
              <a:rPr lang="pt-BR" sz="1400" dirty="0" err="1"/>
              <a:t>Bn</a:t>
            </a:r>
            <a:r>
              <a:rPr lang="pt-BR" sz="1400" dirty="0"/>
              <a:t> * </a:t>
            </a:r>
            <a:r>
              <a:rPr lang="pt-BR" sz="1400" dirty="0" err="1"/>
              <a:t>Xn</a:t>
            </a:r>
            <a:endParaRPr lang="pt-BR" sz="1400" dirty="0"/>
          </a:p>
          <a:p>
            <a:endParaRPr lang="pt-BR" sz="1400" dirty="0"/>
          </a:p>
          <a:p>
            <a:r>
              <a:rPr lang="pt-BR" sz="1400" dirty="0"/>
              <a:t>Traduzindo para o modelo do sistema.</a:t>
            </a:r>
          </a:p>
          <a:p>
            <a:r>
              <a:rPr lang="pt-BR" sz="1400" dirty="0" err="1"/>
              <a:t>YAi</a:t>
            </a:r>
            <a:r>
              <a:rPr lang="pt-BR" sz="1400" dirty="0"/>
              <a:t> = </a:t>
            </a:r>
            <a:r>
              <a:rPr lang="pt-BR" sz="1400" dirty="0" err="1"/>
              <a:t>BA_temp</a:t>
            </a:r>
            <a:r>
              <a:rPr lang="pt-BR" sz="1400" dirty="0"/>
              <a:t> * </a:t>
            </a:r>
            <a:r>
              <a:rPr lang="pt-BR" sz="1400" dirty="0" err="1"/>
              <a:t>temp</a:t>
            </a:r>
            <a:r>
              <a:rPr lang="pt-BR" sz="1400" dirty="0"/>
              <a:t> + </a:t>
            </a:r>
            <a:r>
              <a:rPr lang="pt-BR" sz="1400" dirty="0" err="1"/>
              <a:t>BA_umid</a:t>
            </a:r>
            <a:r>
              <a:rPr lang="pt-BR" sz="1400" dirty="0"/>
              <a:t> * </a:t>
            </a:r>
            <a:r>
              <a:rPr lang="pt-BR" sz="1400" dirty="0" err="1"/>
              <a:t>umid</a:t>
            </a:r>
            <a:r>
              <a:rPr lang="pt-BR" sz="1400" dirty="0"/>
              <a:t> + </a:t>
            </a:r>
            <a:r>
              <a:rPr lang="pt-BR" sz="1400" dirty="0" err="1"/>
              <a:t>BA_vento</a:t>
            </a:r>
            <a:r>
              <a:rPr lang="pt-BR" sz="1400" dirty="0"/>
              <a:t> * vento + </a:t>
            </a:r>
            <a:r>
              <a:rPr lang="pt-BR" sz="1400" dirty="0" err="1"/>
              <a:t>BA_pressao</a:t>
            </a:r>
            <a:r>
              <a:rPr lang="pt-BR" sz="1400" dirty="0"/>
              <a:t> * </a:t>
            </a:r>
            <a:r>
              <a:rPr lang="pt-BR" sz="1400" dirty="0" err="1"/>
              <a:t>pressao</a:t>
            </a:r>
            <a:r>
              <a:rPr lang="pt-BR" sz="1400" dirty="0"/>
              <a:t> + </a:t>
            </a:r>
            <a:r>
              <a:rPr lang="pt-BR" sz="1400" dirty="0" err="1"/>
              <a:t>BA_chuva</a:t>
            </a:r>
            <a:r>
              <a:rPr lang="pt-BR" sz="1400" dirty="0"/>
              <a:t> * chuva</a:t>
            </a:r>
          </a:p>
          <a:p>
            <a:r>
              <a:rPr lang="pt-BR" sz="1400" dirty="0" err="1"/>
              <a:t>YEi</a:t>
            </a:r>
            <a:r>
              <a:rPr lang="pt-BR" sz="1400" dirty="0"/>
              <a:t> = </a:t>
            </a:r>
            <a:r>
              <a:rPr lang="pt-BR" sz="1400" dirty="0" err="1"/>
              <a:t>BE_temp</a:t>
            </a:r>
            <a:r>
              <a:rPr lang="pt-BR" sz="1400" dirty="0"/>
              <a:t> * </a:t>
            </a:r>
            <a:r>
              <a:rPr lang="pt-BR" sz="1400" dirty="0" err="1"/>
              <a:t>temp</a:t>
            </a:r>
            <a:r>
              <a:rPr lang="pt-BR" sz="1400" dirty="0"/>
              <a:t> + </a:t>
            </a:r>
            <a:r>
              <a:rPr lang="pt-BR" sz="1400" dirty="0" err="1"/>
              <a:t>BE_umid</a:t>
            </a:r>
            <a:r>
              <a:rPr lang="pt-BR" sz="1400" dirty="0"/>
              <a:t> * </a:t>
            </a:r>
            <a:r>
              <a:rPr lang="pt-BR" sz="1400" dirty="0" err="1"/>
              <a:t>umid</a:t>
            </a:r>
            <a:r>
              <a:rPr lang="pt-BR" sz="1400" dirty="0"/>
              <a:t> + </a:t>
            </a:r>
            <a:r>
              <a:rPr lang="pt-BR" sz="1400" dirty="0" err="1"/>
              <a:t>BE_vento</a:t>
            </a:r>
            <a:r>
              <a:rPr lang="pt-BR" sz="1400" dirty="0"/>
              <a:t> * vento + </a:t>
            </a:r>
            <a:r>
              <a:rPr lang="pt-BR" sz="1400" dirty="0" err="1"/>
              <a:t>BE_pressao</a:t>
            </a:r>
            <a:r>
              <a:rPr lang="pt-BR" sz="1400" dirty="0"/>
              <a:t> * </a:t>
            </a:r>
            <a:r>
              <a:rPr lang="pt-BR" sz="1400" dirty="0" err="1"/>
              <a:t>pressao</a:t>
            </a:r>
            <a:r>
              <a:rPr lang="pt-BR" sz="1400" dirty="0"/>
              <a:t> + </a:t>
            </a:r>
            <a:r>
              <a:rPr lang="pt-BR" sz="1400" dirty="0" err="1"/>
              <a:t>BE_chuva</a:t>
            </a:r>
            <a:r>
              <a:rPr lang="pt-BR" sz="1400" dirty="0"/>
              <a:t> * chuva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5457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5974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Regressão linear múltipla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0571C6-41EF-497F-B2CF-A07282AF81DB}"/>
              </a:ext>
            </a:extLst>
          </p:cNvPr>
          <p:cNvSpPr txBox="1"/>
          <p:nvPr/>
        </p:nvSpPr>
        <p:spPr>
          <a:xfrm>
            <a:off x="179512" y="1203598"/>
            <a:ext cx="8784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Traduzindo para o modelo do sistema.</a:t>
            </a:r>
          </a:p>
          <a:p>
            <a:r>
              <a:rPr lang="pt-BR" sz="1400" dirty="0" err="1"/>
              <a:t>YAi</a:t>
            </a:r>
            <a:r>
              <a:rPr lang="pt-BR" sz="1400" dirty="0"/>
              <a:t> = </a:t>
            </a:r>
            <a:r>
              <a:rPr lang="pt-BR" sz="1400" dirty="0" err="1"/>
              <a:t>BA_temp</a:t>
            </a:r>
            <a:r>
              <a:rPr lang="pt-BR" sz="1400" dirty="0"/>
              <a:t> * </a:t>
            </a:r>
            <a:r>
              <a:rPr lang="pt-BR" sz="1400" dirty="0" err="1"/>
              <a:t>temp</a:t>
            </a:r>
            <a:r>
              <a:rPr lang="pt-BR" sz="1400" dirty="0"/>
              <a:t> + </a:t>
            </a:r>
            <a:r>
              <a:rPr lang="pt-BR" sz="1400" dirty="0" err="1"/>
              <a:t>BA_umid</a:t>
            </a:r>
            <a:r>
              <a:rPr lang="pt-BR" sz="1400" dirty="0"/>
              <a:t> * </a:t>
            </a:r>
            <a:r>
              <a:rPr lang="pt-BR" sz="1400" dirty="0" err="1"/>
              <a:t>umid</a:t>
            </a:r>
            <a:r>
              <a:rPr lang="pt-BR" sz="1400" dirty="0"/>
              <a:t> + </a:t>
            </a:r>
            <a:r>
              <a:rPr lang="pt-BR" sz="1400" dirty="0" err="1"/>
              <a:t>BA_vento</a:t>
            </a:r>
            <a:r>
              <a:rPr lang="pt-BR" sz="1400" dirty="0"/>
              <a:t> * vento + </a:t>
            </a:r>
            <a:r>
              <a:rPr lang="pt-BR" sz="1400" dirty="0" err="1"/>
              <a:t>BA_pressao</a:t>
            </a:r>
            <a:r>
              <a:rPr lang="pt-BR" sz="1400" dirty="0"/>
              <a:t> * </a:t>
            </a:r>
            <a:r>
              <a:rPr lang="pt-BR" sz="1400" dirty="0" err="1"/>
              <a:t>pressao</a:t>
            </a:r>
            <a:r>
              <a:rPr lang="pt-BR" sz="1400" dirty="0"/>
              <a:t> + </a:t>
            </a:r>
            <a:r>
              <a:rPr lang="pt-BR" sz="1400" dirty="0" err="1"/>
              <a:t>BA_chuva</a:t>
            </a:r>
            <a:r>
              <a:rPr lang="pt-BR" sz="1400" dirty="0"/>
              <a:t> * chuva</a:t>
            </a:r>
          </a:p>
          <a:p>
            <a:r>
              <a:rPr lang="pt-BR" sz="1400" dirty="0" err="1"/>
              <a:t>YEi</a:t>
            </a:r>
            <a:r>
              <a:rPr lang="pt-BR" sz="1400" dirty="0"/>
              <a:t> = </a:t>
            </a:r>
            <a:r>
              <a:rPr lang="pt-BR" sz="1400" dirty="0" err="1"/>
              <a:t>BE_temp</a:t>
            </a:r>
            <a:r>
              <a:rPr lang="pt-BR" sz="1400" dirty="0"/>
              <a:t> * </a:t>
            </a:r>
            <a:r>
              <a:rPr lang="pt-BR" sz="1400" dirty="0" err="1"/>
              <a:t>temp</a:t>
            </a:r>
            <a:r>
              <a:rPr lang="pt-BR" sz="1400" dirty="0"/>
              <a:t> + </a:t>
            </a:r>
            <a:r>
              <a:rPr lang="pt-BR" sz="1400" dirty="0" err="1"/>
              <a:t>BE_umid</a:t>
            </a:r>
            <a:r>
              <a:rPr lang="pt-BR" sz="1400" dirty="0"/>
              <a:t> * </a:t>
            </a:r>
            <a:r>
              <a:rPr lang="pt-BR" sz="1400" dirty="0" err="1"/>
              <a:t>umid</a:t>
            </a:r>
            <a:r>
              <a:rPr lang="pt-BR" sz="1400" dirty="0"/>
              <a:t> + </a:t>
            </a:r>
            <a:r>
              <a:rPr lang="pt-BR" sz="1400" dirty="0" err="1"/>
              <a:t>BE_vento</a:t>
            </a:r>
            <a:r>
              <a:rPr lang="pt-BR" sz="1400" dirty="0"/>
              <a:t> * vento + </a:t>
            </a:r>
            <a:r>
              <a:rPr lang="pt-BR" sz="1400" dirty="0" err="1"/>
              <a:t>BE_pressao</a:t>
            </a:r>
            <a:r>
              <a:rPr lang="pt-BR" sz="1400" dirty="0"/>
              <a:t> * </a:t>
            </a:r>
            <a:r>
              <a:rPr lang="pt-BR" sz="1400" dirty="0" err="1"/>
              <a:t>pressao</a:t>
            </a:r>
            <a:r>
              <a:rPr lang="pt-BR" sz="1400" dirty="0"/>
              <a:t> + </a:t>
            </a:r>
            <a:r>
              <a:rPr lang="pt-BR" sz="1400" dirty="0" err="1"/>
              <a:t>BE_chuva</a:t>
            </a:r>
            <a:r>
              <a:rPr lang="pt-BR" sz="1400" dirty="0"/>
              <a:t> * chuva </a:t>
            </a:r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493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5974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Regressão linear múltipla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0571C6-41EF-497F-B2CF-A07282AF81DB}"/>
              </a:ext>
            </a:extLst>
          </p:cNvPr>
          <p:cNvSpPr txBox="1"/>
          <p:nvPr/>
        </p:nvSpPr>
        <p:spPr>
          <a:xfrm>
            <a:off x="179512" y="1203598"/>
            <a:ext cx="87849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calcular os coeficientes de regressão foram feitos os seguintes cálculos: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Transposta da matriz do clima (</a:t>
            </a:r>
            <a:r>
              <a:rPr lang="pt-BR" dirty="0" err="1"/>
              <a:t>transp_clima</a:t>
            </a:r>
            <a:r>
              <a:rPr lang="pt-BR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Multiplicação da matriz do clima com a sua transposta (</a:t>
            </a:r>
            <a:r>
              <a:rPr lang="pt-BR" dirty="0" err="1"/>
              <a:t>mult_transp_clima</a:t>
            </a:r>
            <a:r>
              <a:rPr lang="pt-BR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 matriz inversa </a:t>
            </a:r>
            <a:r>
              <a:rPr lang="pt-BR" dirty="0" err="1"/>
              <a:t>mult_transp_clima</a:t>
            </a:r>
            <a:r>
              <a:rPr lang="pt-BR" dirty="0"/>
              <a:t> (</a:t>
            </a:r>
            <a:r>
              <a:rPr lang="pt-BR" dirty="0" err="1"/>
              <a:t>inv_mult_transp_clima</a:t>
            </a:r>
            <a:r>
              <a:rPr lang="pt-BR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Multiplicação da saída esperada pela </a:t>
            </a:r>
            <a:r>
              <a:rPr lang="pt-BR" dirty="0" err="1"/>
              <a:t>transp_clima</a:t>
            </a:r>
            <a:r>
              <a:rPr lang="pt-BR" dirty="0"/>
              <a:t> (</a:t>
            </a:r>
            <a:r>
              <a:rPr lang="pt-BR" dirty="0" err="1"/>
              <a:t>mult_saída_transp_clima</a:t>
            </a:r>
            <a:r>
              <a:rPr lang="pt-BR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Multiplicação </a:t>
            </a:r>
            <a:r>
              <a:rPr lang="pt-BR" dirty="0" err="1"/>
              <a:t>mult_saída_transp_clima</a:t>
            </a:r>
            <a:r>
              <a:rPr lang="pt-BR" dirty="0"/>
              <a:t> com </a:t>
            </a:r>
            <a:r>
              <a:rPr lang="pt-BR" dirty="0" err="1"/>
              <a:t>inv_mult_transp_clima</a:t>
            </a:r>
            <a:r>
              <a:rPr lang="pt-BR" dirty="0"/>
              <a:t> (</a:t>
            </a:r>
            <a:r>
              <a:rPr lang="pt-BR" dirty="0" err="1"/>
              <a:t>lista_coeficientes</a:t>
            </a:r>
            <a:r>
              <a:rPr lang="pt-BR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endParaRPr lang="pt-BR" sz="1400" dirty="0"/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6290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443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Algoritmo genético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0571C6-41EF-497F-B2CF-A07282AF81DB}"/>
              </a:ext>
            </a:extLst>
          </p:cNvPr>
          <p:cNvSpPr txBox="1"/>
          <p:nvPr/>
        </p:nvSpPr>
        <p:spPr>
          <a:xfrm>
            <a:off x="179512" y="1203598"/>
            <a:ext cx="87849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algoritmo genético é usado para achar valores aproximados para problemas de otimização e busca.</a:t>
            </a:r>
          </a:p>
          <a:p>
            <a:r>
              <a:rPr lang="pt-BR" dirty="0"/>
              <a:t>Algoritmo genético é um algoritmo evolutivo baseado na biologia, tendo hereditariedade, mutação, seleção natural e crossover. </a:t>
            </a:r>
          </a:p>
          <a:p>
            <a:endParaRPr lang="pt-BR" sz="1400" dirty="0"/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7701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443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Algoritmo genético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0571C6-41EF-497F-B2CF-A07282AF81DB}"/>
              </a:ext>
            </a:extLst>
          </p:cNvPr>
          <p:cNvSpPr txBox="1"/>
          <p:nvPr/>
        </p:nvSpPr>
        <p:spPr>
          <a:xfrm>
            <a:off x="179512" y="1203598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modelo genético no sistema possui 3 maneiras de criar a população inicial: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Primeira maneira toda população recebe valores aleatórios.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Segunda maneira traz do banco de dados o gene com maior precisão.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Terceira maneira traz do banco de dados os 10 o genes com maior precisão.</a:t>
            </a:r>
          </a:p>
        </p:txBody>
      </p:sp>
    </p:spTree>
    <p:extLst>
      <p:ext uri="{BB962C8B-B14F-4D97-AF65-F5344CB8AC3E}">
        <p14:creationId xmlns:p14="http://schemas.microsoft.com/office/powerpoint/2010/main" val="3690546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443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Algoritmo genético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6C96C02-5B89-4FB7-B5EA-AA21A973A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87574"/>
            <a:ext cx="66198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68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443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Algoritmo genético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0571C6-41EF-497F-B2CF-A07282AF81DB}"/>
              </a:ext>
            </a:extLst>
          </p:cNvPr>
          <p:cNvSpPr txBox="1"/>
          <p:nvPr/>
        </p:nvSpPr>
        <p:spPr>
          <a:xfrm>
            <a:off x="179512" y="1203598"/>
            <a:ext cx="8784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Gerar população: População inicial com 10000 membros.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Calcular aptidão: Calcula a taxa de detecções corretas que o gene possui.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Selecionar: Seleção natural, mantem 40% dos melhores genes e a cada 20 gerações mantem 1%.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Cruzamento: É feito de maneira aleatória.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Novos membros: O cruzamento gera 80% da população 20% são novos genes.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Mutação: Cada filho tem 0,1% de chances de sofrer uma mutação.</a:t>
            </a:r>
          </a:p>
        </p:txBody>
      </p:sp>
    </p:spTree>
    <p:extLst>
      <p:ext uri="{BB962C8B-B14F-4D97-AF65-F5344CB8AC3E}">
        <p14:creationId xmlns:p14="http://schemas.microsoft.com/office/powerpoint/2010/main" val="2419852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443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Algoritmo genético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149DDF1-784D-4A4F-88E5-AB236CE04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07909"/>
              </p:ext>
            </p:extLst>
          </p:nvPr>
        </p:nvGraphicFramePr>
        <p:xfrm>
          <a:off x="251520" y="1419622"/>
          <a:ext cx="8640960" cy="2113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84368649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48608962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45584418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67698951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05656929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240339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População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1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Gerações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0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Tempo: 00:02:20</a:t>
                      </a:r>
                    </a:p>
                    <a:p>
                      <a:r>
                        <a:rPr lang="pt-BR" sz="1200" dirty="0"/>
                        <a:t>Acerto: 66,5%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Tempo: 00:11:30</a:t>
                      </a:r>
                    </a:p>
                    <a:p>
                      <a:r>
                        <a:rPr lang="pt-BR" sz="1200" dirty="0"/>
                        <a:t>Acerto: 75,5%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Tempo: 00:21:30</a:t>
                      </a:r>
                    </a:p>
                    <a:p>
                      <a:r>
                        <a:rPr lang="pt-BR" sz="1200" dirty="0"/>
                        <a:t>Acerto: 78,5%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Tempo: 00:32:00</a:t>
                      </a:r>
                    </a:p>
                    <a:p>
                      <a:r>
                        <a:rPr lang="pt-BR" sz="1200" dirty="0"/>
                        <a:t>Acerto: 77,7%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Tempo: 00:42:00</a:t>
                      </a:r>
                    </a:p>
                    <a:p>
                      <a:r>
                        <a:rPr lang="pt-BR" sz="1200" dirty="0"/>
                        <a:t>Acerto: 78,8%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37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Tempo: 00:06:40</a:t>
                      </a:r>
                    </a:p>
                    <a:p>
                      <a:r>
                        <a:rPr lang="pt-BR" sz="1200" dirty="0"/>
                        <a:t>Acerto: 74,5%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Tempo: 00:28:20</a:t>
                      </a:r>
                    </a:p>
                    <a:p>
                      <a:r>
                        <a:rPr lang="pt-BR" sz="1200" dirty="0"/>
                        <a:t>Acerto: 78,9%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Tempo: 00:52:00</a:t>
                      </a:r>
                    </a:p>
                    <a:p>
                      <a:r>
                        <a:rPr lang="pt-BR" sz="1200" dirty="0"/>
                        <a:t>Acerto: 80,8%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Tempo: 01:14:00</a:t>
                      </a:r>
                    </a:p>
                    <a:p>
                      <a:r>
                        <a:rPr lang="pt-BR" sz="1200" dirty="0"/>
                        <a:t>Acerto: 80,8%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Tempo: 01:40:00</a:t>
                      </a:r>
                    </a:p>
                    <a:p>
                      <a:r>
                        <a:rPr lang="pt-BR" sz="1200" dirty="0"/>
                        <a:t>Acerto: 80,8%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38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Tempo: 00:10:30</a:t>
                      </a:r>
                    </a:p>
                    <a:p>
                      <a:r>
                        <a:rPr lang="pt-BR" sz="1200" dirty="0"/>
                        <a:t>Acerto: 77,8 %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Tempo: 00:47:20</a:t>
                      </a:r>
                    </a:p>
                    <a:p>
                      <a:r>
                        <a:rPr lang="pt-BR" sz="1200" dirty="0"/>
                        <a:t>Acerto: 80,3%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Tempo: 01:22:00</a:t>
                      </a:r>
                    </a:p>
                    <a:p>
                      <a:r>
                        <a:rPr lang="pt-BR" sz="1200" dirty="0"/>
                        <a:t>Acerto: 81,1%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Tempo: 02:01:00</a:t>
                      </a:r>
                    </a:p>
                    <a:p>
                      <a:r>
                        <a:rPr lang="pt-BR" sz="1200" dirty="0"/>
                        <a:t>Acerto: 80,9%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Tempo: 02:29:00</a:t>
                      </a:r>
                    </a:p>
                    <a:p>
                      <a:r>
                        <a:rPr lang="pt-BR" sz="1200" dirty="0"/>
                        <a:t>Acerto: 81,6%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255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45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2066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Objetivo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0571C6-41EF-497F-B2CF-A07282AF81DB}"/>
              </a:ext>
            </a:extLst>
          </p:cNvPr>
          <p:cNvSpPr txBox="1"/>
          <p:nvPr/>
        </p:nvSpPr>
        <p:spPr>
          <a:xfrm>
            <a:off x="179512" y="1203598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 projeto tem como objetivo analisar e desenvolver uma automação residencial</a:t>
            </a:r>
          </a:p>
          <a:p>
            <a:r>
              <a:rPr lang="pt-BR" dirty="0"/>
              <a:t>integrada com inteligência artificial, voltada para gerenciar o consumo de água e</a:t>
            </a:r>
          </a:p>
          <a:p>
            <a:r>
              <a:rPr lang="pt-BR" dirty="0"/>
              <a:t>energia.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6604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Linguagem de programação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0571C6-41EF-497F-B2CF-A07282AF81DB}"/>
              </a:ext>
            </a:extLst>
          </p:cNvPr>
          <p:cNvSpPr txBox="1"/>
          <p:nvPr/>
        </p:nvSpPr>
        <p:spPr>
          <a:xfrm>
            <a:off x="179512" y="1203598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Inicialmente foi escolhida a linguagem C, por ser mais simples a integração com hardware em projeto II, porem pelos motivos a seguir a linguagem foi alterada: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Interface não amigável.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Usar arquivos para manter os dados ficou complexo.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Manipular arquivos gerava lentidão.</a:t>
            </a:r>
          </a:p>
        </p:txBody>
      </p:sp>
    </p:spTree>
    <p:extLst>
      <p:ext uri="{BB962C8B-B14F-4D97-AF65-F5344CB8AC3E}">
        <p14:creationId xmlns:p14="http://schemas.microsoft.com/office/powerpoint/2010/main" val="74741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6604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Linguagem de programação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0571C6-41EF-497F-B2CF-A07282AF81DB}"/>
              </a:ext>
            </a:extLst>
          </p:cNvPr>
          <p:cNvSpPr txBox="1"/>
          <p:nvPr/>
        </p:nvSpPr>
        <p:spPr>
          <a:xfrm>
            <a:off x="179512" y="1203598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Atualmente estou utilizando Python e Django pelos motivos 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Criação de interfaces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Banco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Facilidade de codificação.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Estudar as tecnologias.</a:t>
            </a:r>
          </a:p>
        </p:txBody>
      </p:sp>
    </p:spTree>
    <p:extLst>
      <p:ext uri="{BB962C8B-B14F-4D97-AF65-F5344CB8AC3E}">
        <p14:creationId xmlns:p14="http://schemas.microsoft.com/office/powerpoint/2010/main" val="387073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3892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Banco de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0571C6-41EF-497F-B2CF-A07282AF81DB}"/>
              </a:ext>
            </a:extLst>
          </p:cNvPr>
          <p:cNvSpPr txBox="1"/>
          <p:nvPr/>
        </p:nvSpPr>
        <p:spPr>
          <a:xfrm>
            <a:off x="179512" y="1203598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Banco de dados usado foi o sqlite3 motivos: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Projeto simples, com poucas requisições.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Possibilidade de estar em sistemas embarcados.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Usando Django é o database que tenho mais afinidade.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645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3892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Banco de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0571C6-41EF-497F-B2CF-A07282AF81DB}"/>
              </a:ext>
            </a:extLst>
          </p:cNvPr>
          <p:cNvSpPr txBox="1"/>
          <p:nvPr/>
        </p:nvSpPr>
        <p:spPr>
          <a:xfrm>
            <a:off x="179512" y="1203598"/>
            <a:ext cx="8784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Durante a modelagem do database foram utilizadas as formas Normais, porem para ter um ganho de desempenho acabei ferido a 2 forma normal, para pegar a quantidade de agua e energia consumidas durante a simulação, ficava muito custoso computacionalmente, adicionei na tabela ConsumoMes o consumo de água e energia total.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47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3720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Funcionamento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0571C6-41EF-497F-B2CF-A07282AF81DB}"/>
              </a:ext>
            </a:extLst>
          </p:cNvPr>
          <p:cNvSpPr txBox="1"/>
          <p:nvPr/>
        </p:nvSpPr>
        <p:spPr>
          <a:xfrm>
            <a:off x="179512" y="1203598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projeto foi desenvolvido de maneira preditiva, onde ele lê dados climáticos, estabelece o consumo previsto para cada um dos cômodos, para aquele tipo de dia e por fim realiza a comparação com consumo real.</a:t>
            </a:r>
          </a:p>
          <a:p>
            <a:r>
              <a:rPr lang="pt-BR" dirty="0"/>
              <a:t>Dados usados pelos algoritmos: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Temperatura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Pressão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Chuva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646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3720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Funcionamento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0571C6-41EF-497F-B2CF-A07282AF81DB}"/>
              </a:ext>
            </a:extLst>
          </p:cNvPr>
          <p:cNvSpPr txBox="1"/>
          <p:nvPr/>
        </p:nvSpPr>
        <p:spPr>
          <a:xfrm>
            <a:off x="179512" y="1203598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dados climáticos utilizados no sistema para treinar, testar e simular estão salvos no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265737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3720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Funcionamento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0571C6-41EF-497F-B2CF-A07282AF81DB}"/>
              </a:ext>
            </a:extLst>
          </p:cNvPr>
          <p:cNvSpPr txBox="1"/>
          <p:nvPr/>
        </p:nvSpPr>
        <p:spPr>
          <a:xfrm>
            <a:off x="179512" y="1203598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 entradas climáticas para cada cômodo combinado com a data, se é dia de semana ou final de semana, tem como </a:t>
            </a:r>
            <a:r>
              <a:rPr lang="pt-BR" dirty="0" err="1"/>
              <a:t>saida</a:t>
            </a:r>
            <a:r>
              <a:rPr lang="pt-BR" dirty="0"/>
              <a:t> consumo do recurso agua ou energia em 6 categorias que são: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consumido ou não consome.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Consumo muito baixo.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Consumo baixo.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Consumo médio.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Consumo alto.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Consumo muito alto.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1480006"/>
      </p:ext>
    </p:extLst>
  </p:cSld>
  <p:clrMapOvr>
    <a:masterClrMapping/>
  </p:clrMapOvr>
</p:sld>
</file>

<file path=ppt/theme/theme1.xml><?xml version="1.0" encoding="utf-8"?>
<a:theme xmlns:a="http://schemas.openxmlformats.org/drawingml/2006/main" name="UNOESTE">
  <a:themeElements>
    <a:clrScheme name="UNOESTE">
      <a:dk1>
        <a:srgbClr val="004C00"/>
      </a:dk1>
      <a:lt1>
        <a:sysClr val="window" lastClr="FFFFFF"/>
      </a:lt1>
      <a:dk2>
        <a:srgbClr val="006600"/>
      </a:dk2>
      <a:lt2>
        <a:srgbClr val="D8D8D8"/>
      </a:lt2>
      <a:accent1>
        <a:srgbClr val="9BBB59"/>
      </a:accent1>
      <a:accent2>
        <a:srgbClr val="92D050"/>
      </a:accent2>
      <a:accent3>
        <a:srgbClr val="00B050"/>
      </a:accent3>
      <a:accent4>
        <a:srgbClr val="F79646"/>
      </a:accent4>
      <a:accent5>
        <a:srgbClr val="FFC000"/>
      </a:accent5>
      <a:accent6>
        <a:srgbClr val="FAC08F"/>
      </a:accent6>
      <a:hlink>
        <a:srgbClr val="FF9900"/>
      </a:hlink>
      <a:folHlink>
        <a:srgbClr val="CCFF66"/>
      </a:folHlink>
    </a:clrScheme>
    <a:fontScheme name="UNOESTE">
      <a:majorFont>
        <a:latin typeface="Helvetica65-Medium"/>
        <a:ea typeface=""/>
        <a:cs typeface=""/>
      </a:majorFont>
      <a:minorFont>
        <a:latin typeface="Helvetica"/>
        <a:ea typeface=""/>
        <a:cs typeface=""/>
      </a:minorFont>
    </a:fontScheme>
    <a:fmtScheme name="Cost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</TotalTime>
  <Words>983</Words>
  <Application>Microsoft Office PowerPoint</Application>
  <PresentationFormat>Apresentação na tela (16:9)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Helvetica</vt:lpstr>
      <vt:lpstr>Helvetica65-Medium</vt:lpstr>
      <vt:lpstr>UNOESTE</vt:lpstr>
      <vt:lpstr>Projeto de graduação 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ledu</dc:creator>
  <cp:lastModifiedBy>RAFAEL EDUARDO</cp:lastModifiedBy>
  <cp:revision>63</cp:revision>
  <dcterms:created xsi:type="dcterms:W3CDTF">2015-03-27T12:49:42Z</dcterms:created>
  <dcterms:modified xsi:type="dcterms:W3CDTF">2020-12-04T04:12:30Z</dcterms:modified>
</cp:coreProperties>
</file>