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8" r:id="rId9"/>
    <p:sldId id="267" r:id="rId10"/>
    <p:sldId id="264" r:id="rId11"/>
    <p:sldId id="265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6" r:id="rId21"/>
    <p:sldId id="278" r:id="rId22"/>
    <p:sldId id="279" r:id="rId23"/>
    <p:sldId id="286" r:id="rId24"/>
    <p:sldId id="280" r:id="rId25"/>
    <p:sldId id="281" r:id="rId26"/>
    <p:sldId id="282" r:id="rId27"/>
    <p:sldId id="283" r:id="rId28"/>
    <p:sldId id="284" r:id="rId29"/>
    <p:sldId id="285" r:id="rId30"/>
    <p:sldId id="258" r:id="rId31"/>
  </p:sldIdLst>
  <p:sldSz cx="9144000" cy="5143500" type="screen16x9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2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5710"/>
    <a:srgbClr val="99CC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3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72" y="3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989856" y="1653648"/>
            <a:ext cx="7164288" cy="1836204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bg1">
                    <a:alpha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883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5178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65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88376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7729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2616771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149163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0882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8376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288376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7997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52477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52477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58253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>
              <a:defRPr sz="4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9289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56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393231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3008313" cy="31516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8557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274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7918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65-Medium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65-Medium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65-Medium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65-Medium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65-Medium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65-Medium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65-Medium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65-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0600" y="1653779"/>
            <a:ext cx="7162800" cy="1835944"/>
          </a:xfrm>
        </p:spPr>
        <p:txBody>
          <a:bodyPr/>
          <a:lstStyle/>
          <a:p>
            <a:pPr>
              <a:defRPr/>
            </a:pPr>
            <a:r>
              <a:rPr lang="pt-BR" dirty="0">
                <a:ea typeface="Roboto" pitchFamily="2" charset="0"/>
              </a:rPr>
              <a:t>Projeto de graduação I</a:t>
            </a:r>
          </a:p>
        </p:txBody>
      </p:sp>
      <p:sp>
        <p:nvSpPr>
          <p:cNvPr id="12291" name="CaixaDeTexto 2"/>
          <p:cNvSpPr txBox="1">
            <a:spLocks noChangeArrowheads="1"/>
          </p:cNvSpPr>
          <p:nvPr/>
        </p:nvSpPr>
        <p:spPr bwMode="auto">
          <a:xfrm>
            <a:off x="2850986" y="4103688"/>
            <a:ext cx="34420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2" charset="0"/>
                <a:cs typeface="Arial" charset="0"/>
              </a:defRPr>
            </a:lvl9pPr>
          </a:lstStyle>
          <a:p>
            <a:pPr algn="ctr" eaLnBrk="1" hangingPunct="1"/>
            <a:r>
              <a:rPr lang="pt-BR" dirty="0">
                <a:solidFill>
                  <a:srgbClr val="99CC00"/>
                </a:solidFill>
                <a:latin typeface="Arial" charset="0"/>
              </a:rPr>
              <a:t>Rafael Eduardo Ap. Dos Santos</a:t>
            </a:r>
          </a:p>
          <a:p>
            <a:pPr algn="ctr" eaLnBrk="1" hangingPunct="1"/>
            <a:r>
              <a:rPr lang="pt-BR" b="1" dirty="0">
                <a:solidFill>
                  <a:srgbClr val="99CC00"/>
                </a:solidFill>
                <a:latin typeface="Arial" charset="0"/>
              </a:rPr>
              <a:t>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2608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Algoritmos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0571C6-41EF-497F-B2CF-A07282AF81DB}"/>
              </a:ext>
            </a:extLst>
          </p:cNvPr>
          <p:cNvSpPr txBox="1"/>
          <p:nvPr/>
        </p:nvSpPr>
        <p:spPr>
          <a:xfrm>
            <a:off x="179512" y="1203598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Houveram vários algoritmos selecionados durante os artigos escolhidos, porém foram excluídos pelos motivos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Falta de explicação de como o algoritmo foi implementado.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Algoritmo com poucos resultados durante as buscas.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Algoritmos muito similares.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Tempo curto para implementar.</a:t>
            </a:r>
          </a:p>
          <a:p>
            <a:endParaRPr lang="pt-BR" dirty="0"/>
          </a:p>
          <a:p>
            <a:r>
              <a:rPr lang="pt-BR" dirty="0"/>
              <a:t>Algoritmos selecionados: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Regressão linear múltipla.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Algoritmo genético.</a:t>
            </a:r>
          </a:p>
        </p:txBody>
      </p:sp>
    </p:spTree>
    <p:extLst>
      <p:ext uri="{BB962C8B-B14F-4D97-AF65-F5344CB8AC3E}">
        <p14:creationId xmlns:p14="http://schemas.microsoft.com/office/powerpoint/2010/main" val="66903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5974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Regressão linear múltipla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0571C6-41EF-497F-B2CF-A07282AF81DB}"/>
              </a:ext>
            </a:extLst>
          </p:cNvPr>
          <p:cNvSpPr txBox="1"/>
          <p:nvPr/>
        </p:nvSpPr>
        <p:spPr>
          <a:xfrm>
            <a:off x="179512" y="1203598"/>
            <a:ext cx="878497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regressão linear múltipla encontra a relação linear entre N variáveis independentes com uma variável dependente:</a:t>
            </a:r>
          </a:p>
          <a:p>
            <a:r>
              <a:rPr lang="pt-BR" dirty="0"/>
              <a:t>Y = variável dependente.</a:t>
            </a:r>
          </a:p>
          <a:p>
            <a:r>
              <a:rPr lang="pt-BR" dirty="0"/>
              <a:t>X = Variáveis independente.</a:t>
            </a:r>
          </a:p>
          <a:p>
            <a:r>
              <a:rPr lang="pt-BR" dirty="0"/>
              <a:t>Bi = Coeficiente de regressão.</a:t>
            </a:r>
          </a:p>
          <a:p>
            <a:endParaRPr lang="pt-BR" sz="1400" dirty="0"/>
          </a:p>
          <a:p>
            <a:r>
              <a:rPr lang="pt-BR" sz="1400" dirty="0"/>
              <a:t>Y = B0 + B1 * X1 + B2 * X2 + ... + </a:t>
            </a:r>
            <a:r>
              <a:rPr lang="pt-BR" sz="1400" dirty="0" err="1"/>
              <a:t>Bn</a:t>
            </a:r>
            <a:r>
              <a:rPr lang="pt-BR" sz="1400" dirty="0"/>
              <a:t> * </a:t>
            </a:r>
            <a:r>
              <a:rPr lang="pt-BR" sz="1400" dirty="0" err="1"/>
              <a:t>Xn</a:t>
            </a:r>
            <a:endParaRPr lang="pt-BR" sz="1400" dirty="0"/>
          </a:p>
          <a:p>
            <a:endParaRPr lang="pt-BR" sz="1400" dirty="0"/>
          </a:p>
          <a:p>
            <a:r>
              <a:rPr lang="pt-BR" sz="1400" dirty="0"/>
              <a:t>Traduzindo para o modelo do sistema.</a:t>
            </a:r>
          </a:p>
          <a:p>
            <a:endParaRPr lang="pt-BR" sz="1400" dirty="0"/>
          </a:p>
          <a:p>
            <a:r>
              <a:rPr lang="pt-BR" sz="1400" dirty="0" err="1"/>
              <a:t>YAi</a:t>
            </a:r>
            <a:r>
              <a:rPr lang="pt-BR" sz="1400" dirty="0"/>
              <a:t> = </a:t>
            </a:r>
            <a:r>
              <a:rPr lang="pt-BR" sz="1400" dirty="0" err="1"/>
              <a:t>BA_temp</a:t>
            </a:r>
            <a:r>
              <a:rPr lang="pt-BR" sz="1400" dirty="0"/>
              <a:t> * </a:t>
            </a:r>
            <a:r>
              <a:rPr lang="pt-BR" sz="1400" dirty="0" err="1"/>
              <a:t>temp</a:t>
            </a:r>
            <a:r>
              <a:rPr lang="pt-BR" sz="1400" dirty="0"/>
              <a:t> + </a:t>
            </a:r>
            <a:r>
              <a:rPr lang="pt-BR" sz="1400" dirty="0" err="1"/>
              <a:t>BA_umid</a:t>
            </a:r>
            <a:r>
              <a:rPr lang="pt-BR" sz="1400" dirty="0"/>
              <a:t> * </a:t>
            </a:r>
            <a:r>
              <a:rPr lang="pt-BR" sz="1400" dirty="0" err="1"/>
              <a:t>umid</a:t>
            </a:r>
            <a:r>
              <a:rPr lang="pt-BR" sz="1400" dirty="0"/>
              <a:t> + </a:t>
            </a:r>
            <a:r>
              <a:rPr lang="pt-BR" sz="1400" dirty="0" err="1"/>
              <a:t>BA_vento</a:t>
            </a:r>
            <a:r>
              <a:rPr lang="pt-BR" sz="1400" dirty="0"/>
              <a:t> * vento + </a:t>
            </a:r>
            <a:r>
              <a:rPr lang="pt-BR" sz="1400" dirty="0" err="1"/>
              <a:t>BA_pressao</a:t>
            </a:r>
            <a:r>
              <a:rPr lang="pt-BR" sz="1400" dirty="0"/>
              <a:t> * </a:t>
            </a:r>
            <a:r>
              <a:rPr lang="pt-BR" sz="1400" dirty="0" err="1"/>
              <a:t>pressao</a:t>
            </a:r>
            <a:r>
              <a:rPr lang="pt-BR" sz="1400" dirty="0"/>
              <a:t> + </a:t>
            </a:r>
            <a:r>
              <a:rPr lang="pt-BR" sz="1400" dirty="0" err="1"/>
              <a:t>BA_chuva</a:t>
            </a:r>
            <a:r>
              <a:rPr lang="pt-BR" sz="1400" dirty="0"/>
              <a:t> * chuva</a:t>
            </a:r>
          </a:p>
          <a:p>
            <a:r>
              <a:rPr lang="pt-BR" sz="1400" dirty="0" err="1"/>
              <a:t>YEi</a:t>
            </a:r>
            <a:r>
              <a:rPr lang="pt-BR" sz="1400" dirty="0"/>
              <a:t> = </a:t>
            </a:r>
            <a:r>
              <a:rPr lang="pt-BR" sz="1400" dirty="0" err="1"/>
              <a:t>BE_temp</a:t>
            </a:r>
            <a:r>
              <a:rPr lang="pt-BR" sz="1400" dirty="0"/>
              <a:t> * </a:t>
            </a:r>
            <a:r>
              <a:rPr lang="pt-BR" sz="1400" dirty="0" err="1"/>
              <a:t>temp</a:t>
            </a:r>
            <a:r>
              <a:rPr lang="pt-BR" sz="1400" dirty="0"/>
              <a:t> + </a:t>
            </a:r>
            <a:r>
              <a:rPr lang="pt-BR" sz="1400" dirty="0" err="1"/>
              <a:t>BE_umid</a:t>
            </a:r>
            <a:r>
              <a:rPr lang="pt-BR" sz="1400" dirty="0"/>
              <a:t> * </a:t>
            </a:r>
            <a:r>
              <a:rPr lang="pt-BR" sz="1400" dirty="0" err="1"/>
              <a:t>umid</a:t>
            </a:r>
            <a:r>
              <a:rPr lang="pt-BR" sz="1400" dirty="0"/>
              <a:t> + </a:t>
            </a:r>
            <a:r>
              <a:rPr lang="pt-BR" sz="1400" dirty="0" err="1"/>
              <a:t>BE_vento</a:t>
            </a:r>
            <a:r>
              <a:rPr lang="pt-BR" sz="1400" dirty="0"/>
              <a:t> * vento + </a:t>
            </a:r>
            <a:r>
              <a:rPr lang="pt-BR" sz="1400" dirty="0" err="1"/>
              <a:t>BE_pressao</a:t>
            </a:r>
            <a:r>
              <a:rPr lang="pt-BR" sz="1400" dirty="0"/>
              <a:t> * </a:t>
            </a:r>
            <a:r>
              <a:rPr lang="pt-BR" sz="1400" dirty="0" err="1"/>
              <a:t>pressao</a:t>
            </a:r>
            <a:r>
              <a:rPr lang="pt-BR" sz="1400" dirty="0"/>
              <a:t> + </a:t>
            </a:r>
            <a:r>
              <a:rPr lang="pt-BR" sz="1400" dirty="0" err="1"/>
              <a:t>BE_chuva</a:t>
            </a:r>
            <a:r>
              <a:rPr lang="pt-BR" sz="1400" dirty="0"/>
              <a:t> * chuva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5457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5974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Regressão linear múltipla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0571C6-41EF-497F-B2CF-A07282AF81DB}"/>
              </a:ext>
            </a:extLst>
          </p:cNvPr>
          <p:cNvSpPr txBox="1"/>
          <p:nvPr/>
        </p:nvSpPr>
        <p:spPr>
          <a:xfrm>
            <a:off x="179512" y="1203598"/>
            <a:ext cx="87849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calcular os coeficientes de regressão foram feitos os seguintes cálculos: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Transposta da matriz do clima (</a:t>
            </a:r>
            <a:r>
              <a:rPr lang="pt-BR" dirty="0" err="1"/>
              <a:t>transp_clima</a:t>
            </a:r>
            <a:r>
              <a:rPr lang="pt-BR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Multiplicação da matriz do clima com a sua transposta (</a:t>
            </a:r>
            <a:r>
              <a:rPr lang="pt-BR" dirty="0" err="1"/>
              <a:t>mult_transp_clima</a:t>
            </a:r>
            <a:r>
              <a:rPr lang="pt-BR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 matriz inversa </a:t>
            </a:r>
            <a:r>
              <a:rPr lang="pt-BR" dirty="0" err="1"/>
              <a:t>mult_transp_clima</a:t>
            </a:r>
            <a:r>
              <a:rPr lang="pt-BR" dirty="0"/>
              <a:t> (</a:t>
            </a:r>
            <a:r>
              <a:rPr lang="pt-BR" dirty="0" err="1"/>
              <a:t>inv_mult_transp_clima</a:t>
            </a:r>
            <a:r>
              <a:rPr lang="pt-BR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Multiplicação da saída esperada pela </a:t>
            </a:r>
            <a:r>
              <a:rPr lang="pt-BR" dirty="0" err="1"/>
              <a:t>transp_clima</a:t>
            </a:r>
            <a:r>
              <a:rPr lang="pt-BR" dirty="0"/>
              <a:t> (</a:t>
            </a:r>
            <a:r>
              <a:rPr lang="pt-BR" dirty="0" err="1"/>
              <a:t>mult_saída_transp_clima</a:t>
            </a:r>
            <a:r>
              <a:rPr lang="pt-BR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Multiplicação </a:t>
            </a:r>
            <a:r>
              <a:rPr lang="pt-BR" dirty="0" err="1"/>
              <a:t>mult_saída_transp_clima</a:t>
            </a:r>
            <a:r>
              <a:rPr lang="pt-BR" dirty="0"/>
              <a:t> com </a:t>
            </a:r>
            <a:r>
              <a:rPr lang="pt-BR" dirty="0" err="1"/>
              <a:t>inv_mult_transp_clima</a:t>
            </a:r>
            <a:r>
              <a:rPr lang="pt-BR" dirty="0"/>
              <a:t> (</a:t>
            </a:r>
            <a:r>
              <a:rPr lang="pt-BR" dirty="0" err="1"/>
              <a:t>lista_coeficientes</a:t>
            </a:r>
            <a:r>
              <a:rPr lang="pt-BR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endParaRPr lang="pt-BR" sz="1400" dirty="0"/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6290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443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Algoritmo genético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0571C6-41EF-497F-B2CF-A07282AF81DB}"/>
              </a:ext>
            </a:extLst>
          </p:cNvPr>
          <p:cNvSpPr txBox="1"/>
          <p:nvPr/>
        </p:nvSpPr>
        <p:spPr>
          <a:xfrm>
            <a:off x="179512" y="1203598"/>
            <a:ext cx="87849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algoritmo genético é usado para achar valores aproximados para problemas de otimização e busca.</a:t>
            </a:r>
          </a:p>
          <a:p>
            <a:r>
              <a:rPr lang="pt-BR" dirty="0"/>
              <a:t>Algoritmo genético é um algoritmo evolutivo baseado na biologia, tendo hereditariedade, mutação, seleção natural e crossover. </a:t>
            </a:r>
          </a:p>
          <a:p>
            <a:endParaRPr lang="pt-BR" sz="1400" dirty="0"/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7701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443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Algoritmo genético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0571C6-41EF-497F-B2CF-A07282AF81DB}"/>
              </a:ext>
            </a:extLst>
          </p:cNvPr>
          <p:cNvSpPr txBox="1"/>
          <p:nvPr/>
        </p:nvSpPr>
        <p:spPr>
          <a:xfrm>
            <a:off x="179512" y="1203598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modelo genético no sistema possui 3 maneiras de criar a população inicial: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Primeira maneira toda população recebe valores aleatórios.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Segunda maneira traz do banco de dados o gene com maior precisão.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Terceira maneira traz do banco de dados os 10 o genes com maior precisão.</a:t>
            </a:r>
          </a:p>
        </p:txBody>
      </p:sp>
    </p:spTree>
    <p:extLst>
      <p:ext uri="{BB962C8B-B14F-4D97-AF65-F5344CB8AC3E}">
        <p14:creationId xmlns:p14="http://schemas.microsoft.com/office/powerpoint/2010/main" val="369054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443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Algoritmo genético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6C96C02-5B89-4FB7-B5EA-AA21A973A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87574"/>
            <a:ext cx="66198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68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443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Algoritmo genético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0571C6-41EF-497F-B2CF-A07282AF81DB}"/>
              </a:ext>
            </a:extLst>
          </p:cNvPr>
          <p:cNvSpPr txBox="1"/>
          <p:nvPr/>
        </p:nvSpPr>
        <p:spPr>
          <a:xfrm>
            <a:off x="179512" y="1203598"/>
            <a:ext cx="8784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Gerar população: População inicial com 10000 membros.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Calcular aptidão: Calcula a taxa de detecções corretas que o gene possui.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Selecionar: Seleção natural, mantem 40% dos melhores genes e a cada 20 gerações mantem 1%.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Cruzamento: É feito de maneira aleatória.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Novos membros: O cruzamento gera 80% da população 20% são novos genes.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Mutação: Cada filho tem 0,1% de chances de sofrer uma mutação.</a:t>
            </a:r>
          </a:p>
        </p:txBody>
      </p:sp>
    </p:spTree>
    <p:extLst>
      <p:ext uri="{BB962C8B-B14F-4D97-AF65-F5344CB8AC3E}">
        <p14:creationId xmlns:p14="http://schemas.microsoft.com/office/powerpoint/2010/main" val="2419852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443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Algoritmo genético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149DDF1-784D-4A4F-88E5-AB236CE04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07909"/>
              </p:ext>
            </p:extLst>
          </p:nvPr>
        </p:nvGraphicFramePr>
        <p:xfrm>
          <a:off x="251520" y="1419622"/>
          <a:ext cx="8640960" cy="2113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84368649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48608962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45584418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67698951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05656929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240339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População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1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Gerações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0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Tempo: 00:02:20</a:t>
                      </a:r>
                    </a:p>
                    <a:p>
                      <a:r>
                        <a:rPr lang="pt-BR" sz="1200" dirty="0"/>
                        <a:t>Acerto: 66,5%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Tempo: 00:11:30</a:t>
                      </a:r>
                    </a:p>
                    <a:p>
                      <a:r>
                        <a:rPr lang="pt-BR" sz="1200" dirty="0"/>
                        <a:t>Acerto: 75,5%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Tempo: 00:21:30</a:t>
                      </a:r>
                    </a:p>
                    <a:p>
                      <a:r>
                        <a:rPr lang="pt-BR" sz="1200" dirty="0"/>
                        <a:t>Acerto: 78,5%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Tempo: 00:32:00</a:t>
                      </a:r>
                    </a:p>
                    <a:p>
                      <a:r>
                        <a:rPr lang="pt-BR" sz="1200" dirty="0"/>
                        <a:t>Acerto: 77,7%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Tempo: 00:42:00</a:t>
                      </a:r>
                    </a:p>
                    <a:p>
                      <a:r>
                        <a:rPr lang="pt-BR" sz="1200" dirty="0"/>
                        <a:t>Acerto: 78,8%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37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Tempo: 00:06:40</a:t>
                      </a:r>
                    </a:p>
                    <a:p>
                      <a:r>
                        <a:rPr lang="pt-BR" sz="1200" dirty="0"/>
                        <a:t>Acerto: 74,5%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Tempo: 00:28:20</a:t>
                      </a:r>
                    </a:p>
                    <a:p>
                      <a:r>
                        <a:rPr lang="pt-BR" sz="1200" dirty="0"/>
                        <a:t>Acerto: 78,9%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Tempo: 00:52:00</a:t>
                      </a:r>
                    </a:p>
                    <a:p>
                      <a:r>
                        <a:rPr lang="pt-BR" sz="1200" dirty="0"/>
                        <a:t>Acerto: 80,8%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Tempo: 01:14:00</a:t>
                      </a:r>
                    </a:p>
                    <a:p>
                      <a:r>
                        <a:rPr lang="pt-BR" sz="1200" dirty="0"/>
                        <a:t>Acerto: 80,8%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Tempo: 01:40:00</a:t>
                      </a:r>
                    </a:p>
                    <a:p>
                      <a:r>
                        <a:rPr lang="pt-BR" sz="1200" dirty="0"/>
                        <a:t>Acerto: 80,8%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38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Tempo: 00:10:30</a:t>
                      </a:r>
                    </a:p>
                    <a:p>
                      <a:r>
                        <a:rPr lang="pt-BR" sz="1200" dirty="0"/>
                        <a:t>Acerto: 77,8 %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Tempo: 00:47:20</a:t>
                      </a:r>
                    </a:p>
                    <a:p>
                      <a:r>
                        <a:rPr lang="pt-BR" sz="1200" dirty="0"/>
                        <a:t>Acerto: 80,3%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Tempo: 01:22:00</a:t>
                      </a:r>
                    </a:p>
                    <a:p>
                      <a:r>
                        <a:rPr lang="pt-BR" sz="1200" dirty="0"/>
                        <a:t>Acerto: 81,1%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Tempo: 02:01:00</a:t>
                      </a:r>
                    </a:p>
                    <a:p>
                      <a:r>
                        <a:rPr lang="pt-BR" sz="1200" dirty="0"/>
                        <a:t>Acerto: 80,9%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Tempo: 02:29:00</a:t>
                      </a:r>
                    </a:p>
                    <a:p>
                      <a:r>
                        <a:rPr lang="pt-BR" sz="1200" dirty="0"/>
                        <a:t>Acerto: 81,6%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255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45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4548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Casa da simulação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0571C6-41EF-497F-B2CF-A07282AF81DB}"/>
              </a:ext>
            </a:extLst>
          </p:cNvPr>
          <p:cNvSpPr txBox="1"/>
          <p:nvPr/>
        </p:nvSpPr>
        <p:spPr>
          <a:xfrm>
            <a:off x="179512" y="1203598"/>
            <a:ext cx="8784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casa que gerou os casos de teste possui os seguintes cômodos: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Banheiro: 1 Chuveiro, 1 Torneira e 1 Lâmpada 60w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Cozinha: 1 Torneira, 1 Geladeira, 1 Televisão e 2 Lâmpadas 60w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Quarto: 1 Computador , 1 Televisão e 1 Lâmpada 60w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Quarto 2: 2 Lâmpadas 60w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Sala: 1 Televisão, 1 Computador e 3 Lâmpada 60w  </a:t>
            </a:r>
          </a:p>
        </p:txBody>
      </p:sp>
    </p:spTree>
    <p:extLst>
      <p:ext uri="{BB962C8B-B14F-4D97-AF65-F5344CB8AC3E}">
        <p14:creationId xmlns:p14="http://schemas.microsoft.com/office/powerpoint/2010/main" val="57150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2751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Resultados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0571C6-41EF-497F-B2CF-A07282AF81DB}"/>
              </a:ext>
            </a:extLst>
          </p:cNvPr>
          <p:cNvSpPr txBox="1"/>
          <p:nvPr/>
        </p:nvSpPr>
        <p:spPr>
          <a:xfrm>
            <a:off x="179512" y="1203598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Resultados foram obtidos executando os algoritmos na casa da simulação, no mês de junho, pois a variabilidade é menor.</a:t>
            </a:r>
          </a:p>
          <a:p>
            <a:r>
              <a:rPr lang="pt-BR" dirty="0"/>
              <a:t>Condições: 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EBB446B-FEDF-48BB-BCEE-D24C6496E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21542"/>
              </p:ext>
            </p:extLst>
          </p:nvPr>
        </p:nvGraphicFramePr>
        <p:xfrm>
          <a:off x="251520" y="2283718"/>
          <a:ext cx="8496945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843686496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3486089627"/>
                    </a:ext>
                  </a:extLst>
                </a:gridCol>
                <a:gridCol w="3312369">
                  <a:extLst>
                    <a:ext uri="{9D8B030D-6E8A-4147-A177-3AD203B41FA5}">
                      <a16:colId xmlns:a16="http://schemas.microsoft.com/office/drawing/2014/main" val="1961046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Total consumido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1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Energia semana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167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165 kWh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37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Água semana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15733 Litros</a:t>
                      </a:r>
                      <a:endParaRPr kumimoji="0" lang="pt-B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4C0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15730 Litros</a:t>
                      </a:r>
                      <a:endParaRPr kumimoji="0" lang="pt-B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4C0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38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Energia feriado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117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115 kWh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25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Água feriado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6850 Litros</a:t>
                      </a:r>
                      <a:endParaRPr kumimoji="0" lang="pt-B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4C0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6850 Litros</a:t>
                      </a:r>
                      <a:endParaRPr kumimoji="0" lang="pt-B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4C0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95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03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2066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Objetivo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0571C6-41EF-497F-B2CF-A07282AF81DB}"/>
              </a:ext>
            </a:extLst>
          </p:cNvPr>
          <p:cNvSpPr txBox="1"/>
          <p:nvPr/>
        </p:nvSpPr>
        <p:spPr>
          <a:xfrm>
            <a:off x="179512" y="1203598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 projeto tem como objetivo analisar e desenvolver uma automação residencial</a:t>
            </a:r>
          </a:p>
          <a:p>
            <a:r>
              <a:rPr lang="pt-BR" dirty="0"/>
              <a:t>integrada com inteligência artificial, voltada para gerenciar o consumo de água e</a:t>
            </a:r>
          </a:p>
          <a:p>
            <a:r>
              <a:rPr lang="pt-BR" dirty="0"/>
              <a:t>energia.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2751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Resultados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D2E14E0-0687-496D-B662-AA124AA27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7820"/>
              </p:ext>
            </p:extLst>
          </p:nvPr>
        </p:nvGraphicFramePr>
        <p:xfrm>
          <a:off x="251520" y="1131590"/>
          <a:ext cx="8640959" cy="3337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2301">
                  <a:extLst>
                    <a:ext uri="{9D8B030D-6E8A-4147-A177-3AD203B41FA5}">
                      <a16:colId xmlns:a16="http://schemas.microsoft.com/office/drawing/2014/main" val="843686496"/>
                    </a:ext>
                  </a:extLst>
                </a:gridCol>
                <a:gridCol w="1258018">
                  <a:extLst>
                    <a:ext uri="{9D8B030D-6E8A-4147-A177-3AD203B41FA5}">
                      <a16:colId xmlns:a16="http://schemas.microsoft.com/office/drawing/2014/main" val="348608962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45584418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67698951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05656929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240339931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Regressão linear múltipla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75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Cômodos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1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Coeficientes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Banheiro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Cozinha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Quarto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0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Energia semana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3,3%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 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29,6%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37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Água semana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41,7%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Acerto:100%</a:t>
                      </a:r>
                      <a:endParaRPr kumimoji="0" lang="pt-B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4C0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38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Energia feriado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5,7%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1,1%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98,7%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Acerto:100%</a:t>
                      </a:r>
                      <a:endParaRPr kumimoji="0" lang="pt-B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4C0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16,2%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25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Água feriado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31,7%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41,1%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Acerto:100%</a:t>
                      </a:r>
                      <a:endParaRPr kumimoji="0" lang="pt-B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4C0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9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Média do cômodo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Acerto: 20,6</a:t>
                      </a: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Acerto: 20,55</a:t>
                      </a: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Acerto: 84,42</a:t>
                      </a: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Acerto: 100</a:t>
                      </a: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Acerto: 61,45</a:t>
                      </a: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65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Taxa de acerto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Acerto: 57,4</a:t>
                      </a: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4C0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4C0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4C0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4C0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3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678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2751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Resultados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D2E14E0-0687-496D-B662-AA124AA27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690781"/>
              </p:ext>
            </p:extLst>
          </p:nvPr>
        </p:nvGraphicFramePr>
        <p:xfrm>
          <a:off x="251520" y="1131590"/>
          <a:ext cx="8640959" cy="342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2301">
                  <a:extLst>
                    <a:ext uri="{9D8B030D-6E8A-4147-A177-3AD203B41FA5}">
                      <a16:colId xmlns:a16="http://schemas.microsoft.com/office/drawing/2014/main" val="843686496"/>
                    </a:ext>
                  </a:extLst>
                </a:gridCol>
                <a:gridCol w="1258018">
                  <a:extLst>
                    <a:ext uri="{9D8B030D-6E8A-4147-A177-3AD203B41FA5}">
                      <a16:colId xmlns:a16="http://schemas.microsoft.com/office/drawing/2014/main" val="348608962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45584418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67698951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05656929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240339931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Algoritmo genético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75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dirty="0"/>
                        <a:t>Cômodos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1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Coeficientes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Banheiro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Cozinha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Quarto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0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Energia semana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51,7%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43,2%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37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Água semana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57,5%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98,6%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38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Energia feriado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44,3%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66,7%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81,2%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25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Água feriado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58,6%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9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Média do cômodo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62,17%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94,75%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+mn-cs"/>
                        </a:rPr>
                        <a:t>Acerto: 80,75%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65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Taxa de acerto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4C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Acerto: 77,9%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4C0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4C0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4C0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4C0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4C0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3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36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2751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Resultados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24E76E4-5A1F-4503-AE40-9F1FA378B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36" y="903372"/>
            <a:ext cx="4966300" cy="3600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2A5EBC2-7F84-4276-9230-34F960E595FC}"/>
              </a:ext>
            </a:extLst>
          </p:cNvPr>
          <p:cNvSpPr txBox="1"/>
          <p:nvPr/>
        </p:nvSpPr>
        <p:spPr>
          <a:xfrm>
            <a:off x="5508104" y="903372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Gráfico dos dados acima,</a:t>
            </a:r>
          </a:p>
          <a:p>
            <a:r>
              <a:rPr lang="pt-BR" dirty="0"/>
              <a:t>em relação ao ano.</a:t>
            </a:r>
          </a:p>
        </p:txBody>
      </p:sp>
    </p:spTree>
    <p:extLst>
      <p:ext uri="{BB962C8B-B14F-4D97-AF65-F5344CB8AC3E}">
        <p14:creationId xmlns:p14="http://schemas.microsoft.com/office/powerpoint/2010/main" val="1813617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2751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Resultados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2A5EBC2-7F84-4276-9230-34F960E595FC}"/>
              </a:ext>
            </a:extLst>
          </p:cNvPr>
          <p:cNvSpPr txBox="1"/>
          <p:nvPr/>
        </p:nvSpPr>
        <p:spPr>
          <a:xfrm>
            <a:off x="5220072" y="987574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Gráfico quando treina em janeiro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C286A7-EC46-4B5E-A56B-113634119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03372"/>
            <a:ext cx="490654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09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Próximas etapas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0571C6-41EF-497F-B2CF-A07282AF81DB}"/>
              </a:ext>
            </a:extLst>
          </p:cNvPr>
          <p:cNvSpPr txBox="1"/>
          <p:nvPr/>
        </p:nvSpPr>
        <p:spPr>
          <a:xfrm>
            <a:off x="179512" y="1203598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Ajuste para que o algoritmo genético reconheça cômodos com zero de consumo.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Leitura de sensores reais de consumo.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Utilização de dados climáticos reais.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Permitir o usuário escolher ação a executar.</a:t>
            </a:r>
          </a:p>
        </p:txBody>
      </p:sp>
    </p:spTree>
    <p:extLst>
      <p:ext uri="{BB962C8B-B14F-4D97-AF65-F5344CB8AC3E}">
        <p14:creationId xmlns:p14="http://schemas.microsoft.com/office/powerpoint/2010/main" val="2989377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2608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Conclusão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0571C6-41EF-497F-B2CF-A07282AF81DB}"/>
              </a:ext>
            </a:extLst>
          </p:cNvPr>
          <p:cNvSpPr txBox="1"/>
          <p:nvPr/>
        </p:nvSpPr>
        <p:spPr>
          <a:xfrm>
            <a:off x="179512" y="1203598"/>
            <a:ext cx="8784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Durante os testes o algoritmo genético conseguiu ter maior taxa acerto do que a regressão linear múltipla.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Foi possível concluir que ambos algoritmos, tem uma baixa taxa de acerto em cômodos que são utilizados menos frequentemente.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Por fim, também foi possível observar que junho e julho de 2019 são os melhores meses para treinar os modelos.</a:t>
            </a:r>
          </a:p>
        </p:txBody>
      </p:sp>
    </p:spTree>
    <p:extLst>
      <p:ext uri="{BB962C8B-B14F-4D97-AF65-F5344CB8AC3E}">
        <p14:creationId xmlns:p14="http://schemas.microsoft.com/office/powerpoint/2010/main" val="4216023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2922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Referências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4286CA-D989-4ADE-A81E-5F00BCB37DB2}"/>
              </a:ext>
            </a:extLst>
          </p:cNvPr>
          <p:cNvSpPr txBox="1"/>
          <p:nvPr/>
        </p:nvSpPr>
        <p:spPr>
          <a:xfrm>
            <a:off x="214561" y="1131590"/>
            <a:ext cx="853390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BHUTTA, </a:t>
            </a:r>
            <a:r>
              <a:rPr lang="en-US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Faiz</a:t>
            </a:r>
            <a:r>
              <a:rPr lang="en-US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M. </a:t>
            </a:r>
            <a:r>
              <a:rPr lang="en-US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 of smart energy technologies in building sector - future prospects. </a:t>
            </a:r>
            <a:r>
              <a:rPr lang="en-US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2018. </a:t>
            </a:r>
            <a:r>
              <a:rPr lang="en-US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&lt;https://ieeexplore.ieee.org/document/8248820&gt;.  </a:t>
            </a:r>
            <a:r>
              <a:rPr lang="en-US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 Ago. 2019.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0" i="0" u="none" strike="noStrike" dirty="0">
              <a:solidFill>
                <a:srgbClr val="10571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Ivanović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Sandra et al.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System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in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Home Automation Systems. 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2017. Disponível em: &lt;https://ieeexplore.ieee.org/</a:t>
            </a:r>
            <a:r>
              <a:rPr lang="pt-BR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/8210592&gt;. Acesso em: 05 Set. 2019.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200" dirty="0">
              <a:solidFill>
                <a:srgbClr val="10571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JAMIL, </a:t>
            </a:r>
            <a:r>
              <a:rPr lang="pt-BR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Aqib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JAVAID, </a:t>
            </a:r>
            <a:r>
              <a:rPr lang="pt-BR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Naadem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ASLAM, </a:t>
            </a:r>
            <a:r>
              <a:rPr lang="pt-BR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Sheraz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Home Energy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Meta-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heuristic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Techniques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Incorporating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Game-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theoretic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Approach for Real-time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Coordination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Among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Home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Appliances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2018. Disponível em: &lt;https://ieeexplore.ieee.org/</a:t>
            </a:r>
            <a:r>
              <a:rPr lang="pt-BR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/8467218&gt;. Acesso em 22 Ago. 2019.</a:t>
            </a:r>
          </a:p>
          <a:p>
            <a:pPr indent="-635" rtl="0">
              <a:spcBef>
                <a:spcPts val="1200"/>
              </a:spcBef>
              <a:spcAft>
                <a:spcPts val="1200"/>
              </a:spcAft>
            </a:pP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LARAKI, </a:t>
            </a:r>
            <a:r>
              <a:rPr lang="pt-BR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Mehdi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HAYAR, </a:t>
            </a:r>
            <a:r>
              <a:rPr lang="pt-BR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Aawatif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SENDAMA, N. Benjamin.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Autonomous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Collaborative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Solar Home System-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Lighting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(SHS-PL)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Bin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Packing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rural Off-Grid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2018. Disponível em: &lt;https://ieeexplore.ieee.org/</a:t>
            </a:r>
            <a:r>
              <a:rPr lang="pt-BR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/8488837&gt;. Acesso em: 01 Set. 2019. </a:t>
            </a:r>
            <a:endParaRPr lang="pt-BR" sz="1200" b="0" dirty="0">
              <a:solidFill>
                <a:srgbClr val="10571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LEE, HYUNJEONG; PARK, </a:t>
            </a:r>
            <a:r>
              <a:rPr lang="pt-BR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Whan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-Ki; LEE, II-</a:t>
            </a:r>
            <a:r>
              <a:rPr lang="pt-BR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Whoo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Energy management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home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grid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2014. Disponível em: &lt;https://ieeexplore.ieee.org/</a:t>
            </a:r>
            <a:r>
              <a:rPr lang="pt-BR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/6779164&gt;. Acesso em: 12 Set. 2019.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rgbClr val="10571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291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2922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Referências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4286CA-D989-4ADE-A81E-5F00BCB37DB2}"/>
              </a:ext>
            </a:extLst>
          </p:cNvPr>
          <p:cNvSpPr txBox="1"/>
          <p:nvPr/>
        </p:nvSpPr>
        <p:spPr>
          <a:xfrm>
            <a:off x="214561" y="1131590"/>
            <a:ext cx="853390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635" rtl="0">
              <a:spcBef>
                <a:spcPts val="1200"/>
              </a:spcBef>
              <a:spcAft>
                <a:spcPts val="1200"/>
              </a:spcAft>
            </a:pP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LIN, C. M; CHEN, M. T. 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Home Energy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Saving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System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Active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Power Management. 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2017. Disponível em: &lt;https://ieeexplore.ieee.org/</a:t>
            </a:r>
            <a:r>
              <a:rPr lang="pt-BR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/7992131&gt;. Acesso em: 05 Set. 2019. </a:t>
            </a:r>
            <a:endParaRPr lang="pt-BR" sz="1200" b="0" dirty="0">
              <a:solidFill>
                <a:srgbClr val="10571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LIU, Lin et al.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Economical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Balanced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Energy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Home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Tutorial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New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2015. Disponível em: &lt;https://ieeexplore.ieee.org/</a:t>
            </a:r>
            <a:r>
              <a:rPr lang="pt-BR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/7293642&gt;. Acesso em: 05 Set. 2019.</a:t>
            </a:r>
          </a:p>
          <a:p>
            <a:endParaRPr lang="pt-BR" sz="1200" dirty="0">
              <a:solidFill>
                <a:srgbClr val="10571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NAYYAR, </a:t>
            </a:r>
            <a:r>
              <a:rPr lang="pt-BR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Chetana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; VALARMATHI’S, B.; SANTHI, K. 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Home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efficient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 home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automation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 system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arduino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2018. Disponível em: &lt;https://ieeexplore.ieee.org/</a:t>
            </a:r>
            <a:r>
              <a:rPr lang="pt-BR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document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/8286573&gt;. Acesso em: 19 Set. 2019.</a:t>
            </a:r>
            <a:endParaRPr lang="pt-BR" sz="1200" dirty="0">
              <a:solidFill>
                <a:srgbClr val="10571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635" rtl="0">
              <a:spcBef>
                <a:spcPts val="1200"/>
              </a:spcBef>
              <a:spcAft>
                <a:spcPts val="1200"/>
              </a:spcAft>
            </a:pPr>
            <a:r>
              <a:rPr lang="en-US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PAL, Arpan et al. </a:t>
            </a:r>
            <a:r>
              <a:rPr lang="en-US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Energy Information Gateway for Home. </a:t>
            </a:r>
            <a:r>
              <a:rPr lang="en-US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2011. </a:t>
            </a:r>
            <a:r>
              <a:rPr lang="en-US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&lt;https://ieeexplore.ieee.org/document/5730352&gt;. </a:t>
            </a:r>
            <a:r>
              <a:rPr lang="en-US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09 Set. 2019.</a:t>
            </a:r>
            <a:endParaRPr lang="en-US" sz="1200" dirty="0">
              <a:solidFill>
                <a:srgbClr val="10571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635" rtl="0">
              <a:spcBef>
                <a:spcPts val="1200"/>
              </a:spcBef>
              <a:spcAft>
                <a:spcPts val="1200"/>
              </a:spcAft>
            </a:pPr>
            <a:r>
              <a:rPr lang="en-US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REHMAN, </a:t>
            </a:r>
            <a:r>
              <a:rPr lang="en-US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Abdur</a:t>
            </a:r>
            <a:r>
              <a:rPr lang="en-US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et al. </a:t>
            </a:r>
            <a:r>
              <a:rPr lang="en-US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Centralized Intelligent Home Energy Management System. </a:t>
            </a:r>
            <a:r>
              <a:rPr lang="en-US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2018. </a:t>
            </a:r>
            <a:r>
              <a:rPr lang="en-US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&lt;https://ieeexplore.ieee.org/document/8477352&gt;. </a:t>
            </a:r>
            <a:r>
              <a:rPr lang="en-US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01 Set. 2019. </a:t>
            </a:r>
            <a:endParaRPr lang="en-US" sz="1200" b="0" dirty="0">
              <a:solidFill>
                <a:srgbClr val="10571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552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2922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Referências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4286CA-D989-4ADE-A81E-5F00BCB37DB2}"/>
              </a:ext>
            </a:extLst>
          </p:cNvPr>
          <p:cNvSpPr txBox="1"/>
          <p:nvPr/>
        </p:nvSpPr>
        <p:spPr>
          <a:xfrm>
            <a:off x="214561" y="1131590"/>
            <a:ext cx="85339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635" rtl="0">
              <a:spcBef>
                <a:spcPts val="1200"/>
              </a:spcBef>
              <a:spcAft>
                <a:spcPts val="1200"/>
              </a:spcAft>
            </a:pP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SÁGI, </a:t>
            </a:r>
            <a:r>
              <a:rPr lang="pt-BR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Mihály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 et al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Smart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 home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automation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. 2012. Disponível em: &lt;https://ieeexplore.ieee.org/</a:t>
            </a:r>
            <a:r>
              <a:rPr lang="pt-BR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document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/6419507&gt;. Acesso em: 26 Jul. 2020.</a:t>
            </a:r>
          </a:p>
          <a:p>
            <a:pPr indent="-635" rtl="0">
              <a:spcBef>
                <a:spcPts val="1200"/>
              </a:spcBef>
              <a:spcAft>
                <a:spcPts val="1200"/>
              </a:spcAft>
            </a:pP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SATIYA, </a:t>
            </a:r>
            <a:r>
              <a:rPr lang="pt-BR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Naman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 et al.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Optimization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Consumption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 Quota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Smart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 Management System. 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2017. Disponível em: &lt;https://ieeexplore.ieee.org/</a:t>
            </a:r>
            <a:r>
              <a:rPr lang="pt-BR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document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</a:rPr>
              <a:t>/8070075&gt; Acesso em: 06 Nov. 2019.</a:t>
            </a:r>
            <a:endParaRPr lang="en-US" sz="1200" i="0" u="none" strike="noStrike" dirty="0">
              <a:solidFill>
                <a:srgbClr val="10571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635" rtl="0">
              <a:spcBef>
                <a:spcPts val="1200"/>
              </a:spcBef>
              <a:spcAft>
                <a:spcPts val="1200"/>
              </a:spcAft>
            </a:pP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SAVEH. 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disponibilidade de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água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 mundo e no Brasil 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[Internet]. Disponível em:&lt;https://saveh.com.br/artigos/a-disponibilidade-de-agua-no-mundo-e-no-brasil&gt;. Acesso em: 30 Ago. 2019. </a:t>
            </a:r>
            <a:endParaRPr lang="pt-BR" sz="1200" b="0" dirty="0">
              <a:solidFill>
                <a:srgbClr val="10571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635" rtl="0">
              <a:spcBef>
                <a:spcPts val="1200"/>
              </a:spcBef>
              <a:spcAft>
                <a:spcPts val="1200"/>
              </a:spcAft>
            </a:pP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SINGH, </a:t>
            </a:r>
            <a:r>
              <a:rPr lang="pt-BR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Arpuva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et al. 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Arduino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Home Automation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Powered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Photovoltaic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Cells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2018. Disponível em: &lt;https://ieeexplore.ieee.org/</a:t>
            </a:r>
            <a:r>
              <a:rPr lang="pt-BR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/8488144&gt;. Acesso em 22 Ago. 2019.</a:t>
            </a:r>
            <a:endParaRPr lang="pt-BR" sz="1200" b="0" dirty="0">
              <a:solidFill>
                <a:srgbClr val="10571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635" rtl="0">
              <a:spcBef>
                <a:spcPts val="1200"/>
              </a:spcBef>
              <a:spcAft>
                <a:spcPts val="1200"/>
              </a:spcAft>
            </a:pP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SNIS. 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Diagnóstico dos Serviços de Água e Esgotos – 2017 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[Internet]. 2019. Disponível em: &lt;http://snis.gov.br/diagnostico-agua-e-esgotos/diagnostico-ae-2017&gt;. Acesso em: 29 Ago. 2019. </a:t>
            </a:r>
            <a:endParaRPr lang="pt-BR" sz="1200" b="0" dirty="0">
              <a:solidFill>
                <a:srgbClr val="10571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TOPAC, Vasile et al. 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software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reducing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consumption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domestic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sector. 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2009. Disponível em: &lt; https://ieeexplore.ieee.org/document/5254860 &gt;. Acesso em: 19 Ago. 2019. </a:t>
            </a:r>
          </a:p>
        </p:txBody>
      </p:sp>
    </p:spTree>
    <p:extLst>
      <p:ext uri="{BB962C8B-B14F-4D97-AF65-F5344CB8AC3E}">
        <p14:creationId xmlns:p14="http://schemas.microsoft.com/office/powerpoint/2010/main" val="4258516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2922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Referências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4286CA-D989-4ADE-A81E-5F00BCB37DB2}"/>
              </a:ext>
            </a:extLst>
          </p:cNvPr>
          <p:cNvSpPr txBox="1"/>
          <p:nvPr/>
        </p:nvSpPr>
        <p:spPr>
          <a:xfrm>
            <a:off x="214561" y="1131590"/>
            <a:ext cx="853390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635" rtl="0">
              <a:spcBef>
                <a:spcPts val="1200"/>
              </a:spcBef>
              <a:spcAft>
                <a:spcPts val="1200"/>
              </a:spcAft>
            </a:pP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TSURUDA, Leandro et al.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Autonomous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consumption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meter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forevaluation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sustainable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popularhousing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2019. Disponível em: &lt;https://ieeexplore.ieee.org/</a:t>
            </a:r>
            <a:r>
              <a:rPr lang="pt-BR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/8783231&gt;. Acesso em: 06 Nov. 2019.</a:t>
            </a:r>
            <a:endParaRPr lang="pt-BR" sz="1200" b="0" dirty="0">
              <a:solidFill>
                <a:srgbClr val="10571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635" rtl="0">
              <a:spcBef>
                <a:spcPts val="1200"/>
              </a:spcBef>
              <a:spcAft>
                <a:spcPts val="1200"/>
              </a:spcAft>
            </a:pP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VALLATI, Andrea.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systems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consumption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thermal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insulation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envelope. 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2016. Disponível em: &lt;https://ieeexplore.ieee.org/</a:t>
            </a:r>
            <a:r>
              <a:rPr lang="pt-BR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/7555731&gt;. Acesso em: 09 Set. 2019.</a:t>
            </a:r>
          </a:p>
          <a:p>
            <a:pPr indent="-635" rtl="0">
              <a:spcBef>
                <a:spcPts val="1200"/>
              </a:spcBef>
              <a:spcAft>
                <a:spcPts val="1200"/>
              </a:spcAft>
            </a:pP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YANG, </a:t>
            </a:r>
            <a:r>
              <a:rPr lang="pt-BR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Tui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-Yi; YANG, CHU-</a:t>
            </a:r>
            <a:r>
              <a:rPr lang="pt-BR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SUNG, </a:t>
            </a:r>
            <a:r>
              <a:rPr lang="pt-BR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Tien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-Wen. 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Distributed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Energy Management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200" b="1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Home Sensor Network for Home Automation System.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2016. Disponível em: &lt;https://ieeexplore.ieee.org/</a:t>
            </a:r>
            <a:r>
              <a:rPr lang="pt-BR" sz="1200" b="0" i="0" u="none" strike="noStrike" dirty="0" err="1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BR" sz="1200" b="0" i="0" u="none" strike="noStrike" dirty="0">
                <a:solidFill>
                  <a:srgbClr val="1057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/8008668&gt;. Acesso em: 20 Ago. 2019.</a:t>
            </a:r>
          </a:p>
          <a:p>
            <a:br>
              <a:rPr lang="pt-BR" sz="1200" dirty="0">
                <a:solidFill>
                  <a:srgbClr val="10571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200" b="0" i="0" u="none" strike="noStrike" dirty="0">
              <a:solidFill>
                <a:srgbClr val="10571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34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6604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Linguagem de programação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0571C6-41EF-497F-B2CF-A07282AF81DB}"/>
              </a:ext>
            </a:extLst>
          </p:cNvPr>
          <p:cNvSpPr txBox="1"/>
          <p:nvPr/>
        </p:nvSpPr>
        <p:spPr>
          <a:xfrm>
            <a:off x="179512" y="1203598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Inicialmente foi escolhida a linguagem C, por ser mais simples a integração com hardware em projeto II, porém pelos motivos a seguir a linguagem foi alterada: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Interface não amigável.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Usar arquivos para manter os dados ficou complexo.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Manipular arquivos gerava lentidão.</a:t>
            </a:r>
          </a:p>
        </p:txBody>
      </p:sp>
    </p:spTree>
    <p:extLst>
      <p:ext uri="{BB962C8B-B14F-4D97-AF65-F5344CB8AC3E}">
        <p14:creationId xmlns:p14="http://schemas.microsoft.com/office/powerpoint/2010/main" val="747417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6604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Linguagem de programação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0571C6-41EF-497F-B2CF-A07282AF81DB}"/>
              </a:ext>
            </a:extLst>
          </p:cNvPr>
          <p:cNvSpPr txBox="1"/>
          <p:nvPr/>
        </p:nvSpPr>
        <p:spPr>
          <a:xfrm>
            <a:off x="179512" y="1203598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Atualmente é utilizado no projeto Python e Django pelos motivos 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Criação de interfaces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Banco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Facilidade de codificação.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Estudar as tecnologias.</a:t>
            </a:r>
          </a:p>
        </p:txBody>
      </p:sp>
    </p:spTree>
    <p:extLst>
      <p:ext uri="{BB962C8B-B14F-4D97-AF65-F5344CB8AC3E}">
        <p14:creationId xmlns:p14="http://schemas.microsoft.com/office/powerpoint/2010/main" val="387073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3892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Banco de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0571C6-41EF-497F-B2CF-A07282AF81DB}"/>
              </a:ext>
            </a:extLst>
          </p:cNvPr>
          <p:cNvSpPr txBox="1"/>
          <p:nvPr/>
        </p:nvSpPr>
        <p:spPr>
          <a:xfrm>
            <a:off x="179512" y="1203598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Banco de dados usado foi o sqlite3 pelos motivos: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Projeto simples, com poucas requisições.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Possibilidade de estar em sistemas embarcados.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Usando Django é o database que tenho mais afinidade.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645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3892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Banco de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0571C6-41EF-497F-B2CF-A07282AF81DB}"/>
              </a:ext>
            </a:extLst>
          </p:cNvPr>
          <p:cNvSpPr txBox="1"/>
          <p:nvPr/>
        </p:nvSpPr>
        <p:spPr>
          <a:xfrm>
            <a:off x="179512" y="1203598"/>
            <a:ext cx="8784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Durante a modelagem do database foram utilizadas as formas Normais, porém para ter um ganho de desempenho acabei ferido a 2 forma normal, para pegar a quantidade de agua e energia consumidas durante a simulação, ficava muito custoso computacionalmente, adicionei na tabela ConsumoMes o consumo de água e energia total.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47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3720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Funcionamento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0571C6-41EF-497F-B2CF-A07282AF81DB}"/>
              </a:ext>
            </a:extLst>
          </p:cNvPr>
          <p:cNvSpPr txBox="1"/>
          <p:nvPr/>
        </p:nvSpPr>
        <p:spPr>
          <a:xfrm>
            <a:off x="179512" y="1203598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projeto foi desenvolvido de maneira preditiva, onde ele lê dados climáticos, estabelece o consumo previsto para cada um dos cômodos, para aquele tipo de dia e por fim realiza a comparação com consumo real.</a:t>
            </a:r>
          </a:p>
          <a:p>
            <a:r>
              <a:rPr lang="pt-BR" dirty="0"/>
              <a:t>Dados usados pelos algoritmos: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Temperatura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Pressão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Chuva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646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3720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Funcionamento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0571C6-41EF-497F-B2CF-A07282AF81DB}"/>
              </a:ext>
            </a:extLst>
          </p:cNvPr>
          <p:cNvSpPr txBox="1"/>
          <p:nvPr/>
        </p:nvSpPr>
        <p:spPr>
          <a:xfrm>
            <a:off x="179512" y="1203598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dados climáticos utilizados no sistema para treinar, testar e simular estão salvos no banco de dados, dados obtidos pelo </a:t>
            </a:r>
            <a:r>
              <a:rPr lang="pt-BR" dirty="0" err="1"/>
              <a:t>inmet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737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5C6CBA2-92FC-4B38-9469-702030DF7070}"/>
              </a:ext>
            </a:extLst>
          </p:cNvPr>
          <p:cNvSpPr txBox="1"/>
          <p:nvPr/>
        </p:nvSpPr>
        <p:spPr>
          <a:xfrm>
            <a:off x="179512" y="195486"/>
            <a:ext cx="3720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Funcionamento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0571C6-41EF-497F-B2CF-A07282AF81DB}"/>
              </a:ext>
            </a:extLst>
          </p:cNvPr>
          <p:cNvSpPr txBox="1"/>
          <p:nvPr/>
        </p:nvSpPr>
        <p:spPr>
          <a:xfrm>
            <a:off x="179512" y="1203598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 entradas climáticas para cada cômodo combinado com a data, se é dia de semana ou final de semana, tem como </a:t>
            </a:r>
            <a:r>
              <a:rPr lang="pt-BR" dirty="0" err="1"/>
              <a:t>saida</a:t>
            </a:r>
            <a:r>
              <a:rPr lang="pt-BR" dirty="0"/>
              <a:t> consumo do recurso agua ou energia em 6 categorias que são: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consumido ou não consome.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Consumo muito baixo.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Consumo baixo.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Consumo médio.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Consumo alto.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Consumo muito alto.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1480006"/>
      </p:ext>
    </p:extLst>
  </p:cSld>
  <p:clrMapOvr>
    <a:masterClrMapping/>
  </p:clrMapOvr>
</p:sld>
</file>

<file path=ppt/theme/theme1.xml><?xml version="1.0" encoding="utf-8"?>
<a:theme xmlns:a="http://schemas.openxmlformats.org/drawingml/2006/main" name="UNOESTE">
  <a:themeElements>
    <a:clrScheme name="UNOESTE">
      <a:dk1>
        <a:srgbClr val="004C00"/>
      </a:dk1>
      <a:lt1>
        <a:sysClr val="window" lastClr="FFFFFF"/>
      </a:lt1>
      <a:dk2>
        <a:srgbClr val="006600"/>
      </a:dk2>
      <a:lt2>
        <a:srgbClr val="D8D8D8"/>
      </a:lt2>
      <a:accent1>
        <a:srgbClr val="9BBB59"/>
      </a:accent1>
      <a:accent2>
        <a:srgbClr val="92D050"/>
      </a:accent2>
      <a:accent3>
        <a:srgbClr val="00B050"/>
      </a:accent3>
      <a:accent4>
        <a:srgbClr val="F79646"/>
      </a:accent4>
      <a:accent5>
        <a:srgbClr val="FFC000"/>
      </a:accent5>
      <a:accent6>
        <a:srgbClr val="FAC08F"/>
      </a:accent6>
      <a:hlink>
        <a:srgbClr val="FF9900"/>
      </a:hlink>
      <a:folHlink>
        <a:srgbClr val="CCFF66"/>
      </a:folHlink>
    </a:clrScheme>
    <a:fontScheme name="UNOESTE">
      <a:majorFont>
        <a:latin typeface="Helvetica65-Medium"/>
        <a:ea typeface=""/>
        <a:cs typeface=""/>
      </a:majorFont>
      <a:minorFont>
        <a:latin typeface="Helvetica"/>
        <a:ea typeface=""/>
        <a:cs typeface=""/>
      </a:minorFont>
    </a:fontScheme>
    <a:fmtScheme name="Cost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</TotalTime>
  <Words>2287</Words>
  <Application>Microsoft Office PowerPoint</Application>
  <PresentationFormat>Apresentação na tela (16:9)</PresentationFormat>
  <Paragraphs>282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Arial</vt:lpstr>
      <vt:lpstr>Helvetica</vt:lpstr>
      <vt:lpstr>Helvetica65-Medium</vt:lpstr>
      <vt:lpstr>UNOESTE</vt:lpstr>
      <vt:lpstr>Projeto de graduação 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ledu</dc:creator>
  <cp:lastModifiedBy>RAFAEL EDUARDO</cp:lastModifiedBy>
  <cp:revision>94</cp:revision>
  <dcterms:created xsi:type="dcterms:W3CDTF">2015-03-27T12:49:42Z</dcterms:created>
  <dcterms:modified xsi:type="dcterms:W3CDTF">2020-12-04T07:40:53Z</dcterms:modified>
</cp:coreProperties>
</file>