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63" r:id="rId4"/>
    <p:sldId id="262" r:id="rId5"/>
    <p:sldId id="260" r:id="rId6"/>
    <p:sldId id="261" r:id="rId7"/>
    <p:sldId id="280" r:id="rId8"/>
    <p:sldId id="286" r:id="rId9"/>
    <p:sldId id="287" r:id="rId10"/>
    <p:sldId id="288" r:id="rId11"/>
    <p:sldId id="289" r:id="rId12"/>
    <p:sldId id="290" r:id="rId13"/>
    <p:sldId id="291" r:id="rId14"/>
    <p:sldId id="292" r:id="rId15"/>
    <p:sldId id="293" r:id="rId16"/>
    <p:sldId id="294" r:id="rId17"/>
    <p:sldId id="268" r:id="rId18"/>
    <p:sldId id="264" r:id="rId19"/>
    <p:sldId id="265" r:id="rId20"/>
    <p:sldId id="267" r:id="rId21"/>
    <p:sldId id="266" r:id="rId22"/>
    <p:sldId id="273" r:id="rId23"/>
    <p:sldId id="269" r:id="rId24"/>
    <p:sldId id="270" r:id="rId25"/>
    <p:sldId id="271"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6D1C72-7F7E-43EB-8E9B-BA0492A70E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26B05B-6ACE-4284-8B08-835BE994C63D}">
      <dgm:prSet/>
      <dgm:spPr/>
      <dgm:t>
        <a:bodyPr/>
        <a:lstStyle/>
        <a:p>
          <a:r>
            <a:rPr lang="en-US" b="0" i="0"/>
            <a:t>slower than a number of different sorting algorithms (such as heapsort, quicksort, and merge sort)</a:t>
          </a:r>
          <a:endParaRPr lang="en-US"/>
        </a:p>
      </dgm:t>
    </dgm:pt>
    <dgm:pt modelId="{211D605F-EDB5-485D-BD4C-17E07F05F303}" type="parTrans" cxnId="{1AB864A7-2101-4937-9670-2DC74DFDA000}">
      <dgm:prSet/>
      <dgm:spPr/>
      <dgm:t>
        <a:bodyPr/>
        <a:lstStyle/>
        <a:p>
          <a:endParaRPr lang="en-US"/>
        </a:p>
      </dgm:t>
    </dgm:pt>
    <dgm:pt modelId="{28EFEFB5-935A-43DF-899E-05A3E275C455}" type="sibTrans" cxnId="{1AB864A7-2101-4937-9670-2DC74DFDA000}">
      <dgm:prSet/>
      <dgm:spPr/>
      <dgm:t>
        <a:bodyPr/>
        <a:lstStyle/>
        <a:p>
          <a:endParaRPr lang="en-US"/>
        </a:p>
      </dgm:t>
    </dgm:pt>
    <dgm:pt modelId="{1CB7F40C-2CE0-4960-A2FE-DD28A9240999}">
      <dgm:prSet/>
      <dgm:spPr/>
      <dgm:t>
        <a:bodyPr/>
        <a:lstStyle/>
        <a:p>
          <a:r>
            <a:rPr lang="en-US" b="0" i="0"/>
            <a:t>Not suitable for real-time applications or sifting large datasets</a:t>
          </a:r>
          <a:endParaRPr lang="en-US"/>
        </a:p>
      </dgm:t>
    </dgm:pt>
    <dgm:pt modelId="{DD4BD14B-9769-4A68-9081-8849B19FD633}" type="parTrans" cxnId="{C92F787F-1E07-475E-AA3A-2305CFBF3E7D}">
      <dgm:prSet/>
      <dgm:spPr/>
      <dgm:t>
        <a:bodyPr/>
        <a:lstStyle/>
        <a:p>
          <a:endParaRPr lang="en-US"/>
        </a:p>
      </dgm:t>
    </dgm:pt>
    <dgm:pt modelId="{3EF17899-1FCE-40AA-92F6-A5775FEBA70D}" type="sibTrans" cxnId="{C92F787F-1E07-475E-AA3A-2305CFBF3E7D}">
      <dgm:prSet/>
      <dgm:spPr/>
      <dgm:t>
        <a:bodyPr/>
        <a:lstStyle/>
        <a:p>
          <a:endParaRPr lang="en-US"/>
        </a:p>
      </dgm:t>
    </dgm:pt>
    <dgm:pt modelId="{CF79D12E-8B8E-49F0-A82B-C7AEFC90ABA5}">
      <dgm:prSet/>
      <dgm:spPr/>
      <dgm:t>
        <a:bodyPr/>
        <a:lstStyle/>
        <a:p>
          <a:r>
            <a:rPr lang="en-US" b="0" i="0"/>
            <a:t>It makes more comparisons and shifts than other effective sorting algorithms.</a:t>
          </a:r>
          <a:endParaRPr lang="en-US"/>
        </a:p>
      </dgm:t>
    </dgm:pt>
    <dgm:pt modelId="{E7E31610-E978-4100-BAD4-4A48499F5A1C}" type="parTrans" cxnId="{9E7B55A1-3CCD-4572-93BB-7AFAFDAAC707}">
      <dgm:prSet/>
      <dgm:spPr/>
      <dgm:t>
        <a:bodyPr/>
        <a:lstStyle/>
        <a:p>
          <a:endParaRPr lang="en-US"/>
        </a:p>
      </dgm:t>
    </dgm:pt>
    <dgm:pt modelId="{6743387B-FB8A-4434-9263-F8C80F2C8166}" type="sibTrans" cxnId="{9E7B55A1-3CCD-4572-93BB-7AFAFDAAC707}">
      <dgm:prSet/>
      <dgm:spPr/>
      <dgm:t>
        <a:bodyPr/>
        <a:lstStyle/>
        <a:p>
          <a:endParaRPr lang="en-US"/>
        </a:p>
      </dgm:t>
    </dgm:pt>
    <dgm:pt modelId="{BA053354-01F4-460B-8A30-B7623F2A499C}" type="pres">
      <dgm:prSet presAssocID="{D46D1C72-7F7E-43EB-8E9B-BA0492A70EBB}" presName="root" presStyleCnt="0">
        <dgm:presLayoutVars>
          <dgm:dir/>
          <dgm:resizeHandles val="exact"/>
        </dgm:presLayoutVars>
      </dgm:prSet>
      <dgm:spPr/>
    </dgm:pt>
    <dgm:pt modelId="{E8E8DA6D-4BAC-4844-BBF4-220AC284118D}" type="pres">
      <dgm:prSet presAssocID="{8726B05B-6ACE-4284-8B08-835BE994C63D}" presName="compNode" presStyleCnt="0"/>
      <dgm:spPr/>
    </dgm:pt>
    <dgm:pt modelId="{9AEDF2CC-1B0A-4549-97BA-BE9047FA93B5}" type="pres">
      <dgm:prSet presAssocID="{8726B05B-6ACE-4284-8B08-835BE994C63D}" presName="bgRect" presStyleLbl="bgShp" presStyleIdx="0" presStyleCnt="3"/>
      <dgm:spPr/>
    </dgm:pt>
    <dgm:pt modelId="{9FAE0EC1-D5F3-4E00-A70C-147F275FDAFC}" type="pres">
      <dgm:prSet presAssocID="{8726B05B-6ACE-4284-8B08-835BE994C6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F4A99ED9-A5E8-4944-81F4-8F5CC1631265}" type="pres">
      <dgm:prSet presAssocID="{8726B05B-6ACE-4284-8B08-835BE994C63D}" presName="spaceRect" presStyleCnt="0"/>
      <dgm:spPr/>
    </dgm:pt>
    <dgm:pt modelId="{51ED9F05-65C8-4095-B92D-8FD9B8F15BC8}" type="pres">
      <dgm:prSet presAssocID="{8726B05B-6ACE-4284-8B08-835BE994C63D}" presName="parTx" presStyleLbl="revTx" presStyleIdx="0" presStyleCnt="3">
        <dgm:presLayoutVars>
          <dgm:chMax val="0"/>
          <dgm:chPref val="0"/>
        </dgm:presLayoutVars>
      </dgm:prSet>
      <dgm:spPr/>
    </dgm:pt>
    <dgm:pt modelId="{6F8D69A6-0314-46CA-BD1E-C647DFF77B82}" type="pres">
      <dgm:prSet presAssocID="{28EFEFB5-935A-43DF-899E-05A3E275C455}" presName="sibTrans" presStyleCnt="0"/>
      <dgm:spPr/>
    </dgm:pt>
    <dgm:pt modelId="{8D3AB54A-9F56-4B06-BF44-49AA49C1350C}" type="pres">
      <dgm:prSet presAssocID="{1CB7F40C-2CE0-4960-A2FE-DD28A9240999}" presName="compNode" presStyleCnt="0"/>
      <dgm:spPr/>
    </dgm:pt>
    <dgm:pt modelId="{24CB4746-B565-442F-B911-F106574E6971}" type="pres">
      <dgm:prSet presAssocID="{1CB7F40C-2CE0-4960-A2FE-DD28A9240999}" presName="bgRect" presStyleLbl="bgShp" presStyleIdx="1" presStyleCnt="3"/>
      <dgm:spPr/>
    </dgm:pt>
    <dgm:pt modelId="{D31AAB54-B411-4460-B546-EE28D3503BF3}" type="pres">
      <dgm:prSet presAssocID="{1CB7F40C-2CE0-4960-A2FE-DD28A92409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834BBEF-DC50-47E6-B18F-6B3FF5D6DFC8}" type="pres">
      <dgm:prSet presAssocID="{1CB7F40C-2CE0-4960-A2FE-DD28A9240999}" presName="spaceRect" presStyleCnt="0"/>
      <dgm:spPr/>
    </dgm:pt>
    <dgm:pt modelId="{A69A8C2B-E0EB-4AFD-96A9-C9B5EB7383AF}" type="pres">
      <dgm:prSet presAssocID="{1CB7F40C-2CE0-4960-A2FE-DD28A9240999}" presName="parTx" presStyleLbl="revTx" presStyleIdx="1" presStyleCnt="3">
        <dgm:presLayoutVars>
          <dgm:chMax val="0"/>
          <dgm:chPref val="0"/>
        </dgm:presLayoutVars>
      </dgm:prSet>
      <dgm:spPr/>
    </dgm:pt>
    <dgm:pt modelId="{E99663C0-E4C6-475A-9E0C-36948CDBA8BE}" type="pres">
      <dgm:prSet presAssocID="{3EF17899-1FCE-40AA-92F6-A5775FEBA70D}" presName="sibTrans" presStyleCnt="0"/>
      <dgm:spPr/>
    </dgm:pt>
    <dgm:pt modelId="{8B406280-1ECC-4072-9056-9C018241353F}" type="pres">
      <dgm:prSet presAssocID="{CF79D12E-8B8E-49F0-A82B-C7AEFC90ABA5}" presName="compNode" presStyleCnt="0"/>
      <dgm:spPr/>
    </dgm:pt>
    <dgm:pt modelId="{885A03F0-DFAB-4A5C-A435-4891D25928C6}" type="pres">
      <dgm:prSet presAssocID="{CF79D12E-8B8E-49F0-A82B-C7AEFC90ABA5}" presName="bgRect" presStyleLbl="bgShp" presStyleIdx="2" presStyleCnt="3"/>
      <dgm:spPr/>
    </dgm:pt>
    <dgm:pt modelId="{281E425D-FC78-439B-BFC7-8F802C1F1020}" type="pres">
      <dgm:prSet presAssocID="{CF79D12E-8B8E-49F0-A82B-C7AEFC90AB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707C03E8-D6C0-431D-A1FC-9C52805841B4}" type="pres">
      <dgm:prSet presAssocID="{CF79D12E-8B8E-49F0-A82B-C7AEFC90ABA5}" presName="spaceRect" presStyleCnt="0"/>
      <dgm:spPr/>
    </dgm:pt>
    <dgm:pt modelId="{874E30EF-A8DC-4C32-9143-E35CAA8DA666}" type="pres">
      <dgm:prSet presAssocID="{CF79D12E-8B8E-49F0-A82B-C7AEFC90ABA5}" presName="parTx" presStyleLbl="revTx" presStyleIdx="2" presStyleCnt="3">
        <dgm:presLayoutVars>
          <dgm:chMax val="0"/>
          <dgm:chPref val="0"/>
        </dgm:presLayoutVars>
      </dgm:prSet>
      <dgm:spPr/>
    </dgm:pt>
  </dgm:ptLst>
  <dgm:cxnLst>
    <dgm:cxn modelId="{9C7B383C-5272-44E6-A6D6-D5F8742F2B19}" type="presOf" srcId="{1CB7F40C-2CE0-4960-A2FE-DD28A9240999}" destId="{A69A8C2B-E0EB-4AFD-96A9-C9B5EB7383AF}" srcOrd="0" destOrd="0" presId="urn:microsoft.com/office/officeart/2018/2/layout/IconVerticalSolidList"/>
    <dgm:cxn modelId="{463D8364-8735-43CF-A314-C57123EE1263}" type="presOf" srcId="{CF79D12E-8B8E-49F0-A82B-C7AEFC90ABA5}" destId="{874E30EF-A8DC-4C32-9143-E35CAA8DA666}" srcOrd="0" destOrd="0" presId="urn:microsoft.com/office/officeart/2018/2/layout/IconVerticalSolidList"/>
    <dgm:cxn modelId="{C92F787F-1E07-475E-AA3A-2305CFBF3E7D}" srcId="{D46D1C72-7F7E-43EB-8E9B-BA0492A70EBB}" destId="{1CB7F40C-2CE0-4960-A2FE-DD28A9240999}" srcOrd="1" destOrd="0" parTransId="{DD4BD14B-9769-4A68-9081-8849B19FD633}" sibTransId="{3EF17899-1FCE-40AA-92F6-A5775FEBA70D}"/>
    <dgm:cxn modelId="{B8B6359A-AD28-4F87-8801-6851F5C97A5B}" type="presOf" srcId="{8726B05B-6ACE-4284-8B08-835BE994C63D}" destId="{51ED9F05-65C8-4095-B92D-8FD9B8F15BC8}" srcOrd="0" destOrd="0" presId="urn:microsoft.com/office/officeart/2018/2/layout/IconVerticalSolidList"/>
    <dgm:cxn modelId="{9E7B55A1-3CCD-4572-93BB-7AFAFDAAC707}" srcId="{D46D1C72-7F7E-43EB-8E9B-BA0492A70EBB}" destId="{CF79D12E-8B8E-49F0-A82B-C7AEFC90ABA5}" srcOrd="2" destOrd="0" parTransId="{E7E31610-E978-4100-BAD4-4A48499F5A1C}" sibTransId="{6743387B-FB8A-4434-9263-F8C80F2C8166}"/>
    <dgm:cxn modelId="{1AB864A7-2101-4937-9670-2DC74DFDA000}" srcId="{D46D1C72-7F7E-43EB-8E9B-BA0492A70EBB}" destId="{8726B05B-6ACE-4284-8B08-835BE994C63D}" srcOrd="0" destOrd="0" parTransId="{211D605F-EDB5-485D-BD4C-17E07F05F303}" sibTransId="{28EFEFB5-935A-43DF-899E-05A3E275C455}"/>
    <dgm:cxn modelId="{500640FC-DCAC-45D7-82ED-482673B5221F}" type="presOf" srcId="{D46D1C72-7F7E-43EB-8E9B-BA0492A70EBB}" destId="{BA053354-01F4-460B-8A30-B7623F2A499C}" srcOrd="0" destOrd="0" presId="urn:microsoft.com/office/officeart/2018/2/layout/IconVerticalSolidList"/>
    <dgm:cxn modelId="{0AF0D098-E513-4158-A4A1-71EFC4CB8F38}" type="presParOf" srcId="{BA053354-01F4-460B-8A30-B7623F2A499C}" destId="{E8E8DA6D-4BAC-4844-BBF4-220AC284118D}" srcOrd="0" destOrd="0" presId="urn:microsoft.com/office/officeart/2018/2/layout/IconVerticalSolidList"/>
    <dgm:cxn modelId="{0C314EA2-87E8-44DE-8429-EE0630F2ED5A}" type="presParOf" srcId="{E8E8DA6D-4BAC-4844-BBF4-220AC284118D}" destId="{9AEDF2CC-1B0A-4549-97BA-BE9047FA93B5}" srcOrd="0" destOrd="0" presId="urn:microsoft.com/office/officeart/2018/2/layout/IconVerticalSolidList"/>
    <dgm:cxn modelId="{D079E424-1253-4DFB-970D-8EAA1C435967}" type="presParOf" srcId="{E8E8DA6D-4BAC-4844-BBF4-220AC284118D}" destId="{9FAE0EC1-D5F3-4E00-A70C-147F275FDAFC}" srcOrd="1" destOrd="0" presId="urn:microsoft.com/office/officeart/2018/2/layout/IconVerticalSolidList"/>
    <dgm:cxn modelId="{2418F18B-14F9-4305-9D69-7763B99792B1}" type="presParOf" srcId="{E8E8DA6D-4BAC-4844-BBF4-220AC284118D}" destId="{F4A99ED9-A5E8-4944-81F4-8F5CC1631265}" srcOrd="2" destOrd="0" presId="urn:microsoft.com/office/officeart/2018/2/layout/IconVerticalSolidList"/>
    <dgm:cxn modelId="{7944A466-8686-419F-9D68-F9321FCEC918}" type="presParOf" srcId="{E8E8DA6D-4BAC-4844-BBF4-220AC284118D}" destId="{51ED9F05-65C8-4095-B92D-8FD9B8F15BC8}" srcOrd="3" destOrd="0" presId="urn:microsoft.com/office/officeart/2018/2/layout/IconVerticalSolidList"/>
    <dgm:cxn modelId="{1851D2B1-E08D-4D68-BE28-2FEB9F4A29E7}" type="presParOf" srcId="{BA053354-01F4-460B-8A30-B7623F2A499C}" destId="{6F8D69A6-0314-46CA-BD1E-C647DFF77B82}" srcOrd="1" destOrd="0" presId="urn:microsoft.com/office/officeart/2018/2/layout/IconVerticalSolidList"/>
    <dgm:cxn modelId="{8D251254-5B1A-447B-B97D-3E7967B6D0B7}" type="presParOf" srcId="{BA053354-01F4-460B-8A30-B7623F2A499C}" destId="{8D3AB54A-9F56-4B06-BF44-49AA49C1350C}" srcOrd="2" destOrd="0" presId="urn:microsoft.com/office/officeart/2018/2/layout/IconVerticalSolidList"/>
    <dgm:cxn modelId="{E47E76BE-E324-45BB-B84F-5246A46213B8}" type="presParOf" srcId="{8D3AB54A-9F56-4B06-BF44-49AA49C1350C}" destId="{24CB4746-B565-442F-B911-F106574E6971}" srcOrd="0" destOrd="0" presId="urn:microsoft.com/office/officeart/2018/2/layout/IconVerticalSolidList"/>
    <dgm:cxn modelId="{4724B263-FFE2-4B4C-8549-C7943E3551DF}" type="presParOf" srcId="{8D3AB54A-9F56-4B06-BF44-49AA49C1350C}" destId="{D31AAB54-B411-4460-B546-EE28D3503BF3}" srcOrd="1" destOrd="0" presId="urn:microsoft.com/office/officeart/2018/2/layout/IconVerticalSolidList"/>
    <dgm:cxn modelId="{7AED611C-DE0D-4018-A702-D2E0741BDE22}" type="presParOf" srcId="{8D3AB54A-9F56-4B06-BF44-49AA49C1350C}" destId="{F834BBEF-DC50-47E6-B18F-6B3FF5D6DFC8}" srcOrd="2" destOrd="0" presId="urn:microsoft.com/office/officeart/2018/2/layout/IconVerticalSolidList"/>
    <dgm:cxn modelId="{5AF5070D-1102-4768-8796-58801FEF63C2}" type="presParOf" srcId="{8D3AB54A-9F56-4B06-BF44-49AA49C1350C}" destId="{A69A8C2B-E0EB-4AFD-96A9-C9B5EB7383AF}" srcOrd="3" destOrd="0" presId="urn:microsoft.com/office/officeart/2018/2/layout/IconVerticalSolidList"/>
    <dgm:cxn modelId="{E28BD77E-E767-41CC-8D3B-9A969B962FA6}" type="presParOf" srcId="{BA053354-01F4-460B-8A30-B7623F2A499C}" destId="{E99663C0-E4C6-475A-9E0C-36948CDBA8BE}" srcOrd="3" destOrd="0" presId="urn:microsoft.com/office/officeart/2018/2/layout/IconVerticalSolidList"/>
    <dgm:cxn modelId="{89EE7198-E457-4558-80A2-E03AD0E645A1}" type="presParOf" srcId="{BA053354-01F4-460B-8A30-B7623F2A499C}" destId="{8B406280-1ECC-4072-9056-9C018241353F}" srcOrd="4" destOrd="0" presId="urn:microsoft.com/office/officeart/2018/2/layout/IconVerticalSolidList"/>
    <dgm:cxn modelId="{2CB561BE-A4D8-472A-8CCE-DAA7752C645B}" type="presParOf" srcId="{8B406280-1ECC-4072-9056-9C018241353F}" destId="{885A03F0-DFAB-4A5C-A435-4891D25928C6}" srcOrd="0" destOrd="0" presId="urn:microsoft.com/office/officeart/2018/2/layout/IconVerticalSolidList"/>
    <dgm:cxn modelId="{EC207FEC-7B7F-4ED7-8617-B1119180EF19}" type="presParOf" srcId="{8B406280-1ECC-4072-9056-9C018241353F}" destId="{281E425D-FC78-439B-BFC7-8F802C1F1020}" srcOrd="1" destOrd="0" presId="urn:microsoft.com/office/officeart/2018/2/layout/IconVerticalSolidList"/>
    <dgm:cxn modelId="{12410E2D-8DCD-4EB5-995D-BBC5BB90AA1B}" type="presParOf" srcId="{8B406280-1ECC-4072-9056-9C018241353F}" destId="{707C03E8-D6C0-431D-A1FC-9C52805841B4}" srcOrd="2" destOrd="0" presId="urn:microsoft.com/office/officeart/2018/2/layout/IconVerticalSolidList"/>
    <dgm:cxn modelId="{14FAFB42-AF6C-4B14-AC45-E34F2984823F}" type="presParOf" srcId="{8B406280-1ECC-4072-9056-9C018241353F}" destId="{874E30EF-A8DC-4C32-9143-E35CAA8DA6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99E42A-49AD-4515-9661-B54425736A1D}"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F3D3D057-C9E1-4A0B-B22B-53D16A3F5490}">
      <dgm:prSet/>
      <dgm:spPr/>
      <dgm:t>
        <a:bodyPr/>
        <a:lstStyle/>
        <a:p>
          <a:pPr>
            <a:defRPr cap="all"/>
          </a:pPr>
          <a:r>
            <a:rPr lang="en-US"/>
            <a:t>Worst case: </a:t>
          </a:r>
          <a:r>
            <a:rPr lang="en-US" i="1"/>
            <a:t>O</a:t>
          </a:r>
          <a:r>
            <a:rPr lang="en-US"/>
            <a:t>(</a:t>
          </a:r>
          <a:r>
            <a:rPr lang="en-US" i="1"/>
            <a:t>N</a:t>
          </a:r>
          <a:r>
            <a:rPr lang="en-US" baseline="30000"/>
            <a:t>2</a:t>
          </a:r>
          <a:r>
            <a:rPr lang="en-US"/>
            <a:t>) comparisons </a:t>
          </a:r>
        </a:p>
      </dgm:t>
    </dgm:pt>
    <dgm:pt modelId="{80FFF469-1746-460E-9109-F91A8B07122A}" type="parTrans" cxnId="{F93E7093-07AB-405C-B0EF-173D85DA148C}">
      <dgm:prSet/>
      <dgm:spPr/>
      <dgm:t>
        <a:bodyPr/>
        <a:lstStyle/>
        <a:p>
          <a:endParaRPr lang="en-US"/>
        </a:p>
      </dgm:t>
    </dgm:pt>
    <dgm:pt modelId="{F0A68CB3-3781-4E85-BEC3-3436F4CCC3E2}" type="sibTrans" cxnId="{F93E7093-07AB-405C-B0EF-173D85DA148C}">
      <dgm:prSet/>
      <dgm:spPr/>
      <dgm:t>
        <a:bodyPr/>
        <a:lstStyle/>
        <a:p>
          <a:endParaRPr lang="en-US"/>
        </a:p>
      </dgm:t>
    </dgm:pt>
    <dgm:pt modelId="{96F4B6A8-146E-469B-AAAA-22D6AF2D5A99}">
      <dgm:prSet/>
      <dgm:spPr/>
      <dgm:t>
        <a:bodyPr/>
        <a:lstStyle/>
        <a:p>
          <a:pPr>
            <a:lnSpc>
              <a:spcPct val="100000"/>
            </a:lnSpc>
            <a:defRPr cap="all"/>
          </a:pPr>
          <a:r>
            <a:rPr lang="en-US"/>
            <a:t>Average case: </a:t>
          </a:r>
          <a:r>
            <a:rPr lang="en-US" i="1"/>
            <a:t>O</a:t>
          </a:r>
          <a:r>
            <a:rPr lang="en-US"/>
            <a:t>(</a:t>
          </a:r>
          <a:r>
            <a:rPr lang="en-US" i="1"/>
            <a:t>N</a:t>
          </a:r>
          <a:r>
            <a:rPr lang="en-US" baseline="30000"/>
            <a:t>2</a:t>
          </a:r>
          <a:r>
            <a:rPr lang="en-US"/>
            <a:t>) comparisons</a:t>
          </a:r>
        </a:p>
      </dgm:t>
    </dgm:pt>
    <dgm:pt modelId="{F330E9B1-3EDE-41B7-BBC3-4E35CDA99051}" type="parTrans" cxnId="{89E30DB9-1081-4F0A-8743-64BD82121D51}">
      <dgm:prSet/>
      <dgm:spPr/>
      <dgm:t>
        <a:bodyPr/>
        <a:lstStyle/>
        <a:p>
          <a:endParaRPr lang="en-US"/>
        </a:p>
      </dgm:t>
    </dgm:pt>
    <dgm:pt modelId="{AE761BA0-F905-4BF9-828A-BD9CBC11B690}" type="sibTrans" cxnId="{89E30DB9-1081-4F0A-8743-64BD82121D51}">
      <dgm:prSet/>
      <dgm:spPr/>
      <dgm:t>
        <a:bodyPr/>
        <a:lstStyle/>
        <a:p>
          <a:endParaRPr lang="en-US"/>
        </a:p>
      </dgm:t>
    </dgm:pt>
    <dgm:pt modelId="{A3C39DBD-DC3B-4023-B57A-8E7565626A56}">
      <dgm:prSet/>
      <dgm:spPr/>
      <dgm:t>
        <a:bodyPr/>
        <a:lstStyle/>
        <a:p>
          <a:pPr>
            <a:lnSpc>
              <a:spcPct val="100000"/>
            </a:lnSpc>
            <a:defRPr cap="all"/>
          </a:pPr>
          <a:r>
            <a:rPr lang="en-US"/>
            <a:t>Best case: </a:t>
          </a:r>
          <a:r>
            <a:rPr lang="en-US" i="1"/>
            <a:t>O</a:t>
          </a:r>
          <a:r>
            <a:rPr lang="en-US"/>
            <a:t>(</a:t>
          </a:r>
          <a:r>
            <a:rPr lang="en-US" i="1"/>
            <a:t>N</a:t>
          </a:r>
          <a:r>
            <a:rPr lang="en-US"/>
            <a:t>) comparisons</a:t>
          </a:r>
        </a:p>
      </dgm:t>
    </dgm:pt>
    <dgm:pt modelId="{4F13D1F5-812E-4F1B-8846-5394388B2A32}" type="parTrans" cxnId="{0B82ECB6-C3C0-40AD-9B3B-5AC105FD2600}">
      <dgm:prSet/>
      <dgm:spPr/>
      <dgm:t>
        <a:bodyPr/>
        <a:lstStyle/>
        <a:p>
          <a:endParaRPr lang="en-US"/>
        </a:p>
      </dgm:t>
    </dgm:pt>
    <dgm:pt modelId="{1DE9208D-1C35-42B9-9B04-8E48CEF5D41F}" type="sibTrans" cxnId="{0B82ECB6-C3C0-40AD-9B3B-5AC105FD2600}">
      <dgm:prSet/>
      <dgm:spPr/>
      <dgm:t>
        <a:bodyPr/>
        <a:lstStyle/>
        <a:p>
          <a:endParaRPr lang="en-US"/>
        </a:p>
      </dgm:t>
    </dgm:pt>
    <dgm:pt modelId="{565E776E-A4BD-484B-A4F3-D79D70C3EA56}" type="pres">
      <dgm:prSet presAssocID="{1599E42A-49AD-4515-9661-B54425736A1D}" presName="vert0" presStyleCnt="0">
        <dgm:presLayoutVars>
          <dgm:dir/>
          <dgm:animOne val="branch"/>
          <dgm:animLvl val="lvl"/>
        </dgm:presLayoutVars>
      </dgm:prSet>
      <dgm:spPr/>
    </dgm:pt>
    <dgm:pt modelId="{A8918CCA-E3E8-413F-BD41-3943769E54B0}" type="pres">
      <dgm:prSet presAssocID="{F3D3D057-C9E1-4A0B-B22B-53D16A3F5490}" presName="thickLine" presStyleLbl="alignNode1" presStyleIdx="0" presStyleCnt="3"/>
      <dgm:spPr/>
    </dgm:pt>
    <dgm:pt modelId="{E5E19C28-4361-43A4-9D6B-F104BCE58C99}" type="pres">
      <dgm:prSet presAssocID="{F3D3D057-C9E1-4A0B-B22B-53D16A3F5490}" presName="horz1" presStyleCnt="0"/>
      <dgm:spPr/>
    </dgm:pt>
    <dgm:pt modelId="{C9D90DF8-BA74-42B7-A3D4-A5336B7EA978}" type="pres">
      <dgm:prSet presAssocID="{F3D3D057-C9E1-4A0B-B22B-53D16A3F5490}" presName="tx1" presStyleLbl="revTx" presStyleIdx="0" presStyleCnt="3"/>
      <dgm:spPr/>
    </dgm:pt>
    <dgm:pt modelId="{0767D3C9-8D3A-4FA5-B2D2-6D97A07E2D3C}" type="pres">
      <dgm:prSet presAssocID="{F3D3D057-C9E1-4A0B-B22B-53D16A3F5490}" presName="vert1" presStyleCnt="0"/>
      <dgm:spPr/>
    </dgm:pt>
    <dgm:pt modelId="{C3A0E488-804C-4F62-915A-B8B61C0D79B0}" type="pres">
      <dgm:prSet presAssocID="{96F4B6A8-146E-469B-AAAA-22D6AF2D5A99}" presName="thickLine" presStyleLbl="alignNode1" presStyleIdx="1" presStyleCnt="3"/>
      <dgm:spPr/>
    </dgm:pt>
    <dgm:pt modelId="{5C166BA5-AA1E-48ED-8F93-8D4AAA551A68}" type="pres">
      <dgm:prSet presAssocID="{96F4B6A8-146E-469B-AAAA-22D6AF2D5A99}" presName="horz1" presStyleCnt="0"/>
      <dgm:spPr/>
    </dgm:pt>
    <dgm:pt modelId="{56750033-94EF-4C4A-A4D1-3D65BC514BD0}" type="pres">
      <dgm:prSet presAssocID="{96F4B6A8-146E-469B-AAAA-22D6AF2D5A99}" presName="tx1" presStyleLbl="revTx" presStyleIdx="1" presStyleCnt="3"/>
      <dgm:spPr/>
    </dgm:pt>
    <dgm:pt modelId="{5D8DA1F0-15AB-4F4E-8CB1-134D2E29B257}" type="pres">
      <dgm:prSet presAssocID="{96F4B6A8-146E-469B-AAAA-22D6AF2D5A99}" presName="vert1" presStyleCnt="0"/>
      <dgm:spPr/>
    </dgm:pt>
    <dgm:pt modelId="{631DA7D2-75BB-424C-A756-1D1E90DBF579}" type="pres">
      <dgm:prSet presAssocID="{A3C39DBD-DC3B-4023-B57A-8E7565626A56}" presName="thickLine" presStyleLbl="alignNode1" presStyleIdx="2" presStyleCnt="3"/>
      <dgm:spPr/>
    </dgm:pt>
    <dgm:pt modelId="{99F12875-015E-4794-B4AC-DC3E895B7BAC}" type="pres">
      <dgm:prSet presAssocID="{A3C39DBD-DC3B-4023-B57A-8E7565626A56}" presName="horz1" presStyleCnt="0"/>
      <dgm:spPr/>
    </dgm:pt>
    <dgm:pt modelId="{72445A7A-398F-4DA1-905B-28EC02F64057}" type="pres">
      <dgm:prSet presAssocID="{A3C39DBD-DC3B-4023-B57A-8E7565626A56}" presName="tx1" presStyleLbl="revTx" presStyleIdx="2" presStyleCnt="3"/>
      <dgm:spPr/>
    </dgm:pt>
    <dgm:pt modelId="{626CE052-3E83-40E1-BB77-49CA282CE2E9}" type="pres">
      <dgm:prSet presAssocID="{A3C39DBD-DC3B-4023-B57A-8E7565626A56}" presName="vert1" presStyleCnt="0"/>
      <dgm:spPr/>
    </dgm:pt>
  </dgm:ptLst>
  <dgm:cxnLst>
    <dgm:cxn modelId="{F93E7093-07AB-405C-B0EF-173D85DA148C}" srcId="{1599E42A-49AD-4515-9661-B54425736A1D}" destId="{F3D3D057-C9E1-4A0B-B22B-53D16A3F5490}" srcOrd="0" destOrd="0" parTransId="{80FFF469-1746-460E-9109-F91A8B07122A}" sibTransId="{F0A68CB3-3781-4E85-BEC3-3436F4CCC3E2}"/>
    <dgm:cxn modelId="{60506AAC-C371-4B4F-BC3B-29AB986AF448}" type="presOf" srcId="{A3C39DBD-DC3B-4023-B57A-8E7565626A56}" destId="{72445A7A-398F-4DA1-905B-28EC02F64057}" srcOrd="0" destOrd="0" presId="urn:microsoft.com/office/officeart/2008/layout/LinedList"/>
    <dgm:cxn modelId="{D8C023B5-DD84-4D46-A822-C55B03A5BDB4}" type="presOf" srcId="{F3D3D057-C9E1-4A0B-B22B-53D16A3F5490}" destId="{C9D90DF8-BA74-42B7-A3D4-A5336B7EA978}" srcOrd="0" destOrd="0" presId="urn:microsoft.com/office/officeart/2008/layout/LinedList"/>
    <dgm:cxn modelId="{478B77B6-46D1-4041-B05C-59E957B8172A}" type="presOf" srcId="{96F4B6A8-146E-469B-AAAA-22D6AF2D5A99}" destId="{56750033-94EF-4C4A-A4D1-3D65BC514BD0}" srcOrd="0" destOrd="0" presId="urn:microsoft.com/office/officeart/2008/layout/LinedList"/>
    <dgm:cxn modelId="{0B82ECB6-C3C0-40AD-9B3B-5AC105FD2600}" srcId="{1599E42A-49AD-4515-9661-B54425736A1D}" destId="{A3C39DBD-DC3B-4023-B57A-8E7565626A56}" srcOrd="2" destOrd="0" parTransId="{4F13D1F5-812E-4F1B-8846-5394388B2A32}" sibTransId="{1DE9208D-1C35-42B9-9B04-8E48CEF5D41F}"/>
    <dgm:cxn modelId="{89E30DB9-1081-4F0A-8743-64BD82121D51}" srcId="{1599E42A-49AD-4515-9661-B54425736A1D}" destId="{96F4B6A8-146E-469B-AAAA-22D6AF2D5A99}" srcOrd="1" destOrd="0" parTransId="{F330E9B1-3EDE-41B7-BBC3-4E35CDA99051}" sibTransId="{AE761BA0-F905-4BF9-828A-BD9CBC11B690}"/>
    <dgm:cxn modelId="{03594BCA-7B02-4CF4-A89B-2A7432761687}" type="presOf" srcId="{1599E42A-49AD-4515-9661-B54425736A1D}" destId="{565E776E-A4BD-484B-A4F3-D79D70C3EA56}" srcOrd="0" destOrd="0" presId="urn:microsoft.com/office/officeart/2008/layout/LinedList"/>
    <dgm:cxn modelId="{599FC461-AADD-4F21-BEEF-7956B4720033}" type="presParOf" srcId="{565E776E-A4BD-484B-A4F3-D79D70C3EA56}" destId="{A8918CCA-E3E8-413F-BD41-3943769E54B0}" srcOrd="0" destOrd="0" presId="urn:microsoft.com/office/officeart/2008/layout/LinedList"/>
    <dgm:cxn modelId="{772BDD52-CB3D-42FD-8545-A04C8444FEBB}" type="presParOf" srcId="{565E776E-A4BD-484B-A4F3-D79D70C3EA56}" destId="{E5E19C28-4361-43A4-9D6B-F104BCE58C99}" srcOrd="1" destOrd="0" presId="urn:microsoft.com/office/officeart/2008/layout/LinedList"/>
    <dgm:cxn modelId="{AC00785F-0349-47A4-BA2F-090A7E301A9C}" type="presParOf" srcId="{E5E19C28-4361-43A4-9D6B-F104BCE58C99}" destId="{C9D90DF8-BA74-42B7-A3D4-A5336B7EA978}" srcOrd="0" destOrd="0" presId="urn:microsoft.com/office/officeart/2008/layout/LinedList"/>
    <dgm:cxn modelId="{F8133541-7F1C-4B8A-AFF5-9B2C33FD0638}" type="presParOf" srcId="{E5E19C28-4361-43A4-9D6B-F104BCE58C99}" destId="{0767D3C9-8D3A-4FA5-B2D2-6D97A07E2D3C}" srcOrd="1" destOrd="0" presId="urn:microsoft.com/office/officeart/2008/layout/LinedList"/>
    <dgm:cxn modelId="{0C2FA82E-8A5B-4E5E-AF5E-1075C8AA968E}" type="presParOf" srcId="{565E776E-A4BD-484B-A4F3-D79D70C3EA56}" destId="{C3A0E488-804C-4F62-915A-B8B61C0D79B0}" srcOrd="2" destOrd="0" presId="urn:microsoft.com/office/officeart/2008/layout/LinedList"/>
    <dgm:cxn modelId="{67F7BEAA-754E-4B27-9353-F3ADCA23AA92}" type="presParOf" srcId="{565E776E-A4BD-484B-A4F3-D79D70C3EA56}" destId="{5C166BA5-AA1E-48ED-8F93-8D4AAA551A68}" srcOrd="3" destOrd="0" presId="urn:microsoft.com/office/officeart/2008/layout/LinedList"/>
    <dgm:cxn modelId="{734CA853-F5D0-4541-A045-CCC12D21DD57}" type="presParOf" srcId="{5C166BA5-AA1E-48ED-8F93-8D4AAA551A68}" destId="{56750033-94EF-4C4A-A4D1-3D65BC514BD0}" srcOrd="0" destOrd="0" presId="urn:microsoft.com/office/officeart/2008/layout/LinedList"/>
    <dgm:cxn modelId="{3FDF6D89-2DD3-4097-ABE3-8122C5F382F0}" type="presParOf" srcId="{5C166BA5-AA1E-48ED-8F93-8D4AAA551A68}" destId="{5D8DA1F0-15AB-4F4E-8CB1-134D2E29B257}" srcOrd="1" destOrd="0" presId="urn:microsoft.com/office/officeart/2008/layout/LinedList"/>
    <dgm:cxn modelId="{022F3822-04A0-4429-917D-5759EFFAA11B}" type="presParOf" srcId="{565E776E-A4BD-484B-A4F3-D79D70C3EA56}" destId="{631DA7D2-75BB-424C-A756-1D1E90DBF579}" srcOrd="4" destOrd="0" presId="urn:microsoft.com/office/officeart/2008/layout/LinedList"/>
    <dgm:cxn modelId="{12981D07-913B-43AA-9BD6-5BF26D07CFD3}" type="presParOf" srcId="{565E776E-A4BD-484B-A4F3-D79D70C3EA56}" destId="{99F12875-015E-4794-B4AC-DC3E895B7BAC}" srcOrd="5" destOrd="0" presId="urn:microsoft.com/office/officeart/2008/layout/LinedList"/>
    <dgm:cxn modelId="{3E49403B-8082-4D80-8613-5AC4658FD460}" type="presParOf" srcId="{99F12875-015E-4794-B4AC-DC3E895B7BAC}" destId="{72445A7A-398F-4DA1-905B-28EC02F64057}" srcOrd="0" destOrd="0" presId="urn:microsoft.com/office/officeart/2008/layout/LinedList"/>
    <dgm:cxn modelId="{B8E75725-26D3-4C97-B262-635C96FB2AE1}" type="presParOf" srcId="{99F12875-015E-4794-B4AC-DC3E895B7BAC}" destId="{626CE052-3E83-40E1-BB77-49CA282CE2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DF2CC-1B0A-4549-97BA-BE9047FA93B5}">
      <dsp:nvSpPr>
        <dsp:cNvPr id="0" name=""/>
        <dsp:cNvSpPr/>
      </dsp:nvSpPr>
      <dsp:spPr>
        <a:xfrm>
          <a:off x="0" y="495"/>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E0EC1-D5F3-4E00-A70C-147F275FDAFC}">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ED9F05-65C8-4095-B92D-8FD9B8F15BC8}">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1066800">
            <a:lnSpc>
              <a:spcPct val="90000"/>
            </a:lnSpc>
            <a:spcBef>
              <a:spcPct val="0"/>
            </a:spcBef>
            <a:spcAft>
              <a:spcPct val="35000"/>
            </a:spcAft>
            <a:buNone/>
          </a:pPr>
          <a:r>
            <a:rPr lang="en-US" sz="2400" b="0" i="0" kern="1200"/>
            <a:t>slower than a number of different sorting algorithms (such as heapsort, quicksort, and merge sort)</a:t>
          </a:r>
          <a:endParaRPr lang="en-US" sz="2400" kern="1200"/>
        </a:p>
      </dsp:txBody>
      <dsp:txXfrm>
        <a:off x="1338296" y="495"/>
        <a:ext cx="8066055" cy="1158698"/>
      </dsp:txXfrm>
    </dsp:sp>
    <dsp:sp modelId="{24CB4746-B565-442F-B911-F106574E6971}">
      <dsp:nvSpPr>
        <dsp:cNvPr id="0" name=""/>
        <dsp:cNvSpPr/>
      </dsp:nvSpPr>
      <dsp:spPr>
        <a:xfrm>
          <a:off x="0" y="1448867"/>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1AAB54-B411-4460-B546-EE28D3503BF3}">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9A8C2B-E0EB-4AFD-96A9-C9B5EB7383AF}">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1066800">
            <a:lnSpc>
              <a:spcPct val="90000"/>
            </a:lnSpc>
            <a:spcBef>
              <a:spcPct val="0"/>
            </a:spcBef>
            <a:spcAft>
              <a:spcPct val="35000"/>
            </a:spcAft>
            <a:buNone/>
          </a:pPr>
          <a:r>
            <a:rPr lang="en-US" sz="2400" b="0" i="0" kern="1200"/>
            <a:t>Not suitable for real-time applications or sifting large datasets</a:t>
          </a:r>
          <a:endParaRPr lang="en-US" sz="2400" kern="1200"/>
        </a:p>
      </dsp:txBody>
      <dsp:txXfrm>
        <a:off x="1338296" y="1448867"/>
        <a:ext cx="8066055" cy="1158698"/>
      </dsp:txXfrm>
    </dsp:sp>
    <dsp:sp modelId="{885A03F0-DFAB-4A5C-A435-4891D25928C6}">
      <dsp:nvSpPr>
        <dsp:cNvPr id="0" name=""/>
        <dsp:cNvSpPr/>
      </dsp:nvSpPr>
      <dsp:spPr>
        <a:xfrm>
          <a:off x="0" y="2897240"/>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E425D-FC78-439B-BFC7-8F802C1F1020}">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4E30EF-A8DC-4C32-9143-E35CAA8DA666}">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1066800">
            <a:lnSpc>
              <a:spcPct val="90000"/>
            </a:lnSpc>
            <a:spcBef>
              <a:spcPct val="0"/>
            </a:spcBef>
            <a:spcAft>
              <a:spcPct val="35000"/>
            </a:spcAft>
            <a:buNone/>
          </a:pPr>
          <a:r>
            <a:rPr lang="en-US" sz="2400" b="0" i="0" kern="1200"/>
            <a:t>It makes more comparisons and shifts than other effective sorting algorithms.</a:t>
          </a:r>
          <a:endParaRPr lang="en-US" sz="2400" kern="1200"/>
        </a:p>
      </dsp:txBody>
      <dsp:txXfrm>
        <a:off x="1338296" y="2897240"/>
        <a:ext cx="8066055" cy="1158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18CCA-E3E8-413F-BD41-3943769E54B0}">
      <dsp:nvSpPr>
        <dsp:cNvPr id="0" name=""/>
        <dsp:cNvSpPr/>
      </dsp:nvSpPr>
      <dsp:spPr>
        <a:xfrm>
          <a:off x="0" y="2124"/>
          <a:ext cx="10515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9D90DF8-BA74-42B7-A3D4-A5336B7EA978}">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defRPr cap="all"/>
          </a:pPr>
          <a:r>
            <a:rPr lang="en-US" sz="4300" kern="1200"/>
            <a:t>Worst case: </a:t>
          </a:r>
          <a:r>
            <a:rPr lang="en-US" sz="4300" i="1" kern="1200"/>
            <a:t>O</a:t>
          </a:r>
          <a:r>
            <a:rPr lang="en-US" sz="4300" kern="1200"/>
            <a:t>(</a:t>
          </a:r>
          <a:r>
            <a:rPr lang="en-US" sz="4300" i="1" kern="1200"/>
            <a:t>N</a:t>
          </a:r>
          <a:r>
            <a:rPr lang="en-US" sz="4300" kern="1200" baseline="30000"/>
            <a:t>2</a:t>
          </a:r>
          <a:r>
            <a:rPr lang="en-US" sz="4300" kern="1200"/>
            <a:t>) comparisons </a:t>
          </a:r>
        </a:p>
      </dsp:txBody>
      <dsp:txXfrm>
        <a:off x="0" y="2124"/>
        <a:ext cx="10515600" cy="1449029"/>
      </dsp:txXfrm>
    </dsp:sp>
    <dsp:sp modelId="{C3A0E488-804C-4F62-915A-B8B61C0D79B0}">
      <dsp:nvSpPr>
        <dsp:cNvPr id="0" name=""/>
        <dsp:cNvSpPr/>
      </dsp:nvSpPr>
      <dsp:spPr>
        <a:xfrm>
          <a:off x="0" y="1451154"/>
          <a:ext cx="10515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6750033-94EF-4C4A-A4D1-3D65BC514BD0}">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100000"/>
            </a:lnSpc>
            <a:spcBef>
              <a:spcPct val="0"/>
            </a:spcBef>
            <a:spcAft>
              <a:spcPct val="35000"/>
            </a:spcAft>
            <a:buNone/>
            <a:defRPr cap="all"/>
          </a:pPr>
          <a:r>
            <a:rPr lang="en-US" sz="4300" kern="1200"/>
            <a:t>Average case: </a:t>
          </a:r>
          <a:r>
            <a:rPr lang="en-US" sz="4300" i="1" kern="1200"/>
            <a:t>O</a:t>
          </a:r>
          <a:r>
            <a:rPr lang="en-US" sz="4300" kern="1200"/>
            <a:t>(</a:t>
          </a:r>
          <a:r>
            <a:rPr lang="en-US" sz="4300" i="1" kern="1200"/>
            <a:t>N</a:t>
          </a:r>
          <a:r>
            <a:rPr lang="en-US" sz="4300" kern="1200" baseline="30000"/>
            <a:t>2</a:t>
          </a:r>
          <a:r>
            <a:rPr lang="en-US" sz="4300" kern="1200"/>
            <a:t>) comparisons</a:t>
          </a:r>
        </a:p>
      </dsp:txBody>
      <dsp:txXfrm>
        <a:off x="0" y="1451154"/>
        <a:ext cx="10515600" cy="1449029"/>
      </dsp:txXfrm>
    </dsp:sp>
    <dsp:sp modelId="{631DA7D2-75BB-424C-A756-1D1E90DBF579}">
      <dsp:nvSpPr>
        <dsp:cNvPr id="0" name=""/>
        <dsp:cNvSpPr/>
      </dsp:nvSpPr>
      <dsp:spPr>
        <a:xfrm>
          <a:off x="0" y="2900183"/>
          <a:ext cx="105156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2445A7A-398F-4DA1-905B-28EC02F64057}">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100000"/>
            </a:lnSpc>
            <a:spcBef>
              <a:spcPct val="0"/>
            </a:spcBef>
            <a:spcAft>
              <a:spcPct val="35000"/>
            </a:spcAft>
            <a:buNone/>
            <a:defRPr cap="all"/>
          </a:pPr>
          <a:r>
            <a:rPr lang="en-US" sz="4300" kern="1200"/>
            <a:t>Best case: </a:t>
          </a:r>
          <a:r>
            <a:rPr lang="en-US" sz="4300" i="1" kern="1200"/>
            <a:t>O</a:t>
          </a:r>
          <a:r>
            <a:rPr lang="en-US" sz="4300" kern="1200"/>
            <a:t>(</a:t>
          </a:r>
          <a:r>
            <a:rPr lang="en-US" sz="4300" i="1" kern="1200"/>
            <a:t>N</a:t>
          </a:r>
          <a:r>
            <a:rPr lang="en-US" sz="4300" kern="1200"/>
            <a:t>) comparisons</a:t>
          </a:r>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2:11:09.738"/>
    </inkml:context>
    <inkml:brush xml:id="br0">
      <inkml:brushProperty name="width" value="0.05" units="cm"/>
      <inkml:brushProperty name="height" value="0.05" units="cm"/>
    </inkml:brush>
  </inkml:definitions>
  <inkml:trace contextRef="#ctx0" brushRef="#br0">2963 3 24575,'-12'81'0,"0"0"0,0 1 0,0-1 0,-13 14 0,14-21 0,1 18 0,-4 1 0,-10-15 0,-40 1 0,-1-16 0,16 6-603,5-19 0,-9 6 1,9-13 602,1-10 584,-11 3-584,11-10 299,-9 8-299,9-15 0,-10 6 0,-1-7 925,0 0-925,0 0 0,0 0 0,11-1 0,-9 1 0,9-10 0,0 0 0,-8 0 0,19-6 0,-20 6 0,20-8 0,-19 0 0,8 0 0,-11 0 0,0 0 0,0 0 0,0 0 0,0 0 0,0 0 0,0 0 0,0 0 0,-14-9 0,10-2 0,-10-8 0,14 1 0,11 1 0,-22-11 0,30 3 0,-31-13 0,23 5 0,-11-3 0,-4-12 0,14 11 0,-17-23 0,28 27 0,-11-12 0,14 16 0,1 0 0,7 7 0,2-5 0,8 13 0,4-5 0,-2 8 0,9-1 0,-4 1 0,5 0 0,0-1 0,0 1 0,0 0 0,0-9 0,0 7 0,0-7 0,0 1 0,0-2 0,0-1 0,0-5 0,0 6 0,0-1 0,0-5 0,0 6 0,0-9 0,0 9 0,0-6 0,0 13 0,0-5 0,0 7 0,0 2 0,0-1 0,0 0 0,0 0 0,0 0 0,0 0 0,0 1 0,0-1 0,0 1 0,0 0 0,0-1 0,0 0 0,0 0 0,0 1 0,0 0 0,0 0 0,0 1 0,0-1 0,0 1 0,0 0 0,0 0 0,0 0 0,0-1 0,0-1 0,0 1 0,0-2 0,0 3 0,0-1 0,0 1 0,0 0 0,0 0 0,0 1 0,0-1 0,0 0 0,0-1 0,0 1 0,-4 4 0,3 6 0,-3 6 0,-1 4 0,-1 0 0,-5 1 0,-2 7 0,6-5 0,-6 13 0,5-6 0,-7 9 0,2-9 0,5 6 0,-3-5 0,9-1 0,-11 6 0,11-5 0,-9-1 0,10-2 0,-11 1 0,10-7 0,-4 6 0,1-7 0,4-1 0,-4 1 0,-1-1 0,5 0 0,-4 0 0,0-5 0,4-5 0,-4-7 0,5-12 0,0-4 0,5 1 0,-4-6 0,9 13 0,-9-13 0,10 14 0,-10-7 0,10 1 0,-9 5 0,10-5 0,-5 0 0,0 5 0,5-5 0,-11 0 0,9 5 0,-9-13 0,4 14 0,0-7 0,-3 9 0,3-1 0,0 1 0,1 0 0,0-1 0,5 1 0,-10 0 0,8 0 0,-8 0 0,8 6 0,-4 1 0,0-1 0,3 3 0,-7-8 0,7 9 0,-3-4 0,0 10 0,-2 1 0,-3 5 0,5-6 0,-3 5 0,8-8 0,-9 8 0,9-9 0,-4 9 0,6-4 0,-1 6 0,0-1 0,1 1 0,-1-1 0,1 0 0,-1 1 0,0-1 0,1 0 0,-1 1 0,8 1 0,-5-2 0,13-3 0,-13 2 0,5-8 0,-8 3 0,1 0 0,-1-4 0,0 4 0,1-5 0,-1 5 0,1 1 0,-2 5 0,1-5 0,-5 4 0,4-4 0,-4 0 0,0 4 0,2-8 0,-6 8 0,2-5 0,-4 5 0,5-4 0,-4 3 0,4-4 0,-5 6 0,0-2 0,0 0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2:11:15.762"/>
    </inkml:context>
    <inkml:brush xml:id="br0">
      <inkml:brushProperty name="width" value="0.05" units="cm"/>
      <inkml:brushProperty name="height" value="0.05" units="cm"/>
    </inkml:brush>
  </inkml:definitions>
  <inkml:trace contextRef="#ctx0" brushRef="#br0">2420 356 24575,'0'33'0,"0"4"0,0 6 0,0 9 0,0 5 0,0 0 0,0 25 0,0-25 0,-16 11 0,-1-25 0,-11 9 0,-15-5 0,-1 13 0,-29-15-326,33-13 0,-2-1 326,-45 6 0,34-13 0,-2 1 0,2-2 0,0-3 0,0-6 0,-1-2 0,3 5 0,0 0 0,-34 4 0,13-9 0,4-2 0,25-10 0,3 0 0,19 0 0,1 0 652,9 0-652,0 0 0,0 0 0,1-5 0,-2-9 0,6 2 0,-7-15 0,5 5 0,-5 1 0,-11-17 0,10 21 0,-10-21 0,4 17 0,-3-9 0,-6 1 0,0 0 0,-1 6 0,1-5 0,-11 2 0,-3 1 0,-11-9 0,0 14 0,0-5 0,0 7 0,-13-11 0,10 8 0,-11-8 0,25 6 0,-8 4 0,19-3 0,-9 0 0,20 7 0,1-4 0,9 7 0,5-7 0,1 5 0,5-4 0,0 7 0,0 0 0,0 0 0,0-1 0,0-7 0,0 6 0,0-7 0,0 9 0,0 0 0,0-9 0,0 7 0,0-15 0,0 15 0,0-14 0,0 13 0,0-13 0,6 6 0,-4-1 0,4 3 0,1 0 0,-5 5 0,4-5 0,-6 7 0,0 1 0,0 0 0,0-1 0,0 1 0,0 0 0,0-1 0,0 1 0,0 0 0,0-1 0,0 1 0,0-1 0,0 1 0,4 1 0,-2-1 0,-2 9 0,-6 4 0,-5 16 0,4-5 0,-5 7 0,11-1 0,-10 2 0,9 1 0,-11 5 0,11-6 0,-9 1 0,10 5 0,-11-6 0,10 1 0,-11 5 0,12-6 0,-11 1 0,11-3 0,-11 0 0,11-5 0,-6 5 0,2-7 0,4-1 0,-4 0 0,0-4 0,4 3 0,-9-5 0,9 6 0,-8 0 0,3 0 0,0 0 0,-3 0 0,2-5 0,-4 4 0,0-4 0,1 0 0,0-2 0,5-12 0,1-7 0,4-9 0,0-16 0,0 8 0,0-19 0,0 19 0,6-9 0,1 20 0,1-7 0,3 7 0,-4 0 0,7-7 0,-2 15 0,1-6 0,0-1 0,-2 7 0,4-14 0,-3 13 0,-5-13 0,3 13 0,-3-5 0,6 0 0,-7 5 0,6 0 0,-11 4 0,9 9 0,-9-9 0,5 4 0,-1 0 0,0 1 0,5 5 0,-1 0 0,1 0 0,0 5 0,1 1 0,0 5 0,8 1 0,-5 0 0,24 4 0,-14-2 0,27 3 0,-19-2 0,19 3 0,-8-10 0,25 10 0,-22-16 0,19 15 0,-22-15 0,0 13 0,-2-13 0,-12 11 0,-8-7 0,-1 2 0,-9-3 0,1 0 0,-1-3 0,0 8 0,-4-5 0,-2 5 0,-5-5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2:11:21.675"/>
    </inkml:context>
    <inkml:brush xml:id="br0">
      <inkml:brushProperty name="width" value="0.05" units="cm"/>
      <inkml:brushProperty name="height" value="0.05" units="cm"/>
    </inkml:brush>
  </inkml:definitions>
  <inkml:trace contextRef="#ctx0" brushRef="#br0">2646 6 24575,'0'22'0,"0"26"0,-15-1 0,-2 2 0,-3 0 0,-17 2 0,8 4 0,0 3-1264,-22 12 1264,20-16 0,-1 1 0,-3-13 0,1-1 0,4 4 0,1-2 413,-17 8-413,0 6 0,-2-11 209,4-17-209,-1 14 0,-9-33 0,8 11 642,-22-11-642,25 7 0,-9 0 0,9-8 0,0-1 0,3-2 0,11-4 0,-1 5 0,1-7 0,7 0 0,-5 0 0,6 0 0,-9 0 0,1 0 0,8 0 0,-7 0 0,7 0 0,0 0 0,-6 0 0,13 0 0,-13 0 0,14 0 0,-15 0 0,7 0 0,-8 0 0,0 0 0,-12-8 0,-2-10 0,-11-10 0,-14-11 0,11 2 0,-11-2 0,14 3 0,0 0 0,11 3 0,-8 6 0,19-1 0,-8 10 0,10-10 0,9 13 0,-6-5 0,13 8 0,-13-2 0,14 2 0,-6-1 0,7 2 0,1-1 0,-1 1 0,0-8 0,-2-2 0,0-9 0,-1 1 0,-1-11 0,1 8 0,-3-20 0,3 20 0,1 0 0,6 5 0,3 6 0,5-1 0,-5 3 0,4 8 0,-4-1 0,5 2 0,0-1 0,0 1 0,0-1 0,0 2 0,0 0 0,0 0 0,0-1 0,0 1 0,0-1 0,0 1 0,0 0 0,0 0 0,-4 4 0,-1 1 0,-3 4 0,-1 0 0,0 0 0,-1 0 0,-1 5 0,6 2 0,-5 4 0,3 0 0,-4 1 0,-2 7 0,1-6 0,5 15 0,-3-15 0,8 7 0,-8-9 0,9 0 0,-4 1 0,0-1 0,4 0 0,-5 1 0,6-2 0,-5 2 0,4-2 0,-4 2 0,0-1 0,4 0 0,-4 1 0,5-1 0,-5-5 0,3 5 0,-3-6 0,5 5 0,0-1 0,0-8 0,7-16 0,0 1 0,7-18 0,-7 11 0,6-9 0,-7 9 0,7 2 0,-7-1 0,4 7 0,-3-6 0,3 8 0,-3 0 0,2 5 0,-8-4 0,9 4 0,-9-5 0,8 6 0,-3-5 0,1 3 0,3-4 0,-9-1 0,9 6 0,-9-4 0,5 5 0,-3-1 0,-2-3 0,7 8 0,-6-8 0,6 8 0,-3-3 0,0-1 0,4 4 0,-8-9 0,8 8 0,-4-3 0,5 5 0,-1 4 0,-1 1 0,2 0 0,-5 4 0,4-7 0,-2 8 0,4-4 0,0 0 0,1 5 0,-1-5 0,1 0 0,7 6 0,-6-6 0,6 7 0,-7-7 0,-1 0 0,1-1 0,-1-4 0,-5 9 0,4-9 0,-8 9 0,8-3 0,-5 3 0,1 1 0,4-5 0,-4 4 0,5-4 0,0 0 0,-1 3 0,0-8 0,0 7 0,0-7 0,-5 9 0,5-9 0,-9 8 0,9-3 0,-5 4 0,5-1 0,-5 2 0,5 0 0,-9-1 0,9 1 0,-9-1 0,4-3 0,-5-3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2:12:07.760"/>
    </inkml:context>
    <inkml:brush xml:id="br0">
      <inkml:brushProperty name="width" value="0.05" units="cm"/>
      <inkml:brushProperty name="height" value="0.05" units="cm"/>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2:11:55.211"/>
    </inkml:context>
    <inkml:brush xml:id="br0">
      <inkml:brushProperty name="width" value="0.05" units="cm"/>
      <inkml:brushProperty name="height" value="0.05" units="cm"/>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0598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6/15/23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7519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2351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53864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9762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23809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07526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93462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1553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6604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40348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6/15/23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161609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6/15/23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7097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3301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983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41B595-366B-43E2-A22E-EA6A78C03F06}" type="datetimeFigureOut">
              <a:rPr lang="en-US" smtClean="0"/>
              <a:t>6/15/23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0166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6/15/23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8300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41B595-366B-43E2-A22E-EA6A78C03F06}" type="datetimeFigureOut">
              <a:rPr lang="en-US" smtClean="0"/>
              <a:t>6/15/23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389694730"/>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1E76-ABA4-293B-DAD6-4837D1E87937}"/>
              </a:ext>
            </a:extLst>
          </p:cNvPr>
          <p:cNvSpPr>
            <a:spLocks noGrp="1"/>
          </p:cNvSpPr>
          <p:nvPr>
            <p:ph type="ctrTitle"/>
          </p:nvPr>
        </p:nvSpPr>
        <p:spPr>
          <a:xfrm>
            <a:off x="647701" y="1454964"/>
            <a:ext cx="6255561" cy="3308840"/>
          </a:xfrm>
        </p:spPr>
        <p:txBody>
          <a:bodyPr>
            <a:normAutofit/>
          </a:bodyPr>
          <a:lstStyle/>
          <a:p>
            <a:pPr>
              <a:lnSpc>
                <a:spcPct val="90000"/>
              </a:lnSpc>
            </a:pPr>
            <a:br>
              <a:rPr lang="en-US" sz="3400" dirty="0"/>
            </a:br>
            <a:br>
              <a:rPr lang="en-US" sz="3400" dirty="0"/>
            </a:br>
            <a:r>
              <a:rPr lang="en-US" sz="3400" dirty="0">
                <a:latin typeface="Times New Roman" panose="02020603050405020304" pitchFamily="18" charset="0"/>
                <a:cs typeface="Times New Roman" panose="02020603050405020304" pitchFamily="18" charset="0"/>
              </a:rPr>
              <a:t>INSERTION SORT</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By: KARDURI SUSHMA &amp;</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LAKHMITHA RAVINDRANATH</a:t>
            </a:r>
            <a:endParaRPr lang="en-US" sz="3400" dirty="0"/>
          </a:p>
        </p:txBody>
      </p:sp>
      <p:pic>
        <p:nvPicPr>
          <p:cNvPr id="4" name="Picture 3" descr="School desk with books and pencils with chalkboard in background">
            <a:extLst>
              <a:ext uri="{FF2B5EF4-FFF2-40B4-BE49-F238E27FC236}">
                <a16:creationId xmlns:a16="http://schemas.microsoft.com/office/drawing/2014/main" id="{68A99DF0-AF2C-75E3-ADDE-500EB189B8C0}"/>
              </a:ext>
            </a:extLst>
          </p:cNvPr>
          <p:cNvPicPr>
            <a:picLocks noChangeAspect="1"/>
          </p:cNvPicPr>
          <p:nvPr/>
        </p:nvPicPr>
        <p:blipFill rotWithShape="1">
          <a:blip r:embed="rId3"/>
          <a:srcRect l="49646" r="5243" b="-1"/>
          <a:stretch/>
        </p:blipFill>
        <p:spPr>
          <a:xfrm>
            <a:off x="7557315" y="10"/>
            <a:ext cx="4634685" cy="6857990"/>
          </a:xfrm>
          <a:prstGeom prst="rect">
            <a:avLst/>
          </a:prstGeom>
        </p:spPr>
      </p:pic>
      <p:sp>
        <p:nvSpPr>
          <p:cNvPr id="21" name="Rectangle 20">
            <a:extLst>
              <a:ext uri="{FF2B5EF4-FFF2-40B4-BE49-F238E27FC236}">
                <a16:creationId xmlns:a16="http://schemas.microsoft.com/office/drawing/2014/main" id="{DEC9835E-03D3-4D0F-9408-14C8B62C0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266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D882-9946-FFD2-32C5-7B2C5DE1DF85}"/>
              </a:ext>
            </a:extLst>
          </p:cNvPr>
          <p:cNvSpPr>
            <a:spLocks noGrp="1"/>
          </p:cNvSpPr>
          <p:nvPr>
            <p:ph type="title"/>
          </p:nvPr>
        </p:nvSpPr>
        <p:spPr/>
        <p:txBody>
          <a:bodyPr/>
          <a:lstStyle/>
          <a:p>
            <a:r>
              <a:rPr lang="en-IN" b="0" i="0" dirty="0">
                <a:solidFill>
                  <a:srgbClr val="D1D5DB"/>
                </a:solidFill>
                <a:effectLst/>
                <a:latin typeface="Söhne"/>
              </a:rPr>
              <a:t>Operations</a:t>
            </a:r>
            <a:endParaRPr lang="en-IN" dirty="0"/>
          </a:p>
        </p:txBody>
      </p:sp>
      <p:sp>
        <p:nvSpPr>
          <p:cNvPr id="3" name="Content Placeholder 2">
            <a:extLst>
              <a:ext uri="{FF2B5EF4-FFF2-40B4-BE49-F238E27FC236}">
                <a16:creationId xmlns:a16="http://schemas.microsoft.com/office/drawing/2014/main" id="{F916B44B-2324-CC3C-4BF8-7FF3D54459D8}"/>
              </a:ext>
            </a:extLst>
          </p:cNvPr>
          <p:cNvSpPr>
            <a:spLocks noGrp="1"/>
          </p:cNvSpPr>
          <p:nvPr>
            <p:ph idx="1"/>
          </p:nvPr>
        </p:nvSpPr>
        <p:spPr>
          <a:xfrm>
            <a:off x="1103312" y="1138990"/>
            <a:ext cx="8946541" cy="5109410"/>
          </a:xfrm>
        </p:spPr>
        <p:txBody>
          <a:bodyPr>
            <a:normAutofit/>
          </a:bodyPr>
          <a:lstStyle/>
          <a:p>
            <a:pPr algn="l">
              <a:buFont typeface="Arial" panose="020B0604020202020204" pitchFamily="34" charset="0"/>
              <a:buChar char="•"/>
            </a:pPr>
            <a:r>
              <a:rPr lang="en-US" sz="2800" b="0" i="0" dirty="0">
                <a:solidFill>
                  <a:srgbClr val="D1D5DB"/>
                </a:solidFill>
                <a:effectLst/>
                <a:latin typeface="Söhne"/>
              </a:rPr>
              <a:t>Building a Max Heap:</a:t>
            </a:r>
          </a:p>
          <a:p>
            <a:pPr marL="742950" lvl="1" indent="-285750" algn="l">
              <a:buFont typeface="Arial" panose="020B0604020202020204" pitchFamily="34" charset="0"/>
              <a:buChar char="•"/>
            </a:pPr>
            <a:r>
              <a:rPr lang="en-US" sz="2400" b="0" i="0" dirty="0">
                <a:solidFill>
                  <a:srgbClr val="D1D5DB"/>
                </a:solidFill>
                <a:effectLst/>
                <a:latin typeface="Söhne"/>
              </a:rPr>
              <a:t>Start from the middle element of the array and compare it with its children to ensure it is larger.</a:t>
            </a:r>
          </a:p>
          <a:p>
            <a:pPr marL="742950" lvl="1" indent="-285750" algn="l">
              <a:buFont typeface="Arial" panose="020B0604020202020204" pitchFamily="34" charset="0"/>
              <a:buChar char="•"/>
            </a:pPr>
            <a:r>
              <a:rPr lang="en-US" sz="2400" b="0" i="0" dirty="0">
                <a:solidFill>
                  <a:srgbClr val="D1D5DB"/>
                </a:solidFill>
                <a:effectLst/>
                <a:latin typeface="Söhne"/>
              </a:rPr>
              <a:t>Repeat the process for all parent nodes until the entire array forms a max heap.</a:t>
            </a:r>
          </a:p>
          <a:p>
            <a:pPr algn="l">
              <a:buFont typeface="Arial" panose="020B0604020202020204" pitchFamily="34" charset="0"/>
              <a:buChar char="•"/>
            </a:pPr>
            <a:r>
              <a:rPr lang="en-US" sz="2800" b="0" i="0" dirty="0">
                <a:solidFill>
                  <a:srgbClr val="D1D5DB"/>
                </a:solidFill>
                <a:effectLst/>
                <a:latin typeface="Söhne"/>
              </a:rPr>
              <a:t>Extracting Elements:</a:t>
            </a:r>
          </a:p>
          <a:p>
            <a:pPr marL="742950" lvl="1" indent="-285750" algn="l">
              <a:buFont typeface="Arial" panose="020B0604020202020204" pitchFamily="34" charset="0"/>
              <a:buChar char="•"/>
            </a:pPr>
            <a:r>
              <a:rPr lang="en-US" sz="2400" b="0" i="0" dirty="0">
                <a:solidFill>
                  <a:srgbClr val="D1D5DB"/>
                </a:solidFill>
                <a:effectLst/>
                <a:latin typeface="Söhne"/>
              </a:rPr>
              <a:t>Swap the maximum element (root of the max heap) with the last element of the heap.</a:t>
            </a:r>
          </a:p>
          <a:p>
            <a:pPr marL="742950" lvl="1" indent="-285750" algn="l">
              <a:buFont typeface="Arial" panose="020B0604020202020204" pitchFamily="34" charset="0"/>
              <a:buChar char="•"/>
            </a:pPr>
            <a:r>
              <a:rPr lang="en-US" sz="2400" b="0" i="0" dirty="0">
                <a:solidFill>
                  <a:srgbClr val="D1D5DB"/>
                </a:solidFill>
                <a:effectLst/>
                <a:latin typeface="Söhne"/>
              </a:rPr>
              <a:t>Reduce the size of the heap and heapify the remaining elements to restore the max heap property.</a:t>
            </a:r>
          </a:p>
          <a:p>
            <a:pPr marL="742950" lvl="1" indent="-285750" algn="l">
              <a:buFont typeface="Arial" panose="020B0604020202020204" pitchFamily="34" charset="0"/>
              <a:buChar char="•"/>
            </a:pPr>
            <a:r>
              <a:rPr lang="en-US" sz="2400" b="0" i="0" dirty="0">
                <a:solidFill>
                  <a:srgbClr val="D1D5DB"/>
                </a:solidFill>
                <a:effectLst/>
                <a:latin typeface="Söhne"/>
              </a:rPr>
              <a:t>Repeat the process until all elements are extracted and sorted.</a:t>
            </a:r>
          </a:p>
        </p:txBody>
      </p:sp>
    </p:spTree>
    <p:extLst>
      <p:ext uri="{BB962C8B-B14F-4D97-AF65-F5344CB8AC3E}">
        <p14:creationId xmlns:p14="http://schemas.microsoft.com/office/powerpoint/2010/main" val="416964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F404-5A1A-0858-E973-F475EA513615}"/>
              </a:ext>
            </a:extLst>
          </p:cNvPr>
          <p:cNvSpPr>
            <a:spLocks noGrp="1"/>
          </p:cNvSpPr>
          <p:nvPr>
            <p:ph type="title"/>
          </p:nvPr>
        </p:nvSpPr>
        <p:spPr/>
        <p:txBody>
          <a:bodyPr/>
          <a:lstStyle/>
          <a:p>
            <a:r>
              <a:rPr lang="en-IN" b="0" i="0" dirty="0">
                <a:solidFill>
                  <a:srgbClr val="D1D5DB"/>
                </a:solidFill>
                <a:effectLst/>
                <a:latin typeface="Söhne"/>
              </a:rPr>
              <a:t>Implementation in Java</a:t>
            </a:r>
            <a:endParaRPr lang="en-IN" dirty="0"/>
          </a:p>
        </p:txBody>
      </p:sp>
      <p:sp>
        <p:nvSpPr>
          <p:cNvPr id="3" name="Content Placeholder 2">
            <a:extLst>
              <a:ext uri="{FF2B5EF4-FFF2-40B4-BE49-F238E27FC236}">
                <a16:creationId xmlns:a16="http://schemas.microsoft.com/office/drawing/2014/main" id="{A5EE798A-BCA1-4FB7-8D3B-F5AA8186711E}"/>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sz="2800" b="0" i="0" dirty="0">
                <a:solidFill>
                  <a:srgbClr val="D1D5DB"/>
                </a:solidFill>
                <a:effectLst/>
                <a:latin typeface="Söhne"/>
              </a:rPr>
              <a:t>Implement the heapify function to maintain the max heap property:</a:t>
            </a:r>
          </a:p>
          <a:p>
            <a:pPr marL="742950" lvl="1" indent="-285750" algn="l">
              <a:buFont typeface="Arial" panose="020B0604020202020204" pitchFamily="34" charset="0"/>
              <a:buChar char="•"/>
            </a:pPr>
            <a:r>
              <a:rPr lang="en-US" sz="2400" b="0" i="0" dirty="0">
                <a:solidFill>
                  <a:srgbClr val="D1D5DB"/>
                </a:solidFill>
                <a:effectLst/>
                <a:latin typeface="Söhne"/>
              </a:rPr>
              <a:t>Compare the parent node with its left and right child nodes </a:t>
            </a:r>
          </a:p>
          <a:p>
            <a:pPr marL="742950" lvl="1" indent="-285750" algn="l">
              <a:buFont typeface="Arial" panose="020B0604020202020204" pitchFamily="34" charset="0"/>
              <a:buChar char="•"/>
            </a:pPr>
            <a:r>
              <a:rPr lang="en-US" sz="2400" dirty="0">
                <a:solidFill>
                  <a:srgbClr val="D1D5DB"/>
                </a:solidFill>
                <a:latin typeface="Söhne"/>
              </a:rPr>
              <a:t>F</a:t>
            </a:r>
            <a:r>
              <a:rPr lang="en-US" sz="2400" b="0" i="0" dirty="0">
                <a:solidFill>
                  <a:srgbClr val="D1D5DB"/>
                </a:solidFill>
                <a:effectLst/>
                <a:latin typeface="Söhne"/>
              </a:rPr>
              <a:t>ind the largest element.</a:t>
            </a:r>
          </a:p>
          <a:p>
            <a:pPr marL="742950" lvl="1" indent="-285750" algn="l">
              <a:buFont typeface="Arial" panose="020B0604020202020204" pitchFamily="34" charset="0"/>
              <a:buChar char="•"/>
            </a:pPr>
            <a:r>
              <a:rPr lang="en-US" sz="2400" b="0" i="0" dirty="0">
                <a:solidFill>
                  <a:srgbClr val="D1D5DB"/>
                </a:solidFill>
                <a:effectLst/>
                <a:latin typeface="Söhne"/>
              </a:rPr>
              <a:t>Swap the parent node with the largest child if necessary</a:t>
            </a:r>
          </a:p>
          <a:p>
            <a:pPr marL="742950" lvl="1" indent="-285750" algn="l">
              <a:buFont typeface="Arial" panose="020B0604020202020204" pitchFamily="34" charset="0"/>
              <a:buChar char="•"/>
            </a:pPr>
            <a:r>
              <a:rPr lang="en-US" sz="2400" dirty="0">
                <a:solidFill>
                  <a:srgbClr val="D1D5DB"/>
                </a:solidFill>
                <a:latin typeface="Söhne"/>
              </a:rPr>
              <a:t>R</a:t>
            </a:r>
            <a:r>
              <a:rPr lang="en-US" sz="2400" b="0" i="0" dirty="0">
                <a:solidFill>
                  <a:srgbClr val="D1D5DB"/>
                </a:solidFill>
                <a:effectLst/>
                <a:latin typeface="Söhne"/>
              </a:rPr>
              <a:t>ecursively heapify the affected child.</a:t>
            </a:r>
          </a:p>
          <a:p>
            <a:pPr algn="l">
              <a:buFont typeface="Arial" panose="020B0604020202020204" pitchFamily="34" charset="0"/>
              <a:buChar char="•"/>
            </a:pPr>
            <a:r>
              <a:rPr lang="en-US" sz="2800" b="0" i="0" dirty="0">
                <a:solidFill>
                  <a:srgbClr val="D1D5DB"/>
                </a:solidFill>
                <a:effectLst/>
                <a:latin typeface="Söhne"/>
              </a:rPr>
              <a:t>Implement the </a:t>
            </a:r>
            <a:r>
              <a:rPr lang="en-US" sz="2800" dirty="0">
                <a:solidFill>
                  <a:srgbClr val="D1D5DB"/>
                </a:solidFill>
                <a:latin typeface="Söhne"/>
              </a:rPr>
              <a:t>H</a:t>
            </a:r>
            <a:r>
              <a:rPr lang="en-US" sz="2800" b="0" i="0" dirty="0">
                <a:solidFill>
                  <a:srgbClr val="D1D5DB"/>
                </a:solidFill>
                <a:effectLst/>
                <a:latin typeface="Söhne"/>
              </a:rPr>
              <a:t>eapSort function:</a:t>
            </a:r>
          </a:p>
          <a:p>
            <a:pPr marL="742950" lvl="1" indent="-285750" algn="l">
              <a:buFont typeface="Arial" panose="020B0604020202020204" pitchFamily="34" charset="0"/>
              <a:buChar char="•"/>
            </a:pPr>
            <a:r>
              <a:rPr lang="en-US" sz="2400" b="0" i="0" dirty="0">
                <a:solidFill>
                  <a:srgbClr val="D1D5DB"/>
                </a:solidFill>
                <a:effectLst/>
                <a:latin typeface="Söhne"/>
              </a:rPr>
              <a:t>Build the max heap by calling heapify for each parent node in a bottom-up manner.</a:t>
            </a:r>
          </a:p>
          <a:p>
            <a:pPr marL="742950" lvl="1" indent="-285750" algn="l">
              <a:buFont typeface="Arial" panose="020B0604020202020204" pitchFamily="34" charset="0"/>
              <a:buChar char="•"/>
            </a:pPr>
            <a:r>
              <a:rPr lang="en-US" sz="2400" b="0" i="0" dirty="0">
                <a:solidFill>
                  <a:srgbClr val="D1D5DB"/>
                </a:solidFill>
                <a:effectLst/>
                <a:latin typeface="Söhne"/>
              </a:rPr>
              <a:t>Extract elements by swapping the root with the last element, reducing the heap size, and heapifying the root.</a:t>
            </a:r>
          </a:p>
        </p:txBody>
      </p:sp>
    </p:spTree>
    <p:extLst>
      <p:ext uri="{BB962C8B-B14F-4D97-AF65-F5344CB8AC3E}">
        <p14:creationId xmlns:p14="http://schemas.microsoft.com/office/powerpoint/2010/main" val="413901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0AC1-23D4-11B9-0E3E-9A3BCF35A573}"/>
              </a:ext>
            </a:extLst>
          </p:cNvPr>
          <p:cNvSpPr>
            <a:spLocks noGrp="1"/>
          </p:cNvSpPr>
          <p:nvPr>
            <p:ph type="title"/>
          </p:nvPr>
        </p:nvSpPr>
        <p:spPr/>
        <p:txBody>
          <a:bodyPr/>
          <a:lstStyle/>
          <a:p>
            <a:r>
              <a:rPr lang="en-IN" b="0" i="0" dirty="0">
                <a:solidFill>
                  <a:srgbClr val="D1D5DB"/>
                </a:solidFill>
                <a:effectLst/>
                <a:latin typeface="Söhne"/>
              </a:rPr>
              <a:t>Advantages</a:t>
            </a:r>
            <a:endParaRPr lang="en-IN" dirty="0"/>
          </a:p>
        </p:txBody>
      </p:sp>
      <p:sp>
        <p:nvSpPr>
          <p:cNvPr id="3" name="Content Placeholder 2">
            <a:extLst>
              <a:ext uri="{FF2B5EF4-FFF2-40B4-BE49-F238E27FC236}">
                <a16:creationId xmlns:a16="http://schemas.microsoft.com/office/drawing/2014/main" id="{87A5B087-2592-1CBE-3D18-33A1DA4AD97E}"/>
              </a:ext>
            </a:extLst>
          </p:cNvPr>
          <p:cNvSpPr>
            <a:spLocks noGrp="1"/>
          </p:cNvSpPr>
          <p:nvPr>
            <p:ph idx="1"/>
          </p:nvPr>
        </p:nvSpPr>
        <p:spPr>
          <a:xfrm>
            <a:off x="1103312" y="1299412"/>
            <a:ext cx="8946541" cy="4948988"/>
          </a:xfrm>
        </p:spPr>
        <p:txBody>
          <a:bodyPr>
            <a:normAutofit/>
          </a:bodyPr>
          <a:lstStyle/>
          <a:p>
            <a:pPr algn="l">
              <a:buFont typeface="Arial" panose="020B0604020202020204" pitchFamily="34" charset="0"/>
              <a:buChar char="•"/>
            </a:pPr>
            <a:r>
              <a:rPr lang="en-US" sz="2400" b="0" i="0" dirty="0">
                <a:solidFill>
                  <a:srgbClr val="D1D5DB"/>
                </a:solidFill>
                <a:effectLst/>
                <a:latin typeface="Söhne"/>
              </a:rPr>
              <a:t>Efficient for Large Datasets</a:t>
            </a:r>
          </a:p>
          <a:p>
            <a:pPr marL="0" indent="0" algn="l">
              <a:buNone/>
            </a:pPr>
            <a:endParaRPr lang="en-US" sz="24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In-Place Sorting</a:t>
            </a:r>
          </a:p>
          <a:p>
            <a:pPr marL="0" indent="0" algn="l">
              <a:buNone/>
            </a:pPr>
            <a:endParaRPr lang="en-US" sz="2000" b="0"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Suitable for Worst-Case Scenarios:</a:t>
            </a:r>
          </a:p>
          <a:p>
            <a:pPr marL="742950" lvl="1" indent="-285750" algn="l">
              <a:buFont typeface="Arial" panose="020B0604020202020204" pitchFamily="34" charset="0"/>
              <a:buChar char="•"/>
            </a:pPr>
            <a:r>
              <a:rPr lang="en-US" sz="2000" b="0" i="0" dirty="0">
                <a:solidFill>
                  <a:srgbClr val="D1D5DB"/>
                </a:solidFill>
                <a:effectLst/>
                <a:latin typeface="Söhne"/>
              </a:rPr>
              <a:t>Heap Sort guarantees a worst-case time complexity of O(n log n).</a:t>
            </a:r>
          </a:p>
          <a:p>
            <a:pPr algn="l">
              <a:buFont typeface="Arial" panose="020B0604020202020204" pitchFamily="34" charset="0"/>
              <a:buChar char="•"/>
            </a:pPr>
            <a:r>
              <a:rPr lang="en-US" sz="2400" b="0" i="0" dirty="0">
                <a:solidFill>
                  <a:srgbClr val="D1D5DB"/>
                </a:solidFill>
                <a:effectLst/>
                <a:latin typeface="Söhne"/>
              </a:rPr>
              <a:t>Can Be Used for External Sorting:</a:t>
            </a:r>
          </a:p>
          <a:p>
            <a:pPr marL="742950" lvl="1" indent="-285750" algn="l">
              <a:buFont typeface="Arial" panose="020B0604020202020204" pitchFamily="34" charset="0"/>
              <a:buChar char="•"/>
            </a:pPr>
            <a:r>
              <a:rPr lang="en-US" sz="2000" b="0" i="0" dirty="0">
                <a:solidFill>
                  <a:srgbClr val="D1D5DB"/>
                </a:solidFill>
                <a:effectLst/>
                <a:latin typeface="Söhne"/>
              </a:rPr>
              <a:t>Heap Sort is suitable for sorting data that does not fit entirely in memory.</a:t>
            </a:r>
          </a:p>
        </p:txBody>
      </p:sp>
    </p:spTree>
    <p:extLst>
      <p:ext uri="{BB962C8B-B14F-4D97-AF65-F5344CB8AC3E}">
        <p14:creationId xmlns:p14="http://schemas.microsoft.com/office/powerpoint/2010/main" val="372295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ACA9-F180-C523-5C51-11EF36A33905}"/>
              </a:ext>
            </a:extLst>
          </p:cNvPr>
          <p:cNvSpPr>
            <a:spLocks noGrp="1"/>
          </p:cNvSpPr>
          <p:nvPr>
            <p:ph type="title"/>
          </p:nvPr>
        </p:nvSpPr>
        <p:spPr/>
        <p:txBody>
          <a:bodyPr/>
          <a:lstStyle/>
          <a:p>
            <a:r>
              <a:rPr lang="en-IN" b="0" i="0" dirty="0">
                <a:solidFill>
                  <a:srgbClr val="D1D5DB"/>
                </a:solidFill>
                <a:effectLst/>
                <a:latin typeface="Söhne"/>
              </a:rPr>
              <a:t>Disadvantages</a:t>
            </a:r>
            <a:endParaRPr lang="en-IN" dirty="0"/>
          </a:p>
        </p:txBody>
      </p:sp>
      <p:sp>
        <p:nvSpPr>
          <p:cNvPr id="3" name="Content Placeholder 2">
            <a:extLst>
              <a:ext uri="{FF2B5EF4-FFF2-40B4-BE49-F238E27FC236}">
                <a16:creationId xmlns:a16="http://schemas.microsoft.com/office/drawing/2014/main" id="{7094B0F9-E71D-EED6-E184-03A32A2DC8B7}"/>
              </a:ext>
            </a:extLst>
          </p:cNvPr>
          <p:cNvSpPr>
            <a:spLocks noGrp="1"/>
          </p:cNvSpPr>
          <p:nvPr>
            <p:ph idx="1"/>
          </p:nvPr>
        </p:nvSpPr>
        <p:spPr>
          <a:xfrm>
            <a:off x="1103312" y="1540042"/>
            <a:ext cx="8946541" cy="4708357"/>
          </a:xfrm>
        </p:spPr>
        <p:txBody>
          <a:bodyPr>
            <a:normAutofit/>
          </a:bodyPr>
          <a:lstStyle/>
          <a:p>
            <a:pPr marL="0" indent="0" algn="l">
              <a:buNone/>
            </a:pPr>
            <a:endParaRPr lang="en-US" sz="2400" b="0" i="0" dirty="0">
              <a:solidFill>
                <a:srgbClr val="D1D5DB"/>
              </a:solidFill>
              <a:effectLst/>
              <a:latin typeface="Söhne"/>
            </a:endParaRPr>
          </a:p>
          <a:p>
            <a:pPr marL="457200" lvl="1" indent="0">
              <a:buNone/>
            </a:pPr>
            <a:r>
              <a:rPr lang="en-US" sz="2200" b="0" i="0" dirty="0">
                <a:solidFill>
                  <a:srgbClr val="D1D5DB"/>
                </a:solidFill>
                <a:effectLst/>
                <a:latin typeface="Söhne"/>
              </a:rPr>
              <a:t>Slower for Small Datasets:</a:t>
            </a:r>
          </a:p>
          <a:p>
            <a:pPr marL="742950" lvl="1" indent="-285750" algn="l">
              <a:buFont typeface="Arial" panose="020B0604020202020204" pitchFamily="34" charset="0"/>
              <a:buChar char="•"/>
            </a:pPr>
            <a:r>
              <a:rPr lang="en-US" sz="2000" b="0" i="0" dirty="0">
                <a:solidFill>
                  <a:srgbClr val="D1D5DB"/>
                </a:solidFill>
                <a:effectLst/>
                <a:latin typeface="Söhne"/>
              </a:rPr>
              <a:t>Heap Sort is not as efficient as some simpler sorting algorithms (such as insertion sort or bubble sort) for small datasets.</a:t>
            </a:r>
          </a:p>
          <a:p>
            <a:pPr marL="457200" lvl="1" indent="0" algn="l">
              <a:buNone/>
            </a:pPr>
            <a:r>
              <a:rPr lang="en-US" sz="2400" b="0" i="0" dirty="0">
                <a:solidFill>
                  <a:srgbClr val="D1D5DB"/>
                </a:solidFill>
                <a:effectLst/>
                <a:latin typeface="Söhne"/>
              </a:rPr>
              <a:t>Additional Space for Heap Structure:</a:t>
            </a:r>
          </a:p>
          <a:p>
            <a:pPr marL="742950" lvl="1" indent="-285750" algn="l">
              <a:buFont typeface="Arial" panose="020B0604020202020204" pitchFamily="34" charset="0"/>
              <a:buChar char="•"/>
            </a:pPr>
            <a:r>
              <a:rPr lang="en-US" sz="2000" b="0" i="0" dirty="0">
                <a:solidFill>
                  <a:srgbClr val="D1D5DB"/>
                </a:solidFill>
                <a:effectLst/>
                <a:latin typeface="Söhne"/>
              </a:rPr>
              <a:t>While Heap Sort is an in-place sorting algorithm, it requires additional space to store the binary heap structure.</a:t>
            </a:r>
          </a:p>
          <a:p>
            <a:pPr marL="457200" lvl="1" indent="0" algn="l">
              <a:buNone/>
            </a:pPr>
            <a:r>
              <a:rPr lang="en-US" sz="2200" b="0" i="0" dirty="0">
                <a:solidFill>
                  <a:srgbClr val="D1D5DB"/>
                </a:solidFill>
                <a:effectLst/>
                <a:latin typeface="Söhne"/>
              </a:rPr>
              <a:t>More Complex Implementation:</a:t>
            </a:r>
          </a:p>
          <a:p>
            <a:pPr marL="742950" lvl="1" indent="-285750" algn="l">
              <a:buFont typeface="Arial" panose="020B0604020202020204" pitchFamily="34" charset="0"/>
              <a:buChar char="•"/>
            </a:pPr>
            <a:r>
              <a:rPr lang="en-US" sz="2000" b="0" i="0" dirty="0">
                <a:solidFill>
                  <a:srgbClr val="D1D5DB"/>
                </a:solidFill>
                <a:effectLst/>
                <a:latin typeface="Söhne"/>
              </a:rPr>
              <a:t>Implementing Heap Sort correctly requires a deeper understanding of the heap data structure and its operations.</a:t>
            </a:r>
          </a:p>
        </p:txBody>
      </p:sp>
    </p:spTree>
    <p:extLst>
      <p:ext uri="{BB962C8B-B14F-4D97-AF65-F5344CB8AC3E}">
        <p14:creationId xmlns:p14="http://schemas.microsoft.com/office/powerpoint/2010/main" val="22280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39DC-2BA2-3D1A-7150-2618F4941C86}"/>
              </a:ext>
            </a:extLst>
          </p:cNvPr>
          <p:cNvSpPr>
            <a:spLocks noGrp="1"/>
          </p:cNvSpPr>
          <p:nvPr>
            <p:ph type="title"/>
          </p:nvPr>
        </p:nvSpPr>
        <p:spPr/>
        <p:txBody>
          <a:bodyPr/>
          <a:lstStyle/>
          <a:p>
            <a:r>
              <a:rPr lang="en-US" dirty="0"/>
              <a:t>How Heap-Sort works?</a:t>
            </a:r>
            <a:endParaRPr lang="en-IN" dirty="0"/>
          </a:p>
        </p:txBody>
      </p:sp>
      <p:sp>
        <p:nvSpPr>
          <p:cNvPr id="4" name="Content Placeholder 3">
            <a:extLst>
              <a:ext uri="{FF2B5EF4-FFF2-40B4-BE49-F238E27FC236}">
                <a16:creationId xmlns:a16="http://schemas.microsoft.com/office/drawing/2014/main" id="{B6192635-64BF-A06B-FD8B-FEED587B747E}"/>
              </a:ext>
            </a:extLst>
          </p:cNvPr>
          <p:cNvSpPr>
            <a:spLocks noGrp="1"/>
          </p:cNvSpPr>
          <p:nvPr>
            <p:ph sz="half" idx="2"/>
          </p:nvPr>
        </p:nvSpPr>
        <p:spPr>
          <a:xfrm>
            <a:off x="770021" y="2056092"/>
            <a:ext cx="9280813" cy="4200245"/>
          </a:xfrm>
        </p:spPr>
        <p:txBody>
          <a:bodyPr>
            <a:normAutofit/>
          </a:bodyPr>
          <a:lstStyle/>
          <a:p>
            <a:pPr eaLnBrk="1" hangingPunct="1">
              <a:lnSpc>
                <a:spcPct val="90000"/>
              </a:lnSpc>
              <a:buFont typeface="Times" panose="02020603050405020304" pitchFamily="18" charset="0"/>
              <a:buChar char="•"/>
            </a:pPr>
            <a:r>
              <a:rPr lang="en-US" altLang="en-US" sz="2400" dirty="0"/>
              <a:t>Using a heap-based priority queue, we can sort a sequence of </a:t>
            </a:r>
            <a:r>
              <a:rPr lang="en-US" altLang="en-US" sz="2400" b="1" i="1" dirty="0">
                <a:latin typeface="Times New Roman" panose="02020603050405020304" pitchFamily="18" charset="0"/>
              </a:rPr>
              <a:t>n</a:t>
            </a:r>
            <a:r>
              <a:rPr lang="en-US" altLang="en-US" sz="2400" dirty="0"/>
              <a:t> elements in </a:t>
            </a:r>
            <a:r>
              <a:rPr lang="en-US" altLang="en-US" sz="2400" b="1" i="1" dirty="0">
                <a:latin typeface="Times New Roman" panose="02020603050405020304" pitchFamily="18" charset="0"/>
              </a:rPr>
              <a:t>O</a:t>
            </a:r>
            <a:r>
              <a:rPr lang="en-US" altLang="en-US" sz="2400" dirty="0">
                <a:latin typeface="Times New Roman" panose="02020603050405020304" pitchFamily="18" charset="0"/>
              </a:rPr>
              <a:t>(</a:t>
            </a:r>
            <a:r>
              <a:rPr lang="en-US" altLang="en-US" sz="2400" b="1" i="1" dirty="0">
                <a:latin typeface="Times New Roman" panose="02020603050405020304" pitchFamily="18" charset="0"/>
              </a:rPr>
              <a:t>n</a:t>
            </a:r>
            <a:r>
              <a:rPr lang="en-US" altLang="en-US" sz="2400" dirty="0">
                <a:latin typeface="Times New Roman" panose="02020603050405020304" pitchFamily="18" charset="0"/>
              </a:rPr>
              <a:t> log </a:t>
            </a:r>
            <a:r>
              <a:rPr lang="en-US" altLang="en-US" sz="2400" b="1" i="1" dirty="0">
                <a:latin typeface="Times New Roman" panose="02020603050405020304" pitchFamily="18" charset="0"/>
              </a:rPr>
              <a:t>n</a:t>
            </a:r>
            <a:r>
              <a:rPr lang="en-US" altLang="en-US" sz="2400" dirty="0">
                <a:latin typeface="Times New Roman" panose="02020603050405020304" pitchFamily="18" charset="0"/>
              </a:rPr>
              <a:t>) </a:t>
            </a:r>
            <a:r>
              <a:rPr lang="en-US" altLang="en-US" sz="2400" dirty="0"/>
              <a:t>time</a:t>
            </a:r>
            <a:endParaRPr lang="en-US" altLang="en-US" sz="2400" dirty="0">
              <a:latin typeface="Times New Roman" panose="02020603050405020304" pitchFamily="18" charset="0"/>
            </a:endParaRPr>
          </a:p>
          <a:p>
            <a:pPr eaLnBrk="1" hangingPunct="1">
              <a:lnSpc>
                <a:spcPct val="90000"/>
              </a:lnSpc>
              <a:buFont typeface="Times" panose="02020603050405020304" pitchFamily="18" charset="0"/>
              <a:buChar char="•"/>
            </a:pPr>
            <a:r>
              <a:rPr lang="en-US" altLang="en-US" sz="2400" dirty="0"/>
              <a:t>The resulting algorithm is called heap-sort</a:t>
            </a:r>
          </a:p>
          <a:p>
            <a:pPr eaLnBrk="1" hangingPunct="1">
              <a:lnSpc>
                <a:spcPct val="90000"/>
              </a:lnSpc>
              <a:buFont typeface="Times" panose="02020603050405020304" pitchFamily="18" charset="0"/>
              <a:buChar char="•"/>
            </a:pPr>
            <a:r>
              <a:rPr lang="en-US" altLang="en-US" sz="2400" dirty="0"/>
              <a:t>HeapSort is of two kinds: </a:t>
            </a:r>
          </a:p>
          <a:p>
            <a:pPr eaLnBrk="1" hangingPunct="1">
              <a:lnSpc>
                <a:spcPct val="90000"/>
              </a:lnSpc>
              <a:buFont typeface="Times" panose="02020603050405020304" pitchFamily="18" charset="0"/>
              <a:buChar char="•"/>
            </a:pPr>
            <a:r>
              <a:rPr lang="en-US" altLang="en-US" sz="2400" dirty="0"/>
              <a:t>Min-Heap </a:t>
            </a:r>
            <a:r>
              <a:rPr lang="en-IN" sz="2400" b="0" i="0" dirty="0">
                <a:effectLst/>
                <a:latin typeface="Google Sans"/>
              </a:rPr>
              <a:t>(the root node is the smallest)</a:t>
            </a:r>
          </a:p>
          <a:p>
            <a:pPr eaLnBrk="1" hangingPunct="1">
              <a:lnSpc>
                <a:spcPct val="90000"/>
              </a:lnSpc>
              <a:buFont typeface="Times" panose="02020603050405020304" pitchFamily="18" charset="0"/>
              <a:buChar char="•"/>
            </a:pPr>
            <a:r>
              <a:rPr lang="en-US" altLang="en-US" sz="2400" dirty="0"/>
              <a:t>Max-Heap </a:t>
            </a:r>
            <a:r>
              <a:rPr lang="en-IN" sz="2400" b="0" i="0" dirty="0">
                <a:effectLst/>
                <a:latin typeface="Google Sans"/>
              </a:rPr>
              <a:t>(the root node is the largest)</a:t>
            </a:r>
          </a:p>
          <a:p>
            <a:pPr eaLnBrk="1" hangingPunct="1">
              <a:lnSpc>
                <a:spcPct val="90000"/>
              </a:lnSpc>
              <a:buFont typeface="Times" panose="02020603050405020304" pitchFamily="18" charset="0"/>
              <a:buChar char="•"/>
            </a:pPr>
            <a:endParaRPr lang="en-IN" sz="2400" dirty="0"/>
          </a:p>
          <a:p>
            <a:r>
              <a:rPr lang="en-IN" sz="2400" dirty="0"/>
              <a:t>(Example will be on the white board)</a:t>
            </a:r>
          </a:p>
        </p:txBody>
      </p:sp>
    </p:spTree>
    <p:extLst>
      <p:ext uri="{BB962C8B-B14F-4D97-AF65-F5344CB8AC3E}">
        <p14:creationId xmlns:p14="http://schemas.microsoft.com/office/powerpoint/2010/main" val="395782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6B959-820D-9884-8DA8-6ACB377025CB}"/>
              </a:ext>
            </a:extLst>
          </p:cNvPr>
          <p:cNvSpPr>
            <a:spLocks noGrp="1"/>
          </p:cNvSpPr>
          <p:nvPr>
            <p:ph type="title"/>
          </p:nvPr>
        </p:nvSpPr>
        <p:spPr>
          <a:xfrm>
            <a:off x="5807242" y="545431"/>
            <a:ext cx="5775157" cy="5775157"/>
          </a:xfrm>
        </p:spPr>
        <p:txBody>
          <a:bodyPr>
            <a:noAutofit/>
          </a:bodyPr>
          <a:lstStyle/>
          <a:p>
            <a:r>
              <a:rPr lang="en-IN" sz="1400" dirty="0"/>
              <a:t>import </a:t>
            </a:r>
            <a:r>
              <a:rPr lang="en-IN" sz="1400" dirty="0" err="1"/>
              <a:t>java.util.Scanner</a:t>
            </a:r>
            <a:r>
              <a:rPr lang="en-IN" sz="1400" dirty="0"/>
              <a:t>;</a:t>
            </a:r>
            <a:br>
              <a:rPr lang="en-IN" sz="1400" dirty="0"/>
            </a:br>
            <a:r>
              <a:rPr lang="en-IN" sz="1400" dirty="0"/>
              <a:t>public class </a:t>
            </a:r>
            <a:r>
              <a:rPr lang="en-IN" sz="1400" dirty="0" err="1"/>
              <a:t>HeapSort</a:t>
            </a:r>
            <a:r>
              <a:rPr lang="en-IN" sz="1400" dirty="0"/>
              <a:t> {</a:t>
            </a:r>
            <a:br>
              <a:rPr lang="en-IN" sz="1400" dirty="0"/>
            </a:br>
            <a:r>
              <a:rPr lang="en-IN" sz="1400" dirty="0"/>
              <a:t>    public static void </a:t>
            </a:r>
            <a:r>
              <a:rPr lang="en-IN" sz="1400" dirty="0" err="1"/>
              <a:t>heapSort</a:t>
            </a:r>
            <a:r>
              <a:rPr lang="en-IN" sz="1400" dirty="0"/>
              <a:t>(int[] </a:t>
            </a:r>
            <a:r>
              <a:rPr lang="en-IN" sz="1400" dirty="0" err="1"/>
              <a:t>arr</a:t>
            </a:r>
            <a:r>
              <a:rPr lang="en-IN" sz="1400" dirty="0"/>
              <a:t>) {</a:t>
            </a:r>
            <a:br>
              <a:rPr lang="en-IN" sz="1400" dirty="0"/>
            </a:br>
            <a:r>
              <a:rPr lang="en-IN" sz="1400" dirty="0"/>
              <a:t>        int n = </a:t>
            </a:r>
            <a:r>
              <a:rPr lang="en-IN" sz="1400" dirty="0" err="1"/>
              <a:t>arr.length</a:t>
            </a:r>
            <a:r>
              <a:rPr lang="en-IN" sz="1400" dirty="0"/>
              <a:t>;</a:t>
            </a:r>
            <a:br>
              <a:rPr lang="en-IN" sz="1400" dirty="0"/>
            </a:br>
            <a:r>
              <a:rPr lang="en-IN" sz="1400" dirty="0"/>
              <a:t>        // Build max heap</a:t>
            </a:r>
            <a:br>
              <a:rPr lang="en-IN" sz="1400" dirty="0"/>
            </a:br>
            <a:r>
              <a:rPr lang="en-IN" sz="1400" dirty="0"/>
              <a:t>        for (int </a:t>
            </a:r>
            <a:r>
              <a:rPr lang="en-IN" sz="1400" dirty="0" err="1"/>
              <a:t>i</a:t>
            </a:r>
            <a:r>
              <a:rPr lang="en-IN" sz="1400" dirty="0"/>
              <a:t> = n / 2 - 1; </a:t>
            </a:r>
            <a:r>
              <a:rPr lang="en-IN" sz="1400" dirty="0" err="1"/>
              <a:t>i</a:t>
            </a:r>
            <a:r>
              <a:rPr lang="en-IN" sz="1400" dirty="0"/>
              <a:t> &gt;= 0; </a:t>
            </a:r>
            <a:r>
              <a:rPr lang="en-IN" sz="1400" dirty="0" err="1"/>
              <a:t>i</a:t>
            </a:r>
            <a:r>
              <a:rPr lang="en-IN" sz="1400" dirty="0"/>
              <a:t>--) {</a:t>
            </a:r>
            <a:br>
              <a:rPr lang="en-IN" sz="1400" dirty="0"/>
            </a:br>
            <a:r>
              <a:rPr lang="en-IN" sz="1400" dirty="0"/>
              <a:t>            </a:t>
            </a:r>
            <a:r>
              <a:rPr lang="en-IN" sz="1400" dirty="0" err="1"/>
              <a:t>heapify</a:t>
            </a:r>
            <a:r>
              <a:rPr lang="en-IN" sz="1400" dirty="0"/>
              <a:t>(</a:t>
            </a:r>
            <a:r>
              <a:rPr lang="en-IN" sz="1400" dirty="0" err="1"/>
              <a:t>arr</a:t>
            </a:r>
            <a:r>
              <a:rPr lang="en-IN" sz="1400" dirty="0"/>
              <a:t>, n, </a:t>
            </a:r>
            <a:r>
              <a:rPr lang="en-IN" sz="1400" dirty="0" err="1"/>
              <a:t>i</a:t>
            </a:r>
            <a:r>
              <a:rPr lang="en-IN" sz="1400" dirty="0"/>
              <a:t>);}</a:t>
            </a:r>
            <a:br>
              <a:rPr lang="en-IN" sz="1400" dirty="0"/>
            </a:br>
            <a:r>
              <a:rPr lang="en-IN" sz="1400" dirty="0"/>
              <a:t>        // Extract elements from the heap one by one</a:t>
            </a:r>
            <a:br>
              <a:rPr lang="en-IN" sz="1400" dirty="0"/>
            </a:br>
            <a:r>
              <a:rPr lang="en-IN" sz="1400" dirty="0"/>
              <a:t>        for (int </a:t>
            </a:r>
            <a:r>
              <a:rPr lang="en-IN" sz="1400" dirty="0" err="1"/>
              <a:t>i</a:t>
            </a:r>
            <a:r>
              <a:rPr lang="en-IN" sz="1400" dirty="0"/>
              <a:t> = n - 1; </a:t>
            </a:r>
            <a:r>
              <a:rPr lang="en-IN" sz="1400" dirty="0" err="1"/>
              <a:t>i</a:t>
            </a:r>
            <a:r>
              <a:rPr lang="en-IN" sz="1400" dirty="0"/>
              <a:t> &gt; 0; </a:t>
            </a:r>
            <a:r>
              <a:rPr lang="en-IN" sz="1400" dirty="0" err="1"/>
              <a:t>i</a:t>
            </a:r>
            <a:r>
              <a:rPr lang="en-IN" sz="1400" dirty="0"/>
              <a:t>--) {</a:t>
            </a:r>
            <a:br>
              <a:rPr lang="en-IN" sz="1400" dirty="0"/>
            </a:br>
            <a:r>
              <a:rPr lang="en-IN" sz="1400" dirty="0"/>
              <a:t>            // Move current root to the end</a:t>
            </a:r>
            <a:br>
              <a:rPr lang="en-IN" sz="1400" dirty="0"/>
            </a:br>
            <a:r>
              <a:rPr lang="en-IN" sz="1400" dirty="0"/>
              <a:t>            int temp = </a:t>
            </a:r>
            <a:r>
              <a:rPr lang="en-IN" sz="1400" dirty="0" err="1"/>
              <a:t>arr</a:t>
            </a:r>
            <a:r>
              <a:rPr lang="en-IN" sz="1400" dirty="0"/>
              <a:t>[0];</a:t>
            </a:r>
            <a:br>
              <a:rPr lang="en-IN" sz="1400" dirty="0"/>
            </a:br>
            <a:r>
              <a:rPr lang="en-IN" sz="1400" dirty="0"/>
              <a:t>            </a:t>
            </a:r>
            <a:r>
              <a:rPr lang="en-IN" sz="1400" dirty="0" err="1"/>
              <a:t>arr</a:t>
            </a:r>
            <a:r>
              <a:rPr lang="en-IN" sz="1400" dirty="0"/>
              <a:t>[0] = </a:t>
            </a:r>
            <a:r>
              <a:rPr lang="en-IN" sz="1400" dirty="0" err="1"/>
              <a:t>arr</a:t>
            </a:r>
            <a:r>
              <a:rPr lang="en-IN" sz="1400" dirty="0"/>
              <a:t>[</a:t>
            </a:r>
            <a:r>
              <a:rPr lang="en-IN" sz="1400" dirty="0" err="1"/>
              <a:t>i</a:t>
            </a:r>
            <a:r>
              <a:rPr lang="en-IN" sz="1400" dirty="0"/>
              <a:t>];</a:t>
            </a:r>
            <a:br>
              <a:rPr lang="en-IN" sz="1400" dirty="0"/>
            </a:br>
            <a:r>
              <a:rPr lang="en-IN" sz="1400" dirty="0"/>
              <a:t>            </a:t>
            </a:r>
            <a:r>
              <a:rPr lang="en-IN" sz="1400" dirty="0" err="1"/>
              <a:t>arr</a:t>
            </a:r>
            <a:r>
              <a:rPr lang="en-IN" sz="1400" dirty="0"/>
              <a:t>[</a:t>
            </a:r>
            <a:r>
              <a:rPr lang="en-IN" sz="1400" dirty="0" err="1"/>
              <a:t>i</a:t>
            </a:r>
            <a:r>
              <a:rPr lang="en-IN" sz="1400" dirty="0"/>
              <a:t>] = temp;</a:t>
            </a:r>
            <a:br>
              <a:rPr lang="en-IN" sz="1400" dirty="0"/>
            </a:br>
            <a:br>
              <a:rPr lang="en-IN" sz="1400" dirty="0"/>
            </a:br>
            <a:r>
              <a:rPr lang="en-IN" sz="1400" dirty="0"/>
              <a:t>            // Max </a:t>
            </a:r>
            <a:r>
              <a:rPr lang="en-IN" sz="1400" dirty="0" err="1"/>
              <a:t>heapify</a:t>
            </a:r>
            <a:r>
              <a:rPr lang="en-IN" sz="1400" dirty="0"/>
              <a:t> the reduced heap</a:t>
            </a:r>
            <a:br>
              <a:rPr lang="en-IN" sz="1400" dirty="0"/>
            </a:br>
            <a:r>
              <a:rPr lang="en-IN" sz="1400" dirty="0"/>
              <a:t>            </a:t>
            </a:r>
            <a:r>
              <a:rPr lang="en-IN" sz="1400" dirty="0" err="1"/>
              <a:t>heapify</a:t>
            </a:r>
            <a:r>
              <a:rPr lang="en-IN" sz="1400" dirty="0"/>
              <a:t>(</a:t>
            </a:r>
            <a:r>
              <a:rPr lang="en-IN" sz="1400" dirty="0" err="1"/>
              <a:t>arr</a:t>
            </a:r>
            <a:r>
              <a:rPr lang="en-IN" sz="1400" dirty="0"/>
              <a:t>, </a:t>
            </a:r>
            <a:r>
              <a:rPr lang="en-IN" sz="1400" dirty="0" err="1"/>
              <a:t>i</a:t>
            </a:r>
            <a:r>
              <a:rPr lang="en-IN" sz="1400" dirty="0"/>
              <a:t>, 0);</a:t>
            </a:r>
            <a:br>
              <a:rPr lang="en-IN" sz="1400" dirty="0"/>
            </a:br>
            <a:r>
              <a:rPr lang="en-IN" sz="1400" dirty="0"/>
              <a:t>        } }</a:t>
            </a:r>
            <a:br>
              <a:rPr lang="en-IN" sz="1400" dirty="0"/>
            </a:br>
            <a:r>
              <a:rPr lang="en-IN" sz="1400" dirty="0"/>
              <a:t>    private static void </a:t>
            </a:r>
            <a:r>
              <a:rPr lang="en-IN" sz="1400" dirty="0" err="1"/>
              <a:t>heapify</a:t>
            </a:r>
            <a:r>
              <a:rPr lang="en-IN" sz="1400" dirty="0"/>
              <a:t>(int[] </a:t>
            </a:r>
            <a:r>
              <a:rPr lang="en-IN" sz="1400" dirty="0" err="1"/>
              <a:t>arr</a:t>
            </a:r>
            <a:r>
              <a:rPr lang="en-IN" sz="1400" dirty="0"/>
              <a:t>, int n, int </a:t>
            </a:r>
            <a:r>
              <a:rPr lang="en-IN" sz="1400" dirty="0" err="1"/>
              <a:t>i</a:t>
            </a:r>
            <a:r>
              <a:rPr lang="en-IN" sz="1400" dirty="0"/>
              <a:t>) {</a:t>
            </a:r>
            <a:br>
              <a:rPr lang="en-IN" sz="1400" dirty="0"/>
            </a:br>
            <a:r>
              <a:rPr lang="en-IN" sz="1400" dirty="0"/>
              <a:t>        int largest = </a:t>
            </a:r>
            <a:r>
              <a:rPr lang="en-IN" sz="1400" dirty="0" err="1"/>
              <a:t>i</a:t>
            </a:r>
            <a:r>
              <a:rPr lang="en-IN" sz="1400" dirty="0"/>
              <a:t>;</a:t>
            </a:r>
            <a:br>
              <a:rPr lang="en-IN" sz="1400" dirty="0"/>
            </a:br>
            <a:r>
              <a:rPr lang="en-IN" sz="1400" dirty="0"/>
              <a:t>        int left = 2 * </a:t>
            </a:r>
            <a:r>
              <a:rPr lang="en-IN" sz="1400" dirty="0" err="1"/>
              <a:t>i</a:t>
            </a:r>
            <a:r>
              <a:rPr lang="en-IN" sz="1400" dirty="0"/>
              <a:t> + 1;</a:t>
            </a:r>
            <a:br>
              <a:rPr lang="en-IN" sz="1400" dirty="0"/>
            </a:br>
            <a:r>
              <a:rPr lang="en-IN" sz="1400" dirty="0"/>
              <a:t>        int right = 2 * </a:t>
            </a:r>
            <a:r>
              <a:rPr lang="en-IN" sz="1400" dirty="0" err="1"/>
              <a:t>i</a:t>
            </a:r>
            <a:r>
              <a:rPr lang="en-IN" sz="1400" dirty="0"/>
              <a:t> + 2;</a:t>
            </a:r>
            <a:br>
              <a:rPr lang="en-IN" sz="1400" dirty="0"/>
            </a:br>
            <a:r>
              <a:rPr lang="en-IN" sz="1400" dirty="0"/>
              <a:t>        if (left &lt; n &amp;&amp; </a:t>
            </a:r>
            <a:r>
              <a:rPr lang="en-IN" sz="1400" dirty="0" err="1"/>
              <a:t>arr</a:t>
            </a:r>
            <a:r>
              <a:rPr lang="en-IN" sz="1400" dirty="0"/>
              <a:t>[left] &gt; </a:t>
            </a:r>
            <a:r>
              <a:rPr lang="en-IN" sz="1400" dirty="0" err="1"/>
              <a:t>arr</a:t>
            </a:r>
            <a:r>
              <a:rPr lang="en-IN" sz="1400" dirty="0"/>
              <a:t>[largest]) {</a:t>
            </a:r>
            <a:br>
              <a:rPr lang="en-IN" sz="1400" dirty="0"/>
            </a:br>
            <a:r>
              <a:rPr lang="en-IN" sz="1400" dirty="0"/>
              <a:t>            largest = left;</a:t>
            </a:r>
            <a:br>
              <a:rPr lang="en-IN" sz="1400" dirty="0"/>
            </a:br>
            <a:r>
              <a:rPr lang="en-IN" sz="1400" dirty="0"/>
              <a:t>        }</a:t>
            </a:r>
            <a:br>
              <a:rPr lang="en-IN" sz="1400" dirty="0"/>
            </a:br>
            <a:endParaRPr lang="en-IN" sz="1400" dirty="0"/>
          </a:p>
        </p:txBody>
      </p:sp>
      <p:sp>
        <p:nvSpPr>
          <p:cNvPr id="7" name="Text Placeholder 6">
            <a:extLst>
              <a:ext uri="{FF2B5EF4-FFF2-40B4-BE49-F238E27FC236}">
                <a16:creationId xmlns:a16="http://schemas.microsoft.com/office/drawing/2014/main" id="{3653782A-F531-421A-9AB1-D57E1AFFB27A}"/>
              </a:ext>
            </a:extLst>
          </p:cNvPr>
          <p:cNvSpPr>
            <a:spLocks noGrp="1"/>
          </p:cNvSpPr>
          <p:nvPr>
            <p:ph type="body" sz="half" idx="2"/>
          </p:nvPr>
        </p:nvSpPr>
        <p:spPr>
          <a:xfrm>
            <a:off x="353296" y="2699084"/>
            <a:ext cx="5084979" cy="1371600"/>
          </a:xfrm>
        </p:spPr>
        <p:txBody>
          <a:bodyPr>
            <a:normAutofit fontScale="92500" lnSpcReduction="10000"/>
          </a:bodyPr>
          <a:lstStyle/>
          <a:p>
            <a:r>
              <a:rPr lang="en-US" sz="4400" b="1" dirty="0"/>
              <a:t>Example Code</a:t>
            </a:r>
          </a:p>
          <a:p>
            <a:r>
              <a:rPr lang="en-US" sz="4400" b="1" dirty="0"/>
              <a:t>(Part 1)</a:t>
            </a:r>
            <a:endParaRPr lang="en-IN" sz="4400" b="1" dirty="0"/>
          </a:p>
        </p:txBody>
      </p:sp>
    </p:spTree>
    <p:extLst>
      <p:ext uri="{BB962C8B-B14F-4D97-AF65-F5344CB8AC3E}">
        <p14:creationId xmlns:p14="http://schemas.microsoft.com/office/powerpoint/2010/main" val="243496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6B959-820D-9884-8DA8-6ACB377025CB}"/>
              </a:ext>
            </a:extLst>
          </p:cNvPr>
          <p:cNvSpPr>
            <a:spLocks noGrp="1"/>
          </p:cNvSpPr>
          <p:nvPr>
            <p:ph type="title"/>
          </p:nvPr>
        </p:nvSpPr>
        <p:spPr>
          <a:xfrm>
            <a:off x="5807242" y="545431"/>
            <a:ext cx="5775157" cy="5775157"/>
          </a:xfrm>
        </p:spPr>
        <p:txBody>
          <a:bodyPr>
            <a:noAutofit/>
          </a:bodyPr>
          <a:lstStyle/>
          <a:p>
            <a:r>
              <a:rPr lang="en-IN" sz="1200" dirty="0"/>
              <a:t> if (right &lt; n &amp;&amp; </a:t>
            </a:r>
            <a:r>
              <a:rPr lang="en-IN" sz="1200" dirty="0" err="1"/>
              <a:t>arr</a:t>
            </a:r>
            <a:r>
              <a:rPr lang="en-IN" sz="1200" dirty="0"/>
              <a:t>[right] &gt; </a:t>
            </a:r>
            <a:r>
              <a:rPr lang="en-IN" sz="1200" dirty="0" err="1"/>
              <a:t>arr</a:t>
            </a:r>
            <a:r>
              <a:rPr lang="en-IN" sz="1200" dirty="0"/>
              <a:t>[largest]) {</a:t>
            </a:r>
            <a:br>
              <a:rPr lang="en-IN" sz="1200" dirty="0"/>
            </a:br>
            <a:r>
              <a:rPr lang="en-IN" sz="1200" dirty="0"/>
              <a:t>            largest = right;</a:t>
            </a:r>
            <a:br>
              <a:rPr lang="en-IN" sz="1200" dirty="0"/>
            </a:br>
            <a:r>
              <a:rPr lang="en-IN" sz="1200" dirty="0"/>
              <a:t>        }        if (largest != </a:t>
            </a:r>
            <a:r>
              <a:rPr lang="en-IN" sz="1200" dirty="0" err="1"/>
              <a:t>i</a:t>
            </a:r>
            <a:r>
              <a:rPr lang="en-IN" sz="1200" dirty="0"/>
              <a:t>) {</a:t>
            </a:r>
            <a:br>
              <a:rPr lang="en-IN" sz="1200" dirty="0"/>
            </a:br>
            <a:r>
              <a:rPr lang="en-IN" sz="1200" dirty="0"/>
              <a:t>            // Swap the elements</a:t>
            </a:r>
            <a:br>
              <a:rPr lang="en-IN" sz="1200" dirty="0"/>
            </a:br>
            <a:r>
              <a:rPr lang="en-IN" sz="1200" dirty="0"/>
              <a:t>            int temp = </a:t>
            </a:r>
            <a:r>
              <a:rPr lang="en-IN" sz="1200" dirty="0" err="1"/>
              <a:t>arr</a:t>
            </a:r>
            <a:r>
              <a:rPr lang="en-IN" sz="1200" dirty="0"/>
              <a:t>[</a:t>
            </a:r>
            <a:r>
              <a:rPr lang="en-IN" sz="1200" dirty="0" err="1"/>
              <a:t>i</a:t>
            </a:r>
            <a:r>
              <a:rPr lang="en-IN" sz="1200" dirty="0"/>
              <a:t>];</a:t>
            </a:r>
            <a:br>
              <a:rPr lang="en-IN" sz="1200" dirty="0"/>
            </a:br>
            <a:r>
              <a:rPr lang="en-IN" sz="1200" dirty="0"/>
              <a:t>            </a:t>
            </a:r>
            <a:r>
              <a:rPr lang="en-IN" sz="1200" dirty="0" err="1"/>
              <a:t>arr</a:t>
            </a:r>
            <a:r>
              <a:rPr lang="en-IN" sz="1200" dirty="0"/>
              <a:t>[</a:t>
            </a:r>
            <a:r>
              <a:rPr lang="en-IN" sz="1200" dirty="0" err="1"/>
              <a:t>i</a:t>
            </a:r>
            <a:r>
              <a:rPr lang="en-IN" sz="1200" dirty="0"/>
              <a:t>] = </a:t>
            </a:r>
            <a:r>
              <a:rPr lang="en-IN" sz="1200" dirty="0" err="1"/>
              <a:t>arr</a:t>
            </a:r>
            <a:r>
              <a:rPr lang="en-IN" sz="1200" dirty="0"/>
              <a:t>[largest];</a:t>
            </a:r>
            <a:br>
              <a:rPr lang="en-IN" sz="1200" dirty="0"/>
            </a:br>
            <a:r>
              <a:rPr lang="en-IN" sz="1200" dirty="0"/>
              <a:t>            </a:t>
            </a:r>
            <a:r>
              <a:rPr lang="en-IN" sz="1200" dirty="0" err="1"/>
              <a:t>arr</a:t>
            </a:r>
            <a:r>
              <a:rPr lang="en-IN" sz="1200" dirty="0"/>
              <a:t>[largest] = temp;</a:t>
            </a:r>
            <a:br>
              <a:rPr lang="en-IN" sz="1200" dirty="0"/>
            </a:br>
            <a:br>
              <a:rPr lang="en-IN" sz="1200" dirty="0"/>
            </a:br>
            <a:r>
              <a:rPr lang="en-IN" sz="1200" dirty="0"/>
              <a:t>            // Recursively </a:t>
            </a:r>
            <a:r>
              <a:rPr lang="en-IN" sz="1200" dirty="0" err="1"/>
              <a:t>heapify</a:t>
            </a:r>
            <a:r>
              <a:rPr lang="en-IN" sz="1200" dirty="0"/>
              <a:t> the affected sub-tree</a:t>
            </a:r>
            <a:br>
              <a:rPr lang="en-IN" sz="1200" dirty="0"/>
            </a:br>
            <a:r>
              <a:rPr lang="en-IN" sz="1200" dirty="0"/>
              <a:t>            </a:t>
            </a:r>
            <a:r>
              <a:rPr lang="en-IN" sz="1200" dirty="0" err="1"/>
              <a:t>heapify</a:t>
            </a:r>
            <a:r>
              <a:rPr lang="en-IN" sz="1200" dirty="0"/>
              <a:t>(</a:t>
            </a:r>
            <a:r>
              <a:rPr lang="en-IN" sz="1200" dirty="0" err="1"/>
              <a:t>arr</a:t>
            </a:r>
            <a:r>
              <a:rPr lang="en-IN" sz="1200" dirty="0"/>
              <a:t>, n, largest);</a:t>
            </a:r>
            <a:br>
              <a:rPr lang="en-IN" sz="1200" dirty="0"/>
            </a:br>
            <a:r>
              <a:rPr lang="en-IN" sz="1200" dirty="0"/>
              <a:t>        }    }   </a:t>
            </a:r>
            <a:br>
              <a:rPr lang="en-IN" sz="1200" dirty="0"/>
            </a:br>
            <a:r>
              <a:rPr lang="en-IN" sz="1200" dirty="0"/>
              <a:t> public static void main(String[] </a:t>
            </a:r>
            <a:r>
              <a:rPr lang="en-IN" sz="1200" dirty="0" err="1"/>
              <a:t>args</a:t>
            </a:r>
            <a:r>
              <a:rPr lang="en-IN" sz="1200" dirty="0"/>
              <a:t>) {</a:t>
            </a:r>
            <a:br>
              <a:rPr lang="en-IN" sz="1200" dirty="0"/>
            </a:br>
            <a:r>
              <a:rPr lang="en-IN" sz="1200" dirty="0"/>
              <a:t>        Scanner </a:t>
            </a:r>
            <a:r>
              <a:rPr lang="en-IN" sz="1200" dirty="0" err="1"/>
              <a:t>scanner</a:t>
            </a:r>
            <a:r>
              <a:rPr lang="en-IN" sz="1200" dirty="0"/>
              <a:t> = new Scanner(System.in);</a:t>
            </a:r>
            <a:br>
              <a:rPr lang="en-IN" sz="1200" dirty="0"/>
            </a:br>
            <a:r>
              <a:rPr lang="en-IN" sz="1200" dirty="0"/>
              <a:t>        int[] </a:t>
            </a:r>
            <a:r>
              <a:rPr lang="en-IN" sz="1200" dirty="0" err="1"/>
              <a:t>arr</a:t>
            </a:r>
            <a:r>
              <a:rPr lang="en-IN" sz="1200" dirty="0"/>
              <a:t> = new int[6];</a:t>
            </a:r>
            <a:br>
              <a:rPr lang="en-IN" sz="1200" dirty="0"/>
            </a:br>
            <a:r>
              <a:rPr lang="en-IN" sz="1200" dirty="0"/>
              <a:t>        </a:t>
            </a:r>
            <a:r>
              <a:rPr lang="en-IN" sz="1200" dirty="0" err="1"/>
              <a:t>System.out.println</a:t>
            </a:r>
            <a:r>
              <a:rPr lang="en-IN" sz="1200" dirty="0"/>
              <a:t>("Enter six integers:");</a:t>
            </a:r>
            <a:br>
              <a:rPr lang="en-IN" sz="1200" dirty="0"/>
            </a:br>
            <a:r>
              <a:rPr lang="en-IN" sz="1200" dirty="0"/>
              <a:t>        for (int </a:t>
            </a:r>
            <a:r>
              <a:rPr lang="en-IN" sz="1200" dirty="0" err="1"/>
              <a:t>i</a:t>
            </a:r>
            <a:r>
              <a:rPr lang="en-IN" sz="1200" dirty="0"/>
              <a:t> = 0; </a:t>
            </a:r>
            <a:r>
              <a:rPr lang="en-IN" sz="1200" dirty="0" err="1"/>
              <a:t>i</a:t>
            </a:r>
            <a:r>
              <a:rPr lang="en-IN" sz="1200" dirty="0"/>
              <a:t> &lt; 6; </a:t>
            </a:r>
            <a:r>
              <a:rPr lang="en-IN" sz="1200" dirty="0" err="1"/>
              <a:t>i</a:t>
            </a:r>
            <a:r>
              <a:rPr lang="en-IN" sz="1200" dirty="0"/>
              <a:t>++) {</a:t>
            </a:r>
            <a:br>
              <a:rPr lang="en-IN" sz="1200" dirty="0"/>
            </a:br>
            <a:r>
              <a:rPr lang="en-IN" sz="1200" dirty="0"/>
              <a:t>            </a:t>
            </a:r>
            <a:r>
              <a:rPr lang="en-IN" sz="1200" dirty="0" err="1"/>
              <a:t>arr</a:t>
            </a:r>
            <a:r>
              <a:rPr lang="en-IN" sz="1200" dirty="0"/>
              <a:t>[</a:t>
            </a:r>
            <a:r>
              <a:rPr lang="en-IN" sz="1200" dirty="0" err="1"/>
              <a:t>i</a:t>
            </a:r>
            <a:r>
              <a:rPr lang="en-IN" sz="1200" dirty="0"/>
              <a:t>] = </a:t>
            </a:r>
            <a:r>
              <a:rPr lang="en-IN" sz="1200" dirty="0" err="1"/>
              <a:t>scanner.nextInt</a:t>
            </a:r>
            <a:r>
              <a:rPr lang="en-IN" sz="1200" dirty="0"/>
              <a:t>();   }</a:t>
            </a:r>
            <a:br>
              <a:rPr lang="en-IN" sz="1200" dirty="0"/>
            </a:br>
            <a:r>
              <a:rPr lang="en-IN" sz="1200" dirty="0"/>
              <a:t>        </a:t>
            </a:r>
            <a:r>
              <a:rPr lang="en-IN" sz="1200" dirty="0" err="1"/>
              <a:t>System.out.println</a:t>
            </a:r>
            <a:r>
              <a:rPr lang="en-IN" sz="1200" dirty="0"/>
              <a:t>("Array before sorting:");</a:t>
            </a:r>
            <a:br>
              <a:rPr lang="en-IN" sz="1200" dirty="0"/>
            </a:br>
            <a:r>
              <a:rPr lang="en-IN" sz="1200" dirty="0"/>
              <a:t>        </a:t>
            </a:r>
            <a:r>
              <a:rPr lang="en-IN" sz="1200" dirty="0" err="1"/>
              <a:t>printArray</a:t>
            </a:r>
            <a:r>
              <a:rPr lang="en-IN" sz="1200" dirty="0"/>
              <a:t>(</a:t>
            </a:r>
            <a:r>
              <a:rPr lang="en-IN" sz="1200" dirty="0" err="1"/>
              <a:t>arr</a:t>
            </a:r>
            <a:r>
              <a:rPr lang="en-IN" sz="1200" dirty="0"/>
              <a:t>);</a:t>
            </a:r>
            <a:br>
              <a:rPr lang="en-IN" sz="1200" dirty="0"/>
            </a:br>
            <a:r>
              <a:rPr lang="en-IN" sz="1200" dirty="0"/>
              <a:t>        </a:t>
            </a:r>
            <a:r>
              <a:rPr lang="en-IN" sz="1200" dirty="0" err="1"/>
              <a:t>heapSort</a:t>
            </a:r>
            <a:r>
              <a:rPr lang="en-IN" sz="1200" dirty="0"/>
              <a:t>(</a:t>
            </a:r>
            <a:r>
              <a:rPr lang="en-IN" sz="1200" dirty="0" err="1"/>
              <a:t>arr</a:t>
            </a:r>
            <a:r>
              <a:rPr lang="en-IN" sz="1200" dirty="0"/>
              <a:t>);</a:t>
            </a:r>
            <a:br>
              <a:rPr lang="en-IN" sz="1200" dirty="0"/>
            </a:br>
            <a:r>
              <a:rPr lang="en-IN" sz="1200" dirty="0"/>
              <a:t>        </a:t>
            </a:r>
            <a:r>
              <a:rPr lang="en-IN" sz="1200" dirty="0" err="1"/>
              <a:t>System.out.println</a:t>
            </a:r>
            <a:r>
              <a:rPr lang="en-IN" sz="1200" dirty="0"/>
              <a:t>("Array after sorting:");</a:t>
            </a:r>
            <a:br>
              <a:rPr lang="en-IN" sz="1200" dirty="0"/>
            </a:br>
            <a:r>
              <a:rPr lang="en-IN" sz="1200" dirty="0"/>
              <a:t>        </a:t>
            </a:r>
            <a:r>
              <a:rPr lang="en-IN" sz="1200" dirty="0" err="1"/>
              <a:t>printArray</a:t>
            </a:r>
            <a:r>
              <a:rPr lang="en-IN" sz="1200" dirty="0"/>
              <a:t>(</a:t>
            </a:r>
            <a:r>
              <a:rPr lang="en-IN" sz="1200" dirty="0" err="1"/>
              <a:t>arr</a:t>
            </a:r>
            <a:r>
              <a:rPr lang="en-IN" sz="1200" dirty="0"/>
              <a:t>);</a:t>
            </a:r>
            <a:br>
              <a:rPr lang="en-IN" sz="1200" dirty="0"/>
            </a:br>
            <a:r>
              <a:rPr lang="en-IN" sz="1200" dirty="0"/>
              <a:t>    }</a:t>
            </a:r>
            <a:br>
              <a:rPr lang="en-IN" sz="1200" dirty="0"/>
            </a:br>
            <a:r>
              <a:rPr lang="en-IN" sz="1200" dirty="0"/>
              <a:t>    private static void </a:t>
            </a:r>
            <a:r>
              <a:rPr lang="en-IN" sz="1200" dirty="0" err="1"/>
              <a:t>printArray</a:t>
            </a:r>
            <a:r>
              <a:rPr lang="en-IN" sz="1200" dirty="0"/>
              <a:t>(int[] </a:t>
            </a:r>
            <a:r>
              <a:rPr lang="en-IN" sz="1200" dirty="0" err="1"/>
              <a:t>arr</a:t>
            </a:r>
            <a:r>
              <a:rPr lang="en-IN" sz="1200" dirty="0"/>
              <a:t>) {</a:t>
            </a:r>
            <a:br>
              <a:rPr lang="en-IN" sz="1200" dirty="0"/>
            </a:br>
            <a:r>
              <a:rPr lang="en-IN" sz="1200" dirty="0"/>
              <a:t>        for (int value : </a:t>
            </a:r>
            <a:r>
              <a:rPr lang="en-IN" sz="1200" dirty="0" err="1"/>
              <a:t>arr</a:t>
            </a:r>
            <a:r>
              <a:rPr lang="en-IN" sz="1200" dirty="0"/>
              <a:t>) {</a:t>
            </a:r>
            <a:br>
              <a:rPr lang="en-IN" sz="1200" dirty="0"/>
            </a:br>
            <a:r>
              <a:rPr lang="en-IN" sz="1200" dirty="0"/>
              <a:t>            </a:t>
            </a:r>
            <a:r>
              <a:rPr lang="en-IN" sz="1200" dirty="0" err="1"/>
              <a:t>System.out.print</a:t>
            </a:r>
            <a:r>
              <a:rPr lang="en-IN" sz="1200" dirty="0"/>
              <a:t>(value + " ");</a:t>
            </a:r>
            <a:br>
              <a:rPr lang="en-IN" sz="1200" dirty="0"/>
            </a:br>
            <a:r>
              <a:rPr lang="en-IN" sz="1200" dirty="0"/>
              <a:t>        }</a:t>
            </a:r>
            <a:br>
              <a:rPr lang="en-IN" sz="1200" dirty="0"/>
            </a:br>
            <a:r>
              <a:rPr lang="en-IN" sz="1200" dirty="0"/>
              <a:t>        </a:t>
            </a:r>
            <a:r>
              <a:rPr lang="en-IN" sz="1200" dirty="0" err="1"/>
              <a:t>System.out.println</a:t>
            </a:r>
            <a:r>
              <a:rPr lang="en-IN" sz="1200" dirty="0"/>
              <a:t>();</a:t>
            </a:r>
          </a:p>
        </p:txBody>
      </p:sp>
      <p:sp>
        <p:nvSpPr>
          <p:cNvPr id="7" name="Text Placeholder 6">
            <a:extLst>
              <a:ext uri="{FF2B5EF4-FFF2-40B4-BE49-F238E27FC236}">
                <a16:creationId xmlns:a16="http://schemas.microsoft.com/office/drawing/2014/main" id="{3653782A-F531-421A-9AB1-D57E1AFFB27A}"/>
              </a:ext>
            </a:extLst>
          </p:cNvPr>
          <p:cNvSpPr>
            <a:spLocks noGrp="1"/>
          </p:cNvSpPr>
          <p:nvPr>
            <p:ph type="body" sz="half" idx="2"/>
          </p:nvPr>
        </p:nvSpPr>
        <p:spPr>
          <a:xfrm>
            <a:off x="353296" y="2699084"/>
            <a:ext cx="5084979" cy="1371600"/>
          </a:xfrm>
        </p:spPr>
        <p:txBody>
          <a:bodyPr>
            <a:normAutofit fontScale="92500" lnSpcReduction="10000"/>
          </a:bodyPr>
          <a:lstStyle/>
          <a:p>
            <a:r>
              <a:rPr lang="en-US" sz="4400" b="1" dirty="0"/>
              <a:t>Example Code</a:t>
            </a:r>
          </a:p>
          <a:p>
            <a:r>
              <a:rPr lang="en-US" sz="4400" b="1" dirty="0"/>
              <a:t>(Part 2)</a:t>
            </a:r>
            <a:endParaRPr lang="en-IN" sz="4400" b="1" dirty="0"/>
          </a:p>
        </p:txBody>
      </p:sp>
    </p:spTree>
    <p:extLst>
      <p:ext uri="{BB962C8B-B14F-4D97-AF65-F5344CB8AC3E}">
        <p14:creationId xmlns:p14="http://schemas.microsoft.com/office/powerpoint/2010/main" val="59477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Sushi picked up with chopsticks">
            <a:extLst>
              <a:ext uri="{FF2B5EF4-FFF2-40B4-BE49-F238E27FC236}">
                <a16:creationId xmlns:a16="http://schemas.microsoft.com/office/drawing/2014/main" id="{328CFEC0-C254-E2B6-540F-4AA9E200D6B0}"/>
              </a:ext>
            </a:extLst>
          </p:cNvPr>
          <p:cNvPicPr>
            <a:picLocks noChangeAspect="1"/>
          </p:cNvPicPr>
          <p:nvPr/>
        </p:nvPicPr>
        <p:blipFill rotWithShape="1">
          <a:blip r:embed="rId7">
            <a:duotone>
              <a:prstClr val="black"/>
              <a:schemeClr val="accent5">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DDF4C24-3781-90E2-66B0-D00E5A3B3101}"/>
              </a:ext>
            </a:extLst>
          </p:cNvPr>
          <p:cNvSpPr>
            <a:spLocks noGrp="1"/>
          </p:cNvSpPr>
          <p:nvPr>
            <p:ph type="title"/>
          </p:nvPr>
        </p:nvSpPr>
        <p:spPr>
          <a:xfrm>
            <a:off x="1154955" y="1447800"/>
            <a:ext cx="8825658" cy="3329581"/>
          </a:xfrm>
        </p:spPr>
        <p:txBody>
          <a:bodyPr vert="horz" lIns="91440" tIns="45720" rIns="91440" bIns="45720" rtlCol="0" anchor="b">
            <a:normAutofit/>
          </a:bodyPr>
          <a:lstStyle/>
          <a:p>
            <a:pPr>
              <a:lnSpc>
                <a:spcPct val="90000"/>
              </a:lnSpc>
            </a:pPr>
            <a:r>
              <a:rPr lang="en-US" sz="5600" dirty="0"/>
              <a:t>MinPQ </a:t>
            </a:r>
            <a:br>
              <a:rPr lang="en-US" sz="5600" dirty="0"/>
            </a:br>
            <a:r>
              <a:rPr lang="en-US" sz="4400" dirty="0"/>
              <a:t>By Rahul Edurinte</a:t>
            </a:r>
            <a:br>
              <a:rPr lang="en-US" sz="4400" dirty="0"/>
            </a:br>
            <a:r>
              <a:rPr lang="en-US" sz="4400" dirty="0"/>
              <a:t>Manuvya Sai Kotavenuka</a:t>
            </a:r>
            <a:br>
              <a:rPr lang="en-US" sz="5600" dirty="0"/>
            </a:br>
            <a:endParaRPr lang="en-US" sz="5600" dirty="0"/>
          </a:p>
        </p:txBody>
      </p:sp>
      <p:sp>
        <p:nvSpPr>
          <p:cNvPr id="21"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0734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FD80-DCCF-589B-E637-42FF9F40909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88A49E8-2B47-6935-7B08-C266C75CB82D}"/>
              </a:ext>
            </a:extLst>
          </p:cNvPr>
          <p:cNvSpPr>
            <a:spLocks noGrp="1"/>
          </p:cNvSpPr>
          <p:nvPr>
            <p:ph idx="1"/>
          </p:nvPr>
        </p:nvSpPr>
        <p:spPr/>
        <p:txBody>
          <a:bodyPr/>
          <a:lstStyle/>
          <a:p>
            <a:r>
              <a:rPr lang="en-US" dirty="0"/>
              <a:t>Priority Queue: Abstract data type storing elements with associated priorities</a:t>
            </a:r>
          </a:p>
          <a:p>
            <a:r>
              <a:rPr lang="en-US" dirty="0"/>
              <a:t>Processing Order: Based on priority, not arrival order (unlike regular queues)</a:t>
            </a:r>
          </a:p>
          <a:p>
            <a:r>
              <a:rPr lang="en-US" dirty="0"/>
              <a:t>Purpose: Efficient retrieval and processing of elements in priority order</a:t>
            </a:r>
          </a:p>
          <a:p>
            <a:r>
              <a:rPr lang="en-US" dirty="0"/>
              <a:t>Applications: Task scheduling, event handling, resource allocation</a:t>
            </a:r>
          </a:p>
          <a:p>
            <a:r>
              <a:rPr lang="en-US" dirty="0"/>
              <a:t> Criteria for Priority: Numeric values, timestamps, custom comparison functions</a:t>
            </a:r>
          </a:p>
        </p:txBody>
      </p:sp>
    </p:spTree>
    <p:extLst>
      <p:ext uri="{BB962C8B-B14F-4D97-AF65-F5344CB8AC3E}">
        <p14:creationId xmlns:p14="http://schemas.microsoft.com/office/powerpoint/2010/main" val="3687174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F114-FDCC-F2AE-1832-B6FC23928A5E}"/>
              </a:ext>
            </a:extLst>
          </p:cNvPr>
          <p:cNvSpPr>
            <a:spLocks noGrp="1"/>
          </p:cNvSpPr>
          <p:nvPr>
            <p:ph type="title"/>
          </p:nvPr>
        </p:nvSpPr>
        <p:spPr/>
        <p:txBody>
          <a:bodyPr/>
          <a:lstStyle/>
          <a:p>
            <a:r>
              <a:rPr lang="en-US" dirty="0"/>
              <a:t>MinPQ Operations</a:t>
            </a:r>
          </a:p>
        </p:txBody>
      </p:sp>
      <p:sp>
        <p:nvSpPr>
          <p:cNvPr id="3" name="Content Placeholder 2">
            <a:extLst>
              <a:ext uri="{FF2B5EF4-FFF2-40B4-BE49-F238E27FC236}">
                <a16:creationId xmlns:a16="http://schemas.microsoft.com/office/drawing/2014/main" id="{3C8FD56B-7090-488A-B54B-EDC564676DE7}"/>
              </a:ext>
            </a:extLst>
          </p:cNvPr>
          <p:cNvSpPr>
            <a:spLocks noGrp="1"/>
          </p:cNvSpPr>
          <p:nvPr>
            <p:ph idx="1"/>
          </p:nvPr>
        </p:nvSpPr>
        <p:spPr/>
        <p:txBody>
          <a:bodyPr/>
          <a:lstStyle/>
          <a:p>
            <a:r>
              <a:rPr lang="en-US" dirty="0"/>
              <a:t>Insertion: Add a new element with a priority to the </a:t>
            </a:r>
            <a:r>
              <a:rPr lang="en-US" dirty="0" err="1"/>
              <a:t>MinPQ</a:t>
            </a:r>
            <a:r>
              <a:rPr lang="en-US" dirty="0"/>
              <a:t>. Element is placed in the appropriate position based on its priority. Maintains the order of minimum priority at the front.</a:t>
            </a:r>
          </a:p>
          <a:p>
            <a:endParaRPr lang="en-US" dirty="0"/>
          </a:p>
          <a:p>
            <a:r>
              <a:rPr lang="en-US" dirty="0"/>
              <a:t>Deletion: Remove the element with the highest priority from the </a:t>
            </a:r>
            <a:r>
              <a:rPr lang="en-US" dirty="0" err="1"/>
              <a:t>MinPQ</a:t>
            </a:r>
            <a:r>
              <a:rPr lang="en-US" dirty="0"/>
              <a:t>. </a:t>
            </a:r>
            <a:r>
              <a:rPr lang="en-US" dirty="0" err="1"/>
              <a:t>MinPQ</a:t>
            </a:r>
            <a:r>
              <a:rPr lang="en-US" dirty="0"/>
              <a:t> reorganizes itself to maintain the minimum priority at the front. </a:t>
            </a:r>
          </a:p>
          <a:p>
            <a:r>
              <a:rPr lang="en-US" dirty="0"/>
              <a:t>Peek/Find-min: Retrieve the element with the highest priority from the </a:t>
            </a:r>
            <a:r>
              <a:rPr lang="en-US" dirty="0" err="1"/>
              <a:t>MinPQ</a:t>
            </a:r>
            <a:r>
              <a:rPr lang="en-US" dirty="0"/>
              <a:t> without removing it. Allows examination of the highest priority element without altering the </a:t>
            </a:r>
            <a:r>
              <a:rPr lang="en-US" dirty="0" err="1"/>
              <a:t>MinPQ's</a:t>
            </a:r>
            <a:r>
              <a:rPr lang="en-US" dirty="0"/>
              <a:t> structure.</a:t>
            </a:r>
          </a:p>
        </p:txBody>
      </p:sp>
    </p:spTree>
    <p:extLst>
      <p:ext uri="{BB962C8B-B14F-4D97-AF65-F5344CB8AC3E}">
        <p14:creationId xmlns:p14="http://schemas.microsoft.com/office/powerpoint/2010/main" val="403772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33B7-FBA8-30D8-9902-3728705E9E11}"/>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What is Insertion sort?</a:t>
            </a:r>
          </a:p>
        </p:txBody>
      </p:sp>
      <p:sp>
        <p:nvSpPr>
          <p:cNvPr id="3" name="Content Placeholder 2">
            <a:extLst>
              <a:ext uri="{FF2B5EF4-FFF2-40B4-BE49-F238E27FC236}">
                <a16:creationId xmlns:a16="http://schemas.microsoft.com/office/drawing/2014/main" id="{0C2801D0-915A-8373-D3A3-5AE28A8A59E9}"/>
              </a:ext>
            </a:extLst>
          </p:cNvPr>
          <p:cNvSpPr>
            <a:spLocks noGrp="1"/>
          </p:cNvSpPr>
          <p:nvPr>
            <p:ph idx="1"/>
          </p:nvPr>
        </p:nvSpPr>
        <p:spPr>
          <a:xfrm>
            <a:off x="648930" y="2438400"/>
            <a:ext cx="6188189" cy="3785419"/>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Insertion sort is a type of sorting in which elements are iteratively added to an expanding array's sorted portion in their proper placements.</a:t>
            </a:r>
          </a:p>
          <a:p>
            <a:r>
              <a:rPr lang="en-US">
                <a:solidFill>
                  <a:srgbClr val="FFFFFF"/>
                </a:solidFill>
                <a:latin typeface="Times New Roman" panose="02020603050405020304" pitchFamily="18" charset="0"/>
                <a:cs typeface="Times New Roman" panose="02020603050405020304" pitchFamily="18" charset="0"/>
              </a:rPr>
              <a:t>If the key element is smaller than its predecessor, compare it to the elements before. If the key element is larger than its predecessor, compare it to the elements before. To make space for the switched element, move the larger elements one position higher.</a:t>
            </a:r>
          </a:p>
        </p:txBody>
      </p:sp>
      <p:pic>
        <p:nvPicPr>
          <p:cNvPr id="21" name="Picture 20" descr="Question mark on green pastel background">
            <a:extLst>
              <a:ext uri="{FF2B5EF4-FFF2-40B4-BE49-F238E27FC236}">
                <a16:creationId xmlns:a16="http://schemas.microsoft.com/office/drawing/2014/main" id="{27D9C861-437C-FFD7-E7E6-9BA7CB958965}"/>
              </a:ext>
            </a:extLst>
          </p:cNvPr>
          <p:cNvPicPr>
            <a:picLocks noChangeAspect="1"/>
          </p:cNvPicPr>
          <p:nvPr/>
        </p:nvPicPr>
        <p:blipFill rotWithShape="1">
          <a:blip r:embed="rId3"/>
          <a:srcRect l="42857" r="2865"/>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407641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4ACCAD6-6F59-EA91-D1D5-113B716684AE}"/>
              </a:ext>
            </a:extLst>
          </p:cNvPr>
          <p:cNvSpPr>
            <a:spLocks noGrp="1"/>
          </p:cNvSpPr>
          <p:nvPr>
            <p:ph idx="1"/>
          </p:nvPr>
        </p:nvSpPr>
        <p:spPr>
          <a:xfrm>
            <a:off x="0" y="347242"/>
            <a:ext cx="6837119" cy="5876578"/>
          </a:xfrm>
        </p:spPr>
        <p:txBody>
          <a:bodyPr>
            <a:normAutofit/>
          </a:bodyPr>
          <a:lstStyle/>
          <a:p>
            <a:pPr marL="0" indent="0">
              <a:lnSpc>
                <a:spcPct val="90000"/>
              </a:lnSpc>
              <a:buNone/>
            </a:pPr>
            <a:r>
              <a:rPr lang="en-US" sz="1800" b="1" i="0" dirty="0">
                <a:effectLst/>
                <a:latin typeface="Times New Roman" panose="02020603050405020304" pitchFamily="18" charset="0"/>
                <a:cs typeface="Times New Roman" panose="02020603050405020304" pitchFamily="18" charset="0"/>
              </a:rPr>
              <a:t>Advantages</a:t>
            </a:r>
          </a:p>
          <a:p>
            <a:pPr>
              <a:lnSpc>
                <a:spcPct val="90000"/>
              </a:lnSpc>
              <a:buFont typeface="+mj-lt"/>
              <a:buAutoNum type="arabicPeriod"/>
            </a:pPr>
            <a:r>
              <a:rPr lang="en-US" sz="1800" b="0" i="0" dirty="0">
                <a:effectLst/>
                <a:latin typeface="Söhne"/>
              </a:rPr>
              <a:t>Efficient Minimum Retrieval: The smallest element can be retrieved continuously with </a:t>
            </a:r>
            <a:r>
              <a:rPr lang="en-US" sz="1800" b="0" i="0" dirty="0" err="1">
                <a:effectLst/>
                <a:latin typeface="Söhne"/>
              </a:rPr>
              <a:t>MinPQ</a:t>
            </a:r>
            <a:r>
              <a:rPr lang="en-US" sz="1800" b="0" i="0" dirty="0">
                <a:effectLst/>
                <a:latin typeface="Söhne"/>
              </a:rPr>
              <a:t>. This is especially helpful in situations where you constantly need to access the smallest piece.</a:t>
            </a:r>
          </a:p>
          <a:p>
            <a:pPr>
              <a:lnSpc>
                <a:spcPct val="90000"/>
              </a:lnSpc>
              <a:buFont typeface="+mj-lt"/>
              <a:buAutoNum type="arabicPeriod"/>
            </a:pPr>
            <a:endParaRPr lang="en-US" sz="1800" b="0" i="0" dirty="0">
              <a:effectLst/>
              <a:latin typeface="Söhne"/>
            </a:endParaRPr>
          </a:p>
          <a:p>
            <a:pPr>
              <a:lnSpc>
                <a:spcPct val="90000"/>
              </a:lnSpc>
              <a:buFont typeface="+mj-lt"/>
              <a:buAutoNum type="arabicPeriod"/>
            </a:pPr>
            <a:r>
              <a:rPr lang="en-US" sz="1800" b="0" i="0" dirty="0">
                <a:effectLst/>
                <a:latin typeface="Söhne"/>
              </a:rPr>
              <a:t>Sorting: A collection of components can be effectively sorted in ascending order using </a:t>
            </a:r>
            <a:r>
              <a:rPr lang="en-US" sz="1800" b="0" i="0" dirty="0" err="1">
                <a:effectLst/>
                <a:latin typeface="Söhne"/>
              </a:rPr>
              <a:t>MinPQ</a:t>
            </a:r>
            <a:r>
              <a:rPr lang="en-US" sz="1800" b="0" i="0" dirty="0">
                <a:effectLst/>
                <a:latin typeface="Söhne"/>
              </a:rPr>
              <a:t>. By continually deleting the smallest piece from the priority queue, you can create a sorted </a:t>
            </a:r>
            <a:r>
              <a:rPr lang="en-US" sz="1800" b="0" i="0">
                <a:effectLst/>
                <a:latin typeface="Söhne"/>
              </a:rPr>
              <a:t>sequence.</a:t>
            </a:r>
          </a:p>
          <a:p>
            <a:pPr marL="0" indent="0">
              <a:lnSpc>
                <a:spcPct val="90000"/>
              </a:lnSpc>
              <a:buNone/>
            </a:pPr>
            <a:r>
              <a:rPr lang="en-US" sz="1800" b="1"/>
              <a:t>Disadvantages</a:t>
            </a:r>
            <a:r>
              <a:rPr lang="en-US" sz="1800" b="1" dirty="0"/>
              <a:t>:</a:t>
            </a:r>
          </a:p>
          <a:p>
            <a:pPr>
              <a:lnSpc>
                <a:spcPct val="90000"/>
              </a:lnSpc>
              <a:buFont typeface="+mj-lt"/>
              <a:buAutoNum type="arabicPeriod"/>
            </a:pPr>
            <a:r>
              <a:rPr lang="en-US" sz="1800" b="0" i="0" dirty="0">
                <a:effectLst/>
                <a:latin typeface="Söhne"/>
              </a:rPr>
              <a:t>Limited Priority Access: Since </a:t>
            </a:r>
            <a:r>
              <a:rPr lang="en-US" sz="1800" b="0" i="0" dirty="0" err="1">
                <a:effectLst/>
                <a:latin typeface="Söhne"/>
              </a:rPr>
              <a:t>MinPQ</a:t>
            </a:r>
            <a:r>
              <a:rPr lang="en-US" sz="1800" b="0" i="0" dirty="0">
                <a:effectLst/>
                <a:latin typeface="Söhne"/>
              </a:rPr>
              <a:t> prioritizes the smallest element, iterating over the full queue may be necessary to obtain elements with higher priorities. If you regularly require access to elements with various priority, an alternative data structure might be more appropriate.</a:t>
            </a:r>
          </a:p>
          <a:p>
            <a:pPr>
              <a:lnSpc>
                <a:spcPct val="90000"/>
              </a:lnSpc>
              <a:buFont typeface="+mj-lt"/>
              <a:buAutoNum type="arabicPeriod"/>
            </a:pPr>
            <a:r>
              <a:rPr lang="en-US" sz="1800" b="0" i="0" dirty="0">
                <a:effectLst/>
                <a:latin typeface="Söhne"/>
              </a:rPr>
              <a:t>Duplicate Handling: Normally, </a:t>
            </a:r>
            <a:r>
              <a:rPr lang="en-US" sz="1800" b="0" i="0" dirty="0" err="1">
                <a:effectLst/>
                <a:latin typeface="Söhne"/>
              </a:rPr>
              <a:t>MinPQ</a:t>
            </a:r>
            <a:r>
              <a:rPr lang="en-US" sz="1800" b="0" i="0" dirty="0">
                <a:effectLst/>
                <a:latin typeface="Söhne"/>
              </a:rPr>
              <a:t> manages duplicate items by storing them separately. This could result in more memory being used and possibly worse performance compared to data structures built to effectively handle duplicates.</a:t>
            </a:r>
            <a:endParaRPr lang="en-US" dirty="0"/>
          </a:p>
          <a:p>
            <a:pPr>
              <a:lnSpc>
                <a:spcPct val="90000"/>
              </a:lnSpc>
            </a:pPr>
            <a:endParaRPr lang="en-US" sz="1300" dirty="0"/>
          </a:p>
          <a:p>
            <a:pPr>
              <a:lnSpc>
                <a:spcPct val="90000"/>
              </a:lnSpc>
            </a:pPr>
            <a:endParaRPr lang="en-US" sz="1300" dirty="0"/>
          </a:p>
        </p:txBody>
      </p:sp>
      <p:sp>
        <p:nvSpPr>
          <p:cNvPr id="10"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Graphic 6" descr="File HTML">
            <a:extLst>
              <a:ext uri="{FF2B5EF4-FFF2-40B4-BE49-F238E27FC236}">
                <a16:creationId xmlns:a16="http://schemas.microsoft.com/office/drawing/2014/main" id="{456021E7-AE98-13C8-3604-03A4E0626F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9871" y="1721993"/>
            <a:ext cx="3414010" cy="3414010"/>
          </a:xfrm>
          <a:prstGeom prst="rect">
            <a:avLst/>
          </a:prstGeom>
          <a:effectLst/>
        </p:spPr>
      </p:pic>
      <p:sp>
        <p:nvSpPr>
          <p:cNvPr id="16" name="Rectangle 15">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9878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EDA5-5CD6-94EF-0C0B-059AECAC4B31}"/>
              </a:ext>
            </a:extLst>
          </p:cNvPr>
          <p:cNvSpPr>
            <a:spLocks noGrp="1"/>
          </p:cNvSpPr>
          <p:nvPr>
            <p:ph type="title"/>
          </p:nvPr>
        </p:nvSpPr>
        <p:spPr/>
        <p:txBody>
          <a:bodyPr/>
          <a:lstStyle/>
          <a:p>
            <a:r>
              <a:rPr lang="en-US" dirty="0"/>
              <a:t>Implementation of MinPQ</a:t>
            </a:r>
          </a:p>
        </p:txBody>
      </p:sp>
      <p:sp>
        <p:nvSpPr>
          <p:cNvPr id="3" name="Content Placeholder 2">
            <a:extLst>
              <a:ext uri="{FF2B5EF4-FFF2-40B4-BE49-F238E27FC236}">
                <a16:creationId xmlns:a16="http://schemas.microsoft.com/office/drawing/2014/main" id="{C7366A39-F829-BE75-3538-5B002CD1B613}"/>
              </a:ext>
            </a:extLst>
          </p:cNvPr>
          <p:cNvSpPr>
            <a:spLocks noGrp="1"/>
          </p:cNvSpPr>
          <p:nvPr>
            <p:ph idx="1"/>
          </p:nvPr>
        </p:nvSpPr>
        <p:spPr/>
        <p:txBody>
          <a:bodyPr/>
          <a:lstStyle/>
          <a:p>
            <a:r>
              <a:rPr lang="en-US" dirty="0"/>
              <a:t>Elementary implementations include</a:t>
            </a:r>
          </a:p>
          <a:p>
            <a:pPr lvl="1"/>
            <a:r>
              <a:rPr lang="en-US" dirty="0"/>
              <a:t>Unordered array</a:t>
            </a:r>
          </a:p>
          <a:p>
            <a:pPr lvl="1"/>
            <a:r>
              <a:rPr lang="en-US" dirty="0"/>
              <a:t>Ordered array</a:t>
            </a:r>
          </a:p>
          <a:p>
            <a:pPr lvl="1"/>
            <a:r>
              <a:rPr lang="en-US" dirty="0"/>
              <a:t>Binary heap</a:t>
            </a:r>
          </a:p>
          <a:p>
            <a:pPr lvl="1"/>
            <a:r>
              <a:rPr lang="en-US" dirty="0"/>
              <a:t>Linked Lists</a:t>
            </a:r>
          </a:p>
          <a:p>
            <a:r>
              <a:rPr lang="en-US" dirty="0"/>
              <a:t>Methods include swim, sink, swap, main(), </a:t>
            </a:r>
            <a:r>
              <a:rPr lang="en-US" dirty="0" err="1"/>
              <a:t>delMin</a:t>
            </a:r>
            <a:r>
              <a:rPr lang="en-US" dirty="0"/>
              <a:t>()</a:t>
            </a:r>
          </a:p>
          <a:p>
            <a:r>
              <a:rPr lang="en-US" dirty="0"/>
              <a:t>Each method uses indices in a differently   </a:t>
            </a:r>
          </a:p>
          <a:p>
            <a:endParaRPr lang="en-US" dirty="0"/>
          </a:p>
          <a:p>
            <a:endParaRPr lang="en-US" dirty="0"/>
          </a:p>
          <a:p>
            <a:pPr lvl="1"/>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2A351D7-A757-9926-FFFF-3EF0309034E6}"/>
                  </a:ext>
                </a:extLst>
              </p14:cNvPr>
              <p14:cNvContentPartPr/>
              <p14:nvPr/>
            </p14:nvContentPartPr>
            <p14:xfrm>
              <a:off x="8329680" y="4582966"/>
              <a:ext cx="360" cy="360"/>
            </p14:xfrm>
          </p:contentPart>
        </mc:Choice>
        <mc:Fallback>
          <p:pic>
            <p:nvPicPr>
              <p:cNvPr id="4" name="Ink 3">
                <a:extLst>
                  <a:ext uri="{FF2B5EF4-FFF2-40B4-BE49-F238E27FC236}">
                    <a16:creationId xmlns:a16="http://schemas.microsoft.com/office/drawing/2014/main" id="{F2A351D7-A757-9926-FFFF-3EF0309034E6}"/>
                  </a:ext>
                </a:extLst>
              </p:cNvPr>
              <p:cNvPicPr/>
              <p:nvPr/>
            </p:nvPicPr>
            <p:blipFill>
              <a:blip r:embed="rId3"/>
              <a:stretch>
                <a:fillRect/>
              </a:stretch>
            </p:blipFill>
            <p:spPr>
              <a:xfrm>
                <a:off x="8321040" y="4574326"/>
                <a:ext cx="18000" cy="18000"/>
              </a:xfrm>
              <a:prstGeom prst="rect">
                <a:avLst/>
              </a:prstGeom>
            </p:spPr>
          </p:pic>
        </mc:Fallback>
      </mc:AlternateContent>
    </p:spTree>
    <p:extLst>
      <p:ext uri="{BB962C8B-B14F-4D97-AF65-F5344CB8AC3E}">
        <p14:creationId xmlns:p14="http://schemas.microsoft.com/office/powerpoint/2010/main" val="4120146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E9ED-59C2-6C4A-14E6-DE7C935EAFBF}"/>
              </a:ext>
            </a:extLst>
          </p:cNvPr>
          <p:cNvSpPr>
            <a:spLocks noGrp="1"/>
          </p:cNvSpPr>
          <p:nvPr>
            <p:ph type="title"/>
          </p:nvPr>
        </p:nvSpPr>
        <p:spPr/>
        <p:txBody>
          <a:bodyPr/>
          <a:lstStyle/>
          <a:p>
            <a:r>
              <a:rPr lang="en-US" dirty="0"/>
              <a:t>Example</a:t>
            </a:r>
          </a:p>
        </p:txBody>
      </p:sp>
      <p:pic>
        <p:nvPicPr>
          <p:cNvPr id="5" name="Content Placeholder 4" descr="A picture containing text, screenshot, software, multimedia software&#10;&#10;Description automatically generated">
            <a:extLst>
              <a:ext uri="{FF2B5EF4-FFF2-40B4-BE49-F238E27FC236}">
                <a16:creationId xmlns:a16="http://schemas.microsoft.com/office/drawing/2014/main" id="{6A9CAD14-FD9B-F653-D36B-6B60895CF1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25" y="1463040"/>
            <a:ext cx="11141612" cy="4785360"/>
          </a:xfrm>
        </p:spPr>
      </p:pic>
    </p:spTree>
    <p:extLst>
      <p:ext uri="{BB962C8B-B14F-4D97-AF65-F5344CB8AC3E}">
        <p14:creationId xmlns:p14="http://schemas.microsoft.com/office/powerpoint/2010/main" val="340448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6348-EEE8-8A98-2C3F-FA085C7054A6}"/>
              </a:ext>
            </a:extLst>
          </p:cNvPr>
          <p:cNvSpPr>
            <a:spLocks noGrp="1"/>
          </p:cNvSpPr>
          <p:nvPr>
            <p:ph type="title"/>
          </p:nvPr>
        </p:nvSpPr>
        <p:spPr/>
        <p:txBody>
          <a:bodyPr/>
          <a:lstStyle/>
          <a:p>
            <a:r>
              <a:rPr lang="en-US" dirty="0"/>
              <a:t>Contd..</a:t>
            </a:r>
          </a:p>
        </p:txBody>
      </p:sp>
      <p:pic>
        <p:nvPicPr>
          <p:cNvPr id="5" name="Content Placeholder 4" descr="A picture containing text, screenshot, software, multimedia software&#10;&#10;Description automatically generated">
            <a:extLst>
              <a:ext uri="{FF2B5EF4-FFF2-40B4-BE49-F238E27FC236}">
                <a16:creationId xmlns:a16="http://schemas.microsoft.com/office/drawing/2014/main" id="{0504E63A-8C57-1FF7-17E4-FF34CC58B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05" y="2052638"/>
            <a:ext cx="9404723" cy="4195762"/>
          </a:xfrm>
        </p:spPr>
      </p:pic>
      <p:sp>
        <p:nvSpPr>
          <p:cNvPr id="6" name="TextBox 5">
            <a:extLst>
              <a:ext uri="{FF2B5EF4-FFF2-40B4-BE49-F238E27FC236}">
                <a16:creationId xmlns:a16="http://schemas.microsoft.com/office/drawing/2014/main" id="{4C1AA4AD-AEC6-DA13-3B6A-DB0345635ECE}"/>
              </a:ext>
            </a:extLst>
          </p:cNvPr>
          <p:cNvSpPr txBox="1"/>
          <p:nvPr/>
        </p:nvSpPr>
        <p:spPr>
          <a:xfrm>
            <a:off x="506437" y="1392702"/>
            <a:ext cx="2926080" cy="369332"/>
          </a:xfrm>
          <a:prstGeom prst="rect">
            <a:avLst/>
          </a:prstGeom>
          <a:noFill/>
        </p:spPr>
        <p:txBody>
          <a:bodyPr wrap="square" rtlCol="0">
            <a:spAutoFit/>
          </a:bodyPr>
          <a:lstStyle/>
          <a:p>
            <a:r>
              <a:rPr lang="en-US" dirty="0"/>
              <a:t>Insertion Input</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797D3C3-DFB1-1A40-5D6E-68332C6F921C}"/>
                  </a:ext>
                </a:extLst>
              </p14:cNvPr>
              <p14:cNvContentPartPr/>
              <p14:nvPr/>
            </p14:nvContentPartPr>
            <p14:xfrm>
              <a:off x="4383000" y="898726"/>
              <a:ext cx="360" cy="360"/>
            </p14:xfrm>
          </p:contentPart>
        </mc:Choice>
        <mc:Fallback>
          <p:pic>
            <p:nvPicPr>
              <p:cNvPr id="7" name="Ink 6">
                <a:extLst>
                  <a:ext uri="{FF2B5EF4-FFF2-40B4-BE49-F238E27FC236}">
                    <a16:creationId xmlns:a16="http://schemas.microsoft.com/office/drawing/2014/main" id="{2797D3C3-DFB1-1A40-5D6E-68332C6F921C}"/>
                  </a:ext>
                </a:extLst>
              </p:cNvPr>
              <p:cNvPicPr/>
              <p:nvPr/>
            </p:nvPicPr>
            <p:blipFill>
              <a:blip r:embed="rId4"/>
              <a:stretch>
                <a:fillRect/>
              </a:stretch>
            </p:blipFill>
            <p:spPr>
              <a:xfrm>
                <a:off x="4374360" y="890086"/>
                <a:ext cx="18000" cy="18000"/>
              </a:xfrm>
              <a:prstGeom prst="rect">
                <a:avLst/>
              </a:prstGeom>
            </p:spPr>
          </p:pic>
        </mc:Fallback>
      </mc:AlternateContent>
    </p:spTree>
    <p:extLst>
      <p:ext uri="{BB962C8B-B14F-4D97-AF65-F5344CB8AC3E}">
        <p14:creationId xmlns:p14="http://schemas.microsoft.com/office/powerpoint/2010/main" val="3895407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9820-D32C-8C90-F1C3-E34EA4DFE29B}"/>
              </a:ext>
            </a:extLst>
          </p:cNvPr>
          <p:cNvSpPr>
            <a:spLocks noGrp="1"/>
          </p:cNvSpPr>
          <p:nvPr>
            <p:ph type="title"/>
          </p:nvPr>
        </p:nvSpPr>
        <p:spPr/>
        <p:txBody>
          <a:bodyPr/>
          <a:lstStyle/>
          <a:p>
            <a:r>
              <a:rPr lang="en-US" dirty="0"/>
              <a:t>MinPQ Output</a:t>
            </a:r>
          </a:p>
        </p:txBody>
      </p:sp>
      <p:pic>
        <p:nvPicPr>
          <p:cNvPr id="9" name="Content Placeholder 8" descr="A screen shot of a computer&#10;&#10;Description automatically generated with medium confidence">
            <a:extLst>
              <a:ext uri="{FF2B5EF4-FFF2-40B4-BE49-F238E27FC236}">
                <a16:creationId xmlns:a16="http://schemas.microsoft.com/office/drawing/2014/main" id="{F577D334-89A5-53D1-D37C-F2ACC2E5B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091" y="2591753"/>
            <a:ext cx="5011883" cy="2930024"/>
          </a:xfrm>
        </p:spPr>
      </p:pic>
    </p:spTree>
    <p:extLst>
      <p:ext uri="{BB962C8B-B14F-4D97-AF65-F5344CB8AC3E}">
        <p14:creationId xmlns:p14="http://schemas.microsoft.com/office/powerpoint/2010/main" val="1493773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7A1C-AFDB-538E-164D-D1188AAF2F0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193CFCE-9C51-8BBB-E88F-65990D790821}"/>
              </a:ext>
            </a:extLst>
          </p:cNvPr>
          <p:cNvSpPr>
            <a:spLocks noGrp="1"/>
          </p:cNvSpPr>
          <p:nvPr>
            <p:ph idx="1"/>
          </p:nvPr>
        </p:nvSpPr>
        <p:spPr>
          <a:xfrm>
            <a:off x="875201" y="2010715"/>
            <a:ext cx="8946541" cy="4195481"/>
          </a:xfrm>
        </p:spPr>
        <p:txBody>
          <a:bodyPr/>
          <a:lstStyle/>
          <a:p>
            <a:pPr marL="0" indent="0">
              <a:buNone/>
            </a:pPr>
            <a:r>
              <a:rPr lang="en-US" dirty="0"/>
              <a:t> </a:t>
            </a:r>
          </a:p>
        </p:txBody>
      </p:sp>
    </p:spTree>
    <p:extLst>
      <p:ext uri="{BB962C8B-B14F-4D97-AF65-F5344CB8AC3E}">
        <p14:creationId xmlns:p14="http://schemas.microsoft.com/office/powerpoint/2010/main" val="3520634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8CD6-6402-C66B-B37D-385FDA8E20B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F7C73FB-88DA-7AC4-8FDE-74DFBCA7A287}"/>
              </a:ext>
            </a:extLst>
          </p:cNvPr>
          <p:cNvSpPr>
            <a:spLocks noGrp="1"/>
          </p:cNvSpPr>
          <p:nvPr>
            <p:ph idx="1"/>
          </p:nvPr>
        </p:nvSpPr>
        <p:spPr/>
        <p:txBody>
          <a:bodyPr/>
          <a:lstStyle/>
          <a:p>
            <a:r>
              <a:rPr lang="en-US" dirty="0"/>
              <a:t>https://</a:t>
            </a:r>
            <a:r>
              <a:rPr lang="en-US" dirty="0" err="1"/>
              <a:t>www.cs.princeton.edu</a:t>
            </a:r>
            <a:r>
              <a:rPr lang="en-US" dirty="0"/>
              <a:t>/courses/archive/fall13/cos226/lectures/99Collections+24PriorityQueues.pdf</a:t>
            </a:r>
          </a:p>
        </p:txBody>
      </p:sp>
    </p:spTree>
    <p:extLst>
      <p:ext uri="{BB962C8B-B14F-4D97-AF65-F5344CB8AC3E}">
        <p14:creationId xmlns:p14="http://schemas.microsoft.com/office/powerpoint/2010/main" val="231715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E9A0-7548-E460-D5BF-A271A5069A6E}"/>
              </a:ext>
            </a:extLst>
          </p:cNvPr>
          <p:cNvSpPr>
            <a:spLocks noGrp="1"/>
          </p:cNvSpPr>
          <p:nvPr>
            <p:ph type="title"/>
          </p:nvPr>
        </p:nvSpPr>
        <p:spPr>
          <a:xfrm>
            <a:off x="5282381" y="629266"/>
            <a:ext cx="4767471" cy="1641986"/>
          </a:xfrm>
        </p:spPr>
        <p:txBody>
          <a:bodyPr>
            <a:normAutofit/>
          </a:bodyPr>
          <a:lstStyle/>
          <a:p>
            <a:r>
              <a:rPr lang="en-US" dirty="0"/>
              <a:t>ADVANTAGES</a:t>
            </a:r>
          </a:p>
        </p:txBody>
      </p:sp>
      <p:pic>
        <p:nvPicPr>
          <p:cNvPr id="5" name="Picture 4" descr="Light bulb on yellow background with sketched light beams and cord">
            <a:extLst>
              <a:ext uri="{FF2B5EF4-FFF2-40B4-BE49-F238E27FC236}">
                <a16:creationId xmlns:a16="http://schemas.microsoft.com/office/drawing/2014/main" id="{2342C22D-4C3C-AD77-C417-AE67CCABFEFF}"/>
              </a:ext>
            </a:extLst>
          </p:cNvPr>
          <p:cNvPicPr>
            <a:picLocks noChangeAspect="1"/>
          </p:cNvPicPr>
          <p:nvPr/>
        </p:nvPicPr>
        <p:blipFill rotWithShape="1">
          <a:blip r:embed="rId3"/>
          <a:srcRect l="51348" r="7090"/>
          <a:stretch/>
        </p:blipFill>
        <p:spPr>
          <a:xfrm>
            <a:off x="-1" y="-10500"/>
            <a:ext cx="4634680" cy="6857990"/>
          </a:xfrm>
          <a:prstGeom prst="rect">
            <a:avLst/>
          </a:prstGeom>
        </p:spPr>
      </p:pic>
      <p:sp>
        <p:nvSpPr>
          <p:cNvPr id="3" name="Content Placeholder 2">
            <a:extLst>
              <a:ext uri="{FF2B5EF4-FFF2-40B4-BE49-F238E27FC236}">
                <a16:creationId xmlns:a16="http://schemas.microsoft.com/office/drawing/2014/main" id="{D9F73ACA-17E2-5640-CFA4-5A61F30CD96C}"/>
              </a:ext>
            </a:extLst>
          </p:cNvPr>
          <p:cNvSpPr>
            <a:spLocks noGrp="1"/>
          </p:cNvSpPr>
          <p:nvPr>
            <p:ph idx="1"/>
          </p:nvPr>
        </p:nvSpPr>
        <p:spPr>
          <a:xfrm>
            <a:off x="5282381" y="2438400"/>
            <a:ext cx="4767471" cy="3809999"/>
          </a:xfrm>
        </p:spPr>
        <p:txBody>
          <a:bodyPr>
            <a:normAutofit/>
          </a:bodyPr>
          <a:lstStyle/>
          <a:p>
            <a:r>
              <a:rPr lang="en-US" dirty="0"/>
              <a:t>One of the simplest sorting algorithms to comprehend and use is insertion sort. </a:t>
            </a:r>
          </a:p>
          <a:p>
            <a:r>
              <a:rPr lang="en-US" dirty="0"/>
              <a:t>An incoming stream of data that needs to be incrementally sorted can be effectively handled by insertion sort.</a:t>
            </a:r>
          </a:p>
        </p:txBody>
      </p:sp>
    </p:spTree>
    <p:extLst>
      <p:ext uri="{BB962C8B-B14F-4D97-AF65-F5344CB8AC3E}">
        <p14:creationId xmlns:p14="http://schemas.microsoft.com/office/powerpoint/2010/main" val="365255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71AD-6BF1-9B56-C44B-E7398C150232}"/>
              </a:ext>
            </a:extLst>
          </p:cNvPr>
          <p:cNvSpPr>
            <a:spLocks noGrp="1"/>
          </p:cNvSpPr>
          <p:nvPr>
            <p:ph type="title"/>
          </p:nvPr>
        </p:nvSpPr>
        <p:spPr/>
        <p:txBody>
          <a:bodyPr>
            <a:normAutofit/>
          </a:bodyPr>
          <a:lstStyle/>
          <a:p>
            <a:r>
              <a:rPr lang="en-US" dirty="0"/>
              <a:t>DRAWBACKS</a:t>
            </a:r>
          </a:p>
        </p:txBody>
      </p:sp>
      <p:graphicFrame>
        <p:nvGraphicFramePr>
          <p:cNvPr id="5" name="Content Placeholder 2">
            <a:extLst>
              <a:ext uri="{FF2B5EF4-FFF2-40B4-BE49-F238E27FC236}">
                <a16:creationId xmlns:a16="http://schemas.microsoft.com/office/drawing/2014/main" id="{AE96BD26-4CEF-9E21-3BDF-84E3ED97D93C}"/>
              </a:ext>
            </a:extLst>
          </p:cNvPr>
          <p:cNvGraphicFramePr>
            <a:graphicFrameLocks noGrp="1"/>
          </p:cNvGraphicFramePr>
          <p:nvPr>
            <p:ph idx="1"/>
            <p:extLst>
              <p:ext uri="{D42A27DB-BD31-4B8C-83A1-F6EECF244321}">
                <p14:modId xmlns:p14="http://schemas.microsoft.com/office/powerpoint/2010/main" val="380440157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745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2A0D-7F4D-3C0B-5F17-DDF5318B60A2}"/>
              </a:ext>
            </a:extLst>
          </p:cNvPr>
          <p:cNvSpPr>
            <a:spLocks noGrp="1"/>
          </p:cNvSpPr>
          <p:nvPr>
            <p:ph type="title"/>
          </p:nvPr>
        </p:nvSpPr>
        <p:spPr>
          <a:xfrm>
            <a:off x="648931" y="629266"/>
            <a:ext cx="4166510" cy="1622321"/>
          </a:xfrm>
        </p:spPr>
        <p:txBody>
          <a:bodyPr>
            <a:normAutofit/>
          </a:bodyPr>
          <a:lstStyle/>
          <a:p>
            <a:r>
              <a:rPr lang="en-US" dirty="0"/>
              <a:t> Example</a:t>
            </a:r>
          </a:p>
        </p:txBody>
      </p:sp>
      <p:sp>
        <p:nvSpPr>
          <p:cNvPr id="6" name="Content Placeholder 5">
            <a:extLst>
              <a:ext uri="{FF2B5EF4-FFF2-40B4-BE49-F238E27FC236}">
                <a16:creationId xmlns:a16="http://schemas.microsoft.com/office/drawing/2014/main" id="{F249A32F-77CB-5972-2C66-4BC27558A09F}"/>
              </a:ext>
            </a:extLst>
          </p:cNvPr>
          <p:cNvSpPr>
            <a:spLocks noGrp="1"/>
          </p:cNvSpPr>
          <p:nvPr>
            <p:ph idx="1"/>
          </p:nvPr>
        </p:nvSpPr>
        <p:spPr>
          <a:xfrm>
            <a:off x="648931" y="1635760"/>
            <a:ext cx="4166509" cy="4588059"/>
          </a:xfrm>
        </p:spPr>
        <p:txBody>
          <a:bodyPr>
            <a:normAutofit/>
          </a:bodyPr>
          <a:lstStyle/>
          <a:p>
            <a:r>
              <a:rPr lang="en-US" dirty="0">
                <a:latin typeface="Times New Roman" panose="02020603050405020304" pitchFamily="18" charset="0"/>
                <a:cs typeface="Times New Roman" panose="02020603050405020304" pitchFamily="18" charset="0"/>
              </a:rPr>
              <a:t>Sort this array in ascending order</a:t>
            </a:r>
          </a:p>
          <a:p>
            <a:r>
              <a:rPr lang="en-US" dirty="0">
                <a:latin typeface="Times New Roman" panose="02020603050405020304" pitchFamily="18" charset="0"/>
                <a:cs typeface="Times New Roman" panose="02020603050405020304" pitchFamily="18" charset="0"/>
              </a:rPr>
              <a:t>As </a:t>
            </a:r>
            <a:r>
              <a:rPr lang="en-US" dirty="0">
                <a:solidFill>
                  <a:srgbClr val="FF0000"/>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the next smaller element after the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It is placed after </a:t>
            </a:r>
            <a:r>
              <a:rPr lang="en-US" dirty="0">
                <a:solidFill>
                  <a:srgbClr val="FF0000"/>
                </a:solidFill>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Swap </a:t>
            </a:r>
            <a:r>
              <a:rPr lang="en-US" dirty="0">
                <a:solidFill>
                  <a:srgbClr val="FF0000"/>
                </a:solidFill>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As </a:t>
            </a:r>
            <a:r>
              <a:rPr lang="en-US" dirty="0">
                <a:solidFill>
                  <a:srgbClr val="FF0000"/>
                </a:solidFill>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is the next smaller element after </a:t>
            </a:r>
            <a:r>
              <a:rPr lang="en-US" dirty="0">
                <a:solidFill>
                  <a:srgbClr val="FF0000"/>
                </a:solidFill>
                <a:latin typeface="Times New Roman" panose="02020603050405020304" pitchFamily="18" charset="0"/>
                <a:cs typeface="Times New Roman" panose="02020603050405020304" pitchFamily="18" charset="0"/>
              </a:rPr>
              <a:t>2</a:t>
            </a:r>
          </a:p>
          <a:p>
            <a:pPr marL="0" indent="0">
              <a:buNone/>
            </a:pPr>
            <a:r>
              <a:rPr lang="en-US" dirty="0">
                <a:latin typeface="Times New Roman" panose="02020603050405020304" pitchFamily="18" charset="0"/>
                <a:cs typeface="Times New Roman" panose="02020603050405020304" pitchFamily="18" charset="0"/>
              </a:rPr>
              <a:t>It is placed after </a:t>
            </a:r>
            <a:r>
              <a:rPr lang="en-US" dirty="0">
                <a:solidFill>
                  <a:srgbClr val="FF0000"/>
                </a:solidFill>
                <a:latin typeface="Times New Roman" panose="02020603050405020304" pitchFamily="18" charset="0"/>
                <a:cs typeface="Times New Roman" panose="02020603050405020304" pitchFamily="18" charset="0"/>
              </a:rPr>
              <a:t>2</a:t>
            </a:r>
          </a:p>
          <a:p>
            <a:pPr marL="0" indent="0">
              <a:buNone/>
            </a:pPr>
            <a:r>
              <a:rPr lang="en-US" dirty="0">
                <a:latin typeface="Times New Roman" panose="02020603050405020304" pitchFamily="18" charset="0"/>
                <a:cs typeface="Times New Roman" panose="02020603050405020304" pitchFamily="18" charset="0"/>
              </a:rPr>
              <a:t>Swap </a:t>
            </a:r>
            <a:r>
              <a:rPr lang="en-US" dirty="0">
                <a:solidFill>
                  <a:srgbClr val="FF0000"/>
                </a:solidFill>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4</a:t>
            </a:r>
          </a:p>
          <a:p>
            <a:pPr marL="0" indent="0">
              <a:lnSpc>
                <a:spcPct val="90000"/>
              </a:lnSpc>
              <a:buNone/>
            </a:pPr>
            <a:endParaRPr lang="en-US" dirty="0"/>
          </a:p>
        </p:txBody>
      </p:sp>
      <p:pic>
        <p:nvPicPr>
          <p:cNvPr id="7" name="Content Placeholder 9" descr="A screenshot of a computer&#10;&#10;Description automatically generated">
            <a:extLst>
              <a:ext uri="{FF2B5EF4-FFF2-40B4-BE49-F238E27FC236}">
                <a16:creationId xmlns:a16="http://schemas.microsoft.com/office/drawing/2014/main" id="{987A9284-EB25-B0ED-409C-D2CEA382FA02}"/>
              </a:ext>
            </a:extLst>
          </p:cNvPr>
          <p:cNvPicPr>
            <a:picLocks noChangeAspect="1"/>
          </p:cNvPicPr>
          <p:nvPr/>
        </p:nvPicPr>
        <p:blipFill rotWithShape="1">
          <a:blip r:embed="rId3">
            <a:extLst>
              <a:ext uri="{28A0092B-C50C-407E-A947-70E740481C1C}">
                <a14:useLocalDpi xmlns:a14="http://schemas.microsoft.com/office/drawing/2010/main" val="0"/>
              </a:ext>
            </a:extLst>
          </a:blip>
          <a:srcRect l="12104" t="8538" r="51655" b="17485"/>
          <a:stretch/>
        </p:blipFill>
        <p:spPr>
          <a:xfrm>
            <a:off x="6638861" y="647698"/>
            <a:ext cx="4360150" cy="5562601"/>
          </a:xfrm>
          <a:prstGeom prst="rect">
            <a:avLst/>
          </a:prstGeom>
          <a:effectLst/>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EA70065-1BD7-2BA5-53DF-D689D5F4EB8E}"/>
                  </a:ext>
                </a:extLst>
              </p14:cNvPr>
              <p14:cNvContentPartPr/>
              <p14:nvPr/>
            </p14:nvContentPartPr>
            <p14:xfrm>
              <a:off x="7781400" y="2586046"/>
              <a:ext cx="1066680" cy="516240"/>
            </p14:xfrm>
          </p:contentPart>
        </mc:Choice>
        <mc:Fallback>
          <p:pic>
            <p:nvPicPr>
              <p:cNvPr id="5" name="Ink 4">
                <a:extLst>
                  <a:ext uri="{FF2B5EF4-FFF2-40B4-BE49-F238E27FC236}">
                    <a16:creationId xmlns:a16="http://schemas.microsoft.com/office/drawing/2014/main" id="{1EA70065-1BD7-2BA5-53DF-D689D5F4EB8E}"/>
                  </a:ext>
                </a:extLst>
              </p:cNvPr>
              <p:cNvPicPr/>
              <p:nvPr/>
            </p:nvPicPr>
            <p:blipFill>
              <a:blip r:embed="rId5"/>
              <a:stretch>
                <a:fillRect/>
              </a:stretch>
            </p:blipFill>
            <p:spPr>
              <a:xfrm>
                <a:off x="7772760" y="2577406"/>
                <a:ext cx="108432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DC697431-F142-FE7A-B7A0-3455A2A9A968}"/>
                  </a:ext>
                </a:extLst>
              </p14:cNvPr>
              <p14:cNvContentPartPr/>
              <p14:nvPr/>
            </p14:nvContentPartPr>
            <p14:xfrm>
              <a:off x="8770680" y="4049086"/>
              <a:ext cx="871200" cy="498240"/>
            </p14:xfrm>
          </p:contentPart>
        </mc:Choice>
        <mc:Fallback>
          <p:pic>
            <p:nvPicPr>
              <p:cNvPr id="8" name="Ink 7">
                <a:extLst>
                  <a:ext uri="{FF2B5EF4-FFF2-40B4-BE49-F238E27FC236}">
                    <a16:creationId xmlns:a16="http://schemas.microsoft.com/office/drawing/2014/main" id="{DC697431-F142-FE7A-B7A0-3455A2A9A968}"/>
                  </a:ext>
                </a:extLst>
              </p:cNvPr>
              <p:cNvPicPr/>
              <p:nvPr/>
            </p:nvPicPr>
            <p:blipFill>
              <a:blip r:embed="rId7"/>
              <a:stretch>
                <a:fillRect/>
              </a:stretch>
            </p:blipFill>
            <p:spPr>
              <a:xfrm>
                <a:off x="8762040" y="4040086"/>
                <a:ext cx="88884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C962EE60-69B2-BC10-6124-6BA3DE335452}"/>
                  </a:ext>
                </a:extLst>
              </p14:cNvPr>
              <p14:cNvContentPartPr/>
              <p14:nvPr/>
            </p14:nvContentPartPr>
            <p14:xfrm>
              <a:off x="9664200" y="5779246"/>
              <a:ext cx="952920" cy="384480"/>
            </p14:xfrm>
          </p:contentPart>
        </mc:Choice>
        <mc:Fallback>
          <p:pic>
            <p:nvPicPr>
              <p:cNvPr id="9" name="Ink 8">
                <a:extLst>
                  <a:ext uri="{FF2B5EF4-FFF2-40B4-BE49-F238E27FC236}">
                    <a16:creationId xmlns:a16="http://schemas.microsoft.com/office/drawing/2014/main" id="{C962EE60-69B2-BC10-6124-6BA3DE335452}"/>
                  </a:ext>
                </a:extLst>
              </p:cNvPr>
              <p:cNvPicPr/>
              <p:nvPr/>
            </p:nvPicPr>
            <p:blipFill>
              <a:blip r:embed="rId9"/>
              <a:stretch>
                <a:fillRect/>
              </a:stretch>
            </p:blipFill>
            <p:spPr>
              <a:xfrm>
                <a:off x="9655200" y="5770246"/>
                <a:ext cx="970560" cy="402120"/>
              </a:xfrm>
              <a:prstGeom prst="rect">
                <a:avLst/>
              </a:prstGeom>
            </p:spPr>
          </p:pic>
        </mc:Fallback>
      </mc:AlternateContent>
    </p:spTree>
    <p:extLst>
      <p:ext uri="{BB962C8B-B14F-4D97-AF65-F5344CB8AC3E}">
        <p14:creationId xmlns:p14="http://schemas.microsoft.com/office/powerpoint/2010/main" val="243411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8AD9-2CEF-2DBA-E6D8-06026AA93A87}"/>
              </a:ext>
            </a:extLst>
          </p:cNvPr>
          <p:cNvSpPr>
            <a:spLocks noGrp="1"/>
          </p:cNvSpPr>
          <p:nvPr>
            <p:ph type="title"/>
          </p:nvPr>
        </p:nvSpPr>
        <p:spPr>
          <a:xfrm>
            <a:off x="648930" y="629266"/>
            <a:ext cx="5616217" cy="1622321"/>
          </a:xfrm>
        </p:spPr>
        <p:txBody>
          <a:bodyPr>
            <a:normAutofit/>
          </a:bodyPr>
          <a:lstStyle/>
          <a:p>
            <a:r>
              <a:rPr lang="en-US" dirty="0"/>
              <a:t>CONTINUE</a:t>
            </a:r>
          </a:p>
        </p:txBody>
      </p:sp>
      <p:sp>
        <p:nvSpPr>
          <p:cNvPr id="3" name="Content Placeholder 2">
            <a:extLst>
              <a:ext uri="{FF2B5EF4-FFF2-40B4-BE49-F238E27FC236}">
                <a16:creationId xmlns:a16="http://schemas.microsoft.com/office/drawing/2014/main" id="{43E5F611-83F7-A552-3A7E-BCBA33AE2388}"/>
              </a:ext>
            </a:extLst>
          </p:cNvPr>
          <p:cNvSpPr>
            <a:spLocks noGrp="1"/>
          </p:cNvSpPr>
          <p:nvPr>
            <p:ph idx="1"/>
          </p:nvPr>
        </p:nvSpPr>
        <p:spPr>
          <a:xfrm>
            <a:off x="648931" y="2438400"/>
            <a:ext cx="5616216" cy="3785419"/>
          </a:xfrm>
        </p:spPr>
        <p:txBody>
          <a:bodyPr>
            <a:normAutofit/>
          </a:bodyPr>
          <a:lstStyle/>
          <a:p>
            <a:r>
              <a:rPr lang="en-US" sz="2800" dirty="0">
                <a:latin typeface="Times New Roman" panose="02020603050405020304" pitchFamily="18" charset="0"/>
                <a:cs typeface="Times New Roman" panose="02020603050405020304" pitchFamily="18" charset="0"/>
              </a:rPr>
              <a:t>As </a:t>
            </a:r>
            <a:r>
              <a:rPr lang="en-US" sz="2800" dirty="0">
                <a:solidFill>
                  <a:srgbClr val="FF0000"/>
                </a:solidFill>
                <a:latin typeface="Times New Roman" panose="02020603050405020304" pitchFamily="18" charset="0"/>
                <a:cs typeface="Times New Roman" panose="02020603050405020304" pitchFamily="18" charset="0"/>
              </a:rPr>
              <a:t>5</a:t>
            </a:r>
            <a:r>
              <a:rPr lang="en-US" sz="2800" dirty="0">
                <a:latin typeface="Times New Roman" panose="02020603050405020304" pitchFamily="18" charset="0"/>
                <a:cs typeface="Times New Roman" panose="02020603050405020304" pitchFamily="18" charset="0"/>
              </a:rPr>
              <a:t> is the next smaller element after </a:t>
            </a:r>
            <a:r>
              <a:rPr lang="en-US" sz="2800" dirty="0">
                <a:solidFill>
                  <a:srgbClr val="FF0000"/>
                </a:solidFill>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It is placed after </a:t>
            </a:r>
            <a:r>
              <a:rPr lang="en-US" sz="2800" dirty="0">
                <a:solidFill>
                  <a:srgbClr val="FF0000"/>
                </a:solidFill>
                <a:latin typeface="Times New Roman" panose="02020603050405020304" pitchFamily="18" charset="0"/>
                <a:cs typeface="Times New Roman" panose="02020603050405020304" pitchFamily="18" charset="0"/>
              </a:rPr>
              <a:t>4</a:t>
            </a:r>
          </a:p>
          <a:p>
            <a:pPr marL="0" indent="0">
              <a:buNone/>
            </a:pPr>
            <a:r>
              <a:rPr lang="en-US" sz="2800" dirty="0">
                <a:latin typeface="Times New Roman" panose="02020603050405020304" pitchFamily="18" charset="0"/>
                <a:cs typeface="Times New Roman" panose="02020603050405020304" pitchFamily="18" charset="0"/>
              </a:rPr>
              <a:t>Swap </a:t>
            </a:r>
            <a:r>
              <a:rPr lang="en-US" sz="2800" dirty="0">
                <a:solidFill>
                  <a:srgbClr val="FF0000"/>
                </a:solidFill>
                <a:latin typeface="Times New Roman" panose="02020603050405020304" pitchFamily="18" charset="0"/>
                <a:cs typeface="Times New Roman" panose="02020603050405020304" pitchFamily="18" charset="0"/>
              </a:rPr>
              <a:t>8</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5</a:t>
            </a:r>
          </a:p>
        </p:txBody>
      </p:sp>
      <p:pic>
        <p:nvPicPr>
          <p:cNvPr id="9" name="Picture 8" descr="A picture containing text, font, screenshot, logo&#10;&#10;Description automatically generated">
            <a:extLst>
              <a:ext uri="{FF2B5EF4-FFF2-40B4-BE49-F238E27FC236}">
                <a16:creationId xmlns:a16="http://schemas.microsoft.com/office/drawing/2014/main" id="{39CC6DA6-EFFA-2BA1-FF5D-A83677FFD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050" y="1849120"/>
            <a:ext cx="3980139" cy="2942432"/>
          </a:xfrm>
          <a:prstGeom prst="rect">
            <a:avLst/>
          </a:prstGeom>
          <a:effectLst/>
        </p:spPr>
      </p:pic>
    </p:spTree>
    <p:extLst>
      <p:ext uri="{BB962C8B-B14F-4D97-AF65-F5344CB8AC3E}">
        <p14:creationId xmlns:p14="http://schemas.microsoft.com/office/powerpoint/2010/main" val="406858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E7E61D-50EE-E298-F4CC-0AB411BE6F64}"/>
              </a:ext>
            </a:extLst>
          </p:cNvPr>
          <p:cNvPicPr>
            <a:picLocks noChangeAspect="1"/>
          </p:cNvPicPr>
          <p:nvPr/>
        </p:nvPicPr>
        <p:blipFill rotWithShape="1">
          <a:blip r:embed="rId2">
            <a:alphaModFix amt="35000"/>
          </a:blip>
          <a:srcRect t="2977" b="3273"/>
          <a:stretch/>
        </p:blipFill>
        <p:spPr>
          <a:xfrm>
            <a:off x="20" y="10"/>
            <a:ext cx="12191980" cy="6857990"/>
          </a:xfrm>
          <a:prstGeom prst="rect">
            <a:avLst/>
          </a:prstGeom>
        </p:spPr>
      </p:pic>
      <p:sp>
        <p:nvSpPr>
          <p:cNvPr id="2" name="Title 1">
            <a:extLst>
              <a:ext uri="{FF2B5EF4-FFF2-40B4-BE49-F238E27FC236}">
                <a16:creationId xmlns:a16="http://schemas.microsoft.com/office/drawing/2014/main" id="{B6B94A15-2F8D-3D2C-B5E5-B55AD5872DCA}"/>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Time Complexity</a:t>
            </a:r>
          </a:p>
        </p:txBody>
      </p:sp>
      <p:graphicFrame>
        <p:nvGraphicFramePr>
          <p:cNvPr id="5" name="Content Placeholder 2">
            <a:extLst>
              <a:ext uri="{FF2B5EF4-FFF2-40B4-BE49-F238E27FC236}">
                <a16:creationId xmlns:a16="http://schemas.microsoft.com/office/drawing/2014/main" id="{B38E8E78-8015-6FA3-9781-9657CB805F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7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53F5-2060-8269-3CE9-4771A31DD023}"/>
              </a:ext>
            </a:extLst>
          </p:cNvPr>
          <p:cNvSpPr>
            <a:spLocks noGrp="1"/>
          </p:cNvSpPr>
          <p:nvPr>
            <p:ph type="title"/>
          </p:nvPr>
        </p:nvSpPr>
        <p:spPr>
          <a:xfrm>
            <a:off x="683434" y="1842978"/>
            <a:ext cx="10262472" cy="3831681"/>
          </a:xfrm>
        </p:spPr>
        <p:txBody>
          <a:bodyPr/>
          <a:lstStyle/>
          <a:p>
            <a:pPr algn="ctr"/>
            <a:r>
              <a:rPr lang="en-US" sz="6000" b="1" dirty="0">
                <a:solidFill>
                  <a:schemeClr val="bg1"/>
                </a:solidFill>
              </a:rPr>
              <a:t>Heap Sort</a:t>
            </a:r>
            <a:br>
              <a:rPr lang="en-US" sz="4800" b="1" dirty="0">
                <a:solidFill>
                  <a:schemeClr val="bg1"/>
                </a:solidFill>
              </a:rPr>
            </a:br>
            <a:br>
              <a:rPr lang="en-US" sz="4800" b="1" dirty="0">
                <a:solidFill>
                  <a:schemeClr val="bg1"/>
                </a:solidFill>
              </a:rPr>
            </a:br>
            <a:r>
              <a:rPr lang="en-US" sz="4000" b="1" dirty="0">
                <a:solidFill>
                  <a:schemeClr val="bg1"/>
                </a:solidFill>
              </a:rPr>
              <a:t>By Sai Akhil Kondaveti</a:t>
            </a:r>
            <a:br>
              <a:rPr lang="en-US" sz="4800" b="1" dirty="0">
                <a:solidFill>
                  <a:schemeClr val="bg1"/>
                </a:solidFill>
              </a:rPr>
            </a:br>
            <a:endParaRPr lang="en-IN" sz="4800" b="1" dirty="0">
              <a:solidFill>
                <a:schemeClr val="bg1"/>
              </a:solidFill>
            </a:endParaRPr>
          </a:p>
        </p:txBody>
      </p:sp>
    </p:spTree>
    <p:extLst>
      <p:ext uri="{BB962C8B-B14F-4D97-AF65-F5344CB8AC3E}">
        <p14:creationId xmlns:p14="http://schemas.microsoft.com/office/powerpoint/2010/main" val="423735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AB51-4E83-E755-4A79-31D22F25D93E}"/>
              </a:ext>
            </a:extLst>
          </p:cNvPr>
          <p:cNvSpPr>
            <a:spLocks noGrp="1"/>
          </p:cNvSpPr>
          <p:nvPr>
            <p:ph type="title"/>
          </p:nvPr>
        </p:nvSpPr>
        <p:spPr/>
        <p:txBody>
          <a:bodyPr/>
          <a:lstStyle/>
          <a:p>
            <a:r>
              <a:rPr lang="en-US" altLang="en-US" dirty="0"/>
              <a:t>Heap-Sort Introduction</a:t>
            </a:r>
            <a:endParaRPr lang="en-IN" dirty="0"/>
          </a:p>
        </p:txBody>
      </p:sp>
      <p:sp>
        <p:nvSpPr>
          <p:cNvPr id="3" name="Content Placeholder 2">
            <a:extLst>
              <a:ext uri="{FF2B5EF4-FFF2-40B4-BE49-F238E27FC236}">
                <a16:creationId xmlns:a16="http://schemas.microsoft.com/office/drawing/2014/main" id="{41614361-4384-389E-44B1-74A251F9C6A7}"/>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2800" b="0" i="0" dirty="0">
                <a:solidFill>
                  <a:srgbClr val="D1D5DB"/>
                </a:solidFill>
                <a:effectLst/>
                <a:latin typeface="Söhne"/>
              </a:rPr>
              <a:t>Heap Sort is a comparison-based sorting algorithm that uses a binary heap data structure.</a:t>
            </a:r>
          </a:p>
          <a:p>
            <a:pPr algn="l">
              <a:buFont typeface="Arial" panose="020B0604020202020204" pitchFamily="34" charset="0"/>
              <a:buChar char="•"/>
            </a:pPr>
            <a:r>
              <a:rPr lang="en-US" sz="2800" b="0" i="0" dirty="0">
                <a:solidFill>
                  <a:srgbClr val="D1D5DB"/>
                </a:solidFill>
                <a:effectLst/>
                <a:latin typeface="Söhne"/>
              </a:rPr>
              <a:t>It is an efficient algorithm for sorting large datasets.</a:t>
            </a:r>
          </a:p>
          <a:p>
            <a:pPr algn="l">
              <a:buFont typeface="Arial" panose="020B0604020202020204" pitchFamily="34" charset="0"/>
              <a:buChar char="•"/>
            </a:pPr>
            <a:r>
              <a:rPr lang="en-US" sz="2800" b="0" i="0" dirty="0">
                <a:solidFill>
                  <a:srgbClr val="D1D5DB"/>
                </a:solidFill>
                <a:effectLst/>
                <a:latin typeface="Söhne"/>
              </a:rPr>
              <a:t>The algorithm works by building a max heap from the input array and repeatedly extracting the maximum element to place it at the end of the sorted portion of the array.</a:t>
            </a:r>
          </a:p>
          <a:p>
            <a:pPr algn="l">
              <a:buFont typeface="Arial" panose="020B0604020202020204" pitchFamily="34" charset="0"/>
              <a:buChar char="•"/>
            </a:pPr>
            <a:r>
              <a:rPr lang="en-US" sz="2800" b="0" i="0" dirty="0">
                <a:solidFill>
                  <a:srgbClr val="D1D5DB"/>
                </a:solidFill>
                <a:effectLst/>
                <a:latin typeface="Söhne"/>
              </a:rPr>
              <a:t>Heap Sort has a time complexity of O(n log n) in the average and worst cases.</a:t>
            </a:r>
          </a:p>
        </p:txBody>
      </p:sp>
    </p:spTree>
    <p:extLst>
      <p:ext uri="{BB962C8B-B14F-4D97-AF65-F5344CB8AC3E}">
        <p14:creationId xmlns:p14="http://schemas.microsoft.com/office/powerpoint/2010/main" val="1996083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325</TotalTime>
  <Words>1600</Words>
  <Application>Microsoft Macintosh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Century Gothic</vt:lpstr>
      <vt:lpstr>Google Sans</vt:lpstr>
      <vt:lpstr>Söhne</vt:lpstr>
      <vt:lpstr>Times</vt:lpstr>
      <vt:lpstr>Times New Roman</vt:lpstr>
      <vt:lpstr>Wingdings 3</vt:lpstr>
      <vt:lpstr>Ion</vt:lpstr>
      <vt:lpstr>  INSERTION SORT By: KARDURI SUSHMA &amp; LAKHMITHA RAVINDRANATH</vt:lpstr>
      <vt:lpstr>What is Insertion sort?</vt:lpstr>
      <vt:lpstr>ADVANTAGES</vt:lpstr>
      <vt:lpstr>DRAWBACKS</vt:lpstr>
      <vt:lpstr> Example</vt:lpstr>
      <vt:lpstr>CONTINUE</vt:lpstr>
      <vt:lpstr>Time Complexity</vt:lpstr>
      <vt:lpstr>Heap Sort  By Sai Akhil Kondaveti </vt:lpstr>
      <vt:lpstr>Heap-Sort Introduction</vt:lpstr>
      <vt:lpstr>Operations</vt:lpstr>
      <vt:lpstr>Implementation in Java</vt:lpstr>
      <vt:lpstr>Advantages</vt:lpstr>
      <vt:lpstr>Disadvantages</vt:lpstr>
      <vt:lpstr>How Heap-Sort works?</vt:lpstr>
      <vt:lpstr>import java.util.Scanner; public class HeapSort {     public static void heapSort(int[] arr) {         int n = arr.length;         // Build max heap         for (int i = n / 2 - 1; i &gt;= 0; i--) {             heapify(arr, n, i);}         // Extract elements from the heap one by one         for (int i = n - 1; i &gt; 0; i--) {             // Move current root to the end             int temp = arr[0];             arr[0] = arr[i];             arr[i] = temp;              // Max heapify the reduced heap             heapify(arr, i, 0);         } }     private static void heapify(int[] arr, int n, int i) {         int largest = i;         int left = 2 * i + 1;         int right = 2 * i + 2;         if (left &lt; n &amp;&amp; arr[left] &gt; arr[largest]) {             largest = left;         } </vt:lpstr>
      <vt:lpstr> if (right &lt; n &amp;&amp; arr[right] &gt; arr[largest]) {             largest = right;         }        if (largest != i) {             // Swap the elements             int temp = arr[i];             arr[i] = arr[largest];             arr[largest] = temp;              // Recursively heapify the affected sub-tree             heapify(arr, n, largest);         }    }     public static void main(String[] args) {         Scanner scanner = new Scanner(System.in);         int[] arr = new int[6];         System.out.println("Enter six integers:");         for (int i = 0; i &lt; 6; i++) {             arr[i] = scanner.nextInt();   }         System.out.println("Array before sorting:");         printArray(arr);         heapSort(arr);         System.out.println("Array after sorting:");         printArray(arr);     }     private static void printArray(int[] arr) {         for (int value : arr) {             System.out.print(value + " ");         }         System.out.println();</vt:lpstr>
      <vt:lpstr>MinPQ  By Rahul Edurinte Manuvya Sai Kotavenuka </vt:lpstr>
      <vt:lpstr>Introduction</vt:lpstr>
      <vt:lpstr>MinPQ Operations</vt:lpstr>
      <vt:lpstr>PowerPoint Presentation</vt:lpstr>
      <vt:lpstr>Implementation of MinPQ</vt:lpstr>
      <vt:lpstr>Example</vt:lpstr>
      <vt:lpstr>Contd..</vt:lpstr>
      <vt:lpstr>MinPQ Output</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 by:karduri sushma</dc:title>
  <dc:creator>Karduri, Sushma</dc:creator>
  <cp:lastModifiedBy>Edurinte, Rahul Reddy</cp:lastModifiedBy>
  <cp:revision>16</cp:revision>
  <dcterms:created xsi:type="dcterms:W3CDTF">2023-06-15T19:33:56Z</dcterms:created>
  <dcterms:modified xsi:type="dcterms:W3CDTF">2023-06-16T03:06:28Z</dcterms:modified>
</cp:coreProperties>
</file>