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8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3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8" autoAdjust="0"/>
    <p:restoredTop sz="94660"/>
  </p:normalViewPr>
  <p:slideViewPr>
    <p:cSldViewPr>
      <p:cViewPr varScale="1">
        <p:scale>
          <a:sx n="86" d="100"/>
          <a:sy n="86" d="100"/>
        </p:scale>
        <p:origin x="18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3AADFBE-DEDC-AD22-B148-DCC9FAC762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0901675-72EE-8E19-DD7D-3D2BAB5454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13973AE-B02C-CD97-8351-A81374362D9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0FDB401-0D59-B8AE-F8B8-6FA5EAC0A5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8EC3B96-C477-DDC9-A2FE-09B5D2BB24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7F7E36A-9663-3F37-A828-D67E90CB7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529719-866A-4099-83BB-B8F7D842E6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id="{230D0CFB-EBE8-10B3-001A-135C3F4D70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29A4622-0E23-1624-2F36-4E7EC9E7A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617663"/>
            <a:ext cx="49530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1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26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0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05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834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052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01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8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7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3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1429C40D-5EC5-3B44-256C-177132465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DE6D1A88-C946-2D48-98C7-EEB292DF6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7D0234C-B7C1-1C97-AAB3-5886B984A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id="{FE5BCFA9-06CE-5A3A-14F6-D7E08462C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68153" b="21791"/>
          <a:stretch>
            <a:fillRect/>
          </a:stretch>
        </p:blipFill>
        <p:spPr bwMode="auto">
          <a:xfrm>
            <a:off x="0" y="6432550"/>
            <a:ext cx="3794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3A700-5CD7-5318-56A8-A0C6E5F23E2B}"/>
              </a:ext>
            </a:extLst>
          </p:cNvPr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42647C69-7923-49EC-9363-B541855134E0}" type="slidenum">
              <a:rPr lang="en-US" altLang="en-US" sz="1200" smtClean="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650354F-A05C-E9EA-4960-341974F237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308768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Python Basics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3E4E109-D5FD-A551-202D-028F95A60D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78631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to Python</a:t>
            </a:r>
            <a:endParaRPr lang="en-US" altLang="en-US" sz="1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2E86836-4C6F-7A36-5EFB-E34AB76DF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310313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Karan Balkar</a:t>
            </a:r>
            <a:endParaRPr lang="en-US" altLang="en-US" sz="1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8144B32-3A77-CBA2-4717-AAB22E8ED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Whitespace Significance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22CD2C7-20CF-88B7-C93E-7987D03C6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uses indentation to indicate blocks, instead of </a:t>
            </a:r>
            <a:r>
              <a:rPr lang="en-US" altLang="en-US">
                <a:latin typeface="Courier New" panose="02070309020205020404" pitchFamily="49" charset="0"/>
              </a:rPr>
              <a:t>{}</a:t>
            </a:r>
            <a:endParaRPr lang="en-US" altLang="en-US"/>
          </a:p>
          <a:p>
            <a:pPr lvl="1" eaLnBrk="1" hangingPunct="1"/>
            <a:r>
              <a:rPr lang="en-US" altLang="en-US"/>
              <a:t>Makes the code simpler and more readable</a:t>
            </a:r>
          </a:p>
          <a:p>
            <a:pPr lvl="1" eaLnBrk="1" hangingPunct="1"/>
            <a:r>
              <a:rPr lang="en-US" altLang="en-US"/>
              <a:t>In Java, indenting is optional.  In Python, you </a:t>
            </a:r>
            <a:r>
              <a:rPr lang="en-US" altLang="en-US" b="1"/>
              <a:t>must</a:t>
            </a:r>
            <a:r>
              <a:rPr lang="en-US" altLang="en-US"/>
              <a:t> indent.</a:t>
            </a:r>
          </a:p>
        </p:txBody>
      </p:sp>
      <p:graphicFrame>
        <p:nvGraphicFramePr>
          <p:cNvPr id="16401" name="Group 17">
            <a:extLst>
              <a:ext uri="{FF2B5EF4-FFF2-40B4-BE49-F238E27FC236}">
                <a16:creationId xmlns:a16="http://schemas.microsoft.com/office/drawing/2014/main" id="{F5DB4492-F9E2-C722-81EC-2610224B72C6}"/>
              </a:ext>
            </a:extLst>
          </p:cNvPr>
          <p:cNvGraphicFramePr>
            <a:graphicFrameLocks noGrp="1"/>
          </p:cNvGraphicFramePr>
          <p:nvPr/>
        </p:nvGraphicFramePr>
        <p:xfrm>
          <a:off x="2265363" y="2822575"/>
          <a:ext cx="4821237" cy="2679700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80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hello3.py</a:t>
                      </a:r>
                    </a:p>
                  </a:txBody>
                  <a:tcPr marL="41477" marR="41477" marT="41483" marB="41483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893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1477" marR="82954" marT="207414" marB="20741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print("How are you?")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414" marB="207414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325" name="Group 15">
            <a:extLst>
              <a:ext uri="{FF2B5EF4-FFF2-40B4-BE49-F238E27FC236}">
                <a16:creationId xmlns:a16="http://schemas.microsoft.com/office/drawing/2014/main" id="{A01991CE-8576-0CBA-C61A-D59336722A4B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3962400"/>
            <a:ext cx="484187" cy="277813"/>
            <a:chOff x="1974" y="2910"/>
            <a:chExt cx="336" cy="192"/>
          </a:xfrm>
        </p:grpSpPr>
        <p:sp>
          <p:nvSpPr>
            <p:cNvPr id="13326" name="Line 16">
              <a:extLst>
                <a:ext uri="{FF2B5EF4-FFF2-40B4-BE49-F238E27FC236}">
                  <a16:creationId xmlns:a16="http://schemas.microsoft.com/office/drawing/2014/main" id="{CF51E1D1-86D5-7D35-7FC6-233F40EB4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2910"/>
              <a:ext cx="336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7" name="Line 17">
              <a:extLst>
                <a:ext uri="{FF2B5EF4-FFF2-40B4-BE49-F238E27FC236}">
                  <a16:creationId xmlns:a16="http://schemas.microsoft.com/office/drawing/2014/main" id="{A44CDC4B-1665-099A-46DB-281D869A0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3102"/>
              <a:ext cx="336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E67E891-5F12-FB6D-BDCD-55ACE92E3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  <a:endParaRPr lang="en-IN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2E45373-94BE-D1EC-A2D4-5C6D95BD7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Strings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#This is a string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"Foo bar (that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 me)"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E917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altLang="en-US" dirty="0"/>
              <a:t>#This is a multiline string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multiline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'''You can find me online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 sites like Twitter and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Github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E917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E917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BCB1-8F6E-21E5-ABE9-87431E1B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FA2D-2A98-716E-903A-06AD537C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#Integer numbers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2010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"2010"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Floating point numbers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3.14159265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#Fixed point numbers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decimal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Decimal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Decimal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"0.02"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0631-F6F7-B9D6-5E81-397A146E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0ABB-2E71-4C0B-3D59-B88502F4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53000"/>
          </a:xfrm>
        </p:spPr>
        <p:txBody>
          <a:bodyPr/>
          <a:lstStyle/>
          <a:p>
            <a:r>
              <a:rPr lang="en-US" dirty="0"/>
              <a:t>Null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optional_data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None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63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BC0-C43B-FD4F-70B0-B25BB3A9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89C3-CD24-3AB4-C7D0-5C14714E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'name'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'John'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'age'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}</a:t>
            </a:r>
            <a:b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'name'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keys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b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values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Boolean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is_Available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0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EFFD-E8FA-5666-8AF3-2EEEE25C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BF7C-9593-B0CE-813D-0F92596B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82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90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"A+"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elif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80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elif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70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5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C9BC-95D2-7ADD-A0F6-87D2352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E92D-E95F-828F-F036-65C266C5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6" y="1295400"/>
            <a:ext cx="8686800" cy="4953000"/>
          </a:xfrm>
        </p:spPr>
        <p:txBody>
          <a:bodyPr/>
          <a:lstStyle/>
          <a:p>
            <a:r>
              <a:rPr lang="en-US" dirty="0"/>
              <a:t>For loops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Expanded For loops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states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loops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&lt;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935A-BDCA-EFE6-7075-27D0DA08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16E5-8AE4-6D53-A23B-CEB277C1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break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'Iteration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Output</a:t>
            </a:r>
          </a:p>
          <a:p>
            <a:pPr marL="0" indent="0">
              <a:buNone/>
            </a:pPr>
            <a:r>
              <a:rPr lang="en-IN" dirty="0"/>
              <a:t>Iteration: 0</a:t>
            </a:r>
          </a:p>
          <a:p>
            <a:pPr marL="0" indent="0">
              <a:buNone/>
            </a:pPr>
            <a:r>
              <a:rPr lang="en-IN" dirty="0"/>
              <a:t>Iteration: 1</a:t>
            </a:r>
          </a:p>
          <a:p>
            <a:pPr marL="0" indent="0">
              <a:buNone/>
            </a:pPr>
            <a:r>
              <a:rPr lang="en-IN" dirty="0"/>
              <a:t>Iteration: 2</a:t>
            </a:r>
          </a:p>
          <a:p>
            <a:pPr marL="0" indent="0">
              <a:buNone/>
            </a:pPr>
            <a:r>
              <a:rPr lang="en-IN" dirty="0"/>
              <a:t>Iteration: 3</a:t>
            </a:r>
          </a:p>
          <a:p>
            <a:pPr marL="0" indent="0">
              <a:buNone/>
            </a:pPr>
            <a:r>
              <a:rPr lang="en-IN" dirty="0"/>
              <a:t>Iteration: 4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98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9B21-B42D-1A0A-B982-28C72F98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15E6-B5B5-0D3D-6D21-0B43D77B5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3382"/>
            <a:ext cx="8686800" cy="5038817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continue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'Iteration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Output</a:t>
            </a:r>
          </a:p>
          <a:p>
            <a:pPr marL="0" indent="0">
              <a:buNone/>
            </a:pPr>
            <a:r>
              <a:rPr lang="en-IN" sz="1400" dirty="0"/>
              <a:t>Iteration: 0</a:t>
            </a:r>
          </a:p>
          <a:p>
            <a:pPr marL="0" indent="0">
              <a:buNone/>
            </a:pPr>
            <a:r>
              <a:rPr lang="en-IN" sz="1400" dirty="0"/>
              <a:t>Iteration: 1</a:t>
            </a:r>
          </a:p>
          <a:p>
            <a:pPr marL="0" indent="0">
              <a:buNone/>
            </a:pPr>
            <a:r>
              <a:rPr lang="en-IN" sz="1400" dirty="0"/>
              <a:t>Iteration: 2</a:t>
            </a:r>
          </a:p>
          <a:p>
            <a:pPr marL="0" indent="0">
              <a:buNone/>
            </a:pPr>
            <a:r>
              <a:rPr lang="en-IN" sz="1400" dirty="0"/>
              <a:t>Iteration: 3</a:t>
            </a:r>
          </a:p>
          <a:p>
            <a:pPr marL="0" indent="0">
              <a:buNone/>
            </a:pPr>
            <a:r>
              <a:rPr lang="en-IN" sz="1400" dirty="0"/>
              <a:t>Iteration: 4</a:t>
            </a:r>
          </a:p>
          <a:p>
            <a:pPr marL="0" indent="0">
              <a:buNone/>
            </a:pPr>
            <a:r>
              <a:rPr lang="en-IN" sz="1400" dirty="0"/>
              <a:t>Iteration: 6</a:t>
            </a:r>
          </a:p>
          <a:p>
            <a:pPr marL="0" indent="0">
              <a:buNone/>
            </a:pPr>
            <a:r>
              <a:rPr lang="en-IN" sz="1400" dirty="0"/>
              <a:t>Iteration: 7</a:t>
            </a:r>
          </a:p>
          <a:p>
            <a:pPr marL="0" indent="0">
              <a:buNone/>
            </a:pPr>
            <a:r>
              <a:rPr lang="en-IN" sz="1400" dirty="0"/>
              <a:t>Iteration: 8</a:t>
            </a:r>
          </a:p>
          <a:p>
            <a:pPr marL="0" indent="0">
              <a:buNone/>
            </a:pPr>
            <a:r>
              <a:rPr lang="en-IN" sz="1400" dirty="0"/>
              <a:t>Iteration: 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04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E7F3-EB21-5F0C-CF28-D2CC7284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DC26-25DC-34FB-82A0-7224067B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'Iteration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Output</a:t>
            </a:r>
          </a:p>
          <a:p>
            <a:pPr marL="0" indent="0">
              <a:buNone/>
            </a:pPr>
            <a:r>
              <a:rPr lang="en-IN" sz="1400" dirty="0"/>
              <a:t>Iteration: 0</a:t>
            </a:r>
          </a:p>
          <a:p>
            <a:pPr marL="0" indent="0">
              <a:buNone/>
            </a:pPr>
            <a:r>
              <a:rPr lang="en-IN" sz="1400" dirty="0"/>
              <a:t>Iteration: 1</a:t>
            </a:r>
          </a:p>
          <a:p>
            <a:pPr marL="0" indent="0">
              <a:buNone/>
            </a:pPr>
            <a:r>
              <a:rPr lang="en-IN" sz="1400" dirty="0"/>
              <a:t>Iteration: 2</a:t>
            </a:r>
          </a:p>
          <a:p>
            <a:pPr marL="0" indent="0">
              <a:buNone/>
            </a:pPr>
            <a:r>
              <a:rPr lang="en-IN" sz="1400" dirty="0"/>
              <a:t>Iteration: 3</a:t>
            </a:r>
          </a:p>
          <a:p>
            <a:pPr marL="0" indent="0">
              <a:buNone/>
            </a:pPr>
            <a:r>
              <a:rPr lang="en-IN" sz="1400" dirty="0"/>
              <a:t>Iteration: 4</a:t>
            </a:r>
          </a:p>
          <a:p>
            <a:pPr marL="0" indent="0">
              <a:buNone/>
            </a:pPr>
            <a:r>
              <a:rPr lang="en-IN" sz="1400" dirty="0"/>
              <a:t>Iteration: 5</a:t>
            </a:r>
          </a:p>
          <a:p>
            <a:pPr marL="0" indent="0">
              <a:buNone/>
            </a:pPr>
            <a:r>
              <a:rPr lang="en-IN" sz="1400" dirty="0"/>
              <a:t>Iteration: 6</a:t>
            </a:r>
          </a:p>
          <a:p>
            <a:pPr marL="0" indent="0">
              <a:buNone/>
            </a:pPr>
            <a:r>
              <a:rPr lang="en-IN" sz="1400" dirty="0"/>
              <a:t>Iteration: 7</a:t>
            </a:r>
          </a:p>
          <a:p>
            <a:pPr marL="0" indent="0">
              <a:buNone/>
            </a:pPr>
            <a:r>
              <a:rPr lang="en-IN" sz="1400" dirty="0"/>
              <a:t>Iteration: 8</a:t>
            </a:r>
          </a:p>
          <a:p>
            <a:pPr marL="0" indent="0">
              <a:buNone/>
            </a:pPr>
            <a:r>
              <a:rPr lang="en-IN" sz="1400" dirty="0"/>
              <a:t>Iteration: 9</a:t>
            </a:r>
          </a:p>
        </p:txBody>
      </p:sp>
    </p:spTree>
    <p:extLst>
      <p:ext uri="{BB962C8B-B14F-4D97-AF65-F5344CB8AC3E}">
        <p14:creationId xmlns:p14="http://schemas.microsoft.com/office/powerpoint/2010/main" val="105986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2DBB1D-2699-7F38-2683-2984E0B00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Python!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30F900D-4870-20D1-238F-EF84DAB45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Created in 1991 by Guido van Rossum (now at Google)</a:t>
            </a:r>
          </a:p>
          <a:p>
            <a:pPr lvl="1" eaLnBrk="1" hangingPunct="1"/>
            <a:r>
              <a:rPr lang="en-US" altLang="en-US"/>
              <a:t>Named for Monty Python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Useful as a </a:t>
            </a:r>
            <a:r>
              <a:rPr lang="en-US" altLang="en-US" b="1"/>
              <a:t>scripting language</a:t>
            </a:r>
          </a:p>
          <a:p>
            <a:pPr lvl="1" eaLnBrk="1" hangingPunct="1"/>
            <a:r>
              <a:rPr lang="en-US" altLang="en-US" b="1"/>
              <a:t>script</a:t>
            </a:r>
            <a:r>
              <a:rPr lang="en-US" altLang="en-US"/>
              <a:t>: A small program meant for one-time use</a:t>
            </a:r>
          </a:p>
          <a:p>
            <a:pPr lvl="1" eaLnBrk="1" hangingPunct="1"/>
            <a:r>
              <a:rPr lang="en-US" altLang="en-US"/>
              <a:t>Targeted towards small to medium sized projects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Used by:</a:t>
            </a:r>
          </a:p>
          <a:p>
            <a:pPr lvl="1" eaLnBrk="1" hangingPunct="1"/>
            <a:r>
              <a:rPr lang="en-US" altLang="en-US"/>
              <a:t>Google, Yahoo!, Youtube</a:t>
            </a:r>
          </a:p>
          <a:p>
            <a:pPr lvl="1" eaLnBrk="1" hangingPunct="1"/>
            <a:r>
              <a:rPr lang="en-US" altLang="en-US"/>
              <a:t>Many Linux distributions</a:t>
            </a:r>
          </a:p>
          <a:p>
            <a:pPr lvl="1" eaLnBrk="1" hangingPunct="1"/>
            <a:r>
              <a:rPr lang="en-US" altLang="en-US"/>
              <a:t>Games and apps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 program to implement Fibonacci series in Python</a:t>
            </a:r>
          </a:p>
          <a:p>
            <a:pPr eaLnBrk="1" hangingPunct="1"/>
            <a:r>
              <a:rPr lang="en-US" altLang="en-US"/>
              <a:t>Write a program to print all the prime numbers in a given range.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A43E-D200-C269-53EB-109E206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50D4-1235-4B32-2196-EE9B5620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3352800"/>
          </a:xfrm>
        </p:spPr>
        <p:txBody>
          <a:bodyPr/>
          <a:lstStyle/>
          <a:p>
            <a:r>
              <a:rPr lang="en-US" dirty="0"/>
              <a:t>A class is a code template for creating objects. Objects have member variables and have behaviour associated with them. In python a class is created by the keyword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5D7C2-7B7D-473B-CA88-4FB8BA5F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74" y="2582707"/>
            <a:ext cx="5000625" cy="1724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54F4DC-F800-7CCE-6D82-548CF905B29E}"/>
              </a:ext>
            </a:extLst>
          </p:cNvPr>
          <p:cNvSpPr txBox="1"/>
          <p:nvPr/>
        </p:nvSpPr>
        <p:spPr>
          <a:xfrm>
            <a:off x="228600" y="4417367"/>
            <a:ext cx="412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proxima-nova"/>
              </a:rPr>
              <a:t>Attributes and Methods in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10FAE-11E4-95F7-31FA-5D7E6CBD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25" y="4931887"/>
            <a:ext cx="6105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4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C423-D052-E5D4-465D-F48F61D7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8277-935A-B0CA-FDAC-64459DAB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419600"/>
          </a:xfrm>
        </p:spPr>
        <p:txBody>
          <a:bodyPr/>
          <a:lstStyle/>
          <a:p>
            <a:r>
              <a:rPr lang="en-US" b="1" dirty="0" err="1">
                <a:solidFill>
                  <a:srgbClr val="252C33"/>
                </a:solidFill>
                <a:highlight>
                  <a:srgbClr val="FFFFFF"/>
                </a:highlight>
                <a:latin typeface="proxima-nova"/>
              </a:rPr>
              <a:t>i</a:t>
            </a:r>
            <a:r>
              <a:rPr lang="en-US" b="1" i="0" dirty="0" err="1">
                <a:solidFill>
                  <a:srgbClr val="252C33"/>
                </a:solidFill>
                <a:effectLst/>
                <a:highlight>
                  <a:srgbClr val="FFFFFF"/>
                </a:highlight>
                <a:latin typeface="proxima-nova"/>
              </a:rPr>
              <a:t>nit</a:t>
            </a:r>
            <a:r>
              <a:rPr lang="en-US" b="0" i="0" dirty="0">
                <a:solidFill>
                  <a:srgbClr val="252C33"/>
                </a:solidFill>
                <a:effectLst/>
                <a:highlight>
                  <a:srgbClr val="FFFFFF"/>
                </a:highlight>
                <a:latin typeface="proxima-nova"/>
              </a:rPr>
              <a:t> method can be used to provide values for the attributes at runtime. The following example illustrates this: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D4B2D-E745-DD8B-C150-95EE9891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52650"/>
            <a:ext cx="5457825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0B34F-F98B-F200-400A-10A43AE8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10983"/>
            <a:ext cx="3267075" cy="1533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C25FB-34A4-0A2A-64FD-794A2991394F}"/>
              </a:ext>
            </a:extLst>
          </p:cNvPr>
          <p:cNvSpPr txBox="1"/>
          <p:nvPr/>
        </p:nvSpPr>
        <p:spPr>
          <a:xfrm>
            <a:off x="608860" y="5599876"/>
            <a:ext cx="4576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u="sng" dirty="0"/>
              <a:t>Output</a:t>
            </a:r>
          </a:p>
          <a:p>
            <a:pPr marL="0" indent="0">
              <a:buNone/>
            </a:pPr>
            <a:r>
              <a:rPr lang="en-IN" dirty="0" err="1"/>
              <a:t>xyz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pqr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3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0DC7-4BC6-E526-EBB0-EDE30D78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DF0E-9926-0EAB-DD23-2DF84C98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0016"/>
            <a:ext cx="8686800" cy="49530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Inheritance allows us to define a class that inherits all the methods and properties from another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Parent class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is the class being inherited from, also called base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Child class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is the class that inherits from another class, also called derived class.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670F-EBC2-AD45-364E-CF29686C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635036"/>
            <a:ext cx="6115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9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a program to implement inheritance using Python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5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A43E-D200-C269-53EB-109E206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&amp;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50D4-1235-4B32-2196-EE9B5620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3352800"/>
          </a:xfrm>
        </p:spPr>
        <p:txBody>
          <a:bodyPr/>
          <a:lstStyle/>
          <a:p>
            <a:pPr algn="just"/>
            <a:r>
              <a:rPr lang="en-US" dirty="0"/>
              <a:t>Python offers several built-in data structures like tuples, sets, and dictionaries. </a:t>
            </a:r>
          </a:p>
          <a:p>
            <a:pPr algn="just"/>
            <a:r>
              <a:rPr lang="en-US" dirty="0"/>
              <a:t>A </a:t>
            </a:r>
            <a:r>
              <a:rPr lang="en-US" b="1" dirty="0"/>
              <a:t>dictionary</a:t>
            </a:r>
            <a:r>
              <a:rPr lang="en-US" dirty="0"/>
              <a:t> is an </a:t>
            </a:r>
            <a:r>
              <a:rPr lang="en-US" b="1" dirty="0"/>
              <a:t>ordered</a:t>
            </a:r>
            <a:r>
              <a:rPr lang="en-US" dirty="0"/>
              <a:t> collection of key-value pairs. Imagine a real-life dictionary where you look up a word (the key) to find its definition (the value). Similarly, you use a key in a Python dictionary to retrieve its corresponding value.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36AB9-C205-F812-73A6-D8532B16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91000"/>
            <a:ext cx="4133850" cy="24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5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A43E-D200-C269-53EB-109E206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&amp;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50D4-1235-4B32-2196-EE9B5620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3352800"/>
          </a:xfrm>
        </p:spPr>
        <p:txBody>
          <a:bodyPr/>
          <a:lstStyle/>
          <a:p>
            <a:pPr algn="just"/>
            <a:r>
              <a:rPr lang="en-US" dirty="0"/>
              <a:t>Python offers several built-in data structures like tuples, sets, and dictionaries. </a:t>
            </a:r>
          </a:p>
          <a:p>
            <a:pPr algn="just"/>
            <a:r>
              <a:rPr lang="en-US" dirty="0"/>
              <a:t>A </a:t>
            </a:r>
            <a:r>
              <a:rPr lang="en-US" b="1" dirty="0"/>
              <a:t>set</a:t>
            </a:r>
            <a:r>
              <a:rPr lang="en-US" dirty="0"/>
              <a:t> is an </a:t>
            </a:r>
            <a:r>
              <a:rPr lang="en-US" b="1" dirty="0"/>
              <a:t>unordered</a:t>
            </a:r>
            <a:r>
              <a:rPr lang="en-US" dirty="0"/>
              <a:t> collection of unique elements. Think of it as a bag where you can throw in items, but each item can exist only once. But if you try to add a duplicate, python will simply ignore it. 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5C7F7-87A2-126C-918F-36E9BCD9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33800"/>
            <a:ext cx="7239000" cy="30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1BD9-6DDA-5227-95DD-53D48987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V/s 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6B4C3-7EDB-8A3A-987B-AA4260A5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37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0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8ECE-3483-0F69-587C-F972D37F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FA20-DAD6-2C2D-6CB2-E70B79B8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sng" dirty="0">
                <a:effectLst/>
                <a:highlight>
                  <a:srgbClr val="FFFFFF"/>
                </a:highlight>
                <a:latin typeface="Inter"/>
              </a:rPr>
              <a:t>Key Features of Set in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Unordered: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The elements in the set are unordered, i.e., elements are not in a specific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Mutable: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You can add or delete elements from a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No Duplicate: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Sets automatically remove duplicate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Representation: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Represented by curly ({}) braces.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 algn="l">
              <a:buNone/>
            </a:pPr>
            <a:r>
              <a:rPr lang="en-US" sz="1800" b="1" i="0" u="sng" dirty="0">
                <a:effectLst/>
                <a:highlight>
                  <a:srgbClr val="FFFFFF"/>
                </a:highlight>
                <a:latin typeface="Inter"/>
              </a:rPr>
              <a:t>Key Features of Dictionaries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Key-Value Pairs: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Each entry in a dictionary consists of a key and its associated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Ordered: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Since Python 3.7, dictionaries maintain the order of insertion.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Mutable: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You can modify a dictionary by adding or removing key-value pairs after its creation.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Unique Keys: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While values can be duplicated, each key in a dictionary must be unique.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Representation: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Dictionaries also use curly braces {} but with key-value pairs.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9354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07A-4146-3353-0E63-9F02D1DC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using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737E-4D35-019E-57D8-EF77AC8F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445578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44557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get():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Get the value associated with a key. The default value is returned if the key is not present in the dictionary.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items():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list of key-value pairs in the dictionary.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keys():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list of keys in the dictionary.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values():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list of values in the dictionary.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update():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Update the dictionary with a new set of key-value pairs.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clear():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Remove all key-value pairs from the dictionary.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7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36BF09E-425D-A044-5252-E00FE53C8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Installing Python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D31209F-82A6-404F-1FDA-401BA849E7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271963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/>
              <a:t>Windows:</a:t>
            </a:r>
          </a:p>
          <a:p>
            <a:pPr eaLnBrk="1" hangingPunct="1"/>
            <a:r>
              <a:rPr lang="en-US" altLang="en-US" sz="2000"/>
              <a:t>Download Python from </a:t>
            </a:r>
            <a:r>
              <a:rPr lang="en-US" altLang="en-US" sz="2000" u="sng"/>
              <a:t>http://www.python.org</a:t>
            </a:r>
            <a:endParaRPr lang="en-US" altLang="en-US" sz="2000"/>
          </a:p>
          <a:p>
            <a:pPr eaLnBrk="1" hangingPunct="1"/>
            <a:r>
              <a:rPr lang="en-US" altLang="en-US" sz="2000"/>
              <a:t>Install Python.</a:t>
            </a:r>
          </a:p>
          <a:p>
            <a:pPr eaLnBrk="1" hangingPunct="1"/>
            <a:r>
              <a:rPr lang="en-US" altLang="en-US" sz="2000"/>
              <a:t>Run </a:t>
            </a:r>
            <a:r>
              <a:rPr lang="en-US" altLang="en-US" sz="2000" b="1"/>
              <a:t>Idle</a:t>
            </a:r>
            <a:r>
              <a:rPr lang="en-US" altLang="en-US" sz="2000"/>
              <a:t> from the Start Menu.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1285BB5-098B-85C7-BD28-95E8C4BD67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295400"/>
            <a:ext cx="4275137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/>
              <a:t>Mac OS X:</a:t>
            </a:r>
          </a:p>
          <a:p>
            <a:pPr eaLnBrk="1" hangingPunct="1"/>
            <a:r>
              <a:rPr lang="en-US" altLang="en-US" sz="2000"/>
              <a:t>Python is already installed.</a:t>
            </a:r>
          </a:p>
          <a:p>
            <a:pPr eaLnBrk="1" hangingPunct="1"/>
            <a:r>
              <a:rPr lang="en-US" altLang="en-US" sz="2000"/>
              <a:t>Open a terminal and run </a:t>
            </a:r>
            <a:r>
              <a:rPr lang="en-US" altLang="en-US" sz="2000">
                <a:latin typeface="Courier New" panose="02070309020205020404" pitchFamily="49" charset="0"/>
              </a:rPr>
              <a:t>python</a:t>
            </a:r>
            <a:r>
              <a:rPr lang="en-US" altLang="en-US" sz="2000"/>
              <a:t> or run Idle from Finder.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 b="1"/>
              <a:t>Linux:</a:t>
            </a:r>
          </a:p>
          <a:p>
            <a:pPr eaLnBrk="1" hangingPunct="1"/>
            <a:r>
              <a:rPr lang="en-US" altLang="en-US" sz="2000"/>
              <a:t>Chances are you already have Python installed.  To check, run </a:t>
            </a:r>
            <a:r>
              <a:rPr lang="en-US" altLang="en-US" sz="2000">
                <a:latin typeface="Courier New" panose="02070309020205020404" pitchFamily="49" charset="0"/>
              </a:rPr>
              <a:t>python</a:t>
            </a:r>
            <a:r>
              <a:rPr lang="en-US" altLang="en-US" sz="2000"/>
              <a:t> from the terminal.</a:t>
            </a:r>
          </a:p>
          <a:p>
            <a:pPr eaLnBrk="1" hangingPunct="1"/>
            <a:r>
              <a:rPr lang="en-US" altLang="en-US" sz="2000"/>
              <a:t>If not, install from your distribution's package system.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07A-4146-3353-0E63-9F02D1DC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using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737E-4D35-019E-57D8-EF77AC8F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9530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add():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Add an element to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remove():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Remove an element from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discard():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Remove an element from the set, but only if it is present.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clear():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Remove all elements from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union():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new set containing the union of two sets’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intersection():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new set containing the intersection of two sets’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difference():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new set that contains the difference of the elements of two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issubset</a:t>
            </a: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True if the first set is a subset of the second set; otherwise, return False.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issuperset</a:t>
            </a: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True if the first set is a superset of the second set; otherwise, return False.</a:t>
            </a:r>
          </a:p>
        </p:txBody>
      </p:sp>
    </p:spTree>
    <p:extLst>
      <p:ext uri="{BB962C8B-B14F-4D97-AF65-F5344CB8AC3E}">
        <p14:creationId xmlns:p14="http://schemas.microsoft.com/office/powerpoint/2010/main" val="2186618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a program to implement web scraping and display list of unique URL’s using Python.</a:t>
            </a:r>
          </a:p>
          <a:p>
            <a:pPr marL="0" indent="0" eaLnBrk="1" hangingPunct="1">
              <a:buNone/>
            </a:pPr>
            <a:r>
              <a:rPr lang="en-US" altLang="en-US" sz="1800" b="1" i="1" dirty="0"/>
              <a:t>Note: </a:t>
            </a:r>
            <a:r>
              <a:rPr lang="en-US" altLang="en-US" sz="1800" i="1" dirty="0"/>
              <a:t>Sets can be used to remove duplicate elements from a list of URLs to scrape or to find the unique elements in a list of scraped data.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13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Networking in Python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95375"/>
            <a:ext cx="8686800" cy="49530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requests</a:t>
            </a:r>
            <a:r>
              <a:rPr lang="en-US" altLang="en-US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module allows you to send HTTP requests using Python.</a:t>
            </a:r>
          </a:p>
          <a:p>
            <a:pPr eaLnBrk="1" hangingPunct="1"/>
            <a:r>
              <a:rPr lang="en-US" altLang="en-US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The HTTP request returns a Response Object with all the response data (content, encoding, status, etc.)</a:t>
            </a:r>
          </a:p>
          <a:p>
            <a:pPr eaLnBrk="1" hangingPunct="1"/>
            <a:endParaRPr lang="en-US" altLang="en-US" dirty="0">
              <a:solidFill>
                <a:srgbClr val="44557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dirty="0">
              <a:solidFill>
                <a:srgbClr val="44557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Command to install module:</a:t>
            </a:r>
          </a:p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pip install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56455-DBD0-538B-AABC-BAEF3A80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42" y="3571875"/>
            <a:ext cx="42576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0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HTTP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8D5B-610B-FD91-7496-5F8BD723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" y="1295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3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3F5B-F61F-85AB-0D1D-369F1B36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REST APIs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CA71D-30A6-B932-2855-4D5DA42C09F1}"/>
              </a:ext>
            </a:extLst>
          </p:cNvPr>
          <p:cNvSpPr txBox="1"/>
          <p:nvPr/>
        </p:nvSpPr>
        <p:spPr>
          <a:xfrm>
            <a:off x="87944" y="1849265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 GET</a:t>
            </a:r>
          </a:p>
          <a:p>
            <a:endParaRPr lang="en-US" sz="2800" dirty="0"/>
          </a:p>
          <a:p>
            <a:r>
              <a:rPr lang="en-US" sz="2800" dirty="0"/>
              <a:t>HTTP GET (with params)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HTTP POST </a:t>
            </a:r>
          </a:p>
          <a:p>
            <a:endParaRPr lang="en-US" sz="2800" dirty="0"/>
          </a:p>
          <a:p>
            <a:r>
              <a:rPr lang="en-US" sz="2800" dirty="0"/>
              <a:t>HTTP PUT</a:t>
            </a:r>
          </a:p>
          <a:p>
            <a:endParaRPr lang="en-US" sz="2800" dirty="0"/>
          </a:p>
          <a:p>
            <a:r>
              <a:rPr lang="en-US" sz="2800" dirty="0"/>
              <a:t>HTTP DELETE</a:t>
            </a:r>
          </a:p>
          <a:p>
            <a:endParaRPr lang="en-US" sz="2800" dirty="0"/>
          </a:p>
          <a:p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C4380-1EA6-2559-255F-314249253E2F}"/>
              </a:ext>
            </a:extLst>
          </p:cNvPr>
          <p:cNvSpPr txBox="1"/>
          <p:nvPr/>
        </p:nvSpPr>
        <p:spPr>
          <a:xfrm>
            <a:off x="2667000" y="1170256"/>
            <a:ext cx="381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https://fakestoreapi.com/docs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8B659-8862-A5EB-34CD-A93F5C42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5" y="2388568"/>
            <a:ext cx="5610225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FC6C1-85FF-2725-466B-043B7FBC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1" y="3190875"/>
            <a:ext cx="628650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1D5C7E-0CAD-17D0-E9CE-DA0E76F6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83224"/>
            <a:ext cx="8839200" cy="391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52A00D-5BDC-1015-6B29-BA73A4593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23" y="5253691"/>
            <a:ext cx="8839200" cy="380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56D16A-7B1B-ADA5-FEE0-1C8DED8E7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86" y="6110326"/>
            <a:ext cx="666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64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a program to call ShoppingCart backend API’s using Python</a:t>
            </a:r>
          </a:p>
          <a:p>
            <a:pPr marL="0" indent="0" eaLnBrk="1" hangingPunct="1">
              <a:buNone/>
            </a:pPr>
            <a:r>
              <a:rPr lang="en-US" altLang="en-US" sz="1800" b="1" i="1" dirty="0"/>
              <a:t>Note: </a:t>
            </a:r>
            <a:r>
              <a:rPr lang="en-US" altLang="en-US" sz="1800" i="1" dirty="0"/>
              <a:t>APIs are already developed in Java backend project repo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38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75E8-627E-CA5D-09BD-62FD99F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F8EB-EE03-1D5B-C031-55DDBEF4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MySQL Connector/Python enables Python programs to access MySQL databases, using an API that is compliant with the Python Database API Specification.</a:t>
            </a:r>
          </a:p>
          <a:p>
            <a:pPr eaLnBrk="1" hangingPunct="1"/>
            <a:r>
              <a:rPr lang="en-US" dirty="0"/>
              <a:t>Install the following module</a:t>
            </a:r>
          </a:p>
          <a:p>
            <a:pPr lvl="1" eaLnBrk="1" hangingPunct="1"/>
            <a:r>
              <a:rPr lang="en-IN" b="1" dirty="0"/>
              <a:t>pip install </a:t>
            </a:r>
            <a:r>
              <a:rPr lang="en-IN" b="1" dirty="0" err="1"/>
              <a:t>mysql</a:t>
            </a:r>
            <a:r>
              <a:rPr lang="en-IN" b="1" dirty="0"/>
              <a:t>-connector-python</a:t>
            </a:r>
          </a:p>
          <a:p>
            <a:pPr lvl="1" eaLnBrk="1" hangingPunct="1"/>
            <a:endParaRPr lang="en-IN" dirty="0"/>
          </a:p>
          <a:p>
            <a:pPr marL="0" indent="0" eaLnBrk="1" hangingPunct="1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4053D-7D65-C181-F0A0-BE1D36B3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40837"/>
            <a:ext cx="4381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71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75E8-627E-CA5D-09BD-62FD99F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F8EB-EE03-1D5B-C031-55DDBEF4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Use the cursor() method</a:t>
            </a:r>
          </a:p>
          <a:p>
            <a:pPr marL="0" indent="0" eaLnBrk="1" hangingPunct="1">
              <a:buNone/>
            </a:pPr>
            <a:r>
              <a:rPr lang="en-US" sz="2000" dirty="0"/>
              <a:t>Use the cursor() method of a MySQLConnection object to create a cursor object to perform various SQL operations.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eaLnBrk="1" hangingPunct="1"/>
            <a:r>
              <a:rPr lang="en-US" sz="2000" b="1" dirty="0"/>
              <a:t>Use the execute() method.</a:t>
            </a:r>
          </a:p>
          <a:p>
            <a:pPr marL="0" indent="0" eaLnBrk="1" hangingPunct="1">
              <a:buNone/>
            </a:pPr>
            <a:r>
              <a:rPr lang="en-US" sz="2000" dirty="0"/>
              <a:t>The execute() methods run the SQL query and return the result.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eaLnBrk="1" hangingPunct="1"/>
            <a:r>
              <a:rPr lang="en-US" sz="2000" b="1" dirty="0"/>
              <a:t>Extract result using fetchall()</a:t>
            </a:r>
          </a:p>
          <a:p>
            <a:pPr marL="0" indent="0" eaLnBrk="1" hangingPunct="1">
              <a:buNone/>
            </a:pPr>
            <a:r>
              <a:rPr lang="en-US" sz="2000" dirty="0"/>
              <a:t>Use cursor.fetchall() or fetchone() or fetchmany() to read query result.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eaLnBrk="1" hangingPunct="1"/>
            <a:r>
              <a:rPr lang="en-US" sz="2000" b="1" dirty="0"/>
              <a:t>Close cursor and connection objects.</a:t>
            </a:r>
          </a:p>
          <a:p>
            <a:pPr marL="0" indent="0" eaLnBrk="1" hangingPunct="1">
              <a:buNone/>
            </a:pPr>
            <a:r>
              <a:rPr lang="en-US" sz="2000" dirty="0"/>
              <a:t>use cursor.close() and </a:t>
            </a:r>
            <a:r>
              <a:rPr lang="en-US" sz="2000" dirty="0" err="1"/>
              <a:t>connection.close</a:t>
            </a:r>
            <a:r>
              <a:rPr lang="en-US" sz="2000" dirty="0"/>
              <a:t>() method to close open connections after your work completes.</a:t>
            </a:r>
          </a:p>
          <a:p>
            <a:pPr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5054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75E8-627E-CA5D-09BD-62FD99F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queries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53810-CDCB-8850-1521-CBA05E8B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5867400" cy="363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B8B17-577A-BE4A-45E3-A98D1A5C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34000"/>
            <a:ext cx="8658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960FA54-2703-C9CF-FF47-8A42F7A63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Interpreted Languages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211FCD-B850-38FC-ECF6-1D76C6C7E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interpreted</a:t>
            </a:r>
          </a:p>
          <a:p>
            <a:pPr lvl="1" eaLnBrk="1" hangingPunct="1"/>
            <a:r>
              <a:rPr lang="en-US" altLang="en-US"/>
              <a:t>Not compiled like Java</a:t>
            </a:r>
          </a:p>
          <a:p>
            <a:pPr lvl="1" eaLnBrk="1" hangingPunct="1"/>
            <a:r>
              <a:rPr lang="en-US" altLang="en-US"/>
              <a:t>Code is written and then directly executed by an </a:t>
            </a:r>
            <a:r>
              <a:rPr lang="en-US" altLang="en-US" b="1"/>
              <a:t>interpreter</a:t>
            </a:r>
          </a:p>
          <a:p>
            <a:pPr lvl="1" eaLnBrk="1" hangingPunct="1"/>
            <a:r>
              <a:rPr lang="en-US" altLang="en-US"/>
              <a:t>Type commands into interpreter and see immediate results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D246BBB8-CB9B-4FEE-CE99-ECE408B12F76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3636963"/>
            <a:ext cx="6707188" cy="2279650"/>
            <a:chOff x="860" y="3101"/>
            <a:chExt cx="3843" cy="1153"/>
          </a:xfrm>
        </p:grpSpPr>
        <p:sp>
          <p:nvSpPr>
            <p:cNvPr id="7173" name="Line 19">
              <a:extLst>
                <a:ext uri="{FF2B5EF4-FFF2-40B4-BE49-F238E27FC236}">
                  <a16:creationId xmlns:a16="http://schemas.microsoft.com/office/drawing/2014/main" id="{F097AB24-EBC0-D4B8-8694-CB204A88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1" y="4252"/>
              <a:ext cx="1722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174" name="Group 6">
              <a:extLst>
                <a:ext uri="{FF2B5EF4-FFF2-40B4-BE49-F238E27FC236}">
                  <a16:creationId xmlns:a16="http://schemas.microsoft.com/office/drawing/2014/main" id="{DDC5C724-A020-DFE5-7293-C8A303A33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7181" name="Group 7">
                <a:extLst>
                  <a:ext uri="{FF2B5EF4-FFF2-40B4-BE49-F238E27FC236}">
                    <a16:creationId xmlns:a16="http://schemas.microsoft.com/office/drawing/2014/main" id="{7073C9E7-D678-EBA5-02C3-C0E86ABBF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7183" name="AutoShape 10">
                  <a:extLst>
                    <a:ext uri="{FF2B5EF4-FFF2-40B4-BE49-F238E27FC236}">
                      <a16:creationId xmlns:a16="http://schemas.microsoft.com/office/drawing/2014/main" id="{DA0DF828-E86E-8050-EBAC-77E3B2304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7184" name="AutoShape 12">
                  <a:extLst>
                    <a:ext uri="{FF2B5EF4-FFF2-40B4-BE49-F238E27FC236}">
                      <a16:creationId xmlns:a16="http://schemas.microsoft.com/office/drawing/2014/main" id="{1691A43F-B1D3-01AE-78F6-7E05DC028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Runtime</a:t>
                  </a:r>
                </a:p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Environment</a:t>
                  </a:r>
                </a:p>
              </p:txBody>
            </p:sp>
            <p:sp>
              <p:nvSpPr>
                <p:cNvPr id="7185" name="AutoShape 13">
                  <a:extLst>
                    <a:ext uri="{FF2B5EF4-FFF2-40B4-BE49-F238E27FC236}">
                      <a16:creationId xmlns:a16="http://schemas.microsoft.com/office/drawing/2014/main" id="{E318C010-2988-0DB7-1F68-2B05780FC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Compiler</a:t>
                  </a:r>
                </a:p>
              </p:txBody>
            </p:sp>
            <p:sp>
              <p:nvSpPr>
                <p:cNvPr id="7186" name="AutoShape 14">
                  <a:extLst>
                    <a:ext uri="{FF2B5EF4-FFF2-40B4-BE49-F238E27FC236}">
                      <a16:creationId xmlns:a16="http://schemas.microsoft.com/office/drawing/2014/main" id="{A81FA1BF-D898-D3C2-D1FA-DF45533669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 b="1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Code</a:t>
                  </a:r>
                </a:p>
              </p:txBody>
            </p:sp>
            <p:sp>
              <p:nvSpPr>
                <p:cNvPr id="7187" name="Line 19">
                  <a:extLst>
                    <a:ext uri="{FF2B5EF4-FFF2-40B4-BE49-F238E27FC236}">
                      <a16:creationId xmlns:a16="http://schemas.microsoft.com/office/drawing/2014/main" id="{85AFBCC1-4F93-41A2-D628-3F5BC2F23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3053"/>
                  <a:ext cx="2490" cy="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182" name="Text Box 13">
                <a:extLst>
                  <a:ext uri="{FF2B5EF4-FFF2-40B4-BE49-F238E27FC236}">
                    <a16:creationId xmlns:a16="http://schemas.microsoft.com/office/drawing/2014/main" id="{58A523C3-E7FB-9CD7-6160-A538BFA822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0" y="3248"/>
                <a:ext cx="475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830263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8302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83026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8302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Andale Mono" pitchFamily="1" charset="0"/>
                  <a:buNone/>
                </a:pPr>
                <a:r>
                  <a:rPr lang="en-US" altLang="en-US" sz="2200">
                    <a:latin typeface="Andale Mono" pitchFamily="1" charset="0"/>
                    <a:cs typeface="Arial" panose="020B0604020202020204" pitchFamily="34" charset="0"/>
                  </a:rPr>
                  <a:t>Java:</a:t>
                </a:r>
              </a:p>
            </p:txBody>
          </p:sp>
        </p:grpSp>
        <p:grpSp>
          <p:nvGrpSpPr>
            <p:cNvPr id="7175" name="Group 14">
              <a:extLst>
                <a:ext uri="{FF2B5EF4-FFF2-40B4-BE49-F238E27FC236}">
                  <a16:creationId xmlns:a16="http://schemas.microsoft.com/office/drawing/2014/main" id="{C7D8B82E-7F2C-D280-84A7-94542F9F5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7176" name="Group 15">
                <a:extLst>
                  <a:ext uri="{FF2B5EF4-FFF2-40B4-BE49-F238E27FC236}">
                    <a16:creationId xmlns:a16="http://schemas.microsoft.com/office/drawing/2014/main" id="{F003B712-820D-278D-6F3C-A0D1F921F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7178" name="AutoShape 11">
                  <a:extLst>
                    <a:ext uri="{FF2B5EF4-FFF2-40B4-BE49-F238E27FC236}">
                      <a16:creationId xmlns:a16="http://schemas.microsoft.com/office/drawing/2014/main" id="{7109C5DE-343B-3568-1EFC-A4ECBA6AB5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7179" name="AutoShape 15">
                  <a:extLst>
                    <a:ext uri="{FF2B5EF4-FFF2-40B4-BE49-F238E27FC236}">
                      <a16:creationId xmlns:a16="http://schemas.microsoft.com/office/drawing/2014/main" id="{9A2A3037-EA95-ADF9-48E8-E44028BCC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Interpreter</a:t>
                  </a:r>
                </a:p>
              </p:txBody>
            </p:sp>
            <p:sp>
              <p:nvSpPr>
                <p:cNvPr id="7180" name="AutoShape 16">
                  <a:extLst>
                    <a:ext uri="{FF2B5EF4-FFF2-40B4-BE49-F238E27FC236}">
                      <a16:creationId xmlns:a16="http://schemas.microsoft.com/office/drawing/2014/main" id="{8A4AE7E5-F4BB-B96A-EC83-1EBBDF7F6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 b="1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Code</a:t>
                  </a:r>
                </a:p>
              </p:txBody>
            </p:sp>
          </p:grpSp>
          <p:sp>
            <p:nvSpPr>
              <p:cNvPr id="7177" name="Text Box 19">
                <a:extLst>
                  <a:ext uri="{FF2B5EF4-FFF2-40B4-BE49-F238E27FC236}">
                    <a16:creationId xmlns:a16="http://schemas.microsoft.com/office/drawing/2014/main" id="{3421DE3E-FFFC-B385-0C45-50CD72837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" y="3791"/>
                <a:ext cx="633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830263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8302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83026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8302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Andale Mono" pitchFamily="1" charset="0"/>
                  <a:buNone/>
                </a:pPr>
                <a:r>
                  <a:rPr lang="en-US" altLang="en-US" sz="2200">
                    <a:latin typeface="Andale Mono" pitchFamily="1" charset="0"/>
                    <a:cs typeface="Arial" panose="020B0604020202020204" pitchFamily="34" charset="0"/>
                  </a:rPr>
                  <a:t>Python: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44499A6-669A-B783-6D69-72CEA5679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Python Interpreter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7E405D6-F1DE-3E51-BE23-A761988FD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you to type commands one-at-a-time and see result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E7C93C0-689C-E6FC-D05C-2386F6B5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49563"/>
            <a:ext cx="548640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227D3EC-4268-7879-731B-03FAC984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First Python Program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243F67-FC45-6619-D3BA-D4FDFFF52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does not have a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method like Java</a:t>
            </a:r>
          </a:p>
          <a:p>
            <a:pPr lvl="1" eaLnBrk="1" hangingPunct="1"/>
            <a:r>
              <a:rPr lang="en-US" altLang="en-US"/>
              <a:t>The program's main code is just written directly in the file</a:t>
            </a:r>
          </a:p>
          <a:p>
            <a:pPr eaLnBrk="1" hangingPunct="1"/>
            <a:r>
              <a:rPr lang="en-US" altLang="en-US"/>
              <a:t>Python statements do not end with semicolons</a:t>
            </a:r>
            <a:endParaRPr lang="en-US" altLang="en-US">
              <a:latin typeface="Courier New" panose="02070309020205020404" pitchFamily="49" charset="0"/>
            </a:endParaRPr>
          </a:p>
        </p:txBody>
      </p:sp>
      <p:graphicFrame>
        <p:nvGraphicFramePr>
          <p:cNvPr id="41988" name="Group 4">
            <a:extLst>
              <a:ext uri="{FF2B5EF4-FFF2-40B4-BE49-F238E27FC236}">
                <a16:creationId xmlns:a16="http://schemas.microsoft.com/office/drawing/2014/main" id="{1210E3C2-7A9A-6ED9-9D9B-B281D65A3793}"/>
              </a:ext>
            </a:extLst>
          </p:cNvPr>
          <p:cNvGraphicFramePr>
            <a:graphicFrameLocks noGrp="1"/>
          </p:cNvGraphicFramePr>
          <p:nvPr/>
        </p:nvGraphicFramePr>
        <p:xfrm>
          <a:off x="2609850" y="3013075"/>
          <a:ext cx="4705350" cy="94932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9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hello.py</a:t>
                      </a:r>
                    </a:p>
                  </a:txBody>
                  <a:tcPr marL="41477" marR="41477" marT="41450" marB="41450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28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1477" marR="82954" marT="207258" marB="207258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print("Hello, world!")</a:t>
                      </a:r>
                    </a:p>
                  </a:txBody>
                  <a:tcPr marL="41477" marR="165909" marT="207258" marB="207258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DF9D958-7A0C-C948-A397-BBA7B3FBD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print</a:t>
            </a:r>
            <a:r>
              <a:rPr lang="en-US" altLang="en-US"/>
              <a:t> Statement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445D4BB-BB98-967E-BC91-E8448CB70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62013" lvl="1" defTabSz="457200" eaLnBrk="1" hangingPunct="1">
              <a:lnSpc>
                <a:spcPct val="77000"/>
              </a:lnSpc>
              <a:buFont typeface="Wingdings" panose="05000000000000000000" pitchFamily="2" charset="2"/>
              <a:buNone/>
              <a:tabLst>
                <a:tab pos="3200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print("</a:t>
            </a:r>
            <a:r>
              <a:rPr lang="en-US" altLang="en-US" b="1"/>
              <a:t>text</a:t>
            </a:r>
            <a:r>
              <a:rPr lang="en-US" altLang="en-US">
                <a:latin typeface="Courier New" panose="02070309020205020404" pitchFamily="49" charset="0"/>
              </a:rPr>
              <a:t>")</a:t>
            </a:r>
          </a:p>
          <a:p>
            <a:pPr marL="862013" lvl="1" defTabSz="457200" eaLnBrk="1" hangingPunct="1">
              <a:lnSpc>
                <a:spcPct val="77000"/>
              </a:lnSpc>
              <a:buFont typeface="Wingdings" panose="05000000000000000000" pitchFamily="2" charset="2"/>
              <a:buNone/>
              <a:tabLst>
                <a:tab pos="3200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print()</a:t>
            </a:r>
            <a:r>
              <a:rPr lang="en-US" altLang="en-US"/>
              <a:t>	(a blank line)</a:t>
            </a:r>
          </a:p>
          <a:p>
            <a:pPr marL="862013" lvl="1" defTabSz="457200" eaLnBrk="1" hangingPunct="1">
              <a:lnSpc>
                <a:spcPct val="77000"/>
              </a:lnSpc>
              <a:buFont typeface="Wingdings" panose="05000000000000000000" pitchFamily="2" charset="2"/>
              <a:buNone/>
              <a:tabLst>
                <a:tab pos="3200400" algn="l"/>
              </a:tabLst>
            </a:pPr>
            <a:endParaRPr lang="en-US" altLang="en-US" sz="800"/>
          </a:p>
          <a:p>
            <a:pPr marL="862013" lvl="1" defTabSz="457200" eaLnBrk="1" hangingPunct="1">
              <a:tabLst>
                <a:tab pos="3200400" algn="l"/>
              </a:tabLst>
            </a:pPr>
            <a:r>
              <a:rPr lang="en-US" altLang="en-US"/>
              <a:t>Escape sequences such as </a:t>
            </a:r>
            <a:r>
              <a:rPr lang="en-US" altLang="en-US">
                <a:latin typeface="Courier New" panose="02070309020205020404" pitchFamily="49" charset="0"/>
              </a:rPr>
              <a:t>\"</a:t>
            </a:r>
            <a:r>
              <a:rPr lang="en-US" altLang="en-US"/>
              <a:t> are the same as in Java</a:t>
            </a:r>
          </a:p>
          <a:p>
            <a:pPr marL="862013" lvl="1" defTabSz="457200" eaLnBrk="1" hangingPunct="1">
              <a:tabLst>
                <a:tab pos="3200400" algn="l"/>
              </a:tabLst>
            </a:pPr>
            <a:r>
              <a:rPr lang="en-US" altLang="en-US"/>
              <a:t>Strings can also start/end with </a:t>
            </a:r>
            <a:r>
              <a:rPr lang="en-US" altLang="en-US">
                <a:latin typeface="Courier New" panose="02070309020205020404" pitchFamily="49" charset="0"/>
              </a:rPr>
              <a:t>'</a:t>
            </a:r>
          </a:p>
        </p:txBody>
      </p:sp>
      <p:graphicFrame>
        <p:nvGraphicFramePr>
          <p:cNvPr id="13326" name="Group 14">
            <a:extLst>
              <a:ext uri="{FF2B5EF4-FFF2-40B4-BE49-F238E27FC236}">
                <a16:creationId xmlns:a16="http://schemas.microsoft.com/office/drawing/2014/main" id="{1124E9CF-20D4-7608-A669-6CD440DF07A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54375"/>
          <a:ext cx="7924800" cy="1930444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28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sample.py</a:t>
                      </a:r>
                    </a:p>
                  </a:txBody>
                  <a:tcPr marL="41477" marR="41477" marT="41469" marB="4146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672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1477" marR="82954" marT="207346" marB="20734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print("Suppose two swallows \"carry\" it together.")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print('African or "European" swallows?')</a:t>
                      </a:r>
                    </a:p>
                  </a:txBody>
                  <a:tcPr marL="41477" marR="165909" marT="207346" marB="20734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663C3B6-FC53-DF17-B7B9-879DE2F31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B84A6E8-7B51-9562-A7E7-490508BA6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0213" indent="-323850" defTabSz="457200" eaLnBrk="1" hangingPunct="1">
              <a:tabLst>
                <a:tab pos="3657600" algn="l"/>
              </a:tabLst>
            </a:pPr>
            <a:r>
              <a:rPr lang="en-US" altLang="en-US"/>
              <a:t>Syntax:</a:t>
            </a:r>
          </a:p>
          <a:p>
            <a:pPr marL="862013" lvl="1" defTabSz="457200" eaLnBrk="1" hangingPunct="1">
              <a:lnSpc>
                <a:spcPct val="77000"/>
              </a:lnSpc>
              <a:buFont typeface="Wingdings" panose="05000000000000000000" pitchFamily="2" charset="2"/>
              <a:buNone/>
              <a:tabLst>
                <a:tab pos="3657600" algn="l"/>
              </a:tabLst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b="1">
                <a:solidFill>
                  <a:srgbClr val="008080"/>
                </a:solidFill>
              </a:rPr>
              <a:t>comment text (one line)</a:t>
            </a:r>
            <a:endParaRPr lang="en-US" altLang="en-US" sz="800" b="1">
              <a:solidFill>
                <a:srgbClr val="008080"/>
              </a:solidFill>
            </a:endParaRPr>
          </a:p>
        </p:txBody>
      </p:sp>
      <p:graphicFrame>
        <p:nvGraphicFramePr>
          <p:cNvPr id="14350" name="Group 14">
            <a:extLst>
              <a:ext uri="{FF2B5EF4-FFF2-40B4-BE49-F238E27FC236}">
                <a16:creationId xmlns:a16="http://schemas.microsoft.com/office/drawing/2014/main" id="{E5FECB99-4783-6063-8FEB-E29DAE2C3E2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59075"/>
          <a:ext cx="7924800" cy="2359326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25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comments.py</a:t>
                      </a:r>
                    </a:p>
                  </a:txBody>
                  <a:tcPr marL="41477" marR="41477" marT="41437" marB="4143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400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1477" marR="82954" marT="207189" marB="20718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Suzy Student, CSE 142, Fall 2097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This program prints important messages.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print()                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blank line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print("Suppose two swallows \"carry\" it together.")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print('African or "European" swallows?')</a:t>
                      </a:r>
                    </a:p>
                  </a:txBody>
                  <a:tcPr marL="41477" marR="165909" marT="207189" marB="207189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C625DF4-E9B4-A794-3329-96268F8FB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D00C06B-9DCE-DEFB-B8A2-84717BB24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Function</a:t>
            </a:r>
            <a:r>
              <a:rPr lang="en-US" altLang="en-US"/>
              <a:t>: Equivalent to a static method in Java.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def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():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statement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statement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statement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Must be declared above the 'main' code</a:t>
            </a:r>
          </a:p>
          <a:p>
            <a:pPr lvl="1" eaLnBrk="1" hangingPunct="1"/>
            <a:r>
              <a:rPr lang="en-US" altLang="en-US"/>
              <a:t>Statements inside the function must be indented</a:t>
            </a:r>
          </a:p>
          <a:p>
            <a:pPr lvl="1" eaLnBrk="1" hangingPunct="1">
              <a:lnSpc>
                <a:spcPct val="57000"/>
              </a:lnSpc>
              <a:buFont typeface="Wingdings" panose="05000000000000000000" pitchFamily="2" charset="2"/>
              <a:buNone/>
            </a:pPr>
            <a:endParaRPr lang="en-US" altLang="en-US" b="1" i="1"/>
          </a:p>
        </p:txBody>
      </p:sp>
      <p:graphicFrame>
        <p:nvGraphicFramePr>
          <p:cNvPr id="15374" name="Group 14">
            <a:extLst>
              <a:ext uri="{FF2B5EF4-FFF2-40B4-BE49-F238E27FC236}">
                <a16:creationId xmlns:a16="http://schemas.microsoft.com/office/drawing/2014/main" id="{D02D5D82-220A-3A1F-41B4-C835EB0F2B44}"/>
              </a:ext>
            </a:extLst>
          </p:cNvPr>
          <p:cNvGraphicFramePr>
            <a:graphicFrameLocks noGrp="1"/>
          </p:cNvGraphicFramePr>
          <p:nvPr/>
        </p:nvGraphicFramePr>
        <p:xfrm>
          <a:off x="4094163" y="1981200"/>
          <a:ext cx="4668837" cy="2440275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3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hello2.py</a:t>
                      </a:r>
                    </a:p>
                  </a:txBody>
                  <a:tcPr marL="41477" marR="41477" marT="41441" marB="41441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351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1477" marR="82954" marT="207210" marB="207210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210" marB="207210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1827</Words>
  <Application>Microsoft Office PowerPoint</Application>
  <PresentationFormat>On-screen Show (4:3)</PresentationFormat>
  <Paragraphs>349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Andale Mono</vt:lpstr>
      <vt:lpstr>Arial</vt:lpstr>
      <vt:lpstr>Arial</vt:lpstr>
      <vt:lpstr>Consolas</vt:lpstr>
      <vt:lpstr>Courier New</vt:lpstr>
      <vt:lpstr>Inter</vt:lpstr>
      <vt:lpstr>proxima-nova</vt:lpstr>
      <vt:lpstr>Tahoma</vt:lpstr>
      <vt:lpstr>Verdana</vt:lpstr>
      <vt:lpstr>Wingdings</vt:lpstr>
      <vt:lpstr>Default Design</vt:lpstr>
      <vt:lpstr>Python Basics</vt:lpstr>
      <vt:lpstr>Python!</vt:lpstr>
      <vt:lpstr>Installing Python</vt:lpstr>
      <vt:lpstr>Interpreted Languages</vt:lpstr>
      <vt:lpstr>The Python Interpreter</vt:lpstr>
      <vt:lpstr>Our First Python Program</vt:lpstr>
      <vt:lpstr>The print Statement</vt:lpstr>
      <vt:lpstr>Comments</vt:lpstr>
      <vt:lpstr>Functions</vt:lpstr>
      <vt:lpstr>Whitespace Significance</vt:lpstr>
      <vt:lpstr>Data Types</vt:lpstr>
      <vt:lpstr>Data Types</vt:lpstr>
      <vt:lpstr>Data Types</vt:lpstr>
      <vt:lpstr>Data Types</vt:lpstr>
      <vt:lpstr>Control Flows</vt:lpstr>
      <vt:lpstr>Control Flows</vt:lpstr>
      <vt:lpstr>Break &amp; Continue</vt:lpstr>
      <vt:lpstr>Break &amp; Continue</vt:lpstr>
      <vt:lpstr>Pass</vt:lpstr>
      <vt:lpstr>Assignment</vt:lpstr>
      <vt:lpstr>Classes &amp; Objects</vt:lpstr>
      <vt:lpstr>init method</vt:lpstr>
      <vt:lpstr>Inheritance</vt:lpstr>
      <vt:lpstr>Assignment</vt:lpstr>
      <vt:lpstr>Dictionaries &amp; Sets</vt:lpstr>
      <vt:lpstr>Dictionaries &amp; Sets</vt:lpstr>
      <vt:lpstr>Dictionary V/s Set</vt:lpstr>
      <vt:lpstr>Key features</vt:lpstr>
      <vt:lpstr>Operations using Dictionary</vt:lpstr>
      <vt:lpstr>Operations using Set</vt:lpstr>
      <vt:lpstr>Assignment</vt:lpstr>
      <vt:lpstr>Networking in Python</vt:lpstr>
      <vt:lpstr>HTTP Methods</vt:lpstr>
      <vt:lpstr>Calling REST APIs</vt:lpstr>
      <vt:lpstr>Assignment</vt:lpstr>
      <vt:lpstr>Database connectivity</vt:lpstr>
      <vt:lpstr>Querying the database</vt:lpstr>
      <vt:lpstr>Running queries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Kedar Balkar</cp:lastModifiedBy>
  <cp:revision>163</cp:revision>
  <dcterms:created xsi:type="dcterms:W3CDTF">2008-06-28T20:57:21Z</dcterms:created>
  <dcterms:modified xsi:type="dcterms:W3CDTF">2024-09-20T12:39:24Z</dcterms:modified>
</cp:coreProperties>
</file>