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9" r:id="rId3"/>
    <p:sldId id="260" r:id="rId4"/>
    <p:sldId id="261" r:id="rId5"/>
    <p:sldId id="262" r:id="rId6"/>
    <p:sldId id="270" r:id="rId7"/>
    <p:sldId id="257" r:id="rId8"/>
    <p:sldId id="275" r:id="rId9"/>
    <p:sldId id="263" r:id="rId10"/>
    <p:sldId id="271" r:id="rId11"/>
    <p:sldId id="264" r:id="rId12"/>
    <p:sldId id="265" r:id="rId13"/>
    <p:sldId id="266" r:id="rId14"/>
    <p:sldId id="267" r:id="rId15"/>
    <p:sldId id="268" r:id="rId16"/>
    <p:sldId id="273" r:id="rId17"/>
    <p:sldId id="274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C6C6-B36F-42C1-AEE2-BB5028F94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AF8EF-687E-49C9-AFB2-367DF21CD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B11BF-E5BD-4F3D-9536-DCAF3D1C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F729-78A5-44B4-9C8E-F3DCDA82EEDE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D3A0-0CAC-4D9A-ABA6-14B9D538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7B1B-E781-428E-9F18-3A95316D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7D44-7C5C-460B-B801-35A37F5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5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09F6-2CD8-4ACB-A07A-5A46D8B5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51BE8-4EE8-49AA-A9B0-BEF3B893A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64951-AA71-4AC1-A00B-75F5ABE6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F729-78A5-44B4-9C8E-F3DCDA82EEDE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0487-DC36-4618-9976-68E656D2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4A094-F679-4CEC-B630-12ACAC81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7D44-7C5C-460B-B801-35A37F5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1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01A34-DDA8-482C-8410-A3FBCFE8E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F43A2-9D65-4D04-9905-A50AD35DE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21450-305A-49EC-B34A-0C4027B9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F729-78A5-44B4-9C8E-F3DCDA82EEDE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E0D36-998F-4F09-96BD-C646546E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E8DCE-BDE2-4361-8E18-3D2C2E9A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7D44-7C5C-460B-B801-35A37F5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2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933D-9B45-4B58-B20A-149DB1F0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EB07D-EA2A-4941-B68D-FF352DD59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4DEA6-4B61-4CD5-BB88-BA6DF20F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F729-78A5-44B4-9C8E-F3DCDA82EEDE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FD07D-E4EF-4CA3-BD3C-2A2C8D01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37E36-52B4-40E1-9995-C7358A5D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7D44-7C5C-460B-B801-35A37F5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5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0188-7E2B-4398-8B93-53611F1A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9810C-C992-44E7-B41A-3D481C496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5F00E-29B4-427B-BDB9-36D5401F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F729-78A5-44B4-9C8E-F3DCDA82EEDE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A2D01-07A2-4E42-96C2-970595F7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177A5-94CF-4DA0-B045-958B32F8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7D44-7C5C-460B-B801-35A37F5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2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BFC2-427A-432A-A2E0-1881BB79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D3E3-9157-4B2E-B8E2-956BD3744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F02BE-D47C-487C-B227-5255F5DA7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0B3C7-BD6F-4C4E-B742-6177424F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F729-78A5-44B4-9C8E-F3DCDA82EEDE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CB575-FB72-436B-8074-5B77F50C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CB915-B555-49DD-8B7D-05F5E14B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7D44-7C5C-460B-B801-35A37F5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0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3844-E26B-48DC-A095-47B9D40D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E86E-3BAA-4E47-BAFE-92E3B0B61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6EE9D-ACAA-404C-91AA-59C799436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0E1A2-3167-45A3-B1D0-F7B5E791E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D71BBA-E2E9-41CD-A5D9-A2A777100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C768B-249F-4D75-AD4C-EBD4F0D0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F729-78A5-44B4-9C8E-F3DCDA82EEDE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3559D-91FC-4E40-9038-D1BF2E0B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D16A0-0783-419A-92BA-8FAA8296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7D44-7C5C-460B-B801-35A37F5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8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75AD-3C02-4D7D-A8F9-6D7362E2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56982-6702-48E3-B02B-B3CCD69E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F729-78A5-44B4-9C8E-F3DCDA82EEDE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7E596-2203-409B-9F25-51BAA5A2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7B77B-D4AE-4993-BE76-C7E0821A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7D44-7C5C-460B-B801-35A37F5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8F1D2F-CC5C-416E-9313-17F9E6A1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F729-78A5-44B4-9C8E-F3DCDA82EEDE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7BCCF-6F31-4EF6-B1A0-625048F3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36688-E865-472F-8020-F0AAF51A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7D44-7C5C-460B-B801-35A37F5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D192-94DE-4915-B0AD-F7D734AA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E8E0-D569-4E87-8285-ACCCF4E94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0FE3F-DE30-4FD3-AA39-87DE3DD61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85EB8-B172-45A8-A1E7-C20E5198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F729-78A5-44B4-9C8E-F3DCDA82EEDE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FCEF0-A4AB-4EC3-A688-39E8C503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E0DDA-4283-4202-A32C-99B65288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7D44-7C5C-460B-B801-35A37F5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9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9F8D-9A11-4A27-82D5-9D4E47A3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57B182-005D-41BA-BC15-F02F0004D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C4FD4-4371-465A-90FA-1B5D0A3C4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F93D7-1133-4089-BC07-91D58150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F729-78A5-44B4-9C8E-F3DCDA82EEDE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4CD2B-C2E5-4E79-BFC4-D978B7D7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929A6-9DF5-401D-A6C0-5155FD7E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7D44-7C5C-460B-B801-35A37F5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5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662CF-F55B-412D-AC48-86A89AA0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B5374-C9C4-49A9-A43E-B53B63F2D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2F0E6-6D71-456D-8BAA-D24B61AC3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F729-78A5-44B4-9C8E-F3DCDA82EEDE}" type="datetimeFigureOut">
              <a:rPr lang="en-US" smtClean="0"/>
              <a:t>02-May-19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D40A7-9780-49D2-83EE-ABD8912D4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96FD5-4B20-4FFF-9C5E-9E88C2067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27D44-7C5C-460B-B801-35A37F5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1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80A8A6-3DEC-49DB-AF2A-92091DE400DF}"/>
              </a:ext>
            </a:extLst>
          </p:cNvPr>
          <p:cNvGrpSpPr/>
          <p:nvPr/>
        </p:nvGrpSpPr>
        <p:grpSpPr>
          <a:xfrm>
            <a:off x="2590800" y="808894"/>
            <a:ext cx="7010400" cy="5747916"/>
            <a:chOff x="2590800" y="808894"/>
            <a:chExt cx="7010400" cy="574791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E90E432-271E-467A-AAF3-7582365BD749}"/>
                </a:ext>
              </a:extLst>
            </p:cNvPr>
            <p:cNvGrpSpPr/>
            <p:nvPr/>
          </p:nvGrpSpPr>
          <p:grpSpPr>
            <a:xfrm>
              <a:off x="3892064" y="808894"/>
              <a:ext cx="4407874" cy="5240214"/>
              <a:chOff x="3892064" y="808894"/>
              <a:chExt cx="4407874" cy="5240214"/>
            </a:xfrm>
          </p:grpSpPr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49FBC59A-6CB5-415F-A30C-6CAA95849CA3}"/>
                  </a:ext>
                </a:extLst>
              </p:cNvPr>
              <p:cNvSpPr/>
              <p:nvPr/>
            </p:nvSpPr>
            <p:spPr>
              <a:xfrm rot="16200000">
                <a:off x="3475894" y="1225064"/>
                <a:ext cx="5240214" cy="4407874"/>
              </a:xfrm>
              <a:prstGeom prst="hexagon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270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A9E09CD9-CE39-4A0D-9D4B-F23F6278198E}"/>
                  </a:ext>
                </a:extLst>
              </p:cNvPr>
              <p:cNvSpPr/>
              <p:nvPr/>
            </p:nvSpPr>
            <p:spPr>
              <a:xfrm rot="16200000">
                <a:off x="3645878" y="1406770"/>
                <a:ext cx="4900246" cy="4044462"/>
              </a:xfrm>
              <a:prstGeom prst="hexagon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DDE7546-4448-45E0-92D5-0F9B2E44D1A4}"/>
                  </a:ext>
                </a:extLst>
              </p:cNvPr>
              <p:cNvSpPr/>
              <p:nvPr/>
            </p:nvSpPr>
            <p:spPr>
              <a:xfrm rot="16200000">
                <a:off x="2634764" y="2417887"/>
                <a:ext cx="4900244" cy="2022229"/>
              </a:xfrm>
              <a:custGeom>
                <a:avLst/>
                <a:gdLst>
                  <a:gd name="connsiteX0" fmla="*/ 4900244 w 4900244"/>
                  <a:gd name="connsiteY0" fmla="*/ 2022229 h 2022229"/>
                  <a:gd name="connsiteX1" fmla="*/ 0 w 4900244"/>
                  <a:gd name="connsiteY1" fmla="*/ 2022229 h 2022229"/>
                  <a:gd name="connsiteX2" fmla="*/ 1011115 w 4900244"/>
                  <a:gd name="connsiteY2" fmla="*/ 0 h 2022229"/>
                  <a:gd name="connsiteX3" fmla="*/ 3889130 w 4900244"/>
                  <a:gd name="connsiteY3" fmla="*/ 0 h 2022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00244" h="2022229">
                    <a:moveTo>
                      <a:pt x="4900244" y="2022229"/>
                    </a:moveTo>
                    <a:lnTo>
                      <a:pt x="0" y="2022229"/>
                    </a:lnTo>
                    <a:lnTo>
                      <a:pt x="1011115" y="0"/>
                    </a:lnTo>
                    <a:lnTo>
                      <a:pt x="38891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89BF7D5-3246-4166-946F-70D514A30783}"/>
                  </a:ext>
                </a:extLst>
              </p:cNvPr>
              <p:cNvGrpSpPr/>
              <p:nvPr/>
            </p:nvGrpSpPr>
            <p:grpSpPr>
              <a:xfrm>
                <a:off x="4994907" y="1474556"/>
                <a:ext cx="3022556" cy="4013213"/>
                <a:chOff x="4994907" y="1474556"/>
                <a:chExt cx="3022556" cy="4013213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C198C89-11C1-41F7-9D1F-E255CBC55366}"/>
                    </a:ext>
                  </a:extLst>
                </p:cNvPr>
                <p:cNvSpPr txBox="1"/>
                <p:nvPr/>
              </p:nvSpPr>
              <p:spPr>
                <a:xfrm>
                  <a:off x="4994907" y="1474556"/>
                  <a:ext cx="260164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b="1" spc="2000" dirty="0">
                      <a:solidFill>
                        <a:schemeClr val="bg1"/>
                      </a:solidFill>
                      <a:latin typeface="DAGGERSQUARE" pitchFamily="50" charset="0"/>
                    </a:rPr>
                    <a:t>THE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BF60839-C749-4018-A7A2-DF2D77397901}"/>
                    </a:ext>
                  </a:extLst>
                </p:cNvPr>
                <p:cNvSpPr txBox="1"/>
                <p:nvPr/>
              </p:nvSpPr>
              <p:spPr>
                <a:xfrm>
                  <a:off x="5415822" y="4287440"/>
                  <a:ext cx="260164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b="1" spc="2000" dirty="0">
                      <a:solidFill>
                        <a:schemeClr val="bg1"/>
                      </a:solidFill>
                      <a:latin typeface="DAGGERSQUARE" pitchFamily="50" charset="0"/>
                    </a:rPr>
                    <a:t>TP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ED925-3FED-4570-9C15-56F718253BC5}"/>
                </a:ext>
              </a:extLst>
            </p:cNvPr>
            <p:cNvGrpSpPr/>
            <p:nvPr/>
          </p:nvGrpSpPr>
          <p:grpSpPr>
            <a:xfrm>
              <a:off x="2590800" y="2625930"/>
              <a:ext cx="7010400" cy="1606140"/>
              <a:chOff x="2606040" y="2516280"/>
              <a:chExt cx="7010400" cy="1606140"/>
            </a:xfrm>
          </p:grpSpPr>
          <p:sp>
            <p:nvSpPr>
              <p:cNvPr id="6" name="Parallelogram 5">
                <a:extLst>
                  <a:ext uri="{FF2B5EF4-FFF2-40B4-BE49-F238E27FC236}">
                    <a16:creationId xmlns:a16="http://schemas.microsoft.com/office/drawing/2014/main" id="{1D1971A1-47E1-46D9-B540-D5C52DCB4A03}"/>
                  </a:ext>
                </a:extLst>
              </p:cNvPr>
              <p:cNvSpPr/>
              <p:nvPr/>
            </p:nvSpPr>
            <p:spPr>
              <a:xfrm>
                <a:off x="2606040" y="2516280"/>
                <a:ext cx="7010400" cy="1606140"/>
              </a:xfrm>
              <a:prstGeom prst="parallelogram">
                <a:avLst>
                  <a:gd name="adj" fmla="val 40294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270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Parallelogram 4">
                <a:extLst>
                  <a:ext uri="{FF2B5EF4-FFF2-40B4-BE49-F238E27FC236}">
                    <a16:creationId xmlns:a16="http://schemas.microsoft.com/office/drawing/2014/main" id="{5F8B3255-29E5-444C-9BC9-06CC0CE222E8}"/>
                  </a:ext>
                </a:extLst>
              </p:cNvPr>
              <p:cNvSpPr/>
              <p:nvPr/>
            </p:nvSpPr>
            <p:spPr>
              <a:xfrm>
                <a:off x="2799474" y="2642886"/>
                <a:ext cx="6611812" cy="1340112"/>
              </a:xfrm>
              <a:prstGeom prst="parallelogram">
                <a:avLst>
                  <a:gd name="adj" fmla="val 40294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008F25-0AF9-4387-9DE2-5EB2290563C0}"/>
                  </a:ext>
                </a:extLst>
              </p:cNvPr>
              <p:cNvSpPr txBox="1"/>
              <p:nvPr/>
            </p:nvSpPr>
            <p:spPr>
              <a:xfrm>
                <a:off x="3121195" y="2969822"/>
                <a:ext cx="618040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i="1" spc="600" dirty="0">
                    <a:solidFill>
                      <a:schemeClr val="bg1"/>
                    </a:solidFill>
                    <a:latin typeface="DAGGERSQUARE" pitchFamily="50" charset="0"/>
                  </a:rPr>
                  <a:t>PROGRAMMATORE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60A4B1-4FB5-4FA3-8A5E-72C6457F33F9}"/>
                </a:ext>
              </a:extLst>
            </p:cNvPr>
            <p:cNvSpPr txBox="1"/>
            <p:nvPr/>
          </p:nvSpPr>
          <p:spPr>
            <a:xfrm>
              <a:off x="3501013" y="6095145"/>
              <a:ext cx="5892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schemeClr val="bg1"/>
                  </a:solidFill>
                </a:rPr>
                <a:t>“A small step in the world of Programming”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423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0A974A-3126-4D67-BBA0-AC024479DCB8}"/>
              </a:ext>
            </a:extLst>
          </p:cNvPr>
          <p:cNvSpPr txBox="1"/>
          <p:nvPr/>
        </p:nvSpPr>
        <p:spPr>
          <a:xfrm>
            <a:off x="8799443" y="0"/>
            <a:ext cx="3392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THE</a:t>
            </a:r>
            <a:b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</a:br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PROGRAMMATORE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0D27D-5B0B-4337-83FF-B95F3A8A83A0}"/>
              </a:ext>
            </a:extLst>
          </p:cNvPr>
          <p:cNvSpPr/>
          <p:nvPr/>
        </p:nvSpPr>
        <p:spPr>
          <a:xfrm>
            <a:off x="119270" y="908388"/>
            <a:ext cx="119534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48FC5-FBEB-410D-97AC-556289EC6B94}"/>
              </a:ext>
            </a:extLst>
          </p:cNvPr>
          <p:cNvSpPr txBox="1"/>
          <p:nvPr/>
        </p:nvSpPr>
        <p:spPr>
          <a:xfrm>
            <a:off x="-145773" y="284916"/>
            <a:ext cx="164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Quiz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2C1E01-620F-4747-83AA-E8B608AE770A}"/>
              </a:ext>
            </a:extLst>
          </p:cNvPr>
          <p:cNvSpPr txBox="1"/>
          <p:nvPr/>
        </p:nvSpPr>
        <p:spPr>
          <a:xfrm>
            <a:off x="3716160" y="1686812"/>
            <a:ext cx="5241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Mark the correct array declaration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5148AE-A9F5-4B5A-87D2-CE628BB2AFED}"/>
              </a:ext>
            </a:extLst>
          </p:cNvPr>
          <p:cNvSpPr txBox="1"/>
          <p:nvPr/>
        </p:nvSpPr>
        <p:spPr>
          <a:xfrm>
            <a:off x="877339" y="2891646"/>
            <a:ext cx="2080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chemeClr val="bg1"/>
                </a:solidFill>
              </a:rPr>
              <a:t> a[10]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88A7BD-9BD7-4BB5-B93A-4F9B4DE8C424}"/>
              </a:ext>
            </a:extLst>
          </p:cNvPr>
          <p:cNvSpPr txBox="1"/>
          <p:nvPr/>
        </p:nvSpPr>
        <p:spPr>
          <a:xfrm>
            <a:off x="4216887" y="2891646"/>
            <a:ext cx="252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chemeClr val="bg1"/>
                </a:solidFill>
              </a:rPr>
              <a:t> a[5+3]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3399C1-4734-4A89-87B5-9CF83A74AAE4}"/>
              </a:ext>
            </a:extLst>
          </p:cNvPr>
          <p:cNvSpPr txBox="1"/>
          <p:nvPr/>
        </p:nvSpPr>
        <p:spPr>
          <a:xfrm>
            <a:off x="8021047" y="2891646"/>
            <a:ext cx="252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chemeClr val="bg1"/>
                </a:solidFill>
              </a:rPr>
              <a:t> a[6/2]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E7712F-3DFB-4956-A9C0-B1B68F0C4E90}"/>
              </a:ext>
            </a:extLst>
          </p:cNvPr>
          <p:cNvSpPr txBox="1"/>
          <p:nvPr/>
        </p:nvSpPr>
        <p:spPr>
          <a:xfrm>
            <a:off x="877339" y="4228729"/>
            <a:ext cx="252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chemeClr val="bg1"/>
                </a:solidFill>
              </a:rPr>
              <a:t> a[3/2]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AD9F62-E663-463A-BFA6-26768672CCB4}"/>
              </a:ext>
            </a:extLst>
          </p:cNvPr>
          <p:cNvSpPr txBox="1"/>
          <p:nvPr/>
        </p:nvSpPr>
        <p:spPr>
          <a:xfrm>
            <a:off x="4216887" y="4228729"/>
            <a:ext cx="252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chemeClr val="bg1"/>
                </a:solidFill>
              </a:rPr>
              <a:t> a[3*2]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CDA16E-037C-421E-8272-83F10B8DE119}"/>
              </a:ext>
            </a:extLst>
          </p:cNvPr>
          <p:cNvSpPr txBox="1"/>
          <p:nvPr/>
        </p:nvSpPr>
        <p:spPr>
          <a:xfrm>
            <a:off x="8021046" y="4228729"/>
            <a:ext cx="369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chemeClr val="bg1"/>
                </a:solidFill>
              </a:rPr>
              <a:t> a[b=(6%2)+2]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360C36-8C64-453C-8A5C-B416C0EF961D}"/>
              </a:ext>
            </a:extLst>
          </p:cNvPr>
          <p:cNvSpPr txBox="1"/>
          <p:nvPr/>
        </p:nvSpPr>
        <p:spPr>
          <a:xfrm>
            <a:off x="4216887" y="5303281"/>
            <a:ext cx="252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chemeClr val="bg1"/>
                </a:solidFill>
              </a:rPr>
              <a:t> a[-4]</a:t>
            </a:r>
          </a:p>
        </p:txBody>
      </p:sp>
    </p:spTree>
    <p:extLst>
      <p:ext uri="{BB962C8B-B14F-4D97-AF65-F5344CB8AC3E}">
        <p14:creationId xmlns:p14="http://schemas.microsoft.com/office/powerpoint/2010/main" val="358728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0F96C2-DCB0-441F-9FCE-563FC0A065F5}"/>
              </a:ext>
            </a:extLst>
          </p:cNvPr>
          <p:cNvSpPr txBox="1"/>
          <p:nvPr/>
        </p:nvSpPr>
        <p:spPr>
          <a:xfrm>
            <a:off x="8799443" y="0"/>
            <a:ext cx="3392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THE</a:t>
            </a:r>
            <a:b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</a:br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PROGRAMMATORE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7A6213-82D8-4FFE-AC8F-BC192232965E}"/>
              </a:ext>
            </a:extLst>
          </p:cNvPr>
          <p:cNvSpPr/>
          <p:nvPr/>
        </p:nvSpPr>
        <p:spPr>
          <a:xfrm>
            <a:off x="119270" y="908388"/>
            <a:ext cx="119534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218139-93B9-4D12-BCF7-8F02D9EB93EC}"/>
              </a:ext>
            </a:extLst>
          </p:cNvPr>
          <p:cNvSpPr txBox="1"/>
          <p:nvPr/>
        </p:nvSpPr>
        <p:spPr>
          <a:xfrm>
            <a:off x="-145773" y="284916"/>
            <a:ext cx="164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C030D-6BC4-4FEC-9838-F5A8994D0F2E}"/>
              </a:ext>
            </a:extLst>
          </p:cNvPr>
          <p:cNvSpPr txBox="1"/>
          <p:nvPr/>
        </p:nvSpPr>
        <p:spPr>
          <a:xfrm>
            <a:off x="119270" y="1133564"/>
            <a:ext cx="5241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u="sng" dirty="0">
                <a:solidFill>
                  <a:schemeClr val="bg1"/>
                </a:solidFill>
                <a:latin typeface="Agency FB" panose="020B0503020202020204" pitchFamily="34" charset="0"/>
              </a:rPr>
              <a:t>Assigning  Value into an Array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96F4AA-2DF6-4326-ACAA-804B2B2DAFC3}"/>
              </a:ext>
            </a:extLst>
          </p:cNvPr>
          <p:cNvSpPr txBox="1"/>
          <p:nvPr/>
        </p:nvSpPr>
        <p:spPr>
          <a:xfrm>
            <a:off x="2647122" y="2736503"/>
            <a:ext cx="68977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1"/>
                </a:solidFill>
                <a:latin typeface="Consolas" panose="020B0609020204030204" pitchFamily="49" charset="0"/>
              </a:rPr>
              <a:t>Assigning value while declaring array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1"/>
                </a:solidFill>
                <a:latin typeface="Consolas" panose="020B0609020204030204" pitchFamily="49" charset="0"/>
              </a:rPr>
              <a:t>Assigning value after declaring array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1"/>
                </a:solidFill>
                <a:latin typeface="Consolas" panose="020B0609020204030204" pitchFamily="49" charset="0"/>
              </a:rPr>
              <a:t>Assigning value in runtime</a:t>
            </a:r>
            <a:endParaRPr lang="en-US" sz="3600" i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75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0F96C2-DCB0-441F-9FCE-563FC0A065F5}"/>
              </a:ext>
            </a:extLst>
          </p:cNvPr>
          <p:cNvSpPr txBox="1"/>
          <p:nvPr/>
        </p:nvSpPr>
        <p:spPr>
          <a:xfrm>
            <a:off x="8799443" y="0"/>
            <a:ext cx="3392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THE</a:t>
            </a:r>
            <a:b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</a:br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PROGRAMMATORE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7A6213-82D8-4FFE-AC8F-BC192232965E}"/>
              </a:ext>
            </a:extLst>
          </p:cNvPr>
          <p:cNvSpPr/>
          <p:nvPr/>
        </p:nvSpPr>
        <p:spPr>
          <a:xfrm>
            <a:off x="119270" y="908388"/>
            <a:ext cx="119534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218139-93B9-4D12-BCF7-8F02D9EB93EC}"/>
              </a:ext>
            </a:extLst>
          </p:cNvPr>
          <p:cNvSpPr txBox="1"/>
          <p:nvPr/>
        </p:nvSpPr>
        <p:spPr>
          <a:xfrm>
            <a:off x="-145773" y="284916"/>
            <a:ext cx="164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C030D-6BC4-4FEC-9838-F5A8994D0F2E}"/>
              </a:ext>
            </a:extLst>
          </p:cNvPr>
          <p:cNvSpPr txBox="1"/>
          <p:nvPr/>
        </p:nvSpPr>
        <p:spPr>
          <a:xfrm>
            <a:off x="119270" y="1133564"/>
            <a:ext cx="48237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>
                <a:solidFill>
                  <a:schemeClr val="bg1"/>
                </a:solidFill>
                <a:latin typeface="Consolas" panose="020B0609020204030204" pitchFamily="49" charset="0"/>
              </a:rPr>
              <a:t>Assigning value while declaring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6944F-1F15-41A3-B0F5-44B8975AF7B5}"/>
              </a:ext>
            </a:extLst>
          </p:cNvPr>
          <p:cNvSpPr txBox="1"/>
          <p:nvPr/>
        </p:nvSpPr>
        <p:spPr>
          <a:xfrm>
            <a:off x="3023742" y="3326473"/>
            <a:ext cx="6891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[5] = {3, 5, 7, 9, 10};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3A4E28-4DC2-40D7-AAAB-DFBFF94AF539}"/>
              </a:ext>
            </a:extLst>
          </p:cNvPr>
          <p:cNvSpPr txBox="1"/>
          <p:nvPr/>
        </p:nvSpPr>
        <p:spPr>
          <a:xfrm>
            <a:off x="3023741" y="4198427"/>
            <a:ext cx="6891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[] = {3, 5, 7, 9, 10};</a:t>
            </a:r>
          </a:p>
        </p:txBody>
      </p:sp>
    </p:spTree>
    <p:extLst>
      <p:ext uri="{BB962C8B-B14F-4D97-AF65-F5344CB8AC3E}">
        <p14:creationId xmlns:p14="http://schemas.microsoft.com/office/powerpoint/2010/main" val="3407955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FFAA3A-AB37-4BDE-B0A5-E7264D225D84}"/>
              </a:ext>
            </a:extLst>
          </p:cNvPr>
          <p:cNvSpPr txBox="1"/>
          <p:nvPr/>
        </p:nvSpPr>
        <p:spPr>
          <a:xfrm>
            <a:off x="8799443" y="0"/>
            <a:ext cx="3392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THE</a:t>
            </a:r>
            <a:b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</a:br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PROGRAMMATORE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BA181C-C92A-43C5-B809-4017356DD56D}"/>
              </a:ext>
            </a:extLst>
          </p:cNvPr>
          <p:cNvSpPr/>
          <p:nvPr/>
        </p:nvSpPr>
        <p:spPr>
          <a:xfrm>
            <a:off x="119270" y="908388"/>
            <a:ext cx="119534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BD022A-26C6-4F84-BF66-2B9FB32F8121}"/>
              </a:ext>
            </a:extLst>
          </p:cNvPr>
          <p:cNvSpPr txBox="1"/>
          <p:nvPr/>
        </p:nvSpPr>
        <p:spPr>
          <a:xfrm>
            <a:off x="-145773" y="284916"/>
            <a:ext cx="164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8A5318-E874-48CD-911C-E2DD234510B8}"/>
              </a:ext>
            </a:extLst>
          </p:cNvPr>
          <p:cNvSpPr txBox="1"/>
          <p:nvPr/>
        </p:nvSpPr>
        <p:spPr>
          <a:xfrm>
            <a:off x="119270" y="1133564"/>
            <a:ext cx="48237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>
                <a:solidFill>
                  <a:schemeClr val="bg1"/>
                </a:solidFill>
                <a:latin typeface="Consolas" panose="020B0609020204030204" pitchFamily="49" charset="0"/>
              </a:rPr>
              <a:t>Assigning value after declaring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CF607-3309-4E86-9864-07845A9B5302}"/>
              </a:ext>
            </a:extLst>
          </p:cNvPr>
          <p:cNvSpPr txBox="1"/>
          <p:nvPr/>
        </p:nvSpPr>
        <p:spPr>
          <a:xfrm>
            <a:off x="4909931" y="2667242"/>
            <a:ext cx="237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[5];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F8696-350F-457B-8A0A-15E4D6CF167B}"/>
              </a:ext>
            </a:extLst>
          </p:cNvPr>
          <p:cNvSpPr txBox="1"/>
          <p:nvPr/>
        </p:nvSpPr>
        <p:spPr>
          <a:xfrm>
            <a:off x="4999889" y="3593922"/>
            <a:ext cx="43202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2800" i="1" dirty="0">
                <a:solidFill>
                  <a:schemeClr val="bg1"/>
                </a:solidFill>
                <a:latin typeface="Consolas" panose="020B0609020204030204" pitchFamily="49" charset="0"/>
              </a:rPr>
              <a:t>[0] = 3</a:t>
            </a:r>
          </a:p>
          <a:p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2800" i="1" dirty="0">
                <a:solidFill>
                  <a:schemeClr val="bg1"/>
                </a:solidFill>
                <a:latin typeface="Consolas" panose="020B0609020204030204" pitchFamily="49" charset="0"/>
              </a:rPr>
              <a:t>[1] = 5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2800" i="1" dirty="0">
                <a:solidFill>
                  <a:schemeClr val="bg1"/>
                </a:solidFill>
                <a:latin typeface="Consolas" panose="020B0609020204030204" pitchFamily="49" charset="0"/>
              </a:rPr>
              <a:t>[2] = 7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2800" i="1" dirty="0">
                <a:solidFill>
                  <a:schemeClr val="bg1"/>
                </a:solidFill>
                <a:latin typeface="Consolas" panose="020B0609020204030204" pitchFamily="49" charset="0"/>
              </a:rPr>
              <a:t>[3] = 9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2800" i="1" dirty="0">
                <a:solidFill>
                  <a:schemeClr val="bg1"/>
                </a:solidFill>
                <a:latin typeface="Consolas" panose="020B0609020204030204" pitchFamily="49" charset="0"/>
              </a:rPr>
              <a:t>[4] = 10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46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6970E5-212C-4821-B6DE-1E94E2D62FC8}"/>
              </a:ext>
            </a:extLst>
          </p:cNvPr>
          <p:cNvSpPr txBox="1"/>
          <p:nvPr/>
        </p:nvSpPr>
        <p:spPr>
          <a:xfrm>
            <a:off x="8799443" y="0"/>
            <a:ext cx="3392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THE</a:t>
            </a:r>
            <a:b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</a:br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PROGRAMMATORE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03F8A-3AAF-41E5-BFAC-82BA92D8F7D7}"/>
              </a:ext>
            </a:extLst>
          </p:cNvPr>
          <p:cNvSpPr/>
          <p:nvPr/>
        </p:nvSpPr>
        <p:spPr>
          <a:xfrm>
            <a:off x="119270" y="908388"/>
            <a:ext cx="119534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4164B6-A380-42CB-9FC0-F5901A1C4C86}"/>
              </a:ext>
            </a:extLst>
          </p:cNvPr>
          <p:cNvSpPr txBox="1"/>
          <p:nvPr/>
        </p:nvSpPr>
        <p:spPr>
          <a:xfrm>
            <a:off x="-145773" y="284916"/>
            <a:ext cx="164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87FEEC-615B-40EB-B010-B92C8EDBC46F}"/>
              </a:ext>
            </a:extLst>
          </p:cNvPr>
          <p:cNvSpPr txBox="1"/>
          <p:nvPr/>
        </p:nvSpPr>
        <p:spPr>
          <a:xfrm>
            <a:off x="119270" y="1133564"/>
            <a:ext cx="6076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>
                <a:solidFill>
                  <a:schemeClr val="bg1"/>
                </a:solidFill>
                <a:latin typeface="Consolas" panose="020B0609020204030204" pitchFamily="49" charset="0"/>
              </a:rPr>
              <a:t>Assigning value in runtime</a:t>
            </a:r>
            <a:endParaRPr lang="en-US" sz="3600" i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12D9E-9802-4D10-B6DC-38F35817D3FB}"/>
              </a:ext>
            </a:extLst>
          </p:cNvPr>
          <p:cNvSpPr txBox="1"/>
          <p:nvPr/>
        </p:nvSpPr>
        <p:spPr>
          <a:xfrm>
            <a:off x="675861" y="3063194"/>
            <a:ext cx="60761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[5];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800" i="1" dirty="0">
                <a:solidFill>
                  <a:srgbClr val="FFC000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=0; 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&lt;5; 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800" i="1" dirty="0" err="1">
                <a:solidFill>
                  <a:srgbClr val="FFC000"/>
                </a:solidFill>
                <a:latin typeface="Consolas" panose="020B0609020204030204" pitchFamily="49" charset="0"/>
              </a:rPr>
              <a:t>scanf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(“%d”, &amp;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FC077-97EF-4F0F-8CA8-108477A9BFD3}"/>
              </a:ext>
            </a:extLst>
          </p:cNvPr>
          <p:cNvSpPr txBox="1"/>
          <p:nvPr/>
        </p:nvSpPr>
        <p:spPr>
          <a:xfrm>
            <a:off x="7898296" y="1014296"/>
            <a:ext cx="406841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=0, condition true</a:t>
            </a:r>
          </a:p>
          <a:p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[0] -&gt; 3</a:t>
            </a:r>
          </a:p>
          <a:p>
            <a:endParaRPr lang="en-US" sz="2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=1, condition true</a:t>
            </a:r>
          </a:p>
          <a:p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[1] -&gt; 5</a:t>
            </a:r>
          </a:p>
          <a:p>
            <a:endParaRPr lang="en-US" sz="2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=2, condition true</a:t>
            </a:r>
          </a:p>
          <a:p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[2] -&gt; 7</a:t>
            </a:r>
          </a:p>
          <a:p>
            <a:endParaRPr lang="en-US" sz="2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=3, condition true</a:t>
            </a:r>
          </a:p>
          <a:p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[3] -&gt; 8</a:t>
            </a:r>
          </a:p>
          <a:p>
            <a:endParaRPr lang="en-US" sz="2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=4, condition true</a:t>
            </a:r>
          </a:p>
          <a:p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[4] -&gt; 10</a:t>
            </a:r>
          </a:p>
          <a:p>
            <a:endParaRPr lang="en-US" sz="2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=5, condition false</a:t>
            </a:r>
          </a:p>
          <a:p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exit from loop</a:t>
            </a:r>
          </a:p>
        </p:txBody>
      </p:sp>
    </p:spTree>
    <p:extLst>
      <p:ext uri="{BB962C8B-B14F-4D97-AF65-F5344CB8AC3E}">
        <p14:creationId xmlns:p14="http://schemas.microsoft.com/office/powerpoint/2010/main" val="468359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8E04CE-9DE0-48E5-A979-06E2DF12F13C}"/>
              </a:ext>
            </a:extLst>
          </p:cNvPr>
          <p:cNvSpPr txBox="1"/>
          <p:nvPr/>
        </p:nvSpPr>
        <p:spPr>
          <a:xfrm>
            <a:off x="8799443" y="0"/>
            <a:ext cx="3392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THE</a:t>
            </a:r>
            <a:b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</a:br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PROGRAMMATORE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185AF-86E8-480C-858E-26E7D86CC346}"/>
              </a:ext>
            </a:extLst>
          </p:cNvPr>
          <p:cNvSpPr/>
          <p:nvPr/>
        </p:nvSpPr>
        <p:spPr>
          <a:xfrm>
            <a:off x="119270" y="908388"/>
            <a:ext cx="119534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22486-7EDA-4E38-A169-9E56B2EEDA1A}"/>
              </a:ext>
            </a:extLst>
          </p:cNvPr>
          <p:cNvSpPr txBox="1"/>
          <p:nvPr/>
        </p:nvSpPr>
        <p:spPr>
          <a:xfrm>
            <a:off x="-145773" y="284916"/>
            <a:ext cx="164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BBC65E-E04F-4FA6-9485-B29FE20BF787}"/>
              </a:ext>
            </a:extLst>
          </p:cNvPr>
          <p:cNvSpPr txBox="1"/>
          <p:nvPr/>
        </p:nvSpPr>
        <p:spPr>
          <a:xfrm>
            <a:off x="3326072" y="3429000"/>
            <a:ext cx="6076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C000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=0; 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&lt;5; 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800" i="1" dirty="0" err="1">
                <a:solidFill>
                  <a:srgbClr val="FFC000"/>
                </a:solidFill>
                <a:latin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(“%d\n”, 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2B460-A897-4D76-BBF9-35A9AD46C744}"/>
              </a:ext>
            </a:extLst>
          </p:cNvPr>
          <p:cNvSpPr txBox="1"/>
          <p:nvPr/>
        </p:nvSpPr>
        <p:spPr>
          <a:xfrm>
            <a:off x="119270" y="1133564"/>
            <a:ext cx="6076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>
                <a:solidFill>
                  <a:schemeClr val="bg1"/>
                </a:solidFill>
                <a:latin typeface="Consolas" panose="020B0609020204030204" pitchFamily="49" charset="0"/>
              </a:rPr>
              <a:t>Printing the array</a:t>
            </a:r>
            <a:endParaRPr lang="en-US" sz="3600" i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445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0499A2-6FB8-436D-BAAF-FABF2C8B9A26}"/>
              </a:ext>
            </a:extLst>
          </p:cNvPr>
          <p:cNvSpPr txBox="1"/>
          <p:nvPr/>
        </p:nvSpPr>
        <p:spPr>
          <a:xfrm>
            <a:off x="8799443" y="0"/>
            <a:ext cx="3392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THE</a:t>
            </a:r>
            <a:b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</a:br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PROGRAMMATORE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3A2B80-1A31-4409-9DEB-AC93AC3D2EC9}"/>
              </a:ext>
            </a:extLst>
          </p:cNvPr>
          <p:cNvSpPr/>
          <p:nvPr/>
        </p:nvSpPr>
        <p:spPr>
          <a:xfrm>
            <a:off x="119270" y="908388"/>
            <a:ext cx="119534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7C2FD-39AE-4CDB-86F3-E8AA35155ACB}"/>
              </a:ext>
            </a:extLst>
          </p:cNvPr>
          <p:cNvSpPr txBox="1"/>
          <p:nvPr/>
        </p:nvSpPr>
        <p:spPr>
          <a:xfrm>
            <a:off x="-145773" y="284916"/>
            <a:ext cx="164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Quiz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7A900-4340-4A6D-811A-3F15E21CCEFB}"/>
              </a:ext>
            </a:extLst>
          </p:cNvPr>
          <p:cNvSpPr txBox="1"/>
          <p:nvPr/>
        </p:nvSpPr>
        <p:spPr>
          <a:xfrm>
            <a:off x="2075481" y="2233945"/>
            <a:ext cx="8239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C000"/>
                </a:solidFill>
                <a:latin typeface="Consolas" panose="020B0609020204030204" pitchFamily="49" charset="0"/>
              </a:rPr>
              <a:t>What if number of elements are lesser than the length specified?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990423-6CC5-4C57-AF38-A5AA620021ED}"/>
              </a:ext>
            </a:extLst>
          </p:cNvPr>
          <p:cNvSpPr txBox="1"/>
          <p:nvPr/>
        </p:nvSpPr>
        <p:spPr>
          <a:xfrm>
            <a:off x="3023742" y="4426854"/>
            <a:ext cx="6891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[10] = {3, 5, 7, 9, 10};</a:t>
            </a:r>
          </a:p>
        </p:txBody>
      </p:sp>
    </p:spTree>
    <p:extLst>
      <p:ext uri="{BB962C8B-B14F-4D97-AF65-F5344CB8AC3E}">
        <p14:creationId xmlns:p14="http://schemas.microsoft.com/office/powerpoint/2010/main" val="3936578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9EFB0-5152-45F8-8A8D-B831A4318612}"/>
              </a:ext>
            </a:extLst>
          </p:cNvPr>
          <p:cNvSpPr txBox="1"/>
          <p:nvPr/>
        </p:nvSpPr>
        <p:spPr>
          <a:xfrm>
            <a:off x="8799443" y="0"/>
            <a:ext cx="3392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THE</a:t>
            </a:r>
            <a:b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</a:br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PROGRAMMATORE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3F9995-FAA1-4EAA-A8A7-634CBA7579AB}"/>
              </a:ext>
            </a:extLst>
          </p:cNvPr>
          <p:cNvSpPr/>
          <p:nvPr/>
        </p:nvSpPr>
        <p:spPr>
          <a:xfrm>
            <a:off x="119270" y="908388"/>
            <a:ext cx="119534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4DDE1-A358-4C54-A876-F55A158A28F3}"/>
              </a:ext>
            </a:extLst>
          </p:cNvPr>
          <p:cNvSpPr txBox="1"/>
          <p:nvPr/>
        </p:nvSpPr>
        <p:spPr>
          <a:xfrm>
            <a:off x="-145773" y="284916"/>
            <a:ext cx="164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Answer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77EFB-1B89-4A7C-8C5F-DE3EEC58700A}"/>
              </a:ext>
            </a:extLst>
          </p:cNvPr>
          <p:cNvSpPr txBox="1"/>
          <p:nvPr/>
        </p:nvSpPr>
        <p:spPr>
          <a:xfrm>
            <a:off x="2075481" y="2233945"/>
            <a:ext cx="8239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  <a:latin typeface="Consolas" panose="020B0609020204030204" pitchFamily="49" charset="0"/>
              </a:rPr>
              <a:t>The remaining locations of the array are filled with value 0.</a:t>
            </a:r>
            <a:endParaRPr lang="en-US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A18A7-63C0-4871-BF6F-1CE1E85D1D9F}"/>
              </a:ext>
            </a:extLst>
          </p:cNvPr>
          <p:cNvSpPr txBox="1"/>
          <p:nvPr/>
        </p:nvSpPr>
        <p:spPr>
          <a:xfrm>
            <a:off x="1255363" y="4426854"/>
            <a:ext cx="953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[10] = {3, 5, 7, 9, 10,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44240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EF03D5-79C4-455C-A45C-AE57C30764FF}"/>
              </a:ext>
            </a:extLst>
          </p:cNvPr>
          <p:cNvSpPr txBox="1"/>
          <p:nvPr/>
        </p:nvSpPr>
        <p:spPr>
          <a:xfrm>
            <a:off x="8799443" y="0"/>
            <a:ext cx="3392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THE</a:t>
            </a:r>
            <a:b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</a:br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PROGRAMMATORE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DA2EB7-94DF-4110-869C-6DC4B8C0BE1A}"/>
              </a:ext>
            </a:extLst>
          </p:cNvPr>
          <p:cNvSpPr/>
          <p:nvPr/>
        </p:nvSpPr>
        <p:spPr>
          <a:xfrm>
            <a:off x="119270" y="908388"/>
            <a:ext cx="119534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A5811-C524-411B-B3EC-66E4945C12FE}"/>
              </a:ext>
            </a:extLst>
          </p:cNvPr>
          <p:cNvSpPr txBox="1"/>
          <p:nvPr/>
        </p:nvSpPr>
        <p:spPr>
          <a:xfrm>
            <a:off x="-145773" y="284916"/>
            <a:ext cx="164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B55B6-46E7-4D96-AD9D-1CA6BDA25C9F}"/>
              </a:ext>
            </a:extLst>
          </p:cNvPr>
          <p:cNvSpPr txBox="1"/>
          <p:nvPr/>
        </p:nvSpPr>
        <p:spPr>
          <a:xfrm>
            <a:off x="2075481" y="2233945"/>
            <a:ext cx="8239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  <a:latin typeface="Consolas" panose="020B0609020204030204" pitchFamily="49" charset="0"/>
              </a:rPr>
              <a:t>Another good way to determine array size is using #define</a:t>
            </a:r>
            <a:endParaRPr lang="en-US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7A626-D851-47DE-9A88-B8F613E65D2F}"/>
              </a:ext>
            </a:extLst>
          </p:cNvPr>
          <p:cNvSpPr txBox="1"/>
          <p:nvPr/>
        </p:nvSpPr>
        <p:spPr>
          <a:xfrm>
            <a:off x="4409380" y="3936524"/>
            <a:ext cx="4045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C000"/>
                </a:solidFill>
                <a:latin typeface="Consolas" panose="020B0609020204030204" pitchFamily="49" charset="0"/>
              </a:rPr>
              <a:t>#define Size 20</a:t>
            </a:r>
          </a:p>
          <a:p>
            <a:endParaRPr lang="en-US" sz="2800" i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2800" i="1" dirty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[Size];</a:t>
            </a:r>
          </a:p>
        </p:txBody>
      </p:sp>
    </p:spTree>
    <p:extLst>
      <p:ext uri="{BB962C8B-B14F-4D97-AF65-F5344CB8AC3E}">
        <p14:creationId xmlns:p14="http://schemas.microsoft.com/office/powerpoint/2010/main" val="1177106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B6EC5A-5795-4D80-BE18-0DC5C61ADFF8}"/>
              </a:ext>
            </a:extLst>
          </p:cNvPr>
          <p:cNvSpPr txBox="1"/>
          <p:nvPr/>
        </p:nvSpPr>
        <p:spPr>
          <a:xfrm>
            <a:off x="8799443" y="0"/>
            <a:ext cx="3392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THE</a:t>
            </a:r>
            <a:b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</a:br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PROGRAMMATORE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E9E6D-057B-48E2-8516-DF26A61DF3D8}"/>
              </a:ext>
            </a:extLst>
          </p:cNvPr>
          <p:cNvSpPr/>
          <p:nvPr/>
        </p:nvSpPr>
        <p:spPr>
          <a:xfrm>
            <a:off x="119270" y="908388"/>
            <a:ext cx="119534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261E4B-CC5F-40C5-A355-5F9269254FAA}"/>
              </a:ext>
            </a:extLst>
          </p:cNvPr>
          <p:cNvSpPr txBox="1"/>
          <p:nvPr/>
        </p:nvSpPr>
        <p:spPr>
          <a:xfrm>
            <a:off x="-145773" y="284916"/>
            <a:ext cx="164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09EDA-7ABF-4600-B34B-7F8DD1720E55}"/>
              </a:ext>
            </a:extLst>
          </p:cNvPr>
          <p:cNvSpPr txBox="1"/>
          <p:nvPr/>
        </p:nvSpPr>
        <p:spPr>
          <a:xfrm>
            <a:off x="2255901" y="1577579"/>
            <a:ext cx="8239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  <a:latin typeface="Consolas" panose="020B0609020204030204" pitchFamily="49" charset="0"/>
              </a:rPr>
              <a:t>To initialize all the value of array 0. </a:t>
            </a:r>
            <a:endParaRPr lang="en-US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38BED-4590-4CDA-8520-0A1D6B6D6E5B}"/>
              </a:ext>
            </a:extLst>
          </p:cNvPr>
          <p:cNvSpPr txBox="1"/>
          <p:nvPr/>
        </p:nvSpPr>
        <p:spPr>
          <a:xfrm>
            <a:off x="4139227" y="2249414"/>
            <a:ext cx="3767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[10] = {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BACEC-23BA-450F-BB03-369492563020}"/>
              </a:ext>
            </a:extLst>
          </p:cNvPr>
          <p:cNvSpPr txBox="1"/>
          <p:nvPr/>
        </p:nvSpPr>
        <p:spPr>
          <a:xfrm>
            <a:off x="4241930" y="5018811"/>
            <a:ext cx="3767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[10] = {};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BF82E-388D-44AC-8A85-05F6D4508631}"/>
              </a:ext>
            </a:extLst>
          </p:cNvPr>
          <p:cNvSpPr txBox="1"/>
          <p:nvPr/>
        </p:nvSpPr>
        <p:spPr>
          <a:xfrm>
            <a:off x="4344635" y="4346977"/>
            <a:ext cx="3561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  <a:latin typeface="Consolas" panose="020B0609020204030204" pitchFamily="49" charset="0"/>
              </a:rPr>
              <a:t>This is illegal. </a:t>
            </a:r>
            <a:endParaRPr lang="en-US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1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DCA6-117B-4790-9476-0B036382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FFC000"/>
                </a:solidFill>
                <a:latin typeface="Agency FB" panose="020B0503020202020204" pitchFamily="34" charset="0"/>
              </a:rPr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3E5D2-4567-469F-9A91-F2C9955E6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1057"/>
            <a:ext cx="10515600" cy="1785480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rgbClr val="FFC000"/>
                </a:solidFill>
                <a:latin typeface="Consolas" panose="020B0609020204030204" pitchFamily="49" charset="0"/>
              </a:rPr>
              <a:t>Definition of array</a:t>
            </a:r>
          </a:p>
          <a:p>
            <a:r>
              <a:rPr lang="en-US" sz="3200" i="1" dirty="0">
                <a:solidFill>
                  <a:srgbClr val="FFC000"/>
                </a:solidFill>
                <a:latin typeface="Consolas" panose="020B0609020204030204" pitchFamily="49" charset="0"/>
              </a:rPr>
              <a:t>Understanding the definition of array</a:t>
            </a:r>
          </a:p>
          <a:p>
            <a:r>
              <a:rPr lang="en-US" sz="3200" i="1" dirty="0">
                <a:solidFill>
                  <a:srgbClr val="FFC000"/>
                </a:solidFill>
                <a:latin typeface="Consolas" panose="020B0609020204030204" pitchFamily="49" charset="0"/>
              </a:rPr>
              <a:t>Introduction to one dimensional array</a:t>
            </a:r>
          </a:p>
          <a:p>
            <a:endParaRPr lang="en-US" sz="3200" i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endParaRPr lang="en-US" sz="3200" i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971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3DD229-2425-4551-9023-F598A3BFF07C}"/>
              </a:ext>
            </a:extLst>
          </p:cNvPr>
          <p:cNvSpPr txBox="1"/>
          <p:nvPr/>
        </p:nvSpPr>
        <p:spPr>
          <a:xfrm>
            <a:off x="8799443" y="0"/>
            <a:ext cx="3392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THE</a:t>
            </a:r>
            <a:b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</a:br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PROGRAMMATORE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8F31BC-7BA4-4993-8A77-7100A648A8AB}"/>
              </a:ext>
            </a:extLst>
          </p:cNvPr>
          <p:cNvSpPr/>
          <p:nvPr/>
        </p:nvSpPr>
        <p:spPr>
          <a:xfrm>
            <a:off x="119270" y="908388"/>
            <a:ext cx="119534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FB333-7E24-4015-BED0-D8E41A31CF01}"/>
              </a:ext>
            </a:extLst>
          </p:cNvPr>
          <p:cNvSpPr txBox="1"/>
          <p:nvPr/>
        </p:nvSpPr>
        <p:spPr>
          <a:xfrm>
            <a:off x="119270" y="284916"/>
            <a:ext cx="164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Examples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0F9792-0ECE-4BCF-86DE-558AB4BC188E}"/>
              </a:ext>
            </a:extLst>
          </p:cNvPr>
          <p:cNvSpPr txBox="1"/>
          <p:nvPr/>
        </p:nvSpPr>
        <p:spPr>
          <a:xfrm>
            <a:off x="0" y="2056849"/>
            <a:ext cx="121920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00B050"/>
                </a:solidFill>
                <a:latin typeface="Consolas" panose="020B0609020204030204" pitchFamily="49" charset="0"/>
              </a:rPr>
              <a:t>A program that print an array in reverse order.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00B050"/>
                </a:solidFill>
                <a:latin typeface="Consolas" panose="020B0609020204030204" pitchFamily="49" charset="0"/>
              </a:rPr>
              <a:t>A program to calculate sum of all numbers in the array.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00B050"/>
                </a:solidFill>
                <a:latin typeface="Consolas" panose="020B0609020204030204" pitchFamily="49" charset="0"/>
              </a:rPr>
              <a:t>A program to find a specific number from an array.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00B050"/>
                </a:solidFill>
                <a:latin typeface="Consolas" panose="020B0609020204030204" pitchFamily="49" charset="0"/>
              </a:rPr>
              <a:t>A program to find the number of even numbers in an array.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00B050"/>
                </a:solidFill>
                <a:latin typeface="Consolas" panose="020B0609020204030204" pitchFamily="49" charset="0"/>
              </a:rPr>
              <a:t>A program to copy all the elements into another array.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00B050"/>
                </a:solidFill>
                <a:latin typeface="Consolas" panose="020B0609020204030204" pitchFamily="49" charset="0"/>
              </a:rPr>
              <a:t>A program to find number of vowels in an array.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00B050"/>
                </a:solidFill>
                <a:latin typeface="Consolas" panose="020B0609020204030204" pitchFamily="49" charset="0"/>
              </a:rPr>
              <a:t>A program to print results of all students with roll number.</a:t>
            </a:r>
          </a:p>
        </p:txBody>
      </p:sp>
    </p:spTree>
    <p:extLst>
      <p:ext uri="{BB962C8B-B14F-4D97-AF65-F5344CB8AC3E}">
        <p14:creationId xmlns:p14="http://schemas.microsoft.com/office/powerpoint/2010/main" val="302347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B42511-14BA-473C-A6E4-3AE76C60B0C8}"/>
              </a:ext>
            </a:extLst>
          </p:cNvPr>
          <p:cNvSpPr txBox="1"/>
          <p:nvPr/>
        </p:nvSpPr>
        <p:spPr>
          <a:xfrm>
            <a:off x="8799443" y="0"/>
            <a:ext cx="3392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THE</a:t>
            </a:r>
            <a:b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</a:br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PROGRAMMATORE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319BB-9ADF-45D9-B8F2-606A96154F44}"/>
              </a:ext>
            </a:extLst>
          </p:cNvPr>
          <p:cNvSpPr/>
          <p:nvPr/>
        </p:nvSpPr>
        <p:spPr>
          <a:xfrm>
            <a:off x="119270" y="908388"/>
            <a:ext cx="119534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B7ADC-12E5-443F-9B84-8EE5812180E3}"/>
              </a:ext>
            </a:extLst>
          </p:cNvPr>
          <p:cNvSpPr txBox="1"/>
          <p:nvPr/>
        </p:nvSpPr>
        <p:spPr>
          <a:xfrm>
            <a:off x="-145773" y="284916"/>
            <a:ext cx="164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13012-5E1F-4AEF-99EF-ECA1C791C3D0}"/>
              </a:ext>
            </a:extLst>
          </p:cNvPr>
          <p:cNvSpPr txBox="1"/>
          <p:nvPr/>
        </p:nvSpPr>
        <p:spPr>
          <a:xfrm>
            <a:off x="1" y="1874681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An array is a </a:t>
            </a:r>
            <a:r>
              <a:rPr lang="en-US" sz="2400" i="1" dirty="0">
                <a:solidFill>
                  <a:schemeClr val="bg1"/>
                </a:solidFill>
              </a:rPr>
              <a:t>data structure </a:t>
            </a:r>
            <a:r>
              <a:rPr lang="en-US" sz="2400" dirty="0">
                <a:solidFill>
                  <a:schemeClr val="bg1"/>
                </a:solidFill>
              </a:rPr>
              <a:t>that contains a group of elements.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Typically these elements are all of the same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data type</a:t>
            </a:r>
            <a:r>
              <a:rPr lang="en-US" sz="2400" dirty="0">
                <a:solidFill>
                  <a:schemeClr val="bg1"/>
                </a:solidFill>
              </a:rPr>
              <a:t>, such as an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integer, float/double</a:t>
            </a:r>
            <a:r>
              <a:rPr lang="en-US" sz="2400" dirty="0">
                <a:solidFill>
                  <a:schemeClr val="bg1"/>
                </a:solidFill>
              </a:rPr>
              <a:t> or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901F0C-06A7-47A3-B10E-296B0E5F6F9B}"/>
              </a:ext>
            </a:extLst>
          </p:cNvPr>
          <p:cNvSpPr/>
          <p:nvPr/>
        </p:nvSpPr>
        <p:spPr>
          <a:xfrm>
            <a:off x="1311965" y="5022574"/>
            <a:ext cx="662610" cy="5957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AF53EB-31B5-482C-8806-A10051C5A812}"/>
              </a:ext>
            </a:extLst>
          </p:cNvPr>
          <p:cNvSpPr/>
          <p:nvPr/>
        </p:nvSpPr>
        <p:spPr>
          <a:xfrm>
            <a:off x="1974575" y="5022574"/>
            <a:ext cx="662610" cy="5957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B389B-BE5F-4C5D-A855-D720FC459FEF}"/>
              </a:ext>
            </a:extLst>
          </p:cNvPr>
          <p:cNvSpPr/>
          <p:nvPr/>
        </p:nvSpPr>
        <p:spPr>
          <a:xfrm>
            <a:off x="2623935" y="5022574"/>
            <a:ext cx="662610" cy="5957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012F67-FBDD-4320-86CB-EB301FF69D8A}"/>
              </a:ext>
            </a:extLst>
          </p:cNvPr>
          <p:cNvSpPr/>
          <p:nvPr/>
        </p:nvSpPr>
        <p:spPr>
          <a:xfrm>
            <a:off x="3273295" y="5022574"/>
            <a:ext cx="662610" cy="5957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26F31A-B0BB-4F9F-B845-14FE95EAB13F}"/>
              </a:ext>
            </a:extLst>
          </p:cNvPr>
          <p:cNvSpPr/>
          <p:nvPr/>
        </p:nvSpPr>
        <p:spPr>
          <a:xfrm>
            <a:off x="3935905" y="5022574"/>
            <a:ext cx="662610" cy="5957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AC32D-4D06-434A-8C4E-7465949CFA4B}"/>
              </a:ext>
            </a:extLst>
          </p:cNvPr>
          <p:cNvSpPr/>
          <p:nvPr/>
        </p:nvSpPr>
        <p:spPr>
          <a:xfrm>
            <a:off x="4585273" y="5022574"/>
            <a:ext cx="662610" cy="5957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98137-3DCB-4829-9731-13C6F21A053E}"/>
              </a:ext>
            </a:extLst>
          </p:cNvPr>
          <p:cNvSpPr/>
          <p:nvPr/>
        </p:nvSpPr>
        <p:spPr>
          <a:xfrm>
            <a:off x="5247883" y="5022574"/>
            <a:ext cx="662610" cy="5957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EBA979-EF11-4B77-8C5B-DCE58F76962A}"/>
              </a:ext>
            </a:extLst>
          </p:cNvPr>
          <p:cNvSpPr/>
          <p:nvPr/>
        </p:nvSpPr>
        <p:spPr>
          <a:xfrm>
            <a:off x="5897243" y="5022574"/>
            <a:ext cx="662610" cy="5957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F184BA-3B62-4D42-9799-58B4A24D52CB}"/>
              </a:ext>
            </a:extLst>
          </p:cNvPr>
          <p:cNvSpPr/>
          <p:nvPr/>
        </p:nvSpPr>
        <p:spPr>
          <a:xfrm>
            <a:off x="6546603" y="5022574"/>
            <a:ext cx="662610" cy="5957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A87EA-11D9-4A8A-96E2-B78DA053626D}"/>
              </a:ext>
            </a:extLst>
          </p:cNvPr>
          <p:cNvSpPr/>
          <p:nvPr/>
        </p:nvSpPr>
        <p:spPr>
          <a:xfrm>
            <a:off x="7209213" y="5022574"/>
            <a:ext cx="662610" cy="5957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6A6FD2-1429-44C8-8A96-3AC91CCDAE80}"/>
              </a:ext>
            </a:extLst>
          </p:cNvPr>
          <p:cNvSpPr/>
          <p:nvPr/>
        </p:nvSpPr>
        <p:spPr>
          <a:xfrm>
            <a:off x="7858573" y="5022574"/>
            <a:ext cx="662610" cy="5957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DE3B96-581B-4402-91EA-0031405B47E2}"/>
              </a:ext>
            </a:extLst>
          </p:cNvPr>
          <p:cNvSpPr/>
          <p:nvPr/>
        </p:nvSpPr>
        <p:spPr>
          <a:xfrm>
            <a:off x="8507933" y="5022574"/>
            <a:ext cx="662610" cy="5957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2565F8-783B-4C30-B173-904C93BFF065}"/>
              </a:ext>
            </a:extLst>
          </p:cNvPr>
          <p:cNvSpPr/>
          <p:nvPr/>
        </p:nvSpPr>
        <p:spPr>
          <a:xfrm>
            <a:off x="9157293" y="5022574"/>
            <a:ext cx="662610" cy="5957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90372-8F62-40E3-B03C-F5AD0A7BBDB1}"/>
              </a:ext>
            </a:extLst>
          </p:cNvPr>
          <p:cNvSpPr/>
          <p:nvPr/>
        </p:nvSpPr>
        <p:spPr>
          <a:xfrm>
            <a:off x="9819903" y="5022574"/>
            <a:ext cx="662610" cy="5957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5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0E9B41-0235-4EED-A5B7-5E00B9036882}"/>
              </a:ext>
            </a:extLst>
          </p:cNvPr>
          <p:cNvSpPr txBox="1"/>
          <p:nvPr/>
        </p:nvSpPr>
        <p:spPr>
          <a:xfrm>
            <a:off x="8799443" y="0"/>
            <a:ext cx="3392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THE</a:t>
            </a:r>
            <a:b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</a:br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PROGRAMMATORE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11D8AB-A9E1-430B-9E65-B4D8CDF14EB6}"/>
              </a:ext>
            </a:extLst>
          </p:cNvPr>
          <p:cNvSpPr/>
          <p:nvPr/>
        </p:nvSpPr>
        <p:spPr>
          <a:xfrm>
            <a:off x="119270" y="908388"/>
            <a:ext cx="119534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3023E-C7DD-434D-AD64-B4F6EB66E338}"/>
              </a:ext>
            </a:extLst>
          </p:cNvPr>
          <p:cNvSpPr txBox="1"/>
          <p:nvPr/>
        </p:nvSpPr>
        <p:spPr>
          <a:xfrm>
            <a:off x="119270" y="308223"/>
            <a:ext cx="164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089BB-1BE7-4F37-8D42-4A578BF9EECA}"/>
              </a:ext>
            </a:extLst>
          </p:cNvPr>
          <p:cNvSpPr txBox="1"/>
          <p:nvPr/>
        </p:nvSpPr>
        <p:spPr>
          <a:xfrm>
            <a:off x="1" y="2305616"/>
            <a:ext cx="1219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 search engine may use an array to store Web pages found in a search performed by the user. When displaying the results, the program will output one element of the array at a time.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Storing the results in an array is much more efficient way to manage memory.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24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1C4BF4-3827-4AF0-A739-91537CD37CA2}"/>
              </a:ext>
            </a:extLst>
          </p:cNvPr>
          <p:cNvSpPr txBox="1"/>
          <p:nvPr/>
        </p:nvSpPr>
        <p:spPr>
          <a:xfrm>
            <a:off x="8799443" y="0"/>
            <a:ext cx="3392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THE</a:t>
            </a:r>
            <a:b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</a:br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PROGRAMMATORE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22BFCD-8643-40D6-AD05-47980C5F7190}"/>
              </a:ext>
            </a:extLst>
          </p:cNvPr>
          <p:cNvSpPr/>
          <p:nvPr/>
        </p:nvSpPr>
        <p:spPr>
          <a:xfrm>
            <a:off x="119270" y="908388"/>
            <a:ext cx="119534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E2FF9B-300B-438B-B26F-2BBAD886ADA7}"/>
              </a:ext>
            </a:extLst>
          </p:cNvPr>
          <p:cNvSpPr txBox="1"/>
          <p:nvPr/>
        </p:nvSpPr>
        <p:spPr>
          <a:xfrm>
            <a:off x="-145773" y="284916"/>
            <a:ext cx="164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FA34F-FD37-4142-B9CE-7FA70A293E94}"/>
              </a:ext>
            </a:extLst>
          </p:cNvPr>
          <p:cNvSpPr txBox="1"/>
          <p:nvPr/>
        </p:nvSpPr>
        <p:spPr>
          <a:xfrm>
            <a:off x="3253409" y="1338590"/>
            <a:ext cx="568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take 10 variables of integer types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5C7A11-D698-4B8A-9E8B-6E536AE3338E}"/>
              </a:ext>
            </a:extLst>
          </p:cNvPr>
          <p:cNvSpPr txBox="1"/>
          <p:nvPr/>
        </p:nvSpPr>
        <p:spPr>
          <a:xfrm>
            <a:off x="3419062" y="2232778"/>
            <a:ext cx="5519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sz="3600" i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 a, b, c, d, e, f, g, h, </a:t>
            </a:r>
            <a:r>
              <a:rPr lang="en-US" sz="3600" dirty="0" err="1">
                <a:solidFill>
                  <a:schemeClr val="bg1"/>
                </a:solidFill>
              </a:rPr>
              <a:t>i</a:t>
            </a:r>
            <a:r>
              <a:rPr lang="en-US" sz="3600" dirty="0">
                <a:solidFill>
                  <a:schemeClr val="bg1"/>
                </a:solidFill>
              </a:rPr>
              <a:t>, j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B0CD65-8D1F-466F-A8E7-E35CB9289B02}"/>
              </a:ext>
            </a:extLst>
          </p:cNvPr>
          <p:cNvSpPr txBox="1"/>
          <p:nvPr/>
        </p:nvSpPr>
        <p:spPr>
          <a:xfrm>
            <a:off x="2951922" y="4088488"/>
            <a:ext cx="647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What if we can take a better approach?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56332-1398-4A6A-B14C-43C4E7180693}"/>
              </a:ext>
            </a:extLst>
          </p:cNvPr>
          <p:cNvSpPr txBox="1"/>
          <p:nvPr/>
        </p:nvSpPr>
        <p:spPr>
          <a:xfrm>
            <a:off x="5055705" y="4782621"/>
            <a:ext cx="2080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>
                <a:solidFill>
                  <a:schemeClr val="bg1"/>
                </a:solidFill>
              </a:rPr>
              <a:t> a[10]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C708EC-8155-42D2-A109-ECE482FFC141}"/>
              </a:ext>
            </a:extLst>
          </p:cNvPr>
          <p:cNvSpPr/>
          <p:nvPr/>
        </p:nvSpPr>
        <p:spPr>
          <a:xfrm>
            <a:off x="3564815" y="5715623"/>
            <a:ext cx="662610" cy="5957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A926D8-356E-4771-82AF-3478FBC8DA84}"/>
              </a:ext>
            </a:extLst>
          </p:cNvPr>
          <p:cNvSpPr/>
          <p:nvPr/>
        </p:nvSpPr>
        <p:spPr>
          <a:xfrm>
            <a:off x="4227425" y="5715623"/>
            <a:ext cx="662610" cy="5957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863797-F408-429E-82BD-4106EADF47C1}"/>
              </a:ext>
            </a:extLst>
          </p:cNvPr>
          <p:cNvSpPr/>
          <p:nvPr/>
        </p:nvSpPr>
        <p:spPr>
          <a:xfrm>
            <a:off x="4876785" y="5715623"/>
            <a:ext cx="662610" cy="5957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9CFD18-97FF-4EFC-9DB9-EF490F5045D9}"/>
              </a:ext>
            </a:extLst>
          </p:cNvPr>
          <p:cNvSpPr/>
          <p:nvPr/>
        </p:nvSpPr>
        <p:spPr>
          <a:xfrm>
            <a:off x="5526145" y="5715623"/>
            <a:ext cx="662610" cy="5957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5504E1-1DF0-4203-A558-46C0132819ED}"/>
              </a:ext>
            </a:extLst>
          </p:cNvPr>
          <p:cNvSpPr/>
          <p:nvPr/>
        </p:nvSpPr>
        <p:spPr>
          <a:xfrm>
            <a:off x="6188755" y="5715623"/>
            <a:ext cx="662610" cy="5957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DAC10F-D56D-4B38-BF2E-4736414148B3}"/>
              </a:ext>
            </a:extLst>
          </p:cNvPr>
          <p:cNvSpPr/>
          <p:nvPr/>
        </p:nvSpPr>
        <p:spPr>
          <a:xfrm>
            <a:off x="6838123" y="5715623"/>
            <a:ext cx="662610" cy="5957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7F8880-AF20-47F9-9A17-2E812B552F7A}"/>
              </a:ext>
            </a:extLst>
          </p:cNvPr>
          <p:cNvSpPr/>
          <p:nvPr/>
        </p:nvSpPr>
        <p:spPr>
          <a:xfrm>
            <a:off x="7500733" y="5715623"/>
            <a:ext cx="662610" cy="5957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38353A-35F9-4F46-A2D7-35ED1E6915F7}"/>
              </a:ext>
            </a:extLst>
          </p:cNvPr>
          <p:cNvSpPr/>
          <p:nvPr/>
        </p:nvSpPr>
        <p:spPr>
          <a:xfrm>
            <a:off x="8163343" y="5715623"/>
            <a:ext cx="662610" cy="5957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62F09D-DBAA-428C-8E6B-6E0CAD95D35F}"/>
              </a:ext>
            </a:extLst>
          </p:cNvPr>
          <p:cNvSpPr/>
          <p:nvPr/>
        </p:nvSpPr>
        <p:spPr>
          <a:xfrm>
            <a:off x="8812711" y="5715623"/>
            <a:ext cx="662610" cy="5957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B13B5F-7941-43F3-A435-4E35D32973DE}"/>
              </a:ext>
            </a:extLst>
          </p:cNvPr>
          <p:cNvSpPr/>
          <p:nvPr/>
        </p:nvSpPr>
        <p:spPr>
          <a:xfrm>
            <a:off x="9475321" y="5715623"/>
            <a:ext cx="662610" cy="5957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539479-DCBA-45A7-BE41-54B1E9ACD791}"/>
              </a:ext>
            </a:extLst>
          </p:cNvPr>
          <p:cNvSpPr txBox="1"/>
          <p:nvPr/>
        </p:nvSpPr>
        <p:spPr>
          <a:xfrm>
            <a:off x="2806148" y="5564891"/>
            <a:ext cx="662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4AFCAE-D585-42D2-A73A-57FF34F3E198}"/>
              </a:ext>
            </a:extLst>
          </p:cNvPr>
          <p:cNvSpPr txBox="1"/>
          <p:nvPr/>
        </p:nvSpPr>
        <p:spPr>
          <a:xfrm>
            <a:off x="3631049" y="5692706"/>
            <a:ext cx="6811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5      8     7   11   13    6     1   10    4    21</a:t>
            </a:r>
          </a:p>
        </p:txBody>
      </p:sp>
    </p:spTree>
    <p:extLst>
      <p:ext uri="{BB962C8B-B14F-4D97-AF65-F5344CB8AC3E}">
        <p14:creationId xmlns:p14="http://schemas.microsoft.com/office/powerpoint/2010/main" val="334071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D98C54-E031-4DE1-933E-D929706DE0B4}"/>
              </a:ext>
            </a:extLst>
          </p:cNvPr>
          <p:cNvSpPr txBox="1"/>
          <p:nvPr/>
        </p:nvSpPr>
        <p:spPr>
          <a:xfrm>
            <a:off x="8799443" y="0"/>
            <a:ext cx="3392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THE</a:t>
            </a:r>
            <a:b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</a:br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PROGRAMMATORE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46DE26-1FA0-4397-8F3E-AF208D44127E}"/>
              </a:ext>
            </a:extLst>
          </p:cNvPr>
          <p:cNvSpPr/>
          <p:nvPr/>
        </p:nvSpPr>
        <p:spPr>
          <a:xfrm>
            <a:off x="119270" y="908388"/>
            <a:ext cx="119534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734AF0-2EB4-4FAC-AF60-20DAE5346E98}"/>
              </a:ext>
            </a:extLst>
          </p:cNvPr>
          <p:cNvSpPr txBox="1"/>
          <p:nvPr/>
        </p:nvSpPr>
        <p:spPr>
          <a:xfrm>
            <a:off x="-145773" y="284916"/>
            <a:ext cx="164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Quiz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D3768F1-9630-4860-8172-655A01798123}"/>
              </a:ext>
            </a:extLst>
          </p:cNvPr>
          <p:cNvGrpSpPr/>
          <p:nvPr/>
        </p:nvGrpSpPr>
        <p:grpSpPr>
          <a:xfrm>
            <a:off x="3527774" y="2577609"/>
            <a:ext cx="4177739" cy="3395845"/>
            <a:chOff x="1497496" y="1554719"/>
            <a:chExt cx="4177739" cy="33958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D88837-CF28-4B5D-A447-9F77A697D8E6}"/>
                </a:ext>
              </a:extLst>
            </p:cNvPr>
            <p:cNvSpPr/>
            <p:nvPr/>
          </p:nvSpPr>
          <p:spPr>
            <a:xfrm>
              <a:off x="2256163" y="1705451"/>
              <a:ext cx="662610" cy="595734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FC2C79-6F3D-4E76-B764-C729B2A4D53E}"/>
                </a:ext>
              </a:extLst>
            </p:cNvPr>
            <p:cNvSpPr/>
            <p:nvPr/>
          </p:nvSpPr>
          <p:spPr>
            <a:xfrm>
              <a:off x="2918773" y="1705451"/>
              <a:ext cx="662610" cy="595734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104F7DF-4FCE-424C-8116-9743160E982C}"/>
                </a:ext>
              </a:extLst>
            </p:cNvPr>
            <p:cNvSpPr/>
            <p:nvPr/>
          </p:nvSpPr>
          <p:spPr>
            <a:xfrm>
              <a:off x="3568133" y="1705451"/>
              <a:ext cx="662610" cy="595734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3AAE11-EBF9-4836-9E5C-F9BF3AD5CB9D}"/>
                </a:ext>
              </a:extLst>
            </p:cNvPr>
            <p:cNvSpPr/>
            <p:nvPr/>
          </p:nvSpPr>
          <p:spPr>
            <a:xfrm>
              <a:off x="4217493" y="1705451"/>
              <a:ext cx="662610" cy="595734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F6E993-C767-439D-B3AE-D2B913CCE35B}"/>
                </a:ext>
              </a:extLst>
            </p:cNvPr>
            <p:cNvSpPr/>
            <p:nvPr/>
          </p:nvSpPr>
          <p:spPr>
            <a:xfrm>
              <a:off x="4880103" y="1705451"/>
              <a:ext cx="662610" cy="595734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1E2BED-A86B-4E88-B1EA-98AFC43F5296}"/>
                </a:ext>
              </a:extLst>
            </p:cNvPr>
            <p:cNvSpPr txBox="1"/>
            <p:nvPr/>
          </p:nvSpPr>
          <p:spPr>
            <a:xfrm>
              <a:off x="1497496" y="1554719"/>
              <a:ext cx="6626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BF2192-C5AA-4169-928D-65022BABC2CE}"/>
                </a:ext>
              </a:extLst>
            </p:cNvPr>
            <p:cNvSpPr txBox="1"/>
            <p:nvPr/>
          </p:nvSpPr>
          <p:spPr>
            <a:xfrm>
              <a:off x="2454919" y="1757167"/>
              <a:ext cx="3220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5     8     7      11    3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8CA6A2F-F227-455C-9E42-4BC4F6AD537E}"/>
                </a:ext>
              </a:extLst>
            </p:cNvPr>
            <p:cNvSpPr/>
            <p:nvPr/>
          </p:nvSpPr>
          <p:spPr>
            <a:xfrm>
              <a:off x="2256163" y="3071661"/>
              <a:ext cx="662610" cy="595734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BFA84D6-79B7-4923-BBFD-A1E4A790A085}"/>
                </a:ext>
              </a:extLst>
            </p:cNvPr>
            <p:cNvSpPr/>
            <p:nvPr/>
          </p:nvSpPr>
          <p:spPr>
            <a:xfrm>
              <a:off x="2918773" y="3071661"/>
              <a:ext cx="662610" cy="595734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9867C58-C9DB-4EB5-8791-1390E0D2FFCD}"/>
                </a:ext>
              </a:extLst>
            </p:cNvPr>
            <p:cNvSpPr/>
            <p:nvPr/>
          </p:nvSpPr>
          <p:spPr>
            <a:xfrm>
              <a:off x="3568133" y="3071661"/>
              <a:ext cx="662610" cy="595734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45DA32-DC7E-469B-AE48-9D52AC74F8A4}"/>
                </a:ext>
              </a:extLst>
            </p:cNvPr>
            <p:cNvSpPr/>
            <p:nvPr/>
          </p:nvSpPr>
          <p:spPr>
            <a:xfrm>
              <a:off x="4217493" y="3071661"/>
              <a:ext cx="662610" cy="595734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C1D3DAB-47A3-43CE-911A-05903399AFA9}"/>
                </a:ext>
              </a:extLst>
            </p:cNvPr>
            <p:cNvSpPr txBox="1"/>
            <p:nvPr/>
          </p:nvSpPr>
          <p:spPr>
            <a:xfrm>
              <a:off x="1497496" y="2920929"/>
              <a:ext cx="6626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9E95237-BDB3-4F12-8756-B6FAB6DE0D93}"/>
                </a:ext>
              </a:extLst>
            </p:cNvPr>
            <p:cNvSpPr txBox="1"/>
            <p:nvPr/>
          </p:nvSpPr>
          <p:spPr>
            <a:xfrm>
              <a:off x="2322397" y="3088500"/>
              <a:ext cx="26504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‘s’    ‘p’    ‘d’    ‘f’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0CF9392-DCAA-4E84-9A6A-5805DE073919}"/>
                </a:ext>
              </a:extLst>
            </p:cNvPr>
            <p:cNvSpPr/>
            <p:nvPr/>
          </p:nvSpPr>
          <p:spPr>
            <a:xfrm>
              <a:off x="2256163" y="4331855"/>
              <a:ext cx="662610" cy="595734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70262DC-5B14-4008-8B4E-10B49D13BD97}"/>
                </a:ext>
              </a:extLst>
            </p:cNvPr>
            <p:cNvSpPr/>
            <p:nvPr/>
          </p:nvSpPr>
          <p:spPr>
            <a:xfrm>
              <a:off x="2918773" y="4331855"/>
              <a:ext cx="662610" cy="595734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E21FB1-E2C4-4328-B6F8-E11FB4384F48}"/>
                </a:ext>
              </a:extLst>
            </p:cNvPr>
            <p:cNvSpPr/>
            <p:nvPr/>
          </p:nvSpPr>
          <p:spPr>
            <a:xfrm>
              <a:off x="3568133" y="4331855"/>
              <a:ext cx="662610" cy="595734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CD283E-230C-4DB4-9C67-9D357427BEF9}"/>
                </a:ext>
              </a:extLst>
            </p:cNvPr>
            <p:cNvSpPr/>
            <p:nvPr/>
          </p:nvSpPr>
          <p:spPr>
            <a:xfrm>
              <a:off x="4217493" y="4331855"/>
              <a:ext cx="662610" cy="595734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BC42301-DDB5-4FF2-B57F-C21A5006BD6A}"/>
                </a:ext>
              </a:extLst>
            </p:cNvPr>
            <p:cNvSpPr/>
            <p:nvPr/>
          </p:nvSpPr>
          <p:spPr>
            <a:xfrm>
              <a:off x="4880103" y="4331855"/>
              <a:ext cx="662610" cy="595734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6126E7D-FFB4-430B-8758-3E58742FFA97}"/>
                </a:ext>
              </a:extLst>
            </p:cNvPr>
            <p:cNvSpPr txBox="1"/>
            <p:nvPr/>
          </p:nvSpPr>
          <p:spPr>
            <a:xfrm>
              <a:off x="1497496" y="4181123"/>
              <a:ext cx="6626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09679CF-2447-469A-9942-1F38CA671962}"/>
                </a:ext>
              </a:extLst>
            </p:cNvPr>
            <p:cNvSpPr txBox="1"/>
            <p:nvPr/>
          </p:nvSpPr>
          <p:spPr>
            <a:xfrm>
              <a:off x="2325693" y="4365731"/>
              <a:ext cx="3220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5      ‘g’    ‘f’   5.6    6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0AE7A91-8221-4C5A-BF1D-B7628B1BEF03}"/>
              </a:ext>
            </a:extLst>
          </p:cNvPr>
          <p:cNvSpPr txBox="1"/>
          <p:nvPr/>
        </p:nvSpPr>
        <p:spPr>
          <a:xfrm>
            <a:off x="3840147" y="1340379"/>
            <a:ext cx="3865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Mark the correct array</a:t>
            </a:r>
          </a:p>
        </p:txBody>
      </p:sp>
    </p:spTree>
    <p:extLst>
      <p:ext uri="{BB962C8B-B14F-4D97-AF65-F5344CB8AC3E}">
        <p14:creationId xmlns:p14="http://schemas.microsoft.com/office/powerpoint/2010/main" val="194936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B42511-14BA-473C-A6E4-3AE76C60B0C8}"/>
              </a:ext>
            </a:extLst>
          </p:cNvPr>
          <p:cNvSpPr txBox="1"/>
          <p:nvPr/>
        </p:nvSpPr>
        <p:spPr>
          <a:xfrm>
            <a:off x="8799443" y="0"/>
            <a:ext cx="3392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THE</a:t>
            </a:r>
            <a:b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</a:br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PROGRAMMATORE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319BB-9ADF-45D9-B8F2-606A96154F44}"/>
              </a:ext>
            </a:extLst>
          </p:cNvPr>
          <p:cNvSpPr/>
          <p:nvPr/>
        </p:nvSpPr>
        <p:spPr>
          <a:xfrm>
            <a:off x="119270" y="908388"/>
            <a:ext cx="119534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B7ADC-12E5-443F-9B84-8EE5812180E3}"/>
              </a:ext>
            </a:extLst>
          </p:cNvPr>
          <p:cNvSpPr txBox="1"/>
          <p:nvPr/>
        </p:nvSpPr>
        <p:spPr>
          <a:xfrm>
            <a:off x="-145773" y="284916"/>
            <a:ext cx="164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13012-5E1F-4AEF-99EF-ECA1C791C3D0}"/>
              </a:ext>
            </a:extLst>
          </p:cNvPr>
          <p:cNvSpPr txBox="1"/>
          <p:nvPr/>
        </p:nvSpPr>
        <p:spPr>
          <a:xfrm>
            <a:off x="119270" y="1133564"/>
            <a:ext cx="417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u="sng" dirty="0">
                <a:solidFill>
                  <a:schemeClr val="bg1"/>
                </a:solidFill>
                <a:latin typeface="Agency FB" panose="020B0503020202020204" pitchFamily="34" charset="0"/>
              </a:rPr>
              <a:t>One Dimensional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240FB-1561-4D80-BC5F-9C45048CAC0B}"/>
              </a:ext>
            </a:extLst>
          </p:cNvPr>
          <p:cNvSpPr txBox="1"/>
          <p:nvPr/>
        </p:nvSpPr>
        <p:spPr>
          <a:xfrm>
            <a:off x="4628604" y="3804683"/>
            <a:ext cx="2252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[5]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5B165-1450-4227-830C-FF79DBC53848}"/>
              </a:ext>
            </a:extLst>
          </p:cNvPr>
          <p:cNvSpPr txBox="1"/>
          <p:nvPr/>
        </p:nvSpPr>
        <p:spPr>
          <a:xfrm>
            <a:off x="1693246" y="3079307"/>
            <a:ext cx="8123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FFC000"/>
                </a:solidFill>
                <a:latin typeface="Consolas" panose="020B0609020204030204" pitchFamily="49" charset="0"/>
              </a:rPr>
              <a:t>data_type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array_name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number_of_variable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17B6BE-334A-4D90-B72F-899389182CE2}"/>
              </a:ext>
            </a:extLst>
          </p:cNvPr>
          <p:cNvSpPr txBox="1"/>
          <p:nvPr/>
        </p:nvSpPr>
        <p:spPr>
          <a:xfrm>
            <a:off x="1897541" y="4398562"/>
            <a:ext cx="8396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Consolas" panose="020B0609020204030204" pitchFamily="49" charset="0"/>
              </a:rPr>
              <a:t>Compiler will allocate a contiguous block of memory size = </a:t>
            </a:r>
            <a:r>
              <a:rPr lang="en-US" sz="2800" i="1" dirty="0">
                <a:solidFill>
                  <a:srgbClr val="00B050"/>
                </a:solidFill>
                <a:latin typeface="Consolas" panose="020B0609020204030204" pitchFamily="49" charset="0"/>
              </a:rPr>
              <a:t>5</a:t>
            </a:r>
            <a:r>
              <a:rPr lang="en-US" sz="2800" i="1" dirty="0">
                <a:solidFill>
                  <a:schemeClr val="bg1"/>
                </a:solidFill>
                <a:latin typeface="Consolas" panose="020B0609020204030204" pitchFamily="49" charset="0"/>
              </a:rPr>
              <a:t> * </a:t>
            </a:r>
            <a:r>
              <a:rPr lang="en-US" sz="2800" i="1" dirty="0" err="1">
                <a:solidFill>
                  <a:srgbClr val="FFC000"/>
                </a:solidFill>
                <a:latin typeface="Consolas" panose="020B0609020204030204" pitchFamily="49" charset="0"/>
              </a:rPr>
              <a:t>sizeof</a:t>
            </a:r>
            <a:r>
              <a:rPr lang="en-US" sz="2800" i="1" dirty="0">
                <a:solidFill>
                  <a:schemeClr val="bg1"/>
                </a:solidFill>
                <a:latin typeface="Consolas" panose="020B0609020204030204" pitchFamily="49" charset="0"/>
              </a:rPr>
              <a:t>(int)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74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9C44C0-4641-475F-A1A1-5F26F6D96A10}"/>
              </a:ext>
            </a:extLst>
          </p:cNvPr>
          <p:cNvSpPr txBox="1"/>
          <p:nvPr/>
        </p:nvSpPr>
        <p:spPr>
          <a:xfrm>
            <a:off x="8799443" y="0"/>
            <a:ext cx="3392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THE</a:t>
            </a:r>
            <a:b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</a:br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PROGRAMMATORE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38331A-36F0-4E25-A2DE-8007886C3BB2}"/>
              </a:ext>
            </a:extLst>
          </p:cNvPr>
          <p:cNvSpPr/>
          <p:nvPr/>
        </p:nvSpPr>
        <p:spPr>
          <a:xfrm>
            <a:off x="119270" y="908388"/>
            <a:ext cx="119534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57BA9-C0BC-4616-9179-FD502C60947E}"/>
              </a:ext>
            </a:extLst>
          </p:cNvPr>
          <p:cNvSpPr txBox="1"/>
          <p:nvPr/>
        </p:nvSpPr>
        <p:spPr>
          <a:xfrm>
            <a:off x="-145773" y="284916"/>
            <a:ext cx="164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Array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3788FB-029D-409A-AF57-2AFC7275087C}"/>
              </a:ext>
            </a:extLst>
          </p:cNvPr>
          <p:cNvSpPr txBox="1"/>
          <p:nvPr/>
        </p:nvSpPr>
        <p:spPr>
          <a:xfrm>
            <a:off x="1497496" y="2831337"/>
            <a:ext cx="30016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[0] = 5</a:t>
            </a:r>
          </a:p>
          <a:p>
            <a:r>
              <a:rPr lang="en-US" sz="2800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[1] = 7</a:t>
            </a:r>
          </a:p>
          <a:p>
            <a:r>
              <a:rPr lang="en-US" sz="2800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[2] = 11</a:t>
            </a:r>
          </a:p>
          <a:p>
            <a:r>
              <a:rPr lang="en-US" sz="2800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[3] = 2</a:t>
            </a:r>
          </a:p>
          <a:p>
            <a:r>
              <a:rPr lang="en-US" sz="2800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[4] =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2E2F90-A72C-45F7-B15B-CE2DC47C86DE}"/>
              </a:ext>
            </a:extLst>
          </p:cNvPr>
          <p:cNvSpPr/>
          <p:nvPr/>
        </p:nvSpPr>
        <p:spPr>
          <a:xfrm>
            <a:off x="7036906" y="3499659"/>
            <a:ext cx="662610" cy="5957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8A1759-925A-48DE-B400-5DE365A09248}"/>
              </a:ext>
            </a:extLst>
          </p:cNvPr>
          <p:cNvSpPr/>
          <p:nvPr/>
        </p:nvSpPr>
        <p:spPr>
          <a:xfrm>
            <a:off x="7699516" y="3499659"/>
            <a:ext cx="662610" cy="5957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C62650-47FE-45CD-BBBE-18F8894BDF5E}"/>
              </a:ext>
            </a:extLst>
          </p:cNvPr>
          <p:cNvSpPr/>
          <p:nvPr/>
        </p:nvSpPr>
        <p:spPr>
          <a:xfrm>
            <a:off x="8348876" y="3499659"/>
            <a:ext cx="662610" cy="5957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7D1957-2A1C-45EB-BCCE-5583965DE895}"/>
              </a:ext>
            </a:extLst>
          </p:cNvPr>
          <p:cNvSpPr/>
          <p:nvPr/>
        </p:nvSpPr>
        <p:spPr>
          <a:xfrm>
            <a:off x="8998236" y="3499659"/>
            <a:ext cx="662610" cy="5957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FB6F83-AFDA-4E52-BE70-0E1FE718C46E}"/>
              </a:ext>
            </a:extLst>
          </p:cNvPr>
          <p:cNvSpPr/>
          <p:nvPr/>
        </p:nvSpPr>
        <p:spPr>
          <a:xfrm>
            <a:off x="9660846" y="3499659"/>
            <a:ext cx="662610" cy="59573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37EE27-77CC-42C4-A67F-4F8A6E713CBE}"/>
              </a:ext>
            </a:extLst>
          </p:cNvPr>
          <p:cNvSpPr txBox="1"/>
          <p:nvPr/>
        </p:nvSpPr>
        <p:spPr>
          <a:xfrm>
            <a:off x="5872378" y="3429000"/>
            <a:ext cx="1275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endParaRPr lang="en-US" sz="3200" i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A58962-23DA-4734-963A-0CFD528BA124}"/>
              </a:ext>
            </a:extLst>
          </p:cNvPr>
          <p:cNvSpPr txBox="1"/>
          <p:nvPr/>
        </p:nvSpPr>
        <p:spPr>
          <a:xfrm>
            <a:off x="7103141" y="3476742"/>
            <a:ext cx="3392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5      7    11    2    4 </a:t>
            </a:r>
          </a:p>
        </p:txBody>
      </p:sp>
    </p:spTree>
    <p:extLst>
      <p:ext uri="{BB962C8B-B14F-4D97-AF65-F5344CB8AC3E}">
        <p14:creationId xmlns:p14="http://schemas.microsoft.com/office/powerpoint/2010/main" val="105542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961310-2371-426E-BE3D-A64A0530FAC8}"/>
              </a:ext>
            </a:extLst>
          </p:cNvPr>
          <p:cNvSpPr txBox="1"/>
          <p:nvPr/>
        </p:nvSpPr>
        <p:spPr>
          <a:xfrm>
            <a:off x="8799443" y="0"/>
            <a:ext cx="3392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THE</a:t>
            </a:r>
            <a:b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</a:br>
            <a:r>
              <a:rPr lang="en-US" sz="2800" b="1" dirty="0">
                <a:solidFill>
                  <a:schemeClr val="bg1"/>
                </a:solidFill>
                <a:latin typeface="DAGGERSQUARE" pitchFamily="50" charset="0"/>
              </a:rPr>
              <a:t>PROGRAMMATORE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D882E-038D-4BA5-9805-989E8E1A2819}"/>
              </a:ext>
            </a:extLst>
          </p:cNvPr>
          <p:cNvSpPr/>
          <p:nvPr/>
        </p:nvSpPr>
        <p:spPr>
          <a:xfrm>
            <a:off x="119270" y="908388"/>
            <a:ext cx="1195346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10FA8-9F3C-46F0-8DF5-B6A43993A5F1}"/>
              </a:ext>
            </a:extLst>
          </p:cNvPr>
          <p:cNvSpPr txBox="1"/>
          <p:nvPr/>
        </p:nvSpPr>
        <p:spPr>
          <a:xfrm>
            <a:off x="-145773" y="284916"/>
            <a:ext cx="164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0BB5E-796E-488E-9BBE-A495A5DCCA18}"/>
              </a:ext>
            </a:extLst>
          </p:cNvPr>
          <p:cNvSpPr txBox="1"/>
          <p:nvPr/>
        </p:nvSpPr>
        <p:spPr>
          <a:xfrm>
            <a:off x="278297" y="1383863"/>
            <a:ext cx="2252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[5]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7A530-98E8-41CF-BDCF-99FEDA95D425}"/>
              </a:ext>
            </a:extLst>
          </p:cNvPr>
          <p:cNvSpPr txBox="1"/>
          <p:nvPr/>
        </p:nvSpPr>
        <p:spPr>
          <a:xfrm>
            <a:off x="278296" y="2372327"/>
            <a:ext cx="431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[0] = 1001 - 1004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8BA7C3-900D-4A01-8CAC-C6B784DDD3ED}"/>
              </a:ext>
            </a:extLst>
          </p:cNvPr>
          <p:cNvSpPr txBox="1"/>
          <p:nvPr/>
        </p:nvSpPr>
        <p:spPr>
          <a:xfrm>
            <a:off x="9342784" y="1024726"/>
            <a:ext cx="2849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= 4 bytes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D1E851-208F-4B44-8DF4-02EC06F3C945}"/>
              </a:ext>
            </a:extLst>
          </p:cNvPr>
          <p:cNvSpPr/>
          <p:nvPr/>
        </p:nvSpPr>
        <p:spPr>
          <a:xfrm>
            <a:off x="5486400" y="1211909"/>
            <a:ext cx="2385391" cy="3061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71BEAF-8678-4170-9205-36B5AB1E161B}"/>
              </a:ext>
            </a:extLst>
          </p:cNvPr>
          <p:cNvSpPr/>
          <p:nvPr/>
        </p:nvSpPr>
        <p:spPr>
          <a:xfrm>
            <a:off x="5486399" y="1518039"/>
            <a:ext cx="2385391" cy="3061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A2AF7B-F943-4ABD-8B3A-AFA42FA2319F}"/>
              </a:ext>
            </a:extLst>
          </p:cNvPr>
          <p:cNvSpPr/>
          <p:nvPr/>
        </p:nvSpPr>
        <p:spPr>
          <a:xfrm>
            <a:off x="5486398" y="1830118"/>
            <a:ext cx="2385391" cy="3061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460C0C-BE2F-4F81-9D76-BB7AD1383FBE}"/>
              </a:ext>
            </a:extLst>
          </p:cNvPr>
          <p:cNvSpPr/>
          <p:nvPr/>
        </p:nvSpPr>
        <p:spPr>
          <a:xfrm>
            <a:off x="5486397" y="2136248"/>
            <a:ext cx="2385391" cy="3061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BCB685-32B3-4745-B190-FD4BC2FB51FE}"/>
              </a:ext>
            </a:extLst>
          </p:cNvPr>
          <p:cNvSpPr/>
          <p:nvPr/>
        </p:nvSpPr>
        <p:spPr>
          <a:xfrm>
            <a:off x="5486400" y="2450384"/>
            <a:ext cx="2385391" cy="3061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D8EBAC-EAD0-45E2-B2DB-2CA283527625}"/>
              </a:ext>
            </a:extLst>
          </p:cNvPr>
          <p:cNvSpPr/>
          <p:nvPr/>
        </p:nvSpPr>
        <p:spPr>
          <a:xfrm>
            <a:off x="5486399" y="2756514"/>
            <a:ext cx="2385391" cy="3061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7E67A0-3944-4CF7-8736-9EA756C65AA7}"/>
              </a:ext>
            </a:extLst>
          </p:cNvPr>
          <p:cNvSpPr/>
          <p:nvPr/>
        </p:nvSpPr>
        <p:spPr>
          <a:xfrm>
            <a:off x="5486398" y="3068593"/>
            <a:ext cx="2385391" cy="3061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69D311-794B-48B1-8D5D-0794DA534D5C}"/>
              </a:ext>
            </a:extLst>
          </p:cNvPr>
          <p:cNvSpPr/>
          <p:nvPr/>
        </p:nvSpPr>
        <p:spPr>
          <a:xfrm>
            <a:off x="5486397" y="3374723"/>
            <a:ext cx="2385391" cy="3061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EF645F-1057-4BFC-973D-9421A0BE3DC5}"/>
              </a:ext>
            </a:extLst>
          </p:cNvPr>
          <p:cNvSpPr txBox="1"/>
          <p:nvPr/>
        </p:nvSpPr>
        <p:spPr>
          <a:xfrm>
            <a:off x="6351099" y="1198885"/>
            <a:ext cx="655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Consolas" panose="020B0609020204030204" pitchFamily="49" charset="0"/>
              </a:rPr>
              <a:t>1001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5316BE-274D-464A-8AFD-130EEA95B484}"/>
              </a:ext>
            </a:extLst>
          </p:cNvPr>
          <p:cNvSpPr txBox="1"/>
          <p:nvPr/>
        </p:nvSpPr>
        <p:spPr>
          <a:xfrm>
            <a:off x="6344475" y="1523561"/>
            <a:ext cx="655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Consolas" panose="020B0609020204030204" pitchFamily="49" charset="0"/>
              </a:rPr>
              <a:t>1002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33B33D-EA25-4DDF-A399-28460324350B}"/>
              </a:ext>
            </a:extLst>
          </p:cNvPr>
          <p:cNvSpPr txBox="1"/>
          <p:nvPr/>
        </p:nvSpPr>
        <p:spPr>
          <a:xfrm>
            <a:off x="6351103" y="1834985"/>
            <a:ext cx="655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Consolas" panose="020B0609020204030204" pitchFamily="49" charset="0"/>
              </a:rPr>
              <a:t>1003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4C5F19-4D8F-4A20-8B09-E6CD5DB9F4DC}"/>
              </a:ext>
            </a:extLst>
          </p:cNvPr>
          <p:cNvSpPr txBox="1"/>
          <p:nvPr/>
        </p:nvSpPr>
        <p:spPr>
          <a:xfrm>
            <a:off x="6344479" y="2159661"/>
            <a:ext cx="655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Consolas" panose="020B0609020204030204" pitchFamily="49" charset="0"/>
              </a:rPr>
              <a:t>1004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5EDF10-CE45-482E-A0D7-13540DAEA944}"/>
              </a:ext>
            </a:extLst>
          </p:cNvPr>
          <p:cNvSpPr txBox="1"/>
          <p:nvPr/>
        </p:nvSpPr>
        <p:spPr>
          <a:xfrm>
            <a:off x="6324603" y="2457833"/>
            <a:ext cx="655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Consolas" panose="020B0609020204030204" pitchFamily="49" charset="0"/>
              </a:rPr>
              <a:t>1005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BA71DE-9D7E-4D92-B47F-9A0A5A374499}"/>
              </a:ext>
            </a:extLst>
          </p:cNvPr>
          <p:cNvSpPr txBox="1"/>
          <p:nvPr/>
        </p:nvSpPr>
        <p:spPr>
          <a:xfrm>
            <a:off x="6317979" y="2782509"/>
            <a:ext cx="655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Consolas" panose="020B0609020204030204" pitchFamily="49" charset="0"/>
              </a:rPr>
              <a:t>1006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91CD68-5C3C-49C1-8FDC-AA9AD158905B}"/>
              </a:ext>
            </a:extLst>
          </p:cNvPr>
          <p:cNvSpPr txBox="1"/>
          <p:nvPr/>
        </p:nvSpPr>
        <p:spPr>
          <a:xfrm>
            <a:off x="6311355" y="3093933"/>
            <a:ext cx="655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Consolas" panose="020B0609020204030204" pitchFamily="49" charset="0"/>
              </a:rPr>
              <a:t>1007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E9009E-25B6-46EA-B322-AA3877614E15}"/>
              </a:ext>
            </a:extLst>
          </p:cNvPr>
          <p:cNvSpPr txBox="1"/>
          <p:nvPr/>
        </p:nvSpPr>
        <p:spPr>
          <a:xfrm>
            <a:off x="6304731" y="3405357"/>
            <a:ext cx="655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Consolas" panose="020B0609020204030204" pitchFamily="49" charset="0"/>
              </a:rPr>
              <a:t>1008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6D0A72-7E3A-465B-BF59-F3833875A07B}"/>
              </a:ext>
            </a:extLst>
          </p:cNvPr>
          <p:cNvSpPr txBox="1"/>
          <p:nvPr/>
        </p:nvSpPr>
        <p:spPr>
          <a:xfrm>
            <a:off x="197141" y="3124201"/>
            <a:ext cx="431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[1] = 1005 - 1008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F262C0-93BD-4518-9CFC-996A8C8EE0BC}"/>
              </a:ext>
            </a:extLst>
          </p:cNvPr>
          <p:cNvSpPr txBox="1"/>
          <p:nvPr/>
        </p:nvSpPr>
        <p:spPr>
          <a:xfrm>
            <a:off x="217013" y="3876075"/>
            <a:ext cx="431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[2] = 1009 - 1012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E87102-6773-47D3-9492-66814A912B34}"/>
              </a:ext>
            </a:extLst>
          </p:cNvPr>
          <p:cNvSpPr txBox="1"/>
          <p:nvPr/>
        </p:nvSpPr>
        <p:spPr>
          <a:xfrm>
            <a:off x="217013" y="4629103"/>
            <a:ext cx="431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[3] = 1013 - 1016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6A947-9B36-4F0E-93EB-20002DA33014}"/>
              </a:ext>
            </a:extLst>
          </p:cNvPr>
          <p:cNvSpPr txBox="1"/>
          <p:nvPr/>
        </p:nvSpPr>
        <p:spPr>
          <a:xfrm>
            <a:off x="197139" y="5256941"/>
            <a:ext cx="431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[4] = 1017 - 1020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E1D3687-737C-477E-A26B-D0674FB5914E}"/>
              </a:ext>
            </a:extLst>
          </p:cNvPr>
          <p:cNvCxnSpPr>
            <a:cxnSpLocks/>
          </p:cNvCxnSpPr>
          <p:nvPr/>
        </p:nvCxnSpPr>
        <p:spPr>
          <a:xfrm>
            <a:off x="6586330" y="3876075"/>
            <a:ext cx="0" cy="665922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E475D58-0CF7-4BFC-B769-DD757D4DB7F5}"/>
              </a:ext>
            </a:extLst>
          </p:cNvPr>
          <p:cNvSpPr/>
          <p:nvPr/>
        </p:nvSpPr>
        <p:spPr>
          <a:xfrm>
            <a:off x="5486395" y="4672086"/>
            <a:ext cx="2385391" cy="3061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B75B36-7988-4D64-8AF8-E28007C13E5B}"/>
              </a:ext>
            </a:extLst>
          </p:cNvPr>
          <p:cNvSpPr/>
          <p:nvPr/>
        </p:nvSpPr>
        <p:spPr>
          <a:xfrm>
            <a:off x="5486398" y="4986222"/>
            <a:ext cx="2385391" cy="3061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6FA701-53D1-43B2-B360-6347418876EB}"/>
              </a:ext>
            </a:extLst>
          </p:cNvPr>
          <p:cNvSpPr/>
          <p:nvPr/>
        </p:nvSpPr>
        <p:spPr>
          <a:xfrm>
            <a:off x="5486397" y="5292352"/>
            <a:ext cx="2385391" cy="3061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B81EF67-0479-4DF2-83DB-1C30FAEB735F}"/>
              </a:ext>
            </a:extLst>
          </p:cNvPr>
          <p:cNvSpPr/>
          <p:nvPr/>
        </p:nvSpPr>
        <p:spPr>
          <a:xfrm>
            <a:off x="5486396" y="5604431"/>
            <a:ext cx="2385391" cy="3061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611A98-984A-4996-8A3D-3347D5F9C6E7}"/>
              </a:ext>
            </a:extLst>
          </p:cNvPr>
          <p:cNvSpPr/>
          <p:nvPr/>
        </p:nvSpPr>
        <p:spPr>
          <a:xfrm>
            <a:off x="5486395" y="5910561"/>
            <a:ext cx="2385391" cy="3061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1FBF11E-7D55-48FC-AB3D-2F52E2A684C0}"/>
              </a:ext>
            </a:extLst>
          </p:cNvPr>
          <p:cNvSpPr txBox="1"/>
          <p:nvPr/>
        </p:nvSpPr>
        <p:spPr>
          <a:xfrm>
            <a:off x="6344477" y="4695499"/>
            <a:ext cx="655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Consolas" panose="020B0609020204030204" pitchFamily="49" charset="0"/>
              </a:rPr>
              <a:t>1016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0DF7C6-8599-4AE8-84DF-B5DC070C1502}"/>
              </a:ext>
            </a:extLst>
          </p:cNvPr>
          <p:cNvSpPr txBox="1"/>
          <p:nvPr/>
        </p:nvSpPr>
        <p:spPr>
          <a:xfrm>
            <a:off x="6324601" y="4993671"/>
            <a:ext cx="655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Consolas" panose="020B0609020204030204" pitchFamily="49" charset="0"/>
              </a:rPr>
              <a:t>1017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7DC61A-5A9E-4662-8B4A-32F603B717D1}"/>
              </a:ext>
            </a:extLst>
          </p:cNvPr>
          <p:cNvSpPr txBox="1"/>
          <p:nvPr/>
        </p:nvSpPr>
        <p:spPr>
          <a:xfrm>
            <a:off x="6317977" y="5318347"/>
            <a:ext cx="655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Consolas" panose="020B0609020204030204" pitchFamily="49" charset="0"/>
              </a:rPr>
              <a:t>1018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DCD1EE-44C0-44EE-B90B-CF21C409A61B}"/>
              </a:ext>
            </a:extLst>
          </p:cNvPr>
          <p:cNvSpPr txBox="1"/>
          <p:nvPr/>
        </p:nvSpPr>
        <p:spPr>
          <a:xfrm>
            <a:off x="6311353" y="5629771"/>
            <a:ext cx="655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Consolas" panose="020B0609020204030204" pitchFamily="49" charset="0"/>
              </a:rPr>
              <a:t>1019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32C334-FBBB-459D-8327-2CAE32321274}"/>
              </a:ext>
            </a:extLst>
          </p:cNvPr>
          <p:cNvSpPr txBox="1"/>
          <p:nvPr/>
        </p:nvSpPr>
        <p:spPr>
          <a:xfrm>
            <a:off x="6304729" y="5941195"/>
            <a:ext cx="655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Consolas" panose="020B0609020204030204" pitchFamily="49" charset="0"/>
              </a:rPr>
              <a:t>1020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7364B8E-DBC2-4934-8B7A-BE7DB99056A4}"/>
              </a:ext>
            </a:extLst>
          </p:cNvPr>
          <p:cNvCxnSpPr/>
          <p:nvPr/>
        </p:nvCxnSpPr>
        <p:spPr>
          <a:xfrm>
            <a:off x="4598506" y="1383863"/>
            <a:ext cx="79512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FEFB79E-D7AF-46C2-ABA2-A0C5E9E23031}"/>
              </a:ext>
            </a:extLst>
          </p:cNvPr>
          <p:cNvSpPr txBox="1"/>
          <p:nvPr/>
        </p:nvSpPr>
        <p:spPr>
          <a:xfrm>
            <a:off x="2601856" y="962766"/>
            <a:ext cx="301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C000"/>
                </a:solidFill>
                <a:latin typeface="Consolas" panose="020B0609020204030204" pitchFamily="49" charset="0"/>
              </a:rPr>
              <a:t>each block = 1 byte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39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751</Words>
  <Application>Microsoft Office PowerPoint</Application>
  <PresentationFormat>Widescreen</PresentationFormat>
  <Paragraphs>163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Agency FB</vt:lpstr>
      <vt:lpstr>Arial</vt:lpstr>
      <vt:lpstr>Calibri</vt:lpstr>
      <vt:lpstr>Calibri Light</vt:lpstr>
      <vt:lpstr>Consolas</vt:lpstr>
      <vt:lpstr>DAGGERSQUARE</vt:lpstr>
      <vt:lpstr>Wingdings</vt:lpstr>
      <vt:lpstr>Office Theme</vt:lpstr>
      <vt:lpstr>PowerPoint Presentation</vt:lpstr>
      <vt:lpstr>Outlines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45</cp:revision>
  <dcterms:created xsi:type="dcterms:W3CDTF">2019-04-29T16:58:26Z</dcterms:created>
  <dcterms:modified xsi:type="dcterms:W3CDTF">2019-05-01T18:36:14Z</dcterms:modified>
</cp:coreProperties>
</file>