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8" r:id="rId4"/>
    <p:sldId id="257" r:id="rId5"/>
    <p:sldId id="260" r:id="rId6"/>
    <p:sldId id="261" r:id="rId7"/>
    <p:sldId id="265" r:id="rId8"/>
    <p:sldId id="267" r:id="rId9"/>
    <p:sldId id="268" r:id="rId10"/>
    <p:sldId id="269" r:id="rId11"/>
    <p:sldId id="270" r:id="rId12"/>
    <p:sldId id="271" r:id="rId13"/>
    <p:sldId id="272" r:id="rId14"/>
    <p:sldId id="263" r:id="rId15"/>
    <p:sldId id="262" r:id="rId16"/>
    <p:sldId id="26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F32C51-7F95-496C-A3B6-B8A0E932CABC}" type="datetimeFigureOut">
              <a:rPr lang="en-IN" smtClean="0"/>
              <a:t>30-03-2019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4E47B5-7391-49CA-A1DD-EC16A7F840F0}" type="slidenum">
              <a:rPr lang="en-IN" smtClean="0"/>
              <a:t>‹#›</a:t>
            </a:fld>
            <a:endParaRPr lang="en-IN"/>
          </a:p>
        </p:txBody>
      </p:sp>
    </p:spTree>
    <p:extLst>
      <p:ext uri="{BB962C8B-B14F-4D97-AF65-F5344CB8AC3E}">
        <p14:creationId xmlns:p14="http://schemas.microsoft.com/office/powerpoint/2010/main" val="1940241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F32C51-7F95-496C-A3B6-B8A0E932CABC}" type="datetimeFigureOut">
              <a:rPr lang="en-IN" smtClean="0"/>
              <a:t>30-03-2019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4E47B5-7391-49CA-A1DD-EC16A7F840F0}" type="slidenum">
              <a:rPr lang="en-IN" smtClean="0"/>
              <a:t>‹#›</a:t>
            </a:fld>
            <a:endParaRPr lang="en-IN"/>
          </a:p>
        </p:txBody>
      </p:sp>
    </p:spTree>
    <p:extLst>
      <p:ext uri="{BB962C8B-B14F-4D97-AF65-F5344CB8AC3E}">
        <p14:creationId xmlns:p14="http://schemas.microsoft.com/office/powerpoint/2010/main" val="7701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F32C51-7F95-496C-A3B6-B8A0E932CABC}" type="datetimeFigureOut">
              <a:rPr lang="en-IN" smtClean="0"/>
              <a:t>30-03-2019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4E47B5-7391-49CA-A1DD-EC16A7F840F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223538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F32C51-7F95-496C-A3B6-B8A0E932CABC}" type="datetimeFigureOut">
              <a:rPr lang="en-IN" smtClean="0"/>
              <a:t>30-03-2019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4E47B5-7391-49CA-A1DD-EC16A7F840F0}" type="slidenum">
              <a:rPr lang="en-IN" smtClean="0"/>
              <a:t>‹#›</a:t>
            </a:fld>
            <a:endParaRPr lang="en-IN"/>
          </a:p>
        </p:txBody>
      </p:sp>
    </p:spTree>
    <p:extLst>
      <p:ext uri="{BB962C8B-B14F-4D97-AF65-F5344CB8AC3E}">
        <p14:creationId xmlns:p14="http://schemas.microsoft.com/office/powerpoint/2010/main" val="345174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F32C51-7F95-496C-A3B6-B8A0E932CABC}" type="datetimeFigureOut">
              <a:rPr lang="en-IN" smtClean="0"/>
              <a:t>30-03-2019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4E47B5-7391-49CA-A1DD-EC16A7F840F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468093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F32C51-7F95-496C-A3B6-B8A0E932CABC}" type="datetimeFigureOut">
              <a:rPr lang="en-IN" smtClean="0"/>
              <a:t>30-03-2019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4E47B5-7391-49CA-A1DD-EC16A7F840F0}" type="slidenum">
              <a:rPr lang="en-IN" smtClean="0"/>
              <a:t>‹#›</a:t>
            </a:fld>
            <a:endParaRPr lang="en-IN"/>
          </a:p>
        </p:txBody>
      </p:sp>
    </p:spTree>
    <p:extLst>
      <p:ext uri="{BB962C8B-B14F-4D97-AF65-F5344CB8AC3E}">
        <p14:creationId xmlns:p14="http://schemas.microsoft.com/office/powerpoint/2010/main" val="5843382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F32C51-7F95-496C-A3B6-B8A0E932CABC}" type="datetimeFigureOut">
              <a:rPr lang="en-IN" smtClean="0"/>
              <a:t>30-03-2019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4E47B5-7391-49CA-A1DD-EC16A7F840F0}" type="slidenum">
              <a:rPr lang="en-IN" smtClean="0"/>
              <a:t>‹#›</a:t>
            </a:fld>
            <a:endParaRPr lang="en-IN"/>
          </a:p>
        </p:txBody>
      </p:sp>
    </p:spTree>
    <p:extLst>
      <p:ext uri="{BB962C8B-B14F-4D97-AF65-F5344CB8AC3E}">
        <p14:creationId xmlns:p14="http://schemas.microsoft.com/office/powerpoint/2010/main" val="33915114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F32C51-7F95-496C-A3B6-B8A0E932CABC}" type="datetimeFigureOut">
              <a:rPr lang="en-IN" smtClean="0"/>
              <a:t>30-03-2019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4E47B5-7391-49CA-A1DD-EC16A7F840F0}" type="slidenum">
              <a:rPr lang="en-IN" smtClean="0"/>
              <a:t>‹#›</a:t>
            </a:fld>
            <a:endParaRPr lang="en-IN"/>
          </a:p>
        </p:txBody>
      </p:sp>
    </p:spTree>
    <p:extLst>
      <p:ext uri="{BB962C8B-B14F-4D97-AF65-F5344CB8AC3E}">
        <p14:creationId xmlns:p14="http://schemas.microsoft.com/office/powerpoint/2010/main" val="2499835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F32C51-7F95-496C-A3B6-B8A0E932CABC}" type="datetimeFigureOut">
              <a:rPr lang="en-IN" smtClean="0"/>
              <a:t>30-03-2019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4E47B5-7391-49CA-A1DD-EC16A7F840F0}" type="slidenum">
              <a:rPr lang="en-IN" smtClean="0"/>
              <a:t>‹#›</a:t>
            </a:fld>
            <a:endParaRPr lang="en-IN"/>
          </a:p>
        </p:txBody>
      </p:sp>
    </p:spTree>
    <p:extLst>
      <p:ext uri="{BB962C8B-B14F-4D97-AF65-F5344CB8AC3E}">
        <p14:creationId xmlns:p14="http://schemas.microsoft.com/office/powerpoint/2010/main" val="3704756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F32C51-7F95-496C-A3B6-B8A0E932CABC}" type="datetimeFigureOut">
              <a:rPr lang="en-IN" smtClean="0"/>
              <a:t>30-03-2019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4E47B5-7391-49CA-A1DD-EC16A7F840F0}" type="slidenum">
              <a:rPr lang="en-IN" smtClean="0"/>
              <a:t>‹#›</a:t>
            </a:fld>
            <a:endParaRPr lang="en-IN"/>
          </a:p>
        </p:txBody>
      </p:sp>
    </p:spTree>
    <p:extLst>
      <p:ext uri="{BB962C8B-B14F-4D97-AF65-F5344CB8AC3E}">
        <p14:creationId xmlns:p14="http://schemas.microsoft.com/office/powerpoint/2010/main" val="2039060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F32C51-7F95-496C-A3B6-B8A0E932CABC}" type="datetimeFigureOut">
              <a:rPr lang="en-IN" smtClean="0"/>
              <a:t>30-03-2019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4E47B5-7391-49CA-A1DD-EC16A7F840F0}" type="slidenum">
              <a:rPr lang="en-IN" smtClean="0"/>
              <a:t>‹#›</a:t>
            </a:fld>
            <a:endParaRPr lang="en-IN"/>
          </a:p>
        </p:txBody>
      </p:sp>
    </p:spTree>
    <p:extLst>
      <p:ext uri="{BB962C8B-B14F-4D97-AF65-F5344CB8AC3E}">
        <p14:creationId xmlns:p14="http://schemas.microsoft.com/office/powerpoint/2010/main" val="241115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F32C51-7F95-496C-A3B6-B8A0E932CABC}" type="datetimeFigureOut">
              <a:rPr lang="en-IN" smtClean="0"/>
              <a:t>30-03-2019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B4E47B5-7391-49CA-A1DD-EC16A7F840F0}" type="slidenum">
              <a:rPr lang="en-IN" smtClean="0"/>
              <a:t>‹#›</a:t>
            </a:fld>
            <a:endParaRPr lang="en-IN"/>
          </a:p>
        </p:txBody>
      </p:sp>
    </p:spTree>
    <p:extLst>
      <p:ext uri="{BB962C8B-B14F-4D97-AF65-F5344CB8AC3E}">
        <p14:creationId xmlns:p14="http://schemas.microsoft.com/office/powerpoint/2010/main" val="468316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F32C51-7F95-496C-A3B6-B8A0E932CABC}" type="datetimeFigureOut">
              <a:rPr lang="en-IN" smtClean="0"/>
              <a:t>30-03-2019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B4E47B5-7391-49CA-A1DD-EC16A7F840F0}" type="slidenum">
              <a:rPr lang="en-IN" smtClean="0"/>
              <a:t>‹#›</a:t>
            </a:fld>
            <a:endParaRPr lang="en-IN"/>
          </a:p>
        </p:txBody>
      </p:sp>
    </p:spTree>
    <p:extLst>
      <p:ext uri="{BB962C8B-B14F-4D97-AF65-F5344CB8AC3E}">
        <p14:creationId xmlns:p14="http://schemas.microsoft.com/office/powerpoint/2010/main" val="2732621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F32C51-7F95-496C-A3B6-B8A0E932CABC}" type="datetimeFigureOut">
              <a:rPr lang="en-IN" smtClean="0"/>
              <a:t>30-03-2019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B4E47B5-7391-49CA-A1DD-EC16A7F840F0}" type="slidenum">
              <a:rPr lang="en-IN" smtClean="0"/>
              <a:t>‹#›</a:t>
            </a:fld>
            <a:endParaRPr lang="en-IN"/>
          </a:p>
        </p:txBody>
      </p:sp>
    </p:spTree>
    <p:extLst>
      <p:ext uri="{BB962C8B-B14F-4D97-AF65-F5344CB8AC3E}">
        <p14:creationId xmlns:p14="http://schemas.microsoft.com/office/powerpoint/2010/main" val="1528263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F32C51-7F95-496C-A3B6-B8A0E932CABC}" type="datetimeFigureOut">
              <a:rPr lang="en-IN" smtClean="0"/>
              <a:t>30-03-2019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4E47B5-7391-49CA-A1DD-EC16A7F840F0}" type="slidenum">
              <a:rPr lang="en-IN" smtClean="0"/>
              <a:t>‹#›</a:t>
            </a:fld>
            <a:endParaRPr lang="en-IN"/>
          </a:p>
        </p:txBody>
      </p:sp>
    </p:spTree>
    <p:extLst>
      <p:ext uri="{BB962C8B-B14F-4D97-AF65-F5344CB8AC3E}">
        <p14:creationId xmlns:p14="http://schemas.microsoft.com/office/powerpoint/2010/main" val="81404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F32C51-7F95-496C-A3B6-B8A0E932CABC}" type="datetimeFigureOut">
              <a:rPr lang="en-IN" smtClean="0"/>
              <a:t>30-03-2019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4E47B5-7391-49CA-A1DD-EC16A7F840F0}" type="slidenum">
              <a:rPr lang="en-IN" smtClean="0"/>
              <a:t>‹#›</a:t>
            </a:fld>
            <a:endParaRPr lang="en-IN"/>
          </a:p>
        </p:txBody>
      </p:sp>
    </p:spTree>
    <p:extLst>
      <p:ext uri="{BB962C8B-B14F-4D97-AF65-F5344CB8AC3E}">
        <p14:creationId xmlns:p14="http://schemas.microsoft.com/office/powerpoint/2010/main" val="297303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4F32C51-7F95-496C-A3B6-B8A0E932CABC}" type="datetimeFigureOut">
              <a:rPr lang="en-IN" smtClean="0"/>
              <a:t>30-03-2019</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B4E47B5-7391-49CA-A1DD-EC16A7F840F0}" type="slidenum">
              <a:rPr lang="en-IN" smtClean="0"/>
              <a:t>‹#›</a:t>
            </a:fld>
            <a:endParaRPr lang="en-IN"/>
          </a:p>
        </p:txBody>
      </p:sp>
    </p:spTree>
    <p:extLst>
      <p:ext uri="{BB962C8B-B14F-4D97-AF65-F5344CB8AC3E}">
        <p14:creationId xmlns:p14="http://schemas.microsoft.com/office/powerpoint/2010/main" val="9292647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bosch.com/stories/artificial-intelligence-community-based-parking/" TargetMode="External"/><Relationship Id="rId2" Type="http://schemas.openxmlformats.org/officeDocument/2006/relationships/hyperlink" Target="https://www.parking.org/2018/01/04/artificial-intelligenc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8D5A1-7E29-4DEC-A2DD-B0B52AA83CA9}"/>
              </a:ext>
            </a:extLst>
          </p:cNvPr>
          <p:cNvSpPr>
            <a:spLocks noGrp="1"/>
          </p:cNvSpPr>
          <p:nvPr>
            <p:ph type="ctrTitle"/>
          </p:nvPr>
        </p:nvSpPr>
        <p:spPr>
          <a:xfrm>
            <a:off x="1507067" y="1445746"/>
            <a:ext cx="7766936" cy="1646302"/>
          </a:xfrm>
        </p:spPr>
        <p:txBody>
          <a:bodyPr/>
          <a:lstStyle/>
          <a:p>
            <a:r>
              <a:rPr lang="en-IN" dirty="0">
                <a:solidFill>
                  <a:srgbClr val="FF0000"/>
                </a:solidFill>
              </a:rPr>
              <a:t>REDX</a:t>
            </a:r>
            <a:r>
              <a:rPr lang="en-IN" dirty="0"/>
              <a:t> </a:t>
            </a:r>
            <a:br>
              <a:rPr lang="en-IN" dirty="0"/>
            </a:br>
            <a:r>
              <a:rPr lang="en-IN" dirty="0"/>
              <a:t>Parking Management System</a:t>
            </a:r>
          </a:p>
        </p:txBody>
      </p:sp>
      <p:sp>
        <p:nvSpPr>
          <p:cNvPr id="3" name="Subtitle 2">
            <a:extLst>
              <a:ext uri="{FF2B5EF4-FFF2-40B4-BE49-F238E27FC236}">
                <a16:creationId xmlns:a16="http://schemas.microsoft.com/office/drawing/2014/main" id="{3F23B810-7823-4853-96E6-34024D47005D}"/>
              </a:ext>
            </a:extLst>
          </p:cNvPr>
          <p:cNvSpPr>
            <a:spLocks noGrp="1"/>
          </p:cNvSpPr>
          <p:nvPr>
            <p:ph type="subTitle" idx="1"/>
          </p:nvPr>
        </p:nvSpPr>
        <p:spPr>
          <a:xfrm>
            <a:off x="1507067" y="3598072"/>
            <a:ext cx="7766936" cy="2891505"/>
          </a:xfrm>
        </p:spPr>
        <p:txBody>
          <a:bodyPr>
            <a:normAutofit/>
          </a:bodyPr>
          <a:lstStyle/>
          <a:p>
            <a:r>
              <a:rPr lang="en-IN" dirty="0"/>
              <a:t>BY:</a:t>
            </a:r>
          </a:p>
          <a:p>
            <a:r>
              <a:rPr lang="en-IN" dirty="0"/>
              <a:t>Swastik Patro	</a:t>
            </a:r>
          </a:p>
          <a:p>
            <a:r>
              <a:rPr lang="en-IN" dirty="0"/>
              <a:t>Varun Agarwal</a:t>
            </a:r>
          </a:p>
          <a:p>
            <a:r>
              <a:rPr lang="en-IN" dirty="0"/>
              <a:t>Ankit Agrawal</a:t>
            </a:r>
          </a:p>
          <a:p>
            <a:r>
              <a:rPr lang="en-IN" dirty="0"/>
              <a:t>Shweta Tiwari</a:t>
            </a:r>
          </a:p>
          <a:p>
            <a:r>
              <a:rPr lang="en-IN" dirty="0" err="1"/>
              <a:t>Rutuja</a:t>
            </a:r>
            <a:r>
              <a:rPr lang="en-IN" dirty="0"/>
              <a:t> </a:t>
            </a:r>
            <a:r>
              <a:rPr lang="en-IN" dirty="0" err="1"/>
              <a:t>Sutar</a:t>
            </a:r>
            <a:endParaRPr lang="en-IN" dirty="0"/>
          </a:p>
          <a:p>
            <a:r>
              <a:rPr lang="en-IN" dirty="0" err="1"/>
              <a:t>Naman</a:t>
            </a:r>
            <a:r>
              <a:rPr lang="en-IN" dirty="0"/>
              <a:t> </a:t>
            </a:r>
            <a:r>
              <a:rPr lang="en-IN" dirty="0" err="1"/>
              <a:t>Madharia</a:t>
            </a:r>
            <a:r>
              <a:rPr lang="en-IN" dirty="0"/>
              <a:t>  </a:t>
            </a:r>
          </a:p>
          <a:p>
            <a:endParaRPr lang="en-IN" dirty="0"/>
          </a:p>
          <a:p>
            <a:endParaRPr lang="en-IN" dirty="0"/>
          </a:p>
          <a:p>
            <a:endParaRPr lang="en-IN" dirty="0"/>
          </a:p>
        </p:txBody>
      </p:sp>
    </p:spTree>
    <p:extLst>
      <p:ext uri="{BB962C8B-B14F-4D97-AF65-F5344CB8AC3E}">
        <p14:creationId xmlns:p14="http://schemas.microsoft.com/office/powerpoint/2010/main" val="558059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8FE71BA-BD1E-4722-95F5-25CCD4DC18A0}"/>
              </a:ext>
            </a:extLst>
          </p:cNvPr>
          <p:cNvPicPr>
            <a:picLocks noChangeAspect="1"/>
          </p:cNvPicPr>
          <p:nvPr/>
        </p:nvPicPr>
        <p:blipFill>
          <a:blip r:embed="rId2"/>
          <a:stretch>
            <a:fillRect/>
          </a:stretch>
        </p:blipFill>
        <p:spPr>
          <a:xfrm>
            <a:off x="719000" y="1677878"/>
            <a:ext cx="8330250" cy="2711851"/>
          </a:xfrm>
          <a:prstGeom prst="rect">
            <a:avLst/>
          </a:prstGeom>
        </p:spPr>
      </p:pic>
      <p:sp>
        <p:nvSpPr>
          <p:cNvPr id="3" name="Rectangle 2">
            <a:extLst>
              <a:ext uri="{FF2B5EF4-FFF2-40B4-BE49-F238E27FC236}">
                <a16:creationId xmlns:a16="http://schemas.microsoft.com/office/drawing/2014/main" id="{2132B081-440A-4741-9AC2-E98F2F8DA199}"/>
              </a:ext>
            </a:extLst>
          </p:cNvPr>
          <p:cNvSpPr/>
          <p:nvPr/>
        </p:nvSpPr>
        <p:spPr>
          <a:xfrm>
            <a:off x="719000" y="4435895"/>
            <a:ext cx="4074942" cy="646331"/>
          </a:xfrm>
          <a:prstGeom prst="rect">
            <a:avLst/>
          </a:prstGeom>
        </p:spPr>
        <p:txBody>
          <a:bodyPr wrap="square">
            <a:spAutoFit/>
          </a:bodyPr>
          <a:lstStyle/>
          <a:p>
            <a:r>
              <a:rPr lang="en-IN" dirty="0"/>
              <a:t>Figure 3A: Image before noise removal</a:t>
            </a:r>
          </a:p>
        </p:txBody>
      </p:sp>
      <p:sp>
        <p:nvSpPr>
          <p:cNvPr id="4" name="Rectangle 3">
            <a:extLst>
              <a:ext uri="{FF2B5EF4-FFF2-40B4-BE49-F238E27FC236}">
                <a16:creationId xmlns:a16="http://schemas.microsoft.com/office/drawing/2014/main" id="{9CE2AA47-399C-4B3D-A8B7-B51949786739}"/>
              </a:ext>
            </a:extLst>
          </p:cNvPr>
          <p:cNvSpPr/>
          <p:nvPr/>
        </p:nvSpPr>
        <p:spPr>
          <a:xfrm>
            <a:off x="4892343" y="4389729"/>
            <a:ext cx="4156907" cy="369332"/>
          </a:xfrm>
          <a:prstGeom prst="rect">
            <a:avLst/>
          </a:prstGeom>
        </p:spPr>
        <p:txBody>
          <a:bodyPr wrap="none">
            <a:spAutoFit/>
          </a:bodyPr>
          <a:lstStyle/>
          <a:p>
            <a:r>
              <a:rPr lang="en-IN" dirty="0"/>
              <a:t> Figure 3B: image after noise removal </a:t>
            </a:r>
          </a:p>
        </p:txBody>
      </p:sp>
    </p:spTree>
    <p:extLst>
      <p:ext uri="{BB962C8B-B14F-4D97-AF65-F5344CB8AC3E}">
        <p14:creationId xmlns:p14="http://schemas.microsoft.com/office/powerpoint/2010/main" val="1687716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6A8D491-4C9F-4B3D-B152-816C9CEB484F}"/>
              </a:ext>
            </a:extLst>
          </p:cNvPr>
          <p:cNvPicPr>
            <a:picLocks noChangeAspect="1"/>
          </p:cNvPicPr>
          <p:nvPr/>
        </p:nvPicPr>
        <p:blipFill>
          <a:blip r:embed="rId2"/>
          <a:stretch>
            <a:fillRect/>
          </a:stretch>
        </p:blipFill>
        <p:spPr>
          <a:xfrm>
            <a:off x="238680" y="1915951"/>
            <a:ext cx="9086850" cy="2486025"/>
          </a:xfrm>
          <a:prstGeom prst="rect">
            <a:avLst/>
          </a:prstGeom>
        </p:spPr>
      </p:pic>
      <p:sp>
        <p:nvSpPr>
          <p:cNvPr id="3" name="Rectangle 2">
            <a:extLst>
              <a:ext uri="{FF2B5EF4-FFF2-40B4-BE49-F238E27FC236}">
                <a16:creationId xmlns:a16="http://schemas.microsoft.com/office/drawing/2014/main" id="{B1BD1BCA-4158-48D9-9F77-96B2032ECAF5}"/>
              </a:ext>
            </a:extLst>
          </p:cNvPr>
          <p:cNvSpPr/>
          <p:nvPr/>
        </p:nvSpPr>
        <p:spPr>
          <a:xfrm>
            <a:off x="877773" y="4401976"/>
            <a:ext cx="6096000" cy="369332"/>
          </a:xfrm>
          <a:prstGeom prst="rect">
            <a:avLst/>
          </a:prstGeom>
        </p:spPr>
        <p:txBody>
          <a:bodyPr>
            <a:spAutoFit/>
          </a:bodyPr>
          <a:lstStyle/>
          <a:p>
            <a:r>
              <a:rPr lang="en-IN" dirty="0">
                <a:latin typeface="Times New Roman" panose="02020603050405020304" pitchFamily="18" charset="0"/>
                <a:cs typeface="Times New Roman" panose="02020603050405020304" pitchFamily="18" charset="0"/>
              </a:rPr>
              <a:t>Figure 4A Image before Cropping</a:t>
            </a:r>
          </a:p>
        </p:txBody>
      </p:sp>
      <p:sp>
        <p:nvSpPr>
          <p:cNvPr id="4" name="Rectangle 3">
            <a:extLst>
              <a:ext uri="{FF2B5EF4-FFF2-40B4-BE49-F238E27FC236}">
                <a16:creationId xmlns:a16="http://schemas.microsoft.com/office/drawing/2014/main" id="{2B42F8C6-DE4A-4313-B223-8A4E8578A45B}"/>
              </a:ext>
            </a:extLst>
          </p:cNvPr>
          <p:cNvSpPr/>
          <p:nvPr/>
        </p:nvSpPr>
        <p:spPr>
          <a:xfrm>
            <a:off x="5310465" y="3643829"/>
            <a:ext cx="3326616" cy="369332"/>
          </a:xfrm>
          <a:prstGeom prst="rect">
            <a:avLst/>
          </a:prstGeom>
        </p:spPr>
        <p:txBody>
          <a:bodyPr wrap="none">
            <a:spAutoFit/>
          </a:bodyPr>
          <a:lstStyle/>
          <a:p>
            <a:r>
              <a:rPr lang="en-IN" dirty="0">
                <a:latin typeface="Times New Roman" panose="02020603050405020304" pitchFamily="18" charset="0"/>
                <a:cs typeface="Times New Roman" panose="02020603050405020304" pitchFamily="18" charset="0"/>
              </a:rPr>
              <a:t> Figure B Image After Cropping </a:t>
            </a:r>
          </a:p>
        </p:txBody>
      </p:sp>
    </p:spTree>
    <p:extLst>
      <p:ext uri="{BB962C8B-B14F-4D97-AF65-F5344CB8AC3E}">
        <p14:creationId xmlns:p14="http://schemas.microsoft.com/office/powerpoint/2010/main" val="734660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2B7237E-8A8F-4F2C-9462-B3DB1BDDFB22}"/>
              </a:ext>
            </a:extLst>
          </p:cNvPr>
          <p:cNvPicPr>
            <a:picLocks noChangeAspect="1"/>
          </p:cNvPicPr>
          <p:nvPr/>
        </p:nvPicPr>
        <p:blipFill>
          <a:blip r:embed="rId2"/>
          <a:stretch>
            <a:fillRect/>
          </a:stretch>
        </p:blipFill>
        <p:spPr>
          <a:xfrm>
            <a:off x="727460" y="816745"/>
            <a:ext cx="7487256" cy="4854375"/>
          </a:xfrm>
          <a:prstGeom prst="rect">
            <a:avLst/>
          </a:prstGeom>
        </p:spPr>
      </p:pic>
      <p:sp>
        <p:nvSpPr>
          <p:cNvPr id="3" name="TextBox 2">
            <a:extLst>
              <a:ext uri="{FF2B5EF4-FFF2-40B4-BE49-F238E27FC236}">
                <a16:creationId xmlns:a16="http://schemas.microsoft.com/office/drawing/2014/main" id="{E3EC9E8D-6060-42BB-B462-F8FBC156B42F}"/>
              </a:ext>
            </a:extLst>
          </p:cNvPr>
          <p:cNvSpPr txBox="1"/>
          <p:nvPr/>
        </p:nvSpPr>
        <p:spPr>
          <a:xfrm>
            <a:off x="2130641" y="5877017"/>
            <a:ext cx="2091342" cy="369332"/>
          </a:xfrm>
          <a:prstGeom prst="rect">
            <a:avLst/>
          </a:prstGeom>
          <a:noFill/>
        </p:spPr>
        <p:txBody>
          <a:bodyPr wrap="none" rtlCol="0">
            <a:spAutoFit/>
          </a:bodyPr>
          <a:lstStyle/>
          <a:p>
            <a:r>
              <a:rPr lang="en-IN" i="1" dirty="0">
                <a:latin typeface="Times New Roman" panose="02020603050405020304" pitchFamily="18" charset="0"/>
                <a:cs typeface="Times New Roman" panose="02020603050405020304" pitchFamily="18" charset="0"/>
              </a:rPr>
              <a:t>Figure 5A. INPUT A</a:t>
            </a:r>
          </a:p>
        </p:txBody>
      </p:sp>
      <p:sp>
        <p:nvSpPr>
          <p:cNvPr id="5" name="TextBox 4">
            <a:extLst>
              <a:ext uri="{FF2B5EF4-FFF2-40B4-BE49-F238E27FC236}">
                <a16:creationId xmlns:a16="http://schemas.microsoft.com/office/drawing/2014/main" id="{6CC76F6B-78E9-4FCB-BEFF-CD88580CDC46}"/>
              </a:ext>
            </a:extLst>
          </p:cNvPr>
          <p:cNvSpPr txBox="1"/>
          <p:nvPr/>
        </p:nvSpPr>
        <p:spPr>
          <a:xfrm>
            <a:off x="5601810" y="5877017"/>
            <a:ext cx="2116926"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Figure 5B. INPUT B</a:t>
            </a:r>
          </a:p>
        </p:txBody>
      </p:sp>
    </p:spTree>
    <p:extLst>
      <p:ext uri="{BB962C8B-B14F-4D97-AF65-F5344CB8AC3E}">
        <p14:creationId xmlns:p14="http://schemas.microsoft.com/office/powerpoint/2010/main" val="2353413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FD63395-C82A-4C36-82AD-F1870DBB81D6}"/>
              </a:ext>
            </a:extLst>
          </p:cNvPr>
          <p:cNvPicPr>
            <a:picLocks noChangeAspect="1"/>
          </p:cNvPicPr>
          <p:nvPr/>
        </p:nvPicPr>
        <p:blipFill>
          <a:blip r:embed="rId2"/>
          <a:stretch>
            <a:fillRect/>
          </a:stretch>
        </p:blipFill>
        <p:spPr>
          <a:xfrm>
            <a:off x="306558" y="1397643"/>
            <a:ext cx="8358048" cy="2259956"/>
          </a:xfrm>
          <a:prstGeom prst="rect">
            <a:avLst/>
          </a:prstGeom>
        </p:spPr>
      </p:pic>
      <p:sp>
        <p:nvSpPr>
          <p:cNvPr id="3" name="Rectangle 2">
            <a:extLst>
              <a:ext uri="{FF2B5EF4-FFF2-40B4-BE49-F238E27FC236}">
                <a16:creationId xmlns:a16="http://schemas.microsoft.com/office/drawing/2014/main" id="{E54FF9F4-750B-423A-9D00-9186D7122005}"/>
              </a:ext>
            </a:extLst>
          </p:cNvPr>
          <p:cNvSpPr/>
          <p:nvPr/>
        </p:nvSpPr>
        <p:spPr>
          <a:xfrm>
            <a:off x="306558" y="3753906"/>
            <a:ext cx="4878001" cy="369332"/>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Figure 6A displays the output</a:t>
            </a:r>
          </a:p>
        </p:txBody>
      </p:sp>
      <p:sp>
        <p:nvSpPr>
          <p:cNvPr id="4" name="Rectangle 3">
            <a:extLst>
              <a:ext uri="{FF2B5EF4-FFF2-40B4-BE49-F238E27FC236}">
                <a16:creationId xmlns:a16="http://schemas.microsoft.com/office/drawing/2014/main" id="{CC481150-BF13-40DD-BFC6-53FEFB5C5BA3}"/>
              </a:ext>
            </a:extLst>
          </p:cNvPr>
          <p:cNvSpPr/>
          <p:nvPr/>
        </p:nvSpPr>
        <p:spPr>
          <a:xfrm>
            <a:off x="5405081" y="3521087"/>
            <a:ext cx="3204723" cy="369332"/>
          </a:xfrm>
          <a:prstGeom prst="rect">
            <a:avLst/>
          </a:prstGeom>
        </p:spPr>
        <p:txBody>
          <a:bodyPr wrap="none">
            <a:spAutoFit/>
          </a:bodyPr>
          <a:lstStyle/>
          <a:p>
            <a:r>
              <a:rPr lang="en-IN" dirty="0">
                <a:latin typeface="Times New Roman" panose="02020603050405020304" pitchFamily="18" charset="0"/>
                <a:cs typeface="Times New Roman" panose="02020603050405020304" pitchFamily="18" charset="0"/>
              </a:rPr>
              <a:t>Figure 6B Data stored as .txt file</a:t>
            </a:r>
          </a:p>
        </p:txBody>
      </p:sp>
    </p:spTree>
    <p:extLst>
      <p:ext uri="{BB962C8B-B14F-4D97-AF65-F5344CB8AC3E}">
        <p14:creationId xmlns:p14="http://schemas.microsoft.com/office/powerpoint/2010/main" val="2938086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5BEDF-BD37-4781-9308-77D6C432102D}"/>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3B64D997-29C4-4BFA-B9D2-0DC414FE8A4B}"/>
              </a:ext>
            </a:extLst>
          </p:cNvPr>
          <p:cNvSpPr>
            <a:spLocks noGrp="1"/>
          </p:cNvSpPr>
          <p:nvPr>
            <p:ph idx="1"/>
          </p:nvPr>
        </p:nvSpPr>
        <p:spPr/>
        <p:txBody>
          <a:bodyPr/>
          <a:lstStyle/>
          <a:p>
            <a:r>
              <a:rPr lang="en-IN" dirty="0">
                <a:hlinkClick r:id="rId2"/>
              </a:rPr>
              <a:t>https://www.parking.org/2018/01/04/artificial-intelligence/</a:t>
            </a:r>
            <a:endParaRPr lang="en-IN" dirty="0"/>
          </a:p>
          <a:p>
            <a:r>
              <a:rPr lang="en-IN" dirty="0">
                <a:hlinkClick r:id="rId3"/>
              </a:rPr>
              <a:t>https://www.bosch.com/stories/artificial-intelligence-community-based-parking/</a:t>
            </a:r>
            <a:endParaRPr lang="en-IN" dirty="0"/>
          </a:p>
          <a:p>
            <a:r>
              <a:rPr lang="en-IN" dirty="0"/>
              <a:t> Qi Luo, Student Member, IEEE, </a:t>
            </a:r>
            <a:r>
              <a:rPr lang="en-IN" dirty="0" err="1"/>
              <a:t>Romesh</a:t>
            </a:r>
            <a:r>
              <a:rPr lang="en-IN" dirty="0"/>
              <a:t> </a:t>
            </a:r>
            <a:r>
              <a:rPr lang="en-IN" dirty="0" err="1"/>
              <a:t>Saigal</a:t>
            </a:r>
            <a:r>
              <a:rPr lang="en-IN" dirty="0"/>
              <a:t>, Robert Hampshire and Xinyi Wu, “A Statistical Method for Parking Spaces Occupancy Detection via Automotive Radars”, Vehicular Technology Conference (VTC Spring), 2017 IEEE 85th </a:t>
            </a:r>
          </a:p>
          <a:p>
            <a:r>
              <a:rPr lang="en-IN" dirty="0" err="1"/>
              <a:t>Nastaran</a:t>
            </a:r>
            <a:r>
              <a:rPr lang="en-IN" dirty="0"/>
              <a:t> Reza </a:t>
            </a:r>
            <a:r>
              <a:rPr lang="en-IN" dirty="0" err="1"/>
              <a:t>Nazar</a:t>
            </a:r>
            <a:r>
              <a:rPr lang="en-IN" dirty="0"/>
              <a:t> Zadeh, Jennifer C.  </a:t>
            </a:r>
            <a:r>
              <a:rPr lang="en-IN"/>
              <a:t>Dela, “Smart Urban Parking Detection System”, 2016 6th IEEE International Conference on Control System, Computing and Engineering, 25-27 November2016, Penang, Malaysia </a:t>
            </a:r>
            <a:endParaRPr lang="en-IN" dirty="0"/>
          </a:p>
        </p:txBody>
      </p:sp>
    </p:spTree>
    <p:extLst>
      <p:ext uri="{BB962C8B-B14F-4D97-AF65-F5344CB8AC3E}">
        <p14:creationId xmlns:p14="http://schemas.microsoft.com/office/powerpoint/2010/main" val="3822398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9E640-053A-4FDD-A60F-0C6523E86942}"/>
              </a:ext>
            </a:extLst>
          </p:cNvPr>
          <p:cNvSpPr>
            <a:spLocks noGrp="1"/>
          </p:cNvSpPr>
          <p:nvPr>
            <p:ph type="title"/>
          </p:nvPr>
        </p:nvSpPr>
        <p:spPr>
          <a:xfrm>
            <a:off x="2674810" y="1231036"/>
            <a:ext cx="8596668" cy="1320800"/>
          </a:xfrm>
        </p:spPr>
        <p:txBody>
          <a:bodyPr>
            <a:noAutofit/>
          </a:bodyPr>
          <a:lstStyle/>
          <a:p>
            <a:r>
              <a:rPr lang="en-IN" sz="13800" dirty="0"/>
              <a:t>THANK YOU</a:t>
            </a:r>
          </a:p>
        </p:txBody>
      </p:sp>
    </p:spTree>
    <p:extLst>
      <p:ext uri="{BB962C8B-B14F-4D97-AF65-F5344CB8AC3E}">
        <p14:creationId xmlns:p14="http://schemas.microsoft.com/office/powerpoint/2010/main" val="1902738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FF0A8-334C-47D2-AD48-65E0824E34D0}"/>
              </a:ext>
            </a:extLst>
          </p:cNvPr>
          <p:cNvSpPr>
            <a:spLocks noGrp="1"/>
          </p:cNvSpPr>
          <p:nvPr>
            <p:ph type="title"/>
          </p:nvPr>
        </p:nvSpPr>
        <p:spPr>
          <a:xfrm>
            <a:off x="3464923" y="4549982"/>
            <a:ext cx="8596668" cy="1320800"/>
          </a:xfrm>
        </p:spPr>
        <p:txBody>
          <a:bodyPr/>
          <a:lstStyle/>
          <a:p>
            <a:r>
              <a:rPr lang="en-IN" dirty="0"/>
              <a:t>ANY QUERIES??</a:t>
            </a:r>
            <a:br>
              <a:rPr lang="en-IN" dirty="0"/>
            </a:br>
            <a:endParaRPr lang="en-IN" dirty="0"/>
          </a:p>
        </p:txBody>
      </p:sp>
      <p:pic>
        <p:nvPicPr>
          <p:cNvPr id="5" name="Content Placeholder 4">
            <a:extLst>
              <a:ext uri="{FF2B5EF4-FFF2-40B4-BE49-F238E27FC236}">
                <a16:creationId xmlns:a16="http://schemas.microsoft.com/office/drawing/2014/main" id="{BCAD6A3C-09C4-4F01-AAF5-512BE2DFB8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52150" y="668545"/>
            <a:ext cx="2789782" cy="3881437"/>
          </a:xfrm>
        </p:spPr>
      </p:pic>
    </p:spTree>
    <p:extLst>
      <p:ext uri="{BB962C8B-B14F-4D97-AF65-F5344CB8AC3E}">
        <p14:creationId xmlns:p14="http://schemas.microsoft.com/office/powerpoint/2010/main" val="2647480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32C5A-546A-410A-8A92-2BBDE68DD984}"/>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641D71DE-A001-4475-B2C2-3032F8EF6137}"/>
              </a:ext>
            </a:extLst>
          </p:cNvPr>
          <p:cNvSpPr>
            <a:spLocks noGrp="1"/>
          </p:cNvSpPr>
          <p:nvPr>
            <p:ph idx="1"/>
          </p:nvPr>
        </p:nvSpPr>
        <p:spPr/>
        <p:txBody>
          <a:bodyPr/>
          <a:lstStyle/>
          <a:p>
            <a:pPr>
              <a:buFont typeface="Arial" panose="020B0604020202020204" pitchFamily="34" charset="0"/>
              <a:buChar char="•"/>
            </a:pPr>
            <a:r>
              <a:rPr lang="en-IN" sz="2400" dirty="0"/>
              <a:t>Introduction</a:t>
            </a:r>
          </a:p>
          <a:p>
            <a:pPr>
              <a:buFont typeface="Arial" panose="020B0604020202020204" pitchFamily="34" charset="0"/>
              <a:buChar char="•"/>
            </a:pPr>
            <a:r>
              <a:rPr lang="en-IN" sz="2400" dirty="0"/>
              <a:t>Motivation</a:t>
            </a:r>
          </a:p>
          <a:p>
            <a:pPr>
              <a:buFont typeface="Arial" panose="020B0604020202020204" pitchFamily="34" charset="0"/>
              <a:buChar char="•"/>
            </a:pPr>
            <a:r>
              <a:rPr lang="en-IN" sz="2400" dirty="0"/>
              <a:t>Technical Requirements</a:t>
            </a:r>
          </a:p>
          <a:p>
            <a:pPr>
              <a:buFont typeface="Arial" panose="020B0604020202020204" pitchFamily="34" charset="0"/>
              <a:buChar char="•"/>
            </a:pPr>
            <a:r>
              <a:rPr lang="en-IN" sz="2400" dirty="0"/>
              <a:t>Stakeholders</a:t>
            </a:r>
          </a:p>
          <a:p>
            <a:pPr>
              <a:buFont typeface="Arial" panose="020B0604020202020204" pitchFamily="34" charset="0"/>
              <a:buChar char="•"/>
            </a:pPr>
            <a:r>
              <a:rPr lang="en-IN" sz="2400" dirty="0"/>
              <a:t>Idea Implementation</a:t>
            </a:r>
          </a:p>
          <a:p>
            <a:pPr>
              <a:buFont typeface="Arial" panose="020B0604020202020204" pitchFamily="34" charset="0"/>
              <a:buChar char="•"/>
            </a:pPr>
            <a:r>
              <a:rPr lang="en-IN" sz="2400" dirty="0"/>
              <a:t>References</a:t>
            </a:r>
          </a:p>
          <a:p>
            <a:pPr>
              <a:buFont typeface="Arial" panose="020B0604020202020204" pitchFamily="34" charset="0"/>
              <a:buChar char="•"/>
            </a:pPr>
            <a:endParaRPr lang="en-IN" dirty="0"/>
          </a:p>
          <a:p>
            <a:pPr>
              <a:buFont typeface="Arial" panose="020B0604020202020204" pitchFamily="34" charset="0"/>
              <a:buChar char="•"/>
            </a:pPr>
            <a:endParaRPr lang="en-IN" dirty="0"/>
          </a:p>
        </p:txBody>
      </p:sp>
    </p:spTree>
    <p:extLst>
      <p:ext uri="{BB962C8B-B14F-4D97-AF65-F5344CB8AC3E}">
        <p14:creationId xmlns:p14="http://schemas.microsoft.com/office/powerpoint/2010/main" val="274342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78256-88C1-438F-8721-EAC83F71F184}"/>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07663CB0-3E3F-48C8-85B5-56E41DB87FFA}"/>
              </a:ext>
            </a:extLst>
          </p:cNvPr>
          <p:cNvSpPr>
            <a:spLocks noGrp="1"/>
          </p:cNvSpPr>
          <p:nvPr>
            <p:ph idx="1"/>
          </p:nvPr>
        </p:nvSpPr>
        <p:spPr/>
        <p:txBody>
          <a:bodyPr>
            <a:normAutofit lnSpcReduction="10000"/>
          </a:bodyPr>
          <a:lstStyle/>
          <a:p>
            <a:pPr>
              <a:lnSpc>
                <a:spcPct val="150000"/>
              </a:lnSpc>
            </a:pPr>
            <a:r>
              <a:rPr lang="en-IN" sz="2400" dirty="0"/>
              <a:t>Many people come to visit the </a:t>
            </a:r>
            <a:r>
              <a:rPr lang="en-IN" sz="2400" dirty="0" err="1"/>
              <a:t>wari</a:t>
            </a:r>
            <a:r>
              <a:rPr lang="en-IN" sz="2400" dirty="0"/>
              <a:t> from far locations by different kind of transportation so parking is a problem for them</a:t>
            </a:r>
          </a:p>
          <a:p>
            <a:pPr>
              <a:lnSpc>
                <a:spcPct val="150000"/>
              </a:lnSpc>
            </a:pPr>
            <a:r>
              <a:rPr lang="en-IN" sz="2400" dirty="0"/>
              <a:t>It should be easy for visitors to know at which location parking is available</a:t>
            </a:r>
          </a:p>
          <a:p>
            <a:pPr>
              <a:lnSpc>
                <a:spcPct val="150000"/>
              </a:lnSpc>
            </a:pPr>
            <a:r>
              <a:rPr lang="en-IN" sz="2400" dirty="0"/>
              <a:t>Parking is one factor because of which traffic increases and people face problem </a:t>
            </a:r>
          </a:p>
        </p:txBody>
      </p:sp>
    </p:spTree>
    <p:extLst>
      <p:ext uri="{BB962C8B-B14F-4D97-AF65-F5344CB8AC3E}">
        <p14:creationId xmlns:p14="http://schemas.microsoft.com/office/powerpoint/2010/main" val="65784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351C1-C686-4FE2-902C-B0F39973AFD3}"/>
              </a:ext>
            </a:extLst>
          </p:cNvPr>
          <p:cNvSpPr>
            <a:spLocks noGrp="1"/>
          </p:cNvSpPr>
          <p:nvPr>
            <p:ph type="title"/>
          </p:nvPr>
        </p:nvSpPr>
        <p:spPr/>
        <p:txBody>
          <a:bodyPr/>
          <a:lstStyle/>
          <a:p>
            <a:r>
              <a:rPr lang="en-IN" dirty="0"/>
              <a:t>Motivation</a:t>
            </a:r>
          </a:p>
        </p:txBody>
      </p:sp>
      <p:sp>
        <p:nvSpPr>
          <p:cNvPr id="3" name="Content Placeholder 2">
            <a:extLst>
              <a:ext uri="{FF2B5EF4-FFF2-40B4-BE49-F238E27FC236}">
                <a16:creationId xmlns:a16="http://schemas.microsoft.com/office/drawing/2014/main" id="{243D99D6-4EA4-42C9-BE11-56FF42F3D0C2}"/>
              </a:ext>
            </a:extLst>
          </p:cNvPr>
          <p:cNvSpPr>
            <a:spLocks noGrp="1"/>
          </p:cNvSpPr>
          <p:nvPr>
            <p:ph idx="1"/>
          </p:nvPr>
        </p:nvSpPr>
        <p:spPr/>
        <p:txBody>
          <a:bodyPr>
            <a:normAutofit fontScale="85000" lnSpcReduction="10000"/>
          </a:bodyPr>
          <a:lstStyle/>
          <a:p>
            <a:pPr>
              <a:lnSpc>
                <a:spcPct val="150000"/>
              </a:lnSpc>
              <a:buFont typeface="Arial" panose="020B0604020202020204" pitchFamily="34" charset="0"/>
              <a:buChar char="•"/>
            </a:pPr>
            <a:r>
              <a:rPr lang="en-US" sz="2400" dirty="0"/>
              <a:t>Many people visit the temple by vehicles such as in buses ,trucks and cars so it is a big problem for them to where to park their vehicles and this also causes traffic.</a:t>
            </a:r>
          </a:p>
          <a:p>
            <a:pPr>
              <a:lnSpc>
                <a:spcPct val="150000"/>
              </a:lnSpc>
              <a:buFont typeface="Arial" panose="020B0604020202020204" pitchFamily="34" charset="0"/>
              <a:buChar char="•"/>
            </a:pPr>
            <a:r>
              <a:rPr lang="en-US" sz="2400" dirty="0"/>
              <a:t>so we came up with an idea in which we use image processing in AI which tells about is there any space remaining or not and if some space is available then is it sufficient for car or for a bus .</a:t>
            </a:r>
          </a:p>
          <a:p>
            <a:pPr>
              <a:lnSpc>
                <a:spcPct val="150000"/>
              </a:lnSpc>
              <a:buFont typeface="Arial" panose="020B0604020202020204" pitchFamily="34" charset="0"/>
              <a:buChar char="•"/>
            </a:pPr>
            <a:r>
              <a:rPr lang="en-US" sz="2400" dirty="0"/>
              <a:t>We can do it by placing camera at a defined altitude so that it can process the vehicles and tell for the vacant places.</a:t>
            </a:r>
            <a:endParaRPr lang="en-IN" sz="2400" dirty="0"/>
          </a:p>
        </p:txBody>
      </p:sp>
    </p:spTree>
    <p:extLst>
      <p:ext uri="{BB962C8B-B14F-4D97-AF65-F5344CB8AC3E}">
        <p14:creationId xmlns:p14="http://schemas.microsoft.com/office/powerpoint/2010/main" val="3542681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5B70C-6C5D-4D4B-96EF-A8E75D3558C6}"/>
              </a:ext>
            </a:extLst>
          </p:cNvPr>
          <p:cNvSpPr>
            <a:spLocks noGrp="1"/>
          </p:cNvSpPr>
          <p:nvPr>
            <p:ph type="title"/>
          </p:nvPr>
        </p:nvSpPr>
        <p:spPr/>
        <p:txBody>
          <a:bodyPr/>
          <a:lstStyle/>
          <a:p>
            <a:r>
              <a:rPr lang="en-IN" dirty="0"/>
              <a:t>Technical Requirements</a:t>
            </a:r>
          </a:p>
        </p:txBody>
      </p:sp>
      <p:sp>
        <p:nvSpPr>
          <p:cNvPr id="3" name="Content Placeholder 2">
            <a:extLst>
              <a:ext uri="{FF2B5EF4-FFF2-40B4-BE49-F238E27FC236}">
                <a16:creationId xmlns:a16="http://schemas.microsoft.com/office/drawing/2014/main" id="{B7BB9B34-2824-4FFF-8577-10E79A4B3987}"/>
              </a:ext>
            </a:extLst>
          </p:cNvPr>
          <p:cNvSpPr>
            <a:spLocks noGrp="1"/>
          </p:cNvSpPr>
          <p:nvPr>
            <p:ph idx="1"/>
          </p:nvPr>
        </p:nvSpPr>
        <p:spPr/>
        <p:txBody>
          <a:bodyPr>
            <a:normAutofit/>
          </a:bodyPr>
          <a:lstStyle/>
          <a:p>
            <a:pPr>
              <a:buFont typeface="+mj-lt"/>
              <a:buAutoNum type="arabicPeriod"/>
            </a:pPr>
            <a:r>
              <a:rPr lang="en-US" sz="2000" dirty="0"/>
              <a:t>Camera /webcam: To capture image and detect the empty or full place in parking slot.</a:t>
            </a:r>
          </a:p>
          <a:p>
            <a:pPr>
              <a:buFont typeface="+mj-lt"/>
              <a:buAutoNum type="arabicPeriod"/>
            </a:pPr>
            <a:r>
              <a:rPr lang="en-US" sz="2000" dirty="0"/>
              <a:t>Quad copter: To lift the camera to the desired height which will help to capture full view of slot.</a:t>
            </a:r>
          </a:p>
          <a:p>
            <a:pPr>
              <a:buFont typeface="+mj-lt"/>
              <a:buAutoNum type="arabicPeriod"/>
            </a:pPr>
            <a:r>
              <a:rPr lang="en-US" sz="2000" dirty="0"/>
              <a:t>Display monitor: To display the status of parking slot to the users.</a:t>
            </a:r>
          </a:p>
          <a:p>
            <a:pPr>
              <a:buFont typeface="+mj-lt"/>
              <a:buAutoNum type="arabicPeriod"/>
            </a:pPr>
            <a:r>
              <a:rPr lang="en-US" sz="2000" dirty="0"/>
              <a:t>Wireless data transferring module: To connect modules of the project wirelessly.</a:t>
            </a:r>
          </a:p>
          <a:p>
            <a:pPr>
              <a:buFont typeface="+mj-lt"/>
              <a:buAutoNum type="arabicPeriod"/>
            </a:pPr>
            <a:r>
              <a:rPr lang="en-US" sz="2000" dirty="0"/>
              <a:t>Batteries: To provide electric energy to the system.</a:t>
            </a:r>
            <a:endParaRPr lang="en-IN" sz="2000" dirty="0"/>
          </a:p>
        </p:txBody>
      </p:sp>
    </p:spTree>
    <p:extLst>
      <p:ext uri="{BB962C8B-B14F-4D97-AF65-F5344CB8AC3E}">
        <p14:creationId xmlns:p14="http://schemas.microsoft.com/office/powerpoint/2010/main" val="1361150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036E6-059A-47A9-B017-4AD023560B67}"/>
              </a:ext>
            </a:extLst>
          </p:cNvPr>
          <p:cNvSpPr>
            <a:spLocks noGrp="1"/>
          </p:cNvSpPr>
          <p:nvPr>
            <p:ph type="title"/>
          </p:nvPr>
        </p:nvSpPr>
        <p:spPr/>
        <p:txBody>
          <a:bodyPr/>
          <a:lstStyle/>
          <a:p>
            <a:r>
              <a:rPr lang="en-IN" b="1" dirty="0"/>
              <a:t>Stakeholders in “Wari”</a:t>
            </a:r>
          </a:p>
        </p:txBody>
      </p:sp>
      <p:sp>
        <p:nvSpPr>
          <p:cNvPr id="3" name="Content Placeholder 2">
            <a:extLst>
              <a:ext uri="{FF2B5EF4-FFF2-40B4-BE49-F238E27FC236}">
                <a16:creationId xmlns:a16="http://schemas.microsoft.com/office/drawing/2014/main" id="{1EC704F7-8C32-4E96-932A-3791DB7527EA}"/>
              </a:ext>
            </a:extLst>
          </p:cNvPr>
          <p:cNvSpPr>
            <a:spLocks noGrp="1"/>
          </p:cNvSpPr>
          <p:nvPr>
            <p:ph idx="1"/>
          </p:nvPr>
        </p:nvSpPr>
        <p:spPr>
          <a:xfrm>
            <a:off x="677334" y="2160589"/>
            <a:ext cx="8596668" cy="4453275"/>
          </a:xfrm>
        </p:spPr>
        <p:txBody>
          <a:bodyPr>
            <a:noAutofit/>
          </a:bodyPr>
          <a:lstStyle/>
          <a:p>
            <a:pPr>
              <a:buFont typeface="+mj-lt"/>
              <a:buAutoNum type="arabicPeriod"/>
            </a:pPr>
            <a:r>
              <a:rPr lang="en-US" sz="2000" b="1" dirty="0"/>
              <a:t>Municipal Corporation:</a:t>
            </a:r>
            <a:r>
              <a:rPr lang="en-US" sz="2000" dirty="0"/>
              <a:t> </a:t>
            </a:r>
            <a:r>
              <a:rPr lang="en-US" dirty="0"/>
              <a:t>They will grant us access us and provide us space to implement our prototype</a:t>
            </a:r>
            <a:r>
              <a:rPr lang="en-US" sz="2000" dirty="0"/>
              <a:t>.</a:t>
            </a:r>
          </a:p>
          <a:p>
            <a:pPr>
              <a:buFont typeface="Wingdings 3" charset="2"/>
              <a:buAutoNum type="arabicPeriod"/>
            </a:pPr>
            <a:r>
              <a:rPr lang="en-US" sz="2000" b="1" dirty="0"/>
              <a:t>Camera Shop Owner:</a:t>
            </a:r>
            <a:r>
              <a:rPr lang="en-US" sz="2000" dirty="0"/>
              <a:t> </a:t>
            </a:r>
            <a:r>
              <a:rPr lang="en-US" dirty="0"/>
              <a:t>We can get good camera from them which will give better frame rates than ordinary cameras</a:t>
            </a:r>
          </a:p>
          <a:p>
            <a:pPr>
              <a:buFont typeface="Wingdings 3" charset="2"/>
              <a:buAutoNum type="arabicPeriod"/>
            </a:pPr>
            <a:r>
              <a:rPr lang="en-US" sz="2000" b="1" dirty="0"/>
              <a:t>Electrical Shop Owners:</a:t>
            </a:r>
            <a:r>
              <a:rPr lang="en-US" sz="2000" dirty="0"/>
              <a:t> </a:t>
            </a:r>
            <a:r>
              <a:rPr lang="en-US" dirty="0"/>
              <a:t>We can get proper wiring setups ,</a:t>
            </a:r>
            <a:r>
              <a:rPr lang="en-US" dirty="0" err="1"/>
              <a:t>pcbs</a:t>
            </a:r>
            <a:r>
              <a:rPr lang="en-US" dirty="0"/>
              <a:t> ,connectors ,convertors and display from them</a:t>
            </a:r>
            <a:r>
              <a:rPr lang="en-US" sz="2000" dirty="0"/>
              <a:t>.</a:t>
            </a:r>
          </a:p>
          <a:p>
            <a:pPr>
              <a:buFont typeface="Wingdings 3" charset="2"/>
              <a:buAutoNum type="arabicPeriod"/>
            </a:pPr>
            <a:r>
              <a:rPr lang="en-US" sz="2000" b="1" dirty="0"/>
              <a:t>Localities:</a:t>
            </a:r>
            <a:r>
              <a:rPr lang="en-US" sz="2000" dirty="0"/>
              <a:t> </a:t>
            </a:r>
            <a:r>
              <a:rPr lang="en-US" dirty="0"/>
              <a:t>We might need some volunteers for the prototype for that we can get help from localized</a:t>
            </a:r>
            <a:r>
              <a:rPr lang="en-US" sz="2000" dirty="0"/>
              <a:t>.</a:t>
            </a:r>
          </a:p>
          <a:p>
            <a:pPr>
              <a:buFont typeface="Wingdings 3" charset="2"/>
              <a:buAutoNum type="arabicPeriod"/>
            </a:pPr>
            <a:r>
              <a:rPr lang="en-US" sz="2000" b="1" dirty="0"/>
              <a:t>MIT AERO Club :</a:t>
            </a:r>
            <a:r>
              <a:rPr lang="en-US" sz="2000" dirty="0"/>
              <a:t> </a:t>
            </a:r>
            <a:r>
              <a:rPr lang="en-US" dirty="0"/>
              <a:t>They have drones ,gimbles and FPV on which we can add our system and deploy our prototype.</a:t>
            </a:r>
            <a:endParaRPr lang="en-IN" dirty="0"/>
          </a:p>
          <a:p>
            <a:pPr>
              <a:buFont typeface="Wingdings 3" charset="2"/>
              <a:buAutoNum type="arabicPeriod"/>
            </a:pPr>
            <a:endParaRPr lang="en-US" dirty="0"/>
          </a:p>
          <a:p>
            <a:pPr>
              <a:buFont typeface="Wingdings 3" charset="2"/>
              <a:buAutoNum type="arabicPeriod"/>
            </a:pPr>
            <a:endParaRPr lang="en-US" sz="2400" dirty="0"/>
          </a:p>
        </p:txBody>
      </p:sp>
    </p:spTree>
    <p:extLst>
      <p:ext uri="{BB962C8B-B14F-4D97-AF65-F5344CB8AC3E}">
        <p14:creationId xmlns:p14="http://schemas.microsoft.com/office/powerpoint/2010/main" val="4172500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9DF34-97B4-4249-94A6-7F65134AA462}"/>
              </a:ext>
            </a:extLst>
          </p:cNvPr>
          <p:cNvSpPr>
            <a:spLocks noGrp="1"/>
          </p:cNvSpPr>
          <p:nvPr>
            <p:ph type="title"/>
          </p:nvPr>
        </p:nvSpPr>
        <p:spPr/>
        <p:txBody>
          <a:bodyPr/>
          <a:lstStyle/>
          <a:p>
            <a:r>
              <a:rPr lang="en-IN" dirty="0"/>
              <a:t>Idea Implementation</a:t>
            </a:r>
          </a:p>
        </p:txBody>
      </p:sp>
      <p:sp>
        <p:nvSpPr>
          <p:cNvPr id="3" name="Content Placeholder 2">
            <a:extLst>
              <a:ext uri="{FF2B5EF4-FFF2-40B4-BE49-F238E27FC236}">
                <a16:creationId xmlns:a16="http://schemas.microsoft.com/office/drawing/2014/main" id="{023B29E4-9619-4FFD-83AE-5251746B6858}"/>
              </a:ext>
            </a:extLst>
          </p:cNvPr>
          <p:cNvSpPr>
            <a:spLocks noGrp="1"/>
          </p:cNvSpPr>
          <p:nvPr>
            <p:ph idx="1"/>
          </p:nvPr>
        </p:nvSpPr>
        <p:spPr/>
        <p:txBody>
          <a:bodyPr/>
          <a:lstStyle/>
          <a:p>
            <a:r>
              <a:rPr lang="en-US" dirty="0"/>
              <a:t>In this project, a robust algorithm is designed taking into consideration the joined capabilities of ,</a:t>
            </a:r>
          </a:p>
          <a:p>
            <a:pPr lvl="1"/>
            <a:r>
              <a:rPr lang="en-US" dirty="0"/>
              <a:t>Gaussian blurring </a:t>
            </a:r>
          </a:p>
          <a:p>
            <a:pPr lvl="1"/>
            <a:r>
              <a:rPr lang="en-US" dirty="0"/>
              <a:t>Truncate thresholding</a:t>
            </a:r>
          </a:p>
          <a:p>
            <a:pPr lvl="1"/>
            <a:r>
              <a:rPr lang="en-US" dirty="0"/>
              <a:t>Canny edge detection </a:t>
            </a:r>
          </a:p>
          <a:p>
            <a:pPr lvl="1"/>
            <a:r>
              <a:rPr lang="en-US" dirty="0"/>
              <a:t>Contour Detection</a:t>
            </a:r>
            <a:endParaRPr lang="en-IN" dirty="0"/>
          </a:p>
        </p:txBody>
      </p:sp>
    </p:spTree>
    <p:extLst>
      <p:ext uri="{BB962C8B-B14F-4D97-AF65-F5344CB8AC3E}">
        <p14:creationId xmlns:p14="http://schemas.microsoft.com/office/powerpoint/2010/main" val="3371402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6980DF-ED58-4434-9190-D5A56BCF14AD}"/>
              </a:ext>
            </a:extLst>
          </p:cNvPr>
          <p:cNvSpPr>
            <a:spLocks noGrp="1"/>
          </p:cNvSpPr>
          <p:nvPr>
            <p:ph idx="1"/>
          </p:nvPr>
        </p:nvSpPr>
        <p:spPr>
          <a:xfrm>
            <a:off x="1028376" y="4993490"/>
            <a:ext cx="8695631" cy="725950"/>
          </a:xfrm>
        </p:spPr>
        <p:txBody>
          <a:bodyPr/>
          <a:lstStyle/>
          <a:p>
            <a:pPr marL="0" indent="0">
              <a:buNone/>
            </a:pPr>
            <a:r>
              <a:rPr lang="en-US" dirty="0"/>
              <a:t>      Figure 1A. input Image			Figure 1B. Image after Gaussian Blur</a:t>
            </a:r>
            <a:endParaRPr lang="en-IN" dirty="0"/>
          </a:p>
        </p:txBody>
      </p:sp>
      <p:pic>
        <p:nvPicPr>
          <p:cNvPr id="4" name="Picture 3">
            <a:extLst>
              <a:ext uri="{FF2B5EF4-FFF2-40B4-BE49-F238E27FC236}">
                <a16:creationId xmlns:a16="http://schemas.microsoft.com/office/drawing/2014/main" id="{E021C420-D68D-4A37-BA34-4DF01C61CE87}"/>
              </a:ext>
            </a:extLst>
          </p:cNvPr>
          <p:cNvPicPr>
            <a:picLocks noChangeAspect="1"/>
          </p:cNvPicPr>
          <p:nvPr/>
        </p:nvPicPr>
        <p:blipFill>
          <a:blip r:embed="rId2"/>
          <a:stretch>
            <a:fillRect/>
          </a:stretch>
        </p:blipFill>
        <p:spPr>
          <a:xfrm>
            <a:off x="1099398" y="2214562"/>
            <a:ext cx="7400925" cy="2428875"/>
          </a:xfrm>
          <a:prstGeom prst="rect">
            <a:avLst/>
          </a:prstGeom>
        </p:spPr>
      </p:pic>
    </p:spTree>
    <p:extLst>
      <p:ext uri="{BB962C8B-B14F-4D97-AF65-F5344CB8AC3E}">
        <p14:creationId xmlns:p14="http://schemas.microsoft.com/office/powerpoint/2010/main" val="2562220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1E81DE-29C4-4AC4-93E0-ABF5F6AE19C4}"/>
              </a:ext>
            </a:extLst>
          </p:cNvPr>
          <p:cNvSpPr>
            <a:spLocks noGrp="1"/>
          </p:cNvSpPr>
          <p:nvPr>
            <p:ph idx="1"/>
          </p:nvPr>
        </p:nvSpPr>
        <p:spPr>
          <a:xfrm>
            <a:off x="284085" y="4589755"/>
            <a:ext cx="9934575" cy="883436"/>
          </a:xfrm>
        </p:spPr>
        <p:txBody>
          <a:bodyPr/>
          <a:lstStyle/>
          <a:p>
            <a:pPr marL="0" indent="0">
              <a:buNone/>
            </a:pPr>
            <a:r>
              <a:rPr lang="en-US" dirty="0"/>
              <a:t>            Figure 2A: input Image					        	 Figure 2B: Binary Image</a:t>
            </a:r>
            <a:endParaRPr lang="en-IN" dirty="0"/>
          </a:p>
        </p:txBody>
      </p:sp>
      <p:pic>
        <p:nvPicPr>
          <p:cNvPr id="4" name="Picture 3">
            <a:extLst>
              <a:ext uri="{FF2B5EF4-FFF2-40B4-BE49-F238E27FC236}">
                <a16:creationId xmlns:a16="http://schemas.microsoft.com/office/drawing/2014/main" id="{0D6F76E2-3848-4A1B-9BA6-AE3821DF9DE3}"/>
              </a:ext>
            </a:extLst>
          </p:cNvPr>
          <p:cNvPicPr>
            <a:picLocks noChangeAspect="1"/>
          </p:cNvPicPr>
          <p:nvPr/>
        </p:nvPicPr>
        <p:blipFill>
          <a:blip r:embed="rId2"/>
          <a:stretch>
            <a:fillRect/>
          </a:stretch>
        </p:blipFill>
        <p:spPr>
          <a:xfrm>
            <a:off x="436254" y="1495269"/>
            <a:ext cx="9018465" cy="3000391"/>
          </a:xfrm>
          <a:prstGeom prst="rect">
            <a:avLst/>
          </a:prstGeom>
        </p:spPr>
      </p:pic>
    </p:spTree>
    <p:extLst>
      <p:ext uri="{BB962C8B-B14F-4D97-AF65-F5344CB8AC3E}">
        <p14:creationId xmlns:p14="http://schemas.microsoft.com/office/powerpoint/2010/main" val="38390134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163</TotalTime>
  <Words>547</Words>
  <Application>Microsoft Office PowerPoint</Application>
  <PresentationFormat>Widescreen</PresentationFormat>
  <Paragraphs>59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Times New Roman</vt:lpstr>
      <vt:lpstr>Trebuchet MS</vt:lpstr>
      <vt:lpstr>Wingdings 3</vt:lpstr>
      <vt:lpstr>Facet</vt:lpstr>
      <vt:lpstr>REDX  Parking Management System</vt:lpstr>
      <vt:lpstr>Contents</vt:lpstr>
      <vt:lpstr>Introduction</vt:lpstr>
      <vt:lpstr>Motivation</vt:lpstr>
      <vt:lpstr>Technical Requirements</vt:lpstr>
      <vt:lpstr>Stakeholders in “Wari”</vt:lpstr>
      <vt:lpstr>Idea Implementation</vt:lpstr>
      <vt:lpstr>PowerPoint Presentation</vt:lpstr>
      <vt:lpstr>PowerPoint Presentation</vt:lpstr>
      <vt:lpstr>PowerPoint Presentation</vt:lpstr>
      <vt:lpstr>PowerPoint Presentation</vt:lpstr>
      <vt:lpstr>PowerPoint Presentation</vt:lpstr>
      <vt:lpstr>PowerPoint Presentation</vt:lpstr>
      <vt:lpstr>References</vt:lpstr>
      <vt:lpstr>THANK YOU</vt:lpstr>
      <vt:lpstr>ANY QUERIES??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REDX Parking Management System</dc:title>
  <dc:creator>swastik patro</dc:creator>
  <cp:lastModifiedBy>Ankit Agrawal</cp:lastModifiedBy>
  <cp:revision>20</cp:revision>
  <dcterms:created xsi:type="dcterms:W3CDTF">2019-03-29T20:08:02Z</dcterms:created>
  <dcterms:modified xsi:type="dcterms:W3CDTF">2019-03-30T08:02:50Z</dcterms:modified>
</cp:coreProperties>
</file>