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</p:sldIdLst>
  <p:sldSz cx="6858000" cy="9906000" type="A4"/>
  <p:notesSz cx="6858000" cy="9144000"/>
  <p:embeddedFontLst>
    <p:embeddedFont>
      <p:font typeface="Bahnschrift Light Condensed" panose="020B0502040204020203" pitchFamily="3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TH Sarabun New" panose="020B0500040200020003" pitchFamily="34" charset="-34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3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4B17-373B-4D6E-A9ED-F90E436C1BD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B8B35-2919-4D52-84D9-97221A9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6C570-F915-49F3-A8D3-7E06F48ACB17}"/>
              </a:ext>
            </a:extLst>
          </p:cNvPr>
          <p:cNvSpPr txBox="1"/>
          <p:nvPr/>
        </p:nvSpPr>
        <p:spPr>
          <a:xfrm>
            <a:off x="1883542" y="24344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Introduction to Computer Engineering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DEE0-D822-4E0B-BB21-F99D11F4C23C}"/>
              </a:ext>
            </a:extLst>
          </p:cNvPr>
          <p:cNvSpPr txBox="1"/>
          <p:nvPr/>
        </p:nvSpPr>
        <p:spPr>
          <a:xfrm>
            <a:off x="2627237" y="583478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Assignment #6 : FSM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41F2E-7A84-46B9-BB33-5D5594A5B3A9}"/>
              </a:ext>
            </a:extLst>
          </p:cNvPr>
          <p:cNvSpPr txBox="1"/>
          <p:nvPr/>
        </p:nvSpPr>
        <p:spPr>
          <a:xfrm>
            <a:off x="387146" y="1077410"/>
            <a:ext cx="394129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รูปแบบการเชื่อมต่อ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06FBE-6E9A-4666-B05A-A2375D6068E9}"/>
              </a:ext>
            </a:extLst>
          </p:cNvPr>
          <p:cNvSpPr/>
          <p:nvPr/>
        </p:nvSpPr>
        <p:spPr>
          <a:xfrm>
            <a:off x="99060" y="91440"/>
            <a:ext cx="6659880" cy="97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15CDA-A2ED-4AF9-B711-B19AC538F971}"/>
              </a:ext>
            </a:extLst>
          </p:cNvPr>
          <p:cNvSpPr txBox="1"/>
          <p:nvPr/>
        </p:nvSpPr>
        <p:spPr>
          <a:xfrm>
            <a:off x="4559376" y="1077410"/>
            <a:ext cx="191147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PIN MAP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C2CF8F8-410A-497D-8317-54EB608C2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92910"/>
              </p:ext>
            </p:extLst>
          </p:nvPr>
        </p:nvGraphicFramePr>
        <p:xfrm>
          <a:off x="4562475" y="1598743"/>
          <a:ext cx="1908379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837">
                  <a:extLst>
                    <a:ext uri="{9D8B030D-6E8A-4147-A177-3AD203B41FA5}">
                      <a16:colId xmlns:a16="http://schemas.microsoft.com/office/drawing/2014/main" val="439938746"/>
                    </a:ext>
                  </a:extLst>
                </a:gridCol>
                <a:gridCol w="922542">
                  <a:extLst>
                    <a:ext uri="{9D8B030D-6E8A-4147-A177-3AD203B41FA5}">
                      <a16:colId xmlns:a16="http://schemas.microsoft.com/office/drawing/2014/main" val="2438506582"/>
                    </a:ext>
                  </a:extLst>
                </a:gridCol>
              </a:tblGrid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Device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 Transmitter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208309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NS_RD_PIN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234907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NS_YL_PIN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735165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NS_GN_PIN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222149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EW_RD_PIN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845360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EW_YL_PIN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537646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EW_GN_PIN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500746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HM_RD_PIN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771445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HM_GN_PIN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927854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NS_SW_PIN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25548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EW_SW_PIN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13013"/>
                  </a:ext>
                </a:extLst>
              </a:tr>
              <a:tr h="20957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HM_SW_PIN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0145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B10E8A-8780-4284-BABC-39742B4F0585}"/>
              </a:ext>
            </a:extLst>
          </p:cNvPr>
          <p:cNvSpPr txBox="1"/>
          <p:nvPr/>
        </p:nvSpPr>
        <p:spPr>
          <a:xfrm>
            <a:off x="387146" y="4893216"/>
            <a:ext cx="6112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รูปถ่ายชิ้นงาน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6C0FE-73BE-4C38-B11F-E93F398CE687}"/>
              </a:ext>
            </a:extLst>
          </p:cNvPr>
          <p:cNvSpPr txBox="1"/>
          <p:nvPr/>
        </p:nvSpPr>
        <p:spPr>
          <a:xfrm>
            <a:off x="496126" y="8145271"/>
            <a:ext cx="5831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ทางกลุ่มของเรานั้นเลือกใช้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NANO Rev.3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บอร์ด มาใช้งานและมีส่วนต่อขยายเพิ่มเติมคือ </a:t>
            </a:r>
          </a:p>
          <a:p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โมดูลหลอด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LED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Traffic Light (RYG)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ชุด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โมดูลหลอด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LED Traffic Light (RG)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1 ชุด และ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สวิตซ์แบบกดติด-ปล่อยดับ จำนวน 3 ตัว โดยได้ทำการเชื่อมต่อกันในลักษณะดังภาพข้างบน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BC7B9B-06F4-43E7-A0E9-1146059A1878}"/>
              </a:ext>
            </a:extLst>
          </p:cNvPr>
          <p:cNvGrpSpPr/>
          <p:nvPr/>
        </p:nvGrpSpPr>
        <p:grpSpPr>
          <a:xfrm>
            <a:off x="423369" y="1622088"/>
            <a:ext cx="3814797" cy="2696509"/>
            <a:chOff x="505314" y="1465467"/>
            <a:chExt cx="3814797" cy="26965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CCAC53-56F6-4402-B896-39D9A6D188EF}"/>
                </a:ext>
              </a:extLst>
            </p:cNvPr>
            <p:cNvGrpSpPr/>
            <p:nvPr/>
          </p:nvGrpSpPr>
          <p:grpSpPr>
            <a:xfrm>
              <a:off x="505314" y="1720727"/>
              <a:ext cx="3705795" cy="2441249"/>
              <a:chOff x="487133" y="2139141"/>
              <a:chExt cx="3622984" cy="23866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97D0322-6A39-44F9-BB58-27184115F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631"/>
              <a:stretch/>
            </p:blipFill>
            <p:spPr>
              <a:xfrm>
                <a:off x="487133" y="2460756"/>
                <a:ext cx="3622984" cy="206508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FFEF567-2608-41C8-A7F9-325F7E5D57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429" b="59429" l="3286" r="98429">
                            <a14:foregroundMark x1="88143" y1="41571" x2="94571" y2="51857"/>
                            <a14:foregroundMark x1="94571" y1="51857" x2="95286" y2="55857"/>
                            <a14:foregroundMark x1="95714" y1="44429" x2="89143" y2="41286"/>
                            <a14:foregroundMark x1="89143" y1="41286" x2="85857" y2="41286"/>
                            <a14:foregroundMark x1="96429" y1="38143" x2="97000" y2="39571"/>
                            <a14:foregroundMark x1="98286" y1="39571" x2="90429" y2="37857"/>
                            <a14:foregroundMark x1="90000" y1="37857" x2="69857" y2="37857"/>
                            <a14:foregroundMark x1="41261" y1="43986" x2="38429" y2="47857"/>
                            <a14:foregroundMark x1="42714" y1="42000" x2="41309" y2="43920"/>
                            <a14:foregroundMark x1="38429" y1="47857" x2="25286" y2="47857"/>
                            <a14:foregroundMark x1="25857" y1="47857" x2="25857" y2="47857"/>
                            <a14:foregroundMark x1="19571" y1="55000" x2="25143" y2="54857"/>
                            <a14:foregroundMark x1="24429" y1="56857" x2="20571" y2="57857"/>
                            <a14:foregroundMark x1="17143" y1="58571" x2="23286" y2="56000"/>
                            <a14:foregroundMark x1="30571" y1="49000" x2="38143" y2="48714"/>
                            <a14:foregroundMark x1="38143" y1="48714" x2="46714" y2="49286"/>
                            <a14:foregroundMark x1="44000" y1="50286" x2="51857" y2="50571"/>
                            <a14:foregroundMark x1="39857" y1="50143" x2="58429" y2="50143"/>
                            <a14:foregroundMark x1="47143" y1="50429" x2="44286" y2="50429"/>
                            <a14:foregroundMark x1="46000" y1="59000" x2="68857" y2="57857"/>
                            <a14:foregroundMark x1="68857" y1="57857" x2="76714" y2="59000"/>
                            <a14:foregroundMark x1="76714" y1="59000" x2="84429" y2="58857"/>
                            <a14:foregroundMark x1="84429" y1="58857" x2="85286" y2="58857"/>
                            <a14:foregroundMark x1="98571" y1="55000" x2="98857" y2="40714"/>
                            <a14:foregroundMark x1="95143" y1="58857" x2="84286" y2="59286"/>
                            <a14:foregroundMark x1="80571" y1="58857" x2="80571" y2="58857"/>
                            <a14:foregroundMark x1="14286" y1="56143" x2="5714" y2="56714"/>
                            <a14:foregroundMark x1="14143" y1="51286" x2="6857" y2="51143"/>
                            <a14:foregroundMark x1="14286" y1="46571" x2="4571" y2="46286"/>
                            <a14:foregroundMark x1="3286" y1="41857" x2="5880" y2="41959"/>
                            <a14:foregroundMark x1="13714" y1="41286" x2="12158" y2="41257"/>
                            <a14:backgroundMark x1="10714" y1="43143" x2="6429" y2="42857"/>
                            <a14:backgroundMark x1="7429" y1="42571" x2="11429" y2="42429"/>
                            <a14:backgroundMark x1="41286" y1="43857" x2="41000" y2="43286"/>
                          </a14:backgroundRemoval>
                        </a14:imgEffect>
                      </a14:imgLayer>
                    </a14:imgProps>
                  </a:ext>
                </a:extLst>
              </a:blip>
              <a:srcRect l="7725" t="35143" b="37587"/>
              <a:stretch/>
            </p:blipFill>
            <p:spPr>
              <a:xfrm rot="16200000">
                <a:off x="3327598" y="2495406"/>
                <a:ext cx="1011431" cy="29890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6931AA-5941-47CA-AB2F-BCB07343E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7429" b="59429" l="3286" r="98429">
                            <a14:foregroundMark x1="88143" y1="41571" x2="94571" y2="51857"/>
                            <a14:foregroundMark x1="94571" y1="51857" x2="95286" y2="55857"/>
                            <a14:foregroundMark x1="95714" y1="44429" x2="89143" y2="41286"/>
                            <a14:foregroundMark x1="89143" y1="41286" x2="85857" y2="41286"/>
                            <a14:foregroundMark x1="96429" y1="38143" x2="97000" y2="39571"/>
                            <a14:foregroundMark x1="98286" y1="39571" x2="90429" y2="37857"/>
                            <a14:foregroundMark x1="90000" y1="37857" x2="69857" y2="37857"/>
                            <a14:foregroundMark x1="41261" y1="43986" x2="38429" y2="47857"/>
                            <a14:foregroundMark x1="42714" y1="42000" x2="41309" y2="43920"/>
                            <a14:foregroundMark x1="38429" y1="47857" x2="25286" y2="47857"/>
                            <a14:foregroundMark x1="25857" y1="47857" x2="25857" y2="47857"/>
                            <a14:foregroundMark x1="19571" y1="55000" x2="25143" y2="54857"/>
                            <a14:foregroundMark x1="24429" y1="56857" x2="20571" y2="57857"/>
                            <a14:foregroundMark x1="17143" y1="58571" x2="23286" y2="56000"/>
                            <a14:foregroundMark x1="30571" y1="49000" x2="38143" y2="48714"/>
                            <a14:foregroundMark x1="38143" y1="48714" x2="46714" y2="49286"/>
                            <a14:foregroundMark x1="44000" y1="50286" x2="51857" y2="50571"/>
                            <a14:foregroundMark x1="39857" y1="50143" x2="58429" y2="50143"/>
                            <a14:foregroundMark x1="47143" y1="50429" x2="44286" y2="50429"/>
                            <a14:foregroundMark x1="46000" y1="59000" x2="68857" y2="57857"/>
                            <a14:foregroundMark x1="68857" y1="57857" x2="76714" y2="59000"/>
                            <a14:foregroundMark x1="76714" y1="59000" x2="84429" y2="58857"/>
                            <a14:foregroundMark x1="84429" y1="58857" x2="85286" y2="58857"/>
                            <a14:foregroundMark x1="98571" y1="55000" x2="98857" y2="40714"/>
                            <a14:foregroundMark x1="95143" y1="58857" x2="84286" y2="59286"/>
                            <a14:foregroundMark x1="80571" y1="58857" x2="80571" y2="58857"/>
                            <a14:foregroundMark x1="14286" y1="56143" x2="5714" y2="56714"/>
                            <a14:foregroundMark x1="14143" y1="51286" x2="6857" y2="51143"/>
                            <a14:foregroundMark x1="14286" y1="46571" x2="4571" y2="46286"/>
                            <a14:foregroundMark x1="3286" y1="41857" x2="5880" y2="41959"/>
                            <a14:foregroundMark x1="13714" y1="41286" x2="12158" y2="41257"/>
                            <a14:backgroundMark x1="10714" y1="43143" x2="6429" y2="42857"/>
                            <a14:backgroundMark x1="7429" y1="42571" x2="11429" y2="42429"/>
                            <a14:backgroundMark x1="41286" y1="43857" x2="41000" y2="43286"/>
                          </a14:backgroundRemoval>
                        </a14:imgEffect>
                      </a14:imgLayer>
                    </a14:imgProps>
                  </a:ext>
                </a:extLst>
              </a:blip>
              <a:srcRect l="7725" t="35143" b="37587"/>
              <a:stretch/>
            </p:blipFill>
            <p:spPr>
              <a:xfrm rot="16200000">
                <a:off x="2637035" y="2497786"/>
                <a:ext cx="1011431" cy="29890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DF28EBE-9C2D-47AD-9FFA-CFCCDBA90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755310">
                <a:off x="2106535" y="2646250"/>
                <a:ext cx="701896" cy="701896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DE9F72-A14F-4DA0-950E-44A3E917EF0D}"/>
                </a:ext>
              </a:extLst>
            </p:cNvPr>
            <p:cNvSpPr txBox="1"/>
            <p:nvPr/>
          </p:nvSpPr>
          <p:spPr>
            <a:xfrm>
              <a:off x="2582363" y="1465467"/>
              <a:ext cx="911562" cy="2308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+mj-cs"/>
                </a:rPr>
                <a:t>North</a:t>
              </a:r>
              <a:r>
                <a:rPr lang="th-TH" sz="900" dirty="0">
                  <a:cs typeface="+mj-cs"/>
                </a:rPr>
                <a:t> </a:t>
              </a:r>
              <a:r>
                <a:rPr lang="en-US" sz="900" dirty="0">
                  <a:cs typeface="+mj-cs"/>
                </a:rPr>
                <a:t>-&gt; South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CCAAA1-8ADD-4421-B5C5-2457D49F277E}"/>
                </a:ext>
              </a:extLst>
            </p:cNvPr>
            <p:cNvSpPr txBox="1"/>
            <p:nvPr/>
          </p:nvSpPr>
          <p:spPr>
            <a:xfrm>
              <a:off x="3559967" y="1467427"/>
              <a:ext cx="760144" cy="2308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cs typeface="+mj-cs"/>
                </a:rPr>
                <a:t>East</a:t>
              </a:r>
              <a:r>
                <a:rPr lang="th-TH" sz="900" dirty="0">
                  <a:cs typeface="+mj-cs"/>
                </a:rPr>
                <a:t> </a:t>
              </a:r>
              <a:r>
                <a:rPr lang="en-US" sz="900" dirty="0">
                  <a:cs typeface="+mj-cs"/>
                </a:rPr>
                <a:t>-&gt; West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78EBE6-0BEE-40C7-B96E-0EA2E57E672E}"/>
                </a:ext>
              </a:extLst>
            </p:cNvPr>
            <p:cNvSpPr txBox="1"/>
            <p:nvPr/>
          </p:nvSpPr>
          <p:spPr>
            <a:xfrm>
              <a:off x="2051902" y="2140325"/>
              <a:ext cx="911562" cy="2308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cs typeface="+mj-cs"/>
                </a:rPr>
                <a:t>Human Walk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0ED24F-AF4D-4159-82D0-179C2DE4D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76" y="5566114"/>
            <a:ext cx="3137005" cy="23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6C570-F915-49F3-A8D3-7E06F48ACB17}"/>
              </a:ext>
            </a:extLst>
          </p:cNvPr>
          <p:cNvSpPr txBox="1"/>
          <p:nvPr/>
        </p:nvSpPr>
        <p:spPr>
          <a:xfrm>
            <a:off x="191902" y="15200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Introduction to Computer Engineering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06FBE-6E9A-4666-B05A-A2375D6068E9}"/>
              </a:ext>
            </a:extLst>
          </p:cNvPr>
          <p:cNvSpPr/>
          <p:nvPr/>
        </p:nvSpPr>
        <p:spPr>
          <a:xfrm>
            <a:off x="99060" y="91440"/>
            <a:ext cx="6659880" cy="97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9A32E75-6337-43DC-98DD-E4D56C8B58BB}"/>
              </a:ext>
            </a:extLst>
          </p:cNvPr>
          <p:cNvSpPr txBox="1"/>
          <p:nvPr/>
        </p:nvSpPr>
        <p:spPr>
          <a:xfrm>
            <a:off x="342201" y="852195"/>
            <a:ext cx="6112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Transition graph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AE9AFB8-DA91-4868-B09B-7725C2497C97}"/>
              </a:ext>
            </a:extLst>
          </p:cNvPr>
          <p:cNvSpPr txBox="1"/>
          <p:nvPr/>
        </p:nvSpPr>
        <p:spPr>
          <a:xfrm>
            <a:off x="191902" y="41113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Assignment #6 : FSM</a:t>
            </a:r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DE0EF52-308C-46D4-AE8A-3D06212F7A7D}"/>
              </a:ext>
            </a:extLst>
          </p:cNvPr>
          <p:cNvGrpSpPr/>
          <p:nvPr/>
        </p:nvGrpSpPr>
        <p:grpSpPr>
          <a:xfrm>
            <a:off x="342201" y="1293253"/>
            <a:ext cx="6086882" cy="5318862"/>
            <a:chOff x="372644" y="3963880"/>
            <a:chExt cx="6086882" cy="53188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714265-8792-423B-9F98-536A6091BB77}"/>
                </a:ext>
              </a:extLst>
            </p:cNvPr>
            <p:cNvGrpSpPr/>
            <p:nvPr/>
          </p:nvGrpSpPr>
          <p:grpSpPr>
            <a:xfrm>
              <a:off x="1004076" y="5120741"/>
              <a:ext cx="1120820" cy="1112520"/>
              <a:chOff x="1051414" y="4396740"/>
              <a:chExt cx="1120820" cy="111252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9150A06-CD88-434E-B2BB-49FB725D7895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50F825-6726-4436-A47D-43492E3F82B5}"/>
                  </a:ext>
                </a:extLst>
              </p:cNvPr>
              <p:cNvSpPr txBox="1"/>
              <p:nvPr/>
            </p:nvSpPr>
            <p:spPr>
              <a:xfrm>
                <a:off x="1273287" y="4482034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goNS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17A317-E863-4FE4-B366-A9F7623608D4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00110010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A72F55-F249-40CB-8A26-88D88B35F59C}"/>
                  </a:ext>
                </a:extLst>
              </p:cNvPr>
              <p:cNvSpPr txBox="1"/>
              <p:nvPr/>
            </p:nvSpPr>
            <p:spPr>
              <a:xfrm>
                <a:off x="1289317" y="5106804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B450113-694E-46FF-847A-EEB6D41D2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58B164-D5E0-474E-B8B1-13359EA5B6C0}"/>
                </a:ext>
              </a:extLst>
            </p:cNvPr>
            <p:cNvGrpSpPr/>
            <p:nvPr/>
          </p:nvGrpSpPr>
          <p:grpSpPr>
            <a:xfrm>
              <a:off x="2857556" y="3963880"/>
              <a:ext cx="1120820" cy="1112520"/>
              <a:chOff x="1051414" y="4396740"/>
              <a:chExt cx="1120820" cy="11125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533E07A-0C54-429D-982E-7DA83C5EF493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991D81-87A1-49BC-885D-100F2D5C121C}"/>
                  </a:ext>
                </a:extLst>
              </p:cNvPr>
              <p:cNvSpPr txBox="1"/>
              <p:nvPr/>
            </p:nvSpPr>
            <p:spPr>
              <a:xfrm>
                <a:off x="1171260" y="4502582"/>
                <a:ext cx="860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waitNS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45A28-939D-44C1-A97E-CA77390F61A7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10001010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1B129B-4235-469E-8406-89B60DA2F96A}"/>
                  </a:ext>
                </a:extLst>
              </p:cNvPr>
              <p:cNvSpPr txBox="1"/>
              <p:nvPr/>
            </p:nvSpPr>
            <p:spPr>
              <a:xfrm>
                <a:off x="1354996" y="510873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63102D8-8CF7-4B0B-AAEC-F3043F4A8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80565B-AE2B-42F8-92E2-F26C408160A5}"/>
                </a:ext>
              </a:extLst>
            </p:cNvPr>
            <p:cNvGrpSpPr/>
            <p:nvPr/>
          </p:nvGrpSpPr>
          <p:grpSpPr>
            <a:xfrm>
              <a:off x="2884664" y="5953183"/>
              <a:ext cx="1120820" cy="1112520"/>
              <a:chOff x="1051414" y="4396740"/>
              <a:chExt cx="1120820" cy="1112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6511EA8-3392-4E1E-BBAF-7160AEE9EAD2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C80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79DAA-CCBF-4034-B9CB-B3384517212C}"/>
                  </a:ext>
                </a:extLst>
              </p:cNvPr>
              <p:cNvSpPr txBox="1"/>
              <p:nvPr/>
            </p:nvSpPr>
            <p:spPr>
              <a:xfrm>
                <a:off x="1176415" y="4507091"/>
                <a:ext cx="905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waitEW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63B9B8-C8EB-4331-8403-F1F1DC56F3DC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01010010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49323A-5ED9-43FC-8DFF-66254CF2CE4D}"/>
                  </a:ext>
                </a:extLst>
              </p:cNvPr>
              <p:cNvSpPr txBox="1"/>
              <p:nvPr/>
            </p:nvSpPr>
            <p:spPr>
              <a:xfrm>
                <a:off x="1339261" y="511211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500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81397CB-7FF1-44A1-BCD0-B15BBAE0A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A027695-8298-4DC5-A6FB-AD4457549BC4}"/>
                </a:ext>
              </a:extLst>
            </p:cNvPr>
            <p:cNvGrpSpPr/>
            <p:nvPr/>
          </p:nvGrpSpPr>
          <p:grpSpPr>
            <a:xfrm>
              <a:off x="4691930" y="5096101"/>
              <a:ext cx="1120820" cy="1112520"/>
              <a:chOff x="1051414" y="4396740"/>
              <a:chExt cx="1120820" cy="11125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AFBE0A5-BA82-4218-B1E8-8458F4F6C5E2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FAE25-3E85-463B-BDC4-30A206C3580C}"/>
                  </a:ext>
                </a:extLst>
              </p:cNvPr>
              <p:cNvSpPr txBox="1"/>
              <p:nvPr/>
            </p:nvSpPr>
            <p:spPr>
              <a:xfrm>
                <a:off x="1273287" y="4482034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goEW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9E588B-1127-4A82-B703-95BE5F20DF1E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10000110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3BF216-1F12-46F0-B859-2CA1EE12736D}"/>
                  </a:ext>
                </a:extLst>
              </p:cNvPr>
              <p:cNvSpPr txBox="1"/>
              <p:nvPr/>
            </p:nvSpPr>
            <p:spPr>
              <a:xfrm>
                <a:off x="1289317" y="5106804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1000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BFC46B-E09D-414C-8F83-E444D3C34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BABD39F-721C-42D7-9CF8-E593C8151AAA}"/>
                </a:ext>
              </a:extLst>
            </p:cNvPr>
            <p:cNvGrpSpPr/>
            <p:nvPr/>
          </p:nvGrpSpPr>
          <p:grpSpPr>
            <a:xfrm>
              <a:off x="1043593" y="7161734"/>
              <a:ext cx="1120820" cy="1112520"/>
              <a:chOff x="1051414" y="4396740"/>
              <a:chExt cx="1120820" cy="111252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00CDFA-CA66-405E-B49D-0FF7D5C3053C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5BE5E0-AEDF-4444-B79C-58ECA30FB130}"/>
                  </a:ext>
                </a:extLst>
              </p:cNvPr>
              <p:cNvSpPr txBox="1"/>
              <p:nvPr/>
            </p:nvSpPr>
            <p:spPr>
              <a:xfrm>
                <a:off x="1087980" y="4562567"/>
                <a:ext cx="10531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waitHM_NS</a:t>
                </a:r>
                <a:endParaRPr lang="en-US" sz="14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5041B3-9428-4392-BC6F-9CC80112E194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01010010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E517DED-05F4-4621-ADAD-B7E468723C24}"/>
                  </a:ext>
                </a:extLst>
              </p:cNvPr>
              <p:cNvSpPr txBox="1"/>
              <p:nvPr/>
            </p:nvSpPr>
            <p:spPr>
              <a:xfrm>
                <a:off x="1339261" y="511211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96100E-57EA-4FF0-969C-E4247DE85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0A16D7-B001-4E20-9C84-E02136EF5853}"/>
                </a:ext>
              </a:extLst>
            </p:cNvPr>
            <p:cNvGrpSpPr/>
            <p:nvPr/>
          </p:nvGrpSpPr>
          <p:grpSpPr>
            <a:xfrm>
              <a:off x="2976951" y="7827842"/>
              <a:ext cx="1120820" cy="1112520"/>
              <a:chOff x="1051414" y="4396740"/>
              <a:chExt cx="1120820" cy="111252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9CFEA7E-940F-41BE-8BD9-477BD695A213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698CF-4C42-49DC-B98E-8DD64266237E}"/>
                  </a:ext>
                </a:extLst>
              </p:cNvPr>
              <p:cNvSpPr txBox="1"/>
              <p:nvPr/>
            </p:nvSpPr>
            <p:spPr>
              <a:xfrm>
                <a:off x="1245379" y="4477510"/>
                <a:ext cx="755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goHM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FE48D2-6783-40A8-B150-1A9F6C012906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10010001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0C0F4B-321B-422B-A3B9-9612A72A7B0C}"/>
                  </a:ext>
                </a:extLst>
              </p:cNvPr>
              <p:cNvSpPr txBox="1"/>
              <p:nvPr/>
            </p:nvSpPr>
            <p:spPr>
              <a:xfrm>
                <a:off x="1289317" y="5106804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863B7A-A920-4E09-9BA5-CDB101E98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4EBE5D-65D0-4BCB-A6A6-A8224BC12417}"/>
                </a:ext>
              </a:extLst>
            </p:cNvPr>
            <p:cNvCxnSpPr>
              <a:cxnSpLocks/>
            </p:cNvCxnSpPr>
            <p:nvPr/>
          </p:nvCxnSpPr>
          <p:spPr>
            <a:xfrm>
              <a:off x="1560335" y="6317735"/>
              <a:ext cx="0" cy="747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B268C1-E15F-45C3-9B5E-8B1040AD5978}"/>
                </a:ext>
              </a:extLst>
            </p:cNvPr>
            <p:cNvGrpSpPr/>
            <p:nvPr/>
          </p:nvGrpSpPr>
          <p:grpSpPr>
            <a:xfrm>
              <a:off x="4730957" y="7123798"/>
              <a:ext cx="1139975" cy="1112520"/>
              <a:chOff x="1051414" y="4396740"/>
              <a:chExt cx="1139975" cy="111252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4E2492-A0DA-448F-B069-328282521CF6}"/>
                  </a:ext>
                </a:extLst>
              </p:cNvPr>
              <p:cNvSpPr/>
              <p:nvPr/>
            </p:nvSpPr>
            <p:spPr>
              <a:xfrm>
                <a:off x="1051414" y="4396740"/>
                <a:ext cx="1112520" cy="111252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3E9BE3-F81F-4724-8935-8A52DEB3A5E5}"/>
                  </a:ext>
                </a:extLst>
              </p:cNvPr>
              <p:cNvSpPr txBox="1"/>
              <p:nvPr/>
            </p:nvSpPr>
            <p:spPr>
              <a:xfrm>
                <a:off x="1086984" y="4575848"/>
                <a:ext cx="1104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waitHM_EW</a:t>
                </a:r>
                <a:endParaRPr lang="en-US" sz="14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06BE6F-9A15-44CF-A987-BB66F72D9252}"/>
                  </a:ext>
                </a:extLst>
              </p:cNvPr>
              <p:cNvSpPr txBox="1"/>
              <p:nvPr/>
            </p:nvSpPr>
            <p:spPr>
              <a:xfrm>
                <a:off x="1051414" y="488449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10001010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13CCFE-5BFE-4EB7-B63D-5CBC58435EE5}"/>
                  </a:ext>
                </a:extLst>
              </p:cNvPr>
              <p:cNvSpPr txBox="1"/>
              <p:nvPr/>
            </p:nvSpPr>
            <p:spPr>
              <a:xfrm>
                <a:off x="1339261" y="511211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B2785AB-629A-4B94-94F6-1D27C6117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475" y="4884490"/>
                <a:ext cx="860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2" name="Connector: Curved 401">
              <a:extLst>
                <a:ext uri="{FF2B5EF4-FFF2-40B4-BE49-F238E27FC236}">
                  <a16:creationId xmlns:a16="http://schemas.microsoft.com/office/drawing/2014/main" id="{31341C26-D267-42EA-A273-6D3FE398E5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068" y="5510867"/>
              <a:ext cx="530013" cy="76084"/>
            </a:xfrm>
            <a:prstGeom prst="curvedConnector4">
              <a:avLst>
                <a:gd name="adj1" fmla="val -14146"/>
                <a:gd name="adj2" fmla="val 826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AEB7A3A-E276-4B0B-8D19-DF19C191DF16}"/>
                </a:ext>
              </a:extLst>
            </p:cNvPr>
            <p:cNvSpPr txBox="1"/>
            <p:nvPr/>
          </p:nvSpPr>
          <p:spPr>
            <a:xfrm>
              <a:off x="372644" y="4950493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000 , 100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FC5B6-0545-4FEB-8F0C-DA525DE830A0}"/>
                </a:ext>
              </a:extLst>
            </p:cNvPr>
            <p:cNvSpPr txBox="1"/>
            <p:nvPr/>
          </p:nvSpPr>
          <p:spPr>
            <a:xfrm>
              <a:off x="774999" y="6580983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001 , 011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6F633B0-6B1D-4BBE-8E03-071B258B8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9450" y="4688605"/>
              <a:ext cx="790072" cy="492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E3972A7-C94D-418A-B60C-1FAD6D344344}"/>
                </a:ext>
              </a:extLst>
            </p:cNvPr>
            <p:cNvSpPr txBox="1"/>
            <p:nvPr/>
          </p:nvSpPr>
          <p:spPr>
            <a:xfrm>
              <a:off x="1648085" y="4278641"/>
              <a:ext cx="10326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000 , 001 , 010</a:t>
              </a:r>
            </a:p>
            <a:p>
              <a:r>
                <a:rPr lang="en-US" sz="1100" dirty="0"/>
                <a:t>011 , 100 , 101</a:t>
              </a:r>
            </a:p>
            <a:p>
              <a:r>
                <a:rPr lang="en-US" sz="1100" dirty="0"/>
                <a:t>110 , 111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D2319AB-8E5C-4027-AF89-A751BE405AC2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25" y="5886619"/>
              <a:ext cx="755821" cy="292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A9D8F24-E4BB-487D-8303-F214C5AE58C0}"/>
                </a:ext>
              </a:extLst>
            </p:cNvPr>
            <p:cNvSpPr txBox="1"/>
            <p:nvPr/>
          </p:nvSpPr>
          <p:spPr>
            <a:xfrm>
              <a:off x="2295014" y="5717087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010 , 110 , 111</a:t>
              </a:r>
            </a:p>
          </p:txBody>
        </p: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D4556D7B-8835-4A0E-A4A9-E62672DD445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0677" y="5456116"/>
              <a:ext cx="530013" cy="76084"/>
            </a:xfrm>
            <a:prstGeom prst="curvedConnector4">
              <a:avLst>
                <a:gd name="adj1" fmla="val -14146"/>
                <a:gd name="adj2" fmla="val 826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F33A34-E0DF-4565-9AB0-F6A67E55BFD5}"/>
                </a:ext>
              </a:extLst>
            </p:cNvPr>
            <p:cNvSpPr txBox="1"/>
            <p:nvPr/>
          </p:nvSpPr>
          <p:spPr>
            <a:xfrm>
              <a:off x="5742663" y="4860541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000 , 010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FDF192-C0FE-4D39-97B4-0324E74754CA}"/>
                </a:ext>
              </a:extLst>
            </p:cNvPr>
            <p:cNvCxnSpPr>
              <a:cxnSpLocks/>
            </p:cNvCxnSpPr>
            <p:nvPr/>
          </p:nvCxnSpPr>
          <p:spPr>
            <a:xfrm>
              <a:off x="5286666" y="6287081"/>
              <a:ext cx="0" cy="750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2973B2-5822-4543-A221-E1376A2A9EFE}"/>
                </a:ext>
              </a:extLst>
            </p:cNvPr>
            <p:cNvSpPr txBox="1"/>
            <p:nvPr/>
          </p:nvSpPr>
          <p:spPr>
            <a:xfrm>
              <a:off x="5349378" y="6447043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001 , 011,</a:t>
              </a:r>
            </a:p>
            <a:p>
              <a:r>
                <a:rPr lang="en-US" sz="1100" dirty="0"/>
                <a:t>101 , 111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6C7677D-EC35-4A7C-BCD5-77DFB619A9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8589" y="4784190"/>
              <a:ext cx="814278" cy="444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440B6D-DEA8-47A7-9187-BC46DE1E4C52}"/>
                </a:ext>
              </a:extLst>
            </p:cNvPr>
            <p:cNvSpPr txBox="1"/>
            <p:nvPr/>
          </p:nvSpPr>
          <p:spPr>
            <a:xfrm>
              <a:off x="4372525" y="4693528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100 , 110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3F7244-833A-4FE0-AAB9-50CAD1201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484" y="5886619"/>
              <a:ext cx="627476" cy="313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084FBE-80A7-42AA-8FF0-9C5AE79BF94B}"/>
                </a:ext>
              </a:extLst>
            </p:cNvPr>
            <p:cNvSpPr txBox="1"/>
            <p:nvPr/>
          </p:nvSpPr>
          <p:spPr>
            <a:xfrm>
              <a:off x="3703643" y="5253490"/>
              <a:ext cx="7521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000 , 001,</a:t>
              </a:r>
            </a:p>
            <a:p>
              <a:r>
                <a:rPr lang="en-US" sz="1100" dirty="0"/>
                <a:t>010 , 011,</a:t>
              </a:r>
            </a:p>
            <a:p>
              <a:r>
                <a:rPr lang="en-US" sz="1100" dirty="0"/>
                <a:t>100 , 101,</a:t>
              </a:r>
            </a:p>
            <a:p>
              <a:r>
                <a:rPr lang="en-US" sz="1100" dirty="0"/>
                <a:t>110 , 111</a:t>
              </a:r>
            </a:p>
          </p:txBody>
        </p:sp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4325FDE1-A1D9-4418-8B90-11B3ED244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7814" y="8974031"/>
              <a:ext cx="530013" cy="76084"/>
            </a:xfrm>
            <a:prstGeom prst="curvedConnector4">
              <a:avLst>
                <a:gd name="adj1" fmla="val -14146"/>
                <a:gd name="adj2" fmla="val 8261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2EBBC3B-676F-47E1-8ADA-7ECDF4508F9A}"/>
                </a:ext>
              </a:extLst>
            </p:cNvPr>
            <p:cNvSpPr txBox="1"/>
            <p:nvPr/>
          </p:nvSpPr>
          <p:spPr>
            <a:xfrm>
              <a:off x="3926251" y="9021132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000 , 001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5CD1EF3-41F0-408D-82EC-B070488C3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699" y="6199051"/>
              <a:ext cx="993506" cy="16780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8DAC9A5-B897-4B77-BB61-C9E92C23BA6C}"/>
                </a:ext>
              </a:extLst>
            </p:cNvPr>
            <p:cNvSpPr txBox="1"/>
            <p:nvPr/>
          </p:nvSpPr>
          <p:spPr>
            <a:xfrm>
              <a:off x="3572820" y="7220442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010 , 011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F9DEAF9-8BE6-43AA-A890-1151FBA26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97" y="6240199"/>
              <a:ext cx="1287297" cy="1659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699239-DCCB-4116-90B6-910F617B773C}"/>
                </a:ext>
              </a:extLst>
            </p:cNvPr>
            <p:cNvSpPr txBox="1"/>
            <p:nvPr/>
          </p:nvSpPr>
          <p:spPr>
            <a:xfrm>
              <a:off x="2759329" y="7141127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100 , 101,</a:t>
              </a:r>
            </a:p>
            <a:p>
              <a:r>
                <a:rPr lang="en-US" sz="1100" dirty="0"/>
                <a:t>110, 111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88D663B-1E20-4B54-8A90-928F9FBFBC55}"/>
                </a:ext>
              </a:extLst>
            </p:cNvPr>
            <p:cNvCxnSpPr>
              <a:cxnSpLocks/>
            </p:cNvCxnSpPr>
            <p:nvPr/>
          </p:nvCxnSpPr>
          <p:spPr>
            <a:xfrm>
              <a:off x="2116378" y="8064602"/>
              <a:ext cx="772068" cy="305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CAA9ECA-402A-4474-B7D6-767B01F5D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9968" y="8053233"/>
              <a:ext cx="626559" cy="3095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2FFCB27-C9A6-46A4-8F79-E0808DDA9DAC}"/>
                </a:ext>
              </a:extLst>
            </p:cNvPr>
            <p:cNvSpPr txBox="1"/>
            <p:nvPr/>
          </p:nvSpPr>
          <p:spPr>
            <a:xfrm>
              <a:off x="1667832" y="8307074"/>
              <a:ext cx="10326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000 , 001 , 010</a:t>
              </a:r>
            </a:p>
            <a:p>
              <a:r>
                <a:rPr lang="en-US" sz="1100" dirty="0"/>
                <a:t>011 , 100 , 101</a:t>
              </a:r>
            </a:p>
            <a:p>
              <a:r>
                <a:rPr lang="en-US" sz="1100" dirty="0"/>
                <a:t>110 , 111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4DEDFE5-7109-43F3-A0C2-01C77E70B4F1}"/>
                </a:ext>
              </a:extLst>
            </p:cNvPr>
            <p:cNvSpPr txBox="1"/>
            <p:nvPr/>
          </p:nvSpPr>
          <p:spPr>
            <a:xfrm>
              <a:off x="4406130" y="8253622"/>
              <a:ext cx="103265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000 , 001 , 010</a:t>
              </a:r>
            </a:p>
            <a:p>
              <a:r>
                <a:rPr lang="en-US" sz="1100" dirty="0"/>
                <a:t>011 , 100 , 101</a:t>
              </a:r>
            </a:p>
            <a:p>
              <a:r>
                <a:rPr lang="en-US" sz="1100" dirty="0"/>
                <a:t>110 , 111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07A59E26-2957-44FF-956C-24CA184B18EA}"/>
              </a:ext>
            </a:extLst>
          </p:cNvPr>
          <p:cNvSpPr txBox="1"/>
          <p:nvPr/>
        </p:nvSpPr>
        <p:spPr>
          <a:xfrm>
            <a:off x="372644" y="7100741"/>
            <a:ext cx="6112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Transition table</a:t>
            </a:r>
          </a:p>
        </p:txBody>
      </p:sp>
      <p:graphicFrame>
        <p:nvGraphicFramePr>
          <p:cNvPr id="438" name="Table 437">
            <a:extLst>
              <a:ext uri="{FF2B5EF4-FFF2-40B4-BE49-F238E27FC236}">
                <a16:creationId xmlns:a16="http://schemas.microsoft.com/office/drawing/2014/main" id="{38ADD91F-85D1-46A3-BCD2-1B4143D25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9786"/>
              </p:ext>
            </p:extLst>
          </p:nvPr>
        </p:nvGraphicFramePr>
        <p:xfrm>
          <a:off x="286715" y="7743862"/>
          <a:ext cx="6284570" cy="1283120"/>
        </p:xfrm>
        <a:graphic>
          <a:graphicData uri="http://schemas.openxmlformats.org/drawingml/2006/table">
            <a:tbl>
              <a:tblPr/>
              <a:tblGrid>
                <a:gridCol w="635952">
                  <a:extLst>
                    <a:ext uri="{9D8B030D-6E8A-4147-A177-3AD203B41FA5}">
                      <a16:colId xmlns:a16="http://schemas.microsoft.com/office/drawing/2014/main" val="2171709078"/>
                    </a:ext>
                  </a:extLst>
                </a:gridCol>
                <a:gridCol w="245296">
                  <a:extLst>
                    <a:ext uri="{9D8B030D-6E8A-4147-A177-3AD203B41FA5}">
                      <a16:colId xmlns:a16="http://schemas.microsoft.com/office/drawing/2014/main" val="1009411163"/>
                    </a:ext>
                  </a:extLst>
                </a:gridCol>
                <a:gridCol w="177159">
                  <a:extLst>
                    <a:ext uri="{9D8B030D-6E8A-4147-A177-3AD203B41FA5}">
                      <a16:colId xmlns:a16="http://schemas.microsoft.com/office/drawing/2014/main" val="3520413842"/>
                    </a:ext>
                  </a:extLst>
                </a:gridCol>
                <a:gridCol w="183972">
                  <a:extLst>
                    <a:ext uri="{9D8B030D-6E8A-4147-A177-3AD203B41FA5}">
                      <a16:colId xmlns:a16="http://schemas.microsoft.com/office/drawing/2014/main" val="573145211"/>
                    </a:ext>
                  </a:extLst>
                </a:gridCol>
                <a:gridCol w="163531">
                  <a:extLst>
                    <a:ext uri="{9D8B030D-6E8A-4147-A177-3AD203B41FA5}">
                      <a16:colId xmlns:a16="http://schemas.microsoft.com/office/drawing/2014/main" val="4011084199"/>
                    </a:ext>
                  </a:extLst>
                </a:gridCol>
                <a:gridCol w="190785">
                  <a:extLst>
                    <a:ext uri="{9D8B030D-6E8A-4147-A177-3AD203B41FA5}">
                      <a16:colId xmlns:a16="http://schemas.microsoft.com/office/drawing/2014/main" val="2984797045"/>
                    </a:ext>
                  </a:extLst>
                </a:gridCol>
                <a:gridCol w="177159">
                  <a:extLst>
                    <a:ext uri="{9D8B030D-6E8A-4147-A177-3AD203B41FA5}">
                      <a16:colId xmlns:a16="http://schemas.microsoft.com/office/drawing/2014/main" val="716098230"/>
                    </a:ext>
                  </a:extLst>
                </a:gridCol>
                <a:gridCol w="177159">
                  <a:extLst>
                    <a:ext uri="{9D8B030D-6E8A-4147-A177-3AD203B41FA5}">
                      <a16:colId xmlns:a16="http://schemas.microsoft.com/office/drawing/2014/main" val="3102503643"/>
                    </a:ext>
                  </a:extLst>
                </a:gridCol>
                <a:gridCol w="190785">
                  <a:extLst>
                    <a:ext uri="{9D8B030D-6E8A-4147-A177-3AD203B41FA5}">
                      <a16:colId xmlns:a16="http://schemas.microsoft.com/office/drawing/2014/main" val="92719252"/>
                    </a:ext>
                  </a:extLst>
                </a:gridCol>
                <a:gridCol w="197600">
                  <a:extLst>
                    <a:ext uri="{9D8B030D-6E8A-4147-A177-3AD203B41FA5}">
                      <a16:colId xmlns:a16="http://schemas.microsoft.com/office/drawing/2014/main" val="1549976533"/>
                    </a:ext>
                  </a:extLst>
                </a:gridCol>
                <a:gridCol w="367944">
                  <a:extLst>
                    <a:ext uri="{9D8B030D-6E8A-4147-A177-3AD203B41FA5}">
                      <a16:colId xmlns:a16="http://schemas.microsoft.com/office/drawing/2014/main" val="3841168524"/>
                    </a:ext>
                  </a:extLst>
                </a:gridCol>
                <a:gridCol w="565543">
                  <a:extLst>
                    <a:ext uri="{9D8B030D-6E8A-4147-A177-3AD203B41FA5}">
                      <a16:colId xmlns:a16="http://schemas.microsoft.com/office/drawing/2014/main" val="992289727"/>
                    </a:ext>
                  </a:extLst>
                </a:gridCol>
                <a:gridCol w="436081">
                  <a:extLst>
                    <a:ext uri="{9D8B030D-6E8A-4147-A177-3AD203B41FA5}">
                      <a16:colId xmlns:a16="http://schemas.microsoft.com/office/drawing/2014/main" val="4008576795"/>
                    </a:ext>
                  </a:extLst>
                </a:gridCol>
                <a:gridCol w="579170">
                  <a:extLst>
                    <a:ext uri="{9D8B030D-6E8A-4147-A177-3AD203B41FA5}">
                      <a16:colId xmlns:a16="http://schemas.microsoft.com/office/drawing/2014/main" val="2406505601"/>
                    </a:ext>
                  </a:extLst>
                </a:gridCol>
                <a:gridCol w="436081">
                  <a:extLst>
                    <a:ext uri="{9D8B030D-6E8A-4147-A177-3AD203B41FA5}">
                      <a16:colId xmlns:a16="http://schemas.microsoft.com/office/drawing/2014/main" val="557372876"/>
                    </a:ext>
                  </a:extLst>
                </a:gridCol>
                <a:gridCol w="545102">
                  <a:extLst>
                    <a:ext uri="{9D8B030D-6E8A-4147-A177-3AD203B41FA5}">
                      <a16:colId xmlns:a16="http://schemas.microsoft.com/office/drawing/2014/main" val="745098031"/>
                    </a:ext>
                  </a:extLst>
                </a:gridCol>
                <a:gridCol w="436081">
                  <a:extLst>
                    <a:ext uri="{9D8B030D-6E8A-4147-A177-3AD203B41FA5}">
                      <a16:colId xmlns:a16="http://schemas.microsoft.com/office/drawing/2014/main" val="4133091506"/>
                    </a:ext>
                  </a:extLst>
                </a:gridCol>
                <a:gridCol w="579170">
                  <a:extLst>
                    <a:ext uri="{9D8B030D-6E8A-4147-A177-3AD203B41FA5}">
                      <a16:colId xmlns:a16="http://schemas.microsoft.com/office/drawing/2014/main" val="3005248101"/>
                    </a:ext>
                  </a:extLst>
                </a:gridCol>
              </a:tblGrid>
              <a:tr h="1278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75564"/>
                  </a:ext>
                </a:extLst>
              </a:tr>
              <a:tr h="127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[000]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[001]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[010]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[011]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[100]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[101]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[110]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[111]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403252"/>
                  </a:ext>
                </a:extLst>
              </a:tr>
              <a:tr h="127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15343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339064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 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870710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55818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98541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320273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waitHM_NS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218403"/>
                  </a:ext>
                </a:extLst>
              </a:tr>
              <a:tr h="127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waitHM_EW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goHM</a:t>
                      </a:r>
                    </a:p>
                  </a:txBody>
                  <a:tcPr marL="6392" marR="6392" marT="6392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3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6C570-F915-49F3-A8D3-7E06F48ACB17}"/>
              </a:ext>
            </a:extLst>
          </p:cNvPr>
          <p:cNvSpPr txBox="1"/>
          <p:nvPr/>
        </p:nvSpPr>
        <p:spPr>
          <a:xfrm>
            <a:off x="191902" y="15200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Introduction to Computer Engineering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06FBE-6E9A-4666-B05A-A2375D6068E9}"/>
              </a:ext>
            </a:extLst>
          </p:cNvPr>
          <p:cNvSpPr/>
          <p:nvPr/>
        </p:nvSpPr>
        <p:spPr>
          <a:xfrm>
            <a:off x="99060" y="91440"/>
            <a:ext cx="6659880" cy="97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B455FCC-97DF-45E6-84EC-10477AF6DD18}"/>
              </a:ext>
            </a:extLst>
          </p:cNvPr>
          <p:cNvSpPr txBox="1"/>
          <p:nvPr/>
        </p:nvSpPr>
        <p:spPr>
          <a:xfrm>
            <a:off x="342201" y="2831428"/>
            <a:ext cx="6112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400" b="1" dirty="0">
                <a:solidFill>
                  <a:prstClr val="black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ผลลัพธ์ที่ได้เมื่อกดปุ่ม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6C691E6-DD3F-47D8-BE1A-60A19AF67700}"/>
              </a:ext>
            </a:extLst>
          </p:cNvPr>
          <p:cNvSpPr txBox="1"/>
          <p:nvPr/>
        </p:nvSpPr>
        <p:spPr>
          <a:xfrm>
            <a:off x="1881772" y="8896226"/>
            <a:ext cx="81607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จัดทำโดย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0D478BE-94C3-42F7-A29F-2206539D90C3}"/>
              </a:ext>
            </a:extLst>
          </p:cNvPr>
          <p:cNvSpPr txBox="1"/>
          <p:nvPr/>
        </p:nvSpPr>
        <p:spPr>
          <a:xfrm>
            <a:off x="2846072" y="8766870"/>
            <a:ext cx="2148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นายนิธิ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น้อมประวัติ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62010497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</a:p>
          <a:p>
            <a:pPr marL="114300" marR="0" lvl="0" indent="-1143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นายรวีโรจน์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ทองดี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      62010763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กลุ่ม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…(3D@s)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DAB49-AF5B-4AC5-8F9C-929D4147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" y="3388270"/>
            <a:ext cx="1960981" cy="1470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60B82-0657-4C42-A929-D32B36602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60" y="3379405"/>
            <a:ext cx="1960982" cy="1470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E4BC9-E0AF-4BD3-960D-22B3E065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71" y="3379405"/>
            <a:ext cx="1960982" cy="1470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FD48E5-3243-4CCD-867A-1F387C89970D}"/>
              </a:ext>
            </a:extLst>
          </p:cNvPr>
          <p:cNvSpPr txBox="1"/>
          <p:nvPr/>
        </p:nvSpPr>
        <p:spPr>
          <a:xfrm>
            <a:off x="567347" y="4893135"/>
            <a:ext cx="583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ภาพที่ 1 แสดงการทำงานของ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ที่จะถูกเปลี่ยนไป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76BC1-9E41-43DD-8B98-F45ECA656692}"/>
              </a:ext>
            </a:extLst>
          </p:cNvPr>
          <p:cNvSpPr txBox="1"/>
          <p:nvPr/>
        </p:nvSpPr>
        <p:spPr>
          <a:xfrm>
            <a:off x="342201" y="852195"/>
            <a:ext cx="61127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1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การทำงานของโปรแกรม</a:t>
            </a:r>
            <a:endParaRPr lang="en-US" sz="1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C8FE7-1980-45C4-802E-E0CD75650A4E}"/>
              </a:ext>
            </a:extLst>
          </p:cNvPr>
          <p:cNvSpPr txBox="1"/>
          <p:nvPr/>
        </p:nvSpPr>
        <p:spPr>
          <a:xfrm>
            <a:off x="191902" y="41113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Assignment #6 : FSM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18A65-4CAE-492C-AF6D-DA7F5AF7F10F}"/>
              </a:ext>
            </a:extLst>
          </p:cNvPr>
          <p:cNvSpPr txBox="1"/>
          <p:nvPr/>
        </p:nvSpPr>
        <p:spPr>
          <a:xfrm>
            <a:off x="513147" y="1347556"/>
            <a:ext cx="58317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การทำงานของตัวโปรแกรมจะเริ่มต้นจากการรับค่าของปุ่มกดทั้ง 3 ปุ่ม ค่า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จะถูกแปลงเป็นค่า 0-7 จากนั้นก็จะทำการตรวจสอบกับ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ปัจจุบันว่าอยู่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ใดถ้าเมื่อใด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มีค่าเข้ามาที่ทำให้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ต้องเปลี่ยน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ก็จะถูกไปไปยัง 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 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ถัดไป เช่น เมื่อมีรถรออยู่ในฝั่งเหนือ-ใต้ ไฟเขียวฝั่งเหนือ-ใต้จะต้องติด และฝั่งออก-ตกก็จะเป็นไฟแดง และเมื่อรถเคลื่อนออกเป็นที่เรียบร้อยแล้ว หากไม่มีรถมาเลยไฟก็จะคงอยู่ในสถานะเดิมต่อไป แต่หากมีรถมาทางอื่นสถานะก็จะถูกเปลี่ยนต่อไป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35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431</Words>
  <Application>Microsoft Office PowerPoint</Application>
  <PresentationFormat>A4 Paper (210x297 mm)</PresentationFormat>
  <Paragraphs>215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TH Sarabun New</vt:lpstr>
      <vt:lpstr>Bahnschrift Light Condensed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RAWEEROJ THONGDEE</dc:creator>
  <cp:lastModifiedBy>RAWEEROJ THONGDEE</cp:lastModifiedBy>
  <cp:revision>89</cp:revision>
  <dcterms:created xsi:type="dcterms:W3CDTF">2019-09-17T07:47:41Z</dcterms:created>
  <dcterms:modified xsi:type="dcterms:W3CDTF">2019-10-31T13:25:28Z</dcterms:modified>
</cp:coreProperties>
</file>