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7" r:id="rId4"/>
  </p:sldMasterIdLst>
  <p:notesMasterIdLst>
    <p:notesMasterId r:id="rId29"/>
  </p:notesMasterIdLst>
  <p:handoutMasterIdLst>
    <p:handoutMasterId r:id="rId30"/>
  </p:handoutMasterIdLst>
  <p:sldIdLst>
    <p:sldId id="687" r:id="rId5"/>
    <p:sldId id="826" r:id="rId6"/>
    <p:sldId id="779" r:id="rId7"/>
    <p:sldId id="780" r:id="rId8"/>
    <p:sldId id="828" r:id="rId9"/>
    <p:sldId id="829" r:id="rId10"/>
    <p:sldId id="832" r:id="rId11"/>
    <p:sldId id="830" r:id="rId12"/>
    <p:sldId id="831" r:id="rId13"/>
    <p:sldId id="800" r:id="rId14"/>
    <p:sldId id="840" r:id="rId15"/>
    <p:sldId id="802" r:id="rId16"/>
    <p:sldId id="804" r:id="rId17"/>
    <p:sldId id="805" r:id="rId18"/>
    <p:sldId id="818" r:id="rId19"/>
    <p:sldId id="819" r:id="rId20"/>
    <p:sldId id="822" r:id="rId21"/>
    <p:sldId id="820" r:id="rId22"/>
    <p:sldId id="823" r:id="rId23"/>
    <p:sldId id="825" r:id="rId24"/>
    <p:sldId id="824" r:id="rId25"/>
    <p:sldId id="839" r:id="rId26"/>
    <p:sldId id="817" r:id="rId27"/>
    <p:sldId id="781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mic Sans MS" panose="030F0702030302020204" pitchFamily="66" charset="0"/>
      <p:regular r:id="rId35"/>
      <p:bold r:id="rId36"/>
      <p:italic r:id="rId37"/>
      <p:boldItalic r:id="rId38"/>
    </p:embeddedFont>
    <p:embeddedFont>
      <p:font typeface="Cordia New" panose="020B0304020202020204" pitchFamily="34" charset="-34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TH SarabunPSK" panose="020B0500040200020003" pitchFamily="34" charset="-34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FFF"/>
    <a:srgbClr val="0000FF"/>
    <a:srgbClr val="FFCCFF"/>
    <a:srgbClr val="FF00FF"/>
    <a:srgbClr val="008000"/>
    <a:srgbClr val="66FFFF"/>
    <a:srgbClr val="9F3FFF"/>
    <a:srgbClr val="FFFF99"/>
    <a:srgbClr val="DFDA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PPAWAT KHAMYOT" userId="9f4ecded-c32b-499b-b629-18489964f406" providerId="ADAL" clId="{834F45A8-7CBD-E84F-B343-24554DF12019}"/>
    <pc:docChg chg="modSld">
      <pc:chgData name="NOPPAWAT KHAMYOT" userId="9f4ecded-c32b-499b-b629-18489964f406" providerId="ADAL" clId="{834F45A8-7CBD-E84F-B343-24554DF12019}" dt="2020-08-25T06:15:02.323" v="1" actId="20577"/>
      <pc:docMkLst>
        <pc:docMk/>
      </pc:docMkLst>
      <pc:sldChg chg="modNotesTx">
        <pc:chgData name="NOPPAWAT KHAMYOT" userId="9f4ecded-c32b-499b-b629-18489964f406" providerId="ADAL" clId="{834F45A8-7CBD-E84F-B343-24554DF12019}" dt="2020-08-25T06:15:02.323" v="1" actId="20577"/>
        <pc:sldMkLst>
          <pc:docMk/>
          <pc:sldMk cId="0" sldId="779"/>
        </pc:sldMkLst>
      </pc:sldChg>
    </pc:docChg>
  </pc:docChgLst>
  <pc:docChgLst>
    <pc:chgData name="WIPADA MEESAKUL" userId="526d91b5-b3bc-4bf0-b4d6-0be4eba4e666" providerId="ADAL" clId="{0A7DB4D9-9778-CB43-B58B-92DC78BF356C}"/>
    <pc:docChg chg="undo custSel modSld">
      <pc:chgData name="WIPADA MEESAKUL" userId="526d91b5-b3bc-4bf0-b4d6-0be4eba4e666" providerId="ADAL" clId="{0A7DB4D9-9778-CB43-B58B-92DC78BF356C}" dt="2020-08-26T10:37:13.911" v="5"/>
      <pc:docMkLst>
        <pc:docMk/>
      </pc:docMkLst>
      <pc:sldChg chg="addSp delSp modSp">
        <pc:chgData name="WIPADA MEESAKUL" userId="526d91b5-b3bc-4bf0-b4d6-0be4eba4e666" providerId="ADAL" clId="{0A7DB4D9-9778-CB43-B58B-92DC78BF356C}" dt="2020-08-26T10:37:13.911" v="5"/>
        <pc:sldMkLst>
          <pc:docMk/>
          <pc:sldMk cId="0" sldId="828"/>
        </pc:sldMkLst>
        <pc:spChg chg="mod">
          <ac:chgData name="WIPADA MEESAKUL" userId="526d91b5-b3bc-4bf0-b4d6-0be4eba4e666" providerId="ADAL" clId="{0A7DB4D9-9778-CB43-B58B-92DC78BF356C}" dt="2020-08-26T10:37:01.189" v="3" actId="1076"/>
          <ac:spMkLst>
            <pc:docMk/>
            <pc:sldMk cId="0" sldId="828"/>
            <ac:spMk id="3" creationId="{00000000-0000-0000-0000-000000000000}"/>
          </ac:spMkLst>
        </pc:spChg>
        <pc:inkChg chg="add del">
          <ac:chgData name="WIPADA MEESAKUL" userId="526d91b5-b3bc-4bf0-b4d6-0be4eba4e666" providerId="ADAL" clId="{0A7DB4D9-9778-CB43-B58B-92DC78BF356C}" dt="2020-08-26T10:36:56.363" v="1"/>
          <ac:inkMkLst>
            <pc:docMk/>
            <pc:sldMk cId="0" sldId="828"/>
            <ac:inkMk id="4" creationId="{D5DAE96D-6EFB-4946-8DF9-29ABBB5045ED}"/>
          </ac:inkMkLst>
        </pc:inkChg>
        <pc:inkChg chg="add del">
          <ac:chgData name="WIPADA MEESAKUL" userId="526d91b5-b3bc-4bf0-b4d6-0be4eba4e666" providerId="ADAL" clId="{0A7DB4D9-9778-CB43-B58B-92DC78BF356C}" dt="2020-08-26T10:37:13.911" v="5"/>
          <ac:inkMkLst>
            <pc:docMk/>
            <pc:sldMk cId="0" sldId="828"/>
            <ac:inkMk id="5" creationId="{860E77CE-5562-564A-AFE9-9BD478EAAE83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15EEE-AF2C-40B8-9FBD-2D912871C93C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C64E5-7E27-49C5-B151-6489D9AA232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409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7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6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357322"/>
          </a:xfrm>
          <a:solidFill>
            <a:srgbClr val="CCFF99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6A623A"/>
                </a:solidFill>
              </a:rPr>
              <a:t>	KMITL</a:t>
            </a:r>
            <a:r>
              <a:rPr lang="en-US" sz="1200" baseline="0">
                <a:solidFill>
                  <a:srgbClr val="6A623A"/>
                </a:solidFill>
              </a:rPr>
              <a:t>    </a:t>
            </a:r>
            <a:r>
              <a:rPr lang="en-US" sz="1200">
                <a:solidFill>
                  <a:srgbClr val="6A623A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ECB7">
                  <a:shade val="30000"/>
                  <a:satMod val="115000"/>
                </a:srgbClr>
              </a:gs>
              <a:gs pos="50000">
                <a:srgbClr val="FFECB7">
                  <a:shade val="67500"/>
                  <a:satMod val="115000"/>
                </a:srgbClr>
              </a:gs>
              <a:gs pos="100000">
                <a:srgbClr val="FFECB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6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400">
                <a:solidFill>
                  <a:srgbClr val="6A623A"/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400">
                <a:solidFill>
                  <a:srgbClr val="6A623A"/>
                </a:solidFill>
              </a:rPr>
              <a:t>       KMITL    01076249 Data Structures &amp; Algorithms : Tree 2                                        </a:t>
            </a:r>
            <a:fld id="{A60F55EF-B4CA-4554-B66E-E17FCF5F13B7}" type="slidenum">
              <a:rPr lang="en-US" sz="1400" smtClean="0">
                <a:solidFill>
                  <a:srgbClr val="6A623A"/>
                </a:solidFill>
              </a:rPr>
              <a:pPr eaLnBrk="1" hangingPunct="1">
                <a:defRPr/>
              </a:pPr>
              <a:t>‹#›</a:t>
            </a:fld>
            <a:endParaRPr lang="th-TH" sz="1400">
              <a:solidFill>
                <a:srgbClr val="6A623A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E9AB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76834"/>
            <a:ext cx="8712000" cy="5724000"/>
          </a:xfrm>
          <a:solidFill>
            <a:srgbClr val="F7F6E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E9AB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E9AB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7F6EF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rgbClr val="D9D4B9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76834"/>
            <a:ext cx="8712000" cy="5724000"/>
          </a:xfrm>
          <a:solidFill>
            <a:srgbClr val="F7F6E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7F6EF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rgbClr val="D9D4B9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7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9" y="2636912"/>
            <a:ext cx="6552728" cy="648072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6A623A"/>
                </a:solidFill>
              </a:rPr>
              <a:t>	KMITL</a:t>
            </a:r>
            <a:r>
              <a:rPr lang="en-US" sz="1200" baseline="0">
                <a:solidFill>
                  <a:srgbClr val="6A623A"/>
                </a:solidFill>
              </a:rPr>
              <a:t>    </a:t>
            </a:r>
            <a:r>
              <a:rPr lang="en-US" sz="120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2EBF-FE8A-4D4B-973D-4B890D00047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FD93-00DA-4CFD-AC00-A64DEE02665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9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9" y="2636912"/>
            <a:ext cx="6552728" cy="648072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6A623A"/>
                </a:solidFill>
              </a:rPr>
              <a:t>	KMITL</a:t>
            </a:r>
            <a:r>
              <a:rPr lang="en-US" sz="1200" baseline="0">
                <a:solidFill>
                  <a:srgbClr val="6A623A"/>
                </a:solidFill>
              </a:rPr>
              <a:t>    </a:t>
            </a:r>
            <a:r>
              <a:rPr lang="en-US" sz="120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348880"/>
            <a:ext cx="4968552" cy="648072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2400">
                <a:latin typeface="Comic Sans MS" pitchFamily="66" charset="0"/>
              </a:defRPr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6A623A"/>
                </a:solidFill>
              </a:rPr>
              <a:t>	KMITL</a:t>
            </a:r>
            <a:r>
              <a:rPr lang="en-US" sz="1200" baseline="0">
                <a:solidFill>
                  <a:srgbClr val="6A623A"/>
                </a:solidFill>
              </a:rPr>
              <a:t>    </a:t>
            </a:r>
            <a:r>
              <a:rPr lang="en-US" sz="120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6A623A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03350" y="3213100"/>
            <a:ext cx="6553200" cy="6477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 anchor="ctr"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348880"/>
            <a:ext cx="4968552" cy="648072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Autofit/>
          </a:bodyPr>
          <a:lstStyle>
            <a:lvl1pPr>
              <a:defRPr sz="2400">
                <a:latin typeface="Comic Sans MS" pitchFamily="66" charset="0"/>
              </a:defRPr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6A623A"/>
                </a:solidFill>
              </a:rPr>
              <a:t>	KMITL</a:t>
            </a:r>
            <a:r>
              <a:rPr lang="en-US" sz="1200" baseline="0">
                <a:solidFill>
                  <a:srgbClr val="6A623A"/>
                </a:solidFill>
              </a:rPr>
              <a:t>    </a:t>
            </a:r>
            <a:r>
              <a:rPr lang="en-US" sz="1200">
                <a:solidFill>
                  <a:srgbClr val="6A623A"/>
                </a:solidFill>
              </a:rPr>
              <a:t> 01076249 Data Structures &amp; Algorithms : Queue</a:t>
            </a:r>
            <a:r>
              <a:rPr lang="en-US" sz="160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6A623A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403350" y="3213100"/>
            <a:ext cx="6553200" cy="6477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500726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buNone/>
              <a:defRPr sz="1800"/>
            </a:lvl1pPr>
            <a:lvl2pPr marL="357188" indent="-284163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546100" indent="-228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3pPr>
            <a:lvl4pPr marL="898525" indent="-228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600"/>
            </a:lvl4pPr>
            <a:lvl5pPr marL="1262063" indent="-228600">
              <a:lnSpc>
                <a:spcPct val="100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level00000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14282" y="3571876"/>
            <a:ext cx="8715436" cy="2928958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buNone/>
              <a:defRPr sz="1800"/>
            </a:lvl1pPr>
            <a:lvl2pPr marL="544513" indent="-28575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/>
            </a:lvl2pPr>
            <a:lvl3pPr marL="811213" indent="-228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3pPr>
            <a:lvl4pPr marL="1255713" indent="-228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400"/>
            </a:lvl4pPr>
            <a:lvl5pPr marL="1527175" indent="-22860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level00000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14282" y="1071546"/>
            <a:ext cx="4286250" cy="5715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14282" y="3857632"/>
            <a:ext cx="4286250" cy="642938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400"/>
            </a:lvl1pPr>
            <a:lvl2pPr marL="357188" indent="-284163">
              <a:lnSpc>
                <a:spcPct val="100000"/>
              </a:lnSpc>
              <a:buFont typeface="Arial" pitchFamily="34" charset="0"/>
              <a:buChar char="•"/>
              <a:defRPr sz="1400"/>
            </a:lvl2pPr>
            <a:lvl3pPr marL="546100" indent="-228600">
              <a:lnSpc>
                <a:spcPct val="100000"/>
              </a:lnSpc>
              <a:buFont typeface="Comic Sans MS" pitchFamily="66" charset="0"/>
              <a:buChar char="−"/>
              <a:defRPr sz="1400"/>
            </a:lvl3pPr>
            <a:lvl4pPr marL="898525" indent="-228600">
              <a:buFont typeface="Wingdings" pitchFamily="2" charset="2"/>
              <a:buChar char="§"/>
              <a:defRPr sz="1400"/>
            </a:lvl4pPr>
            <a:lvl5pPr marL="1262063" indent="-2286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level00000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14282" y="3571876"/>
            <a:ext cx="8715436" cy="2928958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400"/>
            </a:lvl1pPr>
            <a:lvl2pPr marL="544513" indent="-285750">
              <a:buFont typeface="Arial" pitchFamily="34" charset="0"/>
              <a:buChar char="•"/>
              <a:defRPr sz="1400"/>
            </a:lvl2pPr>
            <a:lvl3pPr marL="811213" indent="-228600">
              <a:buFont typeface="Comic Sans MS" pitchFamily="66" charset="0"/>
              <a:buChar char="−"/>
              <a:defRPr sz="1200"/>
            </a:lvl3pPr>
            <a:lvl4pPr marL="1255713" indent="-228600">
              <a:buFont typeface="Wingdings" pitchFamily="2" charset="2"/>
              <a:buChar char="§"/>
              <a:defRPr sz="1100"/>
            </a:lvl4pPr>
            <a:lvl5pPr marL="1527175" indent="-22860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level00000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15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4313" y="785812"/>
            <a:ext cx="8715375" cy="2643188"/>
          </a:xfrm>
        </p:spPr>
        <p:txBody>
          <a:bodyPr>
            <a:normAutofit/>
          </a:bodyPr>
          <a:lstStyle>
            <a:lvl1pPr>
              <a:buNone/>
              <a:defRPr sz="1600"/>
            </a:lvl1pPr>
            <a:lvl2pPr marL="355600" indent="-195263">
              <a:buFont typeface="Arial" pitchFamily="34" charset="0"/>
              <a:buChar char="•"/>
              <a:defRPr sz="1600"/>
            </a:lvl2pPr>
            <a:lvl3pPr marL="715963" indent="-228600">
              <a:buFont typeface="Comic Sans MS" pitchFamily="66" charset="0"/>
              <a:buChar char="−"/>
              <a:tabLst/>
              <a:defRPr sz="1600"/>
            </a:lvl3pPr>
            <a:lvl4pPr marL="1160463" indent="-228600">
              <a:buFont typeface="Wingdings" pitchFamily="2" charset="2"/>
              <a:buChar char="§"/>
              <a:defRPr sz="1600"/>
            </a:lvl4pPr>
            <a:lvl5pPr marL="1524000" indent="-22860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2928934"/>
            <a:ext cx="8715375" cy="3571900"/>
          </a:xfrm>
        </p:spPr>
        <p:txBody>
          <a:bodyPr>
            <a:normAutofit/>
          </a:bodyPr>
          <a:lstStyle>
            <a:lvl1pPr>
              <a:buNone/>
              <a:defRPr sz="1400"/>
            </a:lvl1pPr>
            <a:lvl2pPr marL="179388" indent="-179388">
              <a:buFont typeface="Arial" pitchFamily="34" charset="0"/>
              <a:buChar char="•"/>
              <a:defRPr sz="1600"/>
            </a:lvl2pPr>
            <a:lvl3pPr marL="442913" indent="-179388">
              <a:buFont typeface="+mj-lt"/>
              <a:buAutoNum type="arabicPeriod"/>
              <a:tabLst/>
              <a:defRPr sz="1600"/>
            </a:lvl3pPr>
            <a:lvl4pPr marL="623888" indent="-180975">
              <a:buFont typeface="Wingdings" pitchFamily="2" charset="2"/>
              <a:buChar char="§"/>
              <a:defRPr sz="1600"/>
            </a:lvl4pPr>
            <a:lvl5pPr marL="803275" indent="-179388">
              <a:buFont typeface="Comic Sans MS" pitchFamily="66" charset="0"/>
              <a:buChar char="−"/>
              <a:defRPr sz="16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2714620"/>
            <a:ext cx="8715375" cy="3786214"/>
          </a:xfrm>
        </p:spPr>
        <p:txBody>
          <a:bodyPr/>
          <a:lstStyle>
            <a:lvl1pPr>
              <a:buNone/>
              <a:defRPr sz="1400"/>
            </a:lvl1pPr>
            <a:lvl2pPr marL="179388" indent="-179388">
              <a:buFont typeface="Arial" pitchFamily="34" charset="0"/>
              <a:buNone/>
              <a:defRPr sz="1400"/>
            </a:lvl2pPr>
            <a:lvl3pPr marL="263525" indent="-180975">
              <a:buFont typeface="+mj-lt"/>
              <a:buAutoNum type="arabicPeriod"/>
              <a:tabLst/>
              <a:defRPr sz="1400"/>
            </a:lvl3pPr>
            <a:lvl4pPr marL="539750" indent="-180975">
              <a:buFont typeface="Wingdings" pitchFamily="2" charset="2"/>
              <a:buChar char="§"/>
              <a:defRPr sz="1400"/>
            </a:lvl4pPr>
            <a:lvl5pPr marL="720725" indent="-179388">
              <a:buFont typeface="Comic Sans MS" pitchFamily="66" charset="0"/>
              <a:buChar char="−"/>
              <a:defRPr sz="14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673357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85762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3357562"/>
            <a:ext cx="8715375" cy="3143272"/>
          </a:xfrm>
        </p:spPr>
        <p:txBody>
          <a:bodyPr>
            <a:normAutofit/>
          </a:bodyPr>
          <a:lstStyle>
            <a:lvl1pPr>
              <a:buNone/>
              <a:defRPr sz="1400"/>
            </a:lvl1pPr>
            <a:lvl2pPr marL="179388" indent="-179388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/>
            </a:lvl2pPr>
            <a:lvl3pPr marL="450850" indent="-3683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>
                <a:tab pos="450850" algn="l"/>
              </a:tabLst>
              <a:defRPr sz="1600"/>
            </a:lvl3pPr>
            <a:lvl4pPr marL="982663" indent="-355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600"/>
            </a:lvl4pPr>
            <a:lvl5pPr marL="1433513" indent="-355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lver Text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4283" y="3000372"/>
            <a:ext cx="8715375" cy="3500462"/>
          </a:xfrm>
        </p:spPr>
        <p:txBody>
          <a:bodyPr>
            <a:normAutofit/>
          </a:bodyPr>
          <a:lstStyle>
            <a:lvl1pPr>
              <a:buNone/>
              <a:defRPr sz="1400"/>
            </a:lvl1pPr>
            <a:lvl2pPr marL="179388" indent="-179388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/>
            </a:lvl2pPr>
            <a:lvl3pPr marL="450850" indent="-3683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>
                <a:tab pos="450850" algn="l"/>
              </a:tabLst>
              <a:defRPr sz="1600"/>
            </a:lvl3pPr>
            <a:lvl4pPr marL="982663" indent="-3556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§"/>
              <a:defRPr sz="1600"/>
            </a:lvl4pPr>
            <a:lvl5pPr marL="1433513" indent="-355600">
              <a:lnSpc>
                <a:spcPct val="100000"/>
              </a:lnSpc>
              <a:spcBef>
                <a:spcPts val="600"/>
              </a:spcBef>
              <a:buFont typeface="Comic Sans MS" pitchFamily="66" charset="0"/>
              <a:buChar char="−"/>
              <a:defRPr sz="16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ver Text18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5" y="1214422"/>
            <a:ext cx="6786610" cy="1500198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800"/>
            </a:lvl1pPr>
            <a:lvl2pPr>
              <a:buFont typeface="Arial" pitchFamily="34" charset="0"/>
              <a:buChar char="•"/>
              <a:defRPr sz="1800"/>
            </a:lvl2pPr>
            <a:lvl3pPr>
              <a:buFont typeface="Comic Sans MS" pitchFamily="66" charset="0"/>
              <a:buChar char="−"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level00000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571605" y="2714620"/>
            <a:ext cx="6786610" cy="1500198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1800"/>
            </a:lvl1pPr>
            <a:lvl2pPr>
              <a:buFont typeface="Arial" pitchFamily="34" charset="0"/>
              <a:buChar char="•"/>
              <a:defRPr sz="1600"/>
            </a:lvl2pPr>
            <a:lvl3pPr>
              <a:buFont typeface="Comic Sans MS" pitchFamily="66" charset="0"/>
              <a:buChar char="−"/>
              <a:defRPr sz="1400"/>
            </a:lvl3pPr>
            <a:lvl4pPr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level00000</a:t>
            </a:r>
            <a:endParaRPr lang="th-T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lver Text18 Bulle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>
            <a:gsLst>
              <a:gs pos="0">
                <a:schemeClr val="bg1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214414" y="1428736"/>
            <a:ext cx="7715304" cy="164306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>
            <a:gsLst>
              <a:gs pos="0">
                <a:schemeClr val="bg1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Rectangle 11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3F0E9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3F0E9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F99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673357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85762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2918"/>
            <a:ext cx="9144000" cy="5866876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918"/>
            <a:ext cx="9144000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4" y="781860"/>
            <a:ext cx="3643338" cy="504000"/>
          </a:xfrm>
          <a:gradFill flip="none" rotWithShape="1">
            <a:gsLst>
              <a:gs pos="0">
                <a:srgbClr val="FEE7E6">
                  <a:shade val="30000"/>
                  <a:satMod val="115000"/>
                </a:srgbClr>
              </a:gs>
              <a:gs pos="50000">
                <a:srgbClr val="FEE7E6">
                  <a:shade val="67500"/>
                  <a:satMod val="115000"/>
                </a:srgbClr>
              </a:gs>
              <a:gs pos="100000">
                <a:srgbClr val="FEE7E6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DBDBB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DBDBB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2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BFB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DBDBB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2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7DCFD">
                  <a:shade val="30000"/>
                  <a:satMod val="115000"/>
                </a:srgbClr>
              </a:gs>
              <a:gs pos="50000">
                <a:srgbClr val="C7DCFD">
                  <a:shade val="67500"/>
                  <a:satMod val="115000"/>
                </a:srgbClr>
              </a:gs>
              <a:gs pos="100000">
                <a:srgbClr val="C7DCFD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7DCFD">
                  <a:shade val="30000"/>
                  <a:satMod val="115000"/>
                </a:srgbClr>
              </a:gs>
              <a:gs pos="50000">
                <a:srgbClr val="C7DCFD">
                  <a:shade val="67500"/>
                  <a:satMod val="115000"/>
                </a:srgbClr>
              </a:gs>
              <a:gs pos="100000">
                <a:srgbClr val="C7DCFD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F99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5" y="3933058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Queue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7DCFD">
                  <a:shade val="30000"/>
                  <a:satMod val="115000"/>
                </a:srgbClr>
              </a:gs>
              <a:gs pos="50000">
                <a:srgbClr val="C7DCFD">
                  <a:shade val="67500"/>
                  <a:satMod val="115000"/>
                </a:srgbClr>
              </a:gs>
              <a:gs pos="100000">
                <a:srgbClr val="C7DCFD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3333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80AFFC">
                  <a:tint val="66000"/>
                  <a:satMod val="160000"/>
                </a:srgbClr>
              </a:gs>
              <a:gs pos="50000">
                <a:srgbClr val="80AFFC">
                  <a:tint val="44500"/>
                  <a:satMod val="160000"/>
                </a:srgbClr>
              </a:gs>
              <a:gs pos="100000">
                <a:srgbClr val="80AFFC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80AFFC">
                  <a:tint val="66000"/>
                  <a:satMod val="160000"/>
                </a:srgbClr>
              </a:gs>
              <a:gs pos="50000">
                <a:srgbClr val="80AFFC">
                  <a:tint val="44500"/>
                  <a:satMod val="160000"/>
                </a:srgbClr>
              </a:gs>
              <a:gs pos="100000">
                <a:srgbClr val="80AFFC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3333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6374" y="571480"/>
            <a:ext cx="8926282" cy="5938314"/>
          </a:xfrm>
          <a:prstGeom prst="rect">
            <a:avLst/>
          </a:prstGeom>
          <a:solidFill>
            <a:srgbClr val="F0F5FE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8" y="142852"/>
            <a:ext cx="8926282" cy="428628"/>
          </a:xfrm>
          <a:gradFill flip="none" rotWithShape="1">
            <a:gsLst>
              <a:gs pos="0">
                <a:srgbClr val="80AFFC">
                  <a:tint val="66000"/>
                  <a:satMod val="160000"/>
                </a:srgbClr>
              </a:gs>
              <a:gs pos="50000">
                <a:srgbClr val="80AFFC">
                  <a:tint val="44500"/>
                  <a:satMod val="160000"/>
                </a:srgbClr>
              </a:gs>
              <a:gs pos="100000">
                <a:srgbClr val="80AFFC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1800">
                <a:solidFill>
                  <a:srgbClr val="3333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7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solidFill>
            <a:srgbClr val="F7EFF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85794"/>
            <a:ext cx="9144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36" y="274638"/>
            <a:ext cx="9144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Queue</a:t>
            </a:r>
          </a:p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en-US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EEDDFF">
                  <a:shade val="30000"/>
                  <a:satMod val="115000"/>
                </a:srgbClr>
              </a:gs>
              <a:gs pos="50000">
                <a:srgbClr val="EEDDFF">
                  <a:shade val="67500"/>
                  <a:satMod val="115000"/>
                </a:srgbClr>
              </a:gs>
              <a:gs pos="100000">
                <a:srgbClr val="EEDDFF">
                  <a:shade val="100000"/>
                  <a:satMod val="115000"/>
                </a:srgbClr>
              </a:gs>
            </a:gsLst>
            <a:lin ang="81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BF7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EEDDFF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solidFill>
            <a:srgbClr val="F7EFF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EEDDFF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643316"/>
            <a:ext cx="6786610" cy="1184273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57200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7EFFF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EEDDFF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4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FF99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FFFF7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FFFF99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EC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643316"/>
            <a:ext cx="6786610" cy="1184273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572008"/>
            <a:ext cx="6786610" cy="1781172"/>
          </a:xfrm>
        </p:spPr>
        <p:txBody>
          <a:bodyPr>
            <a:normAutofit/>
          </a:bodyPr>
          <a:lstStyle>
            <a:lvl1pPr marL="0" indent="0" algn="l">
              <a:buNone/>
              <a:defRPr sz="1900" b="0">
                <a:solidFill>
                  <a:srgbClr val="B7AC77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214290"/>
            <a:ext cx="8712000" cy="6295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2" y="1857364"/>
            <a:ext cx="3214710" cy="1357322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8FAF4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315416"/>
            <a:ext cx="9144000" cy="6858000"/>
          </a:xfrm>
          <a:prstGeom prst="rect">
            <a:avLst/>
          </a:prstGeom>
          <a:solidFill>
            <a:srgbClr val="E8FFD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643316"/>
            <a:ext cx="7390034" cy="1184273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4869160"/>
            <a:ext cx="7390034" cy="148402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B7AC77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6"/>
            <a:ext cx="8215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1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050">
                <a:solidFill>
                  <a:srgbClr val="DAD5BC"/>
                </a:solidFill>
              </a:rPr>
              <a:t>	KMITL</a:t>
            </a:r>
            <a:r>
              <a:rPr lang="en-US" sz="1050" baseline="0">
                <a:solidFill>
                  <a:srgbClr val="DAD5BC"/>
                </a:solidFill>
              </a:rPr>
              <a:t>    </a:t>
            </a:r>
            <a:r>
              <a:rPr lang="en-US" sz="1050">
                <a:solidFill>
                  <a:srgbClr val="DAD5BC"/>
                </a:solidFill>
              </a:rPr>
              <a:t> </a:t>
            </a:r>
            <a:r>
              <a:rPr lang="en-US" sz="1100">
                <a:solidFill>
                  <a:srgbClr val="DAD5BC"/>
                </a:solidFill>
              </a:rPr>
              <a:t>01076249 Data Structures &amp; Algorithms : 2_Data Structures &amp; Algorithms</a:t>
            </a:r>
            <a:r>
              <a:rPr lang="en-US" sz="14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1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6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D0F692">
                  <a:shade val="30000"/>
                  <a:satMod val="115000"/>
                </a:srgbClr>
              </a:gs>
              <a:gs pos="50000">
                <a:srgbClr val="D0F692">
                  <a:shade val="67500"/>
                  <a:satMod val="115000"/>
                </a:srgbClr>
              </a:gs>
              <a:gs pos="100000">
                <a:srgbClr val="D0F692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D0F692">
                  <a:shade val="30000"/>
                  <a:satMod val="115000"/>
                </a:srgbClr>
              </a:gs>
              <a:gs pos="50000">
                <a:srgbClr val="D0F692">
                  <a:shade val="67500"/>
                  <a:satMod val="115000"/>
                </a:srgbClr>
              </a:gs>
              <a:gs pos="100000">
                <a:srgbClr val="D0F692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D0F692">
                  <a:shade val="30000"/>
                  <a:satMod val="115000"/>
                </a:srgbClr>
              </a:gs>
              <a:gs pos="50000">
                <a:srgbClr val="D0F692">
                  <a:shade val="67500"/>
                  <a:satMod val="115000"/>
                </a:srgbClr>
              </a:gs>
              <a:gs pos="100000">
                <a:srgbClr val="D0F692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rgbClr val="D4CFB4">
                  <a:shade val="30000"/>
                  <a:satMod val="115000"/>
                </a:srgbClr>
              </a:gs>
              <a:gs pos="50000">
                <a:srgbClr val="D4CFB4">
                  <a:shade val="67500"/>
                  <a:satMod val="115000"/>
                </a:srgbClr>
              </a:gs>
              <a:gs pos="100000">
                <a:srgbClr val="D4CFB4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4FBCFF">
                  <a:tint val="66000"/>
                  <a:satMod val="160000"/>
                </a:srgbClr>
              </a:gs>
              <a:gs pos="50000">
                <a:srgbClr val="4FBCFF">
                  <a:tint val="44500"/>
                  <a:satMod val="160000"/>
                </a:srgbClr>
              </a:gs>
              <a:gs pos="100000">
                <a:srgbClr val="4FBC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4282" y="785794"/>
            <a:ext cx="8715436" cy="5500726"/>
          </a:xfrm>
          <a:prstGeom prst="rect">
            <a:avLst/>
          </a:prstGeom>
          <a:solidFill>
            <a:srgbClr val="CCEC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rgbClr val="EAE7DA">
                  <a:shade val="30000"/>
                  <a:satMod val="115000"/>
                </a:srgbClr>
              </a:gs>
              <a:gs pos="50000">
                <a:srgbClr val="EAE7DA">
                  <a:shade val="67500"/>
                  <a:satMod val="115000"/>
                </a:srgbClr>
              </a:gs>
              <a:gs pos="100000">
                <a:srgbClr val="EAE7D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gradFill flip="none" rotWithShape="1">
            <a:gsLst>
              <a:gs pos="0">
                <a:srgbClr val="B6DF89">
                  <a:tint val="66000"/>
                  <a:satMod val="160000"/>
                </a:srgbClr>
              </a:gs>
              <a:gs pos="50000">
                <a:srgbClr val="B6DF89">
                  <a:tint val="44500"/>
                  <a:satMod val="160000"/>
                </a:srgbClr>
              </a:gs>
              <a:gs pos="100000">
                <a:srgbClr val="B6DF89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rgbClr val="6A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D0F692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8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1F5E7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1F5E7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7718" y="785794"/>
            <a:ext cx="8712000" cy="5724000"/>
          </a:xfrm>
          <a:prstGeom prst="rect">
            <a:avLst/>
          </a:prstGeom>
          <a:solidFill>
            <a:srgbClr val="F1F5E7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000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3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3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4414" y="2857496"/>
            <a:ext cx="6858048" cy="1071570"/>
          </a:xfrm>
        </p:spPr>
        <p:txBody>
          <a:bodyPr anchor="ctr">
            <a:noAutofit/>
          </a:bodyPr>
          <a:lstStyle>
            <a:lvl1pPr algn="ctr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FF5EB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142876" y="6500834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th-TH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รศ.ดร.บุญธีร์ เครือตราชู  รศ.กฤตวัน ศิริบูรณ์ </a:t>
            </a:r>
            <a:r>
              <a:rPr lang="en-US" sz="18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200">
                <a:solidFill>
                  <a:schemeClr val="accent6">
                    <a:lumMod val="40000"/>
                    <a:lumOff val="60000"/>
                  </a:schemeClr>
                </a:solidFill>
              </a:rPr>
              <a:t>KMITL    01076249 Data Structures &amp; Algorithms : Tree 2</a:t>
            </a:r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</a:t>
            </a:r>
            <a:fld id="{A60F55EF-B4CA-4554-B66E-E17FCF5F13B7}" type="slidenum">
              <a:rPr lang="en-US" sz="12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pPr eaLnBrk="1" hangingPunct="1">
                <a:defRPr/>
              </a:pPr>
              <a:t>‹#›</a:t>
            </a:fld>
            <a:endParaRPr lang="th-TH" sz="18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solidFill>
            <a:srgbClr val="CCFF99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2800"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6A623A"/>
                </a:solidFill>
              </a:rPr>
              <a:t>	KMITL</a:t>
            </a:r>
            <a:r>
              <a:rPr lang="en-US" sz="1200" baseline="0">
                <a:solidFill>
                  <a:srgbClr val="6A623A"/>
                </a:solidFill>
              </a:rPr>
              <a:t>    </a:t>
            </a:r>
            <a:r>
              <a:rPr lang="en-US" sz="1200">
                <a:solidFill>
                  <a:srgbClr val="6A623A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6A623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B9EDFF">
                  <a:shade val="30000"/>
                  <a:satMod val="115000"/>
                </a:srgbClr>
              </a:gs>
              <a:gs pos="50000">
                <a:srgbClr val="B9EDFF">
                  <a:shade val="67500"/>
                  <a:satMod val="115000"/>
                </a:srgbClr>
              </a:gs>
              <a:gs pos="100000">
                <a:srgbClr val="B9ED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rgbClr val="F7FD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solidFill>
            <a:srgbClr val="B9EDF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2938" y="642918"/>
            <a:ext cx="8929718" cy="586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8" y="142852"/>
            <a:ext cx="8929718" cy="504000"/>
          </a:xfrm>
          <a:solidFill>
            <a:srgbClr val="B9EDF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2938" y="642918"/>
            <a:ext cx="8929718" cy="586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8" y="142852"/>
            <a:ext cx="8929718" cy="504000"/>
          </a:xfrm>
          <a:solidFill>
            <a:srgbClr val="B9EDF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500034" y="65194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5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85794"/>
            <a:ext cx="8712000" cy="5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5A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90574"/>
            <a:ext cx="8712000" cy="57240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4734"/>
            <a:ext cx="8712000" cy="57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rgbClr val="005A9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chemeClr val="accent1">
                    <a:lumMod val="40000"/>
                    <a:lumOff val="60000"/>
                  </a:schemeClr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	KMITL</a:t>
            </a:r>
            <a:r>
              <a:rPr lang="en-US" sz="1200" baseline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 01076249 Data Structures &amp; Algorithms : Tree 2</a:t>
            </a:r>
            <a:r>
              <a:rPr 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ECB7">
                  <a:shade val="30000"/>
                  <a:satMod val="115000"/>
                </a:srgbClr>
              </a:gs>
              <a:gs pos="50000">
                <a:srgbClr val="FFECB7">
                  <a:shade val="67500"/>
                  <a:satMod val="115000"/>
                </a:srgbClr>
              </a:gs>
              <a:gs pos="100000">
                <a:srgbClr val="FFECB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76834"/>
            <a:ext cx="8712000" cy="5724000"/>
          </a:xfrm>
          <a:solidFill>
            <a:srgbClr val="F7F6EF"/>
          </a:solidFill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Rectangle 9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282" y="776834"/>
            <a:ext cx="8715436" cy="5724000"/>
          </a:xfrm>
          <a:prstGeom prst="rect">
            <a:avLst/>
          </a:prstGeom>
          <a:solidFill>
            <a:srgbClr val="FFF9E7"/>
          </a:solidFill>
          <a:ln w="3175">
            <a:solidFill>
              <a:srgbClr val="E7D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2000" cy="504000"/>
          </a:xfrm>
          <a:gradFill flip="none" rotWithShape="1">
            <a:gsLst>
              <a:gs pos="0">
                <a:srgbClr val="FFECB7">
                  <a:shade val="30000"/>
                  <a:satMod val="115000"/>
                </a:srgbClr>
              </a:gs>
              <a:gs pos="50000">
                <a:srgbClr val="FFECB7">
                  <a:shade val="67500"/>
                  <a:satMod val="115000"/>
                </a:srgbClr>
              </a:gs>
              <a:gs pos="100000">
                <a:srgbClr val="FFECB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000">
                <a:solidFill>
                  <a:srgbClr val="6A62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06DA-45A6-492E-9A45-EA293A78E027}" type="datetimeFigureOut">
              <a:rPr lang="th-TH" smtClean="0"/>
              <a:pPr/>
              <a:t>26/08/63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  <p:sldLayoutId id="2147483796" r:id="rId3"/>
    <p:sldLayoutId id="2147483795" r:id="rId4"/>
    <p:sldLayoutId id="2147483778" r:id="rId5"/>
    <p:sldLayoutId id="2147483786" r:id="rId6"/>
    <p:sldLayoutId id="2147483793" r:id="rId7"/>
    <p:sldLayoutId id="2147483787" r:id="rId8"/>
    <p:sldLayoutId id="2147483693" r:id="rId9"/>
    <p:sldLayoutId id="2147483770" r:id="rId10"/>
    <p:sldLayoutId id="2147483797" r:id="rId11"/>
    <p:sldLayoutId id="2147483802" r:id="rId12"/>
    <p:sldLayoutId id="2147483799" r:id="rId13"/>
    <p:sldLayoutId id="2147483803" r:id="rId14"/>
    <p:sldLayoutId id="2147483713" r:id="rId15"/>
    <p:sldLayoutId id="2147483777" r:id="rId16"/>
    <p:sldLayoutId id="2147483772" r:id="rId17"/>
    <p:sldLayoutId id="2147483768" r:id="rId18"/>
    <p:sldLayoutId id="2147483769" r:id="rId19"/>
    <p:sldLayoutId id="2147483771" r:id="rId20"/>
    <p:sldLayoutId id="2147483774" r:id="rId21"/>
    <p:sldLayoutId id="2147483767" r:id="rId22"/>
    <p:sldLayoutId id="2147483712" r:id="rId23"/>
    <p:sldLayoutId id="2147483753" r:id="rId24"/>
    <p:sldLayoutId id="2147483711" r:id="rId25"/>
    <p:sldLayoutId id="2147483710" r:id="rId26"/>
    <p:sldLayoutId id="2147483752" r:id="rId27"/>
    <p:sldLayoutId id="2147483782" r:id="rId28"/>
    <p:sldLayoutId id="2147483783" r:id="rId29"/>
    <p:sldLayoutId id="2147483709" r:id="rId30"/>
    <p:sldLayoutId id="2147483714" r:id="rId31"/>
    <p:sldLayoutId id="2147483751" r:id="rId32"/>
    <p:sldLayoutId id="2147483785" r:id="rId33"/>
    <p:sldLayoutId id="2147483784" r:id="rId34"/>
    <p:sldLayoutId id="2147483718" r:id="rId35"/>
    <p:sldLayoutId id="2147483719" r:id="rId36"/>
    <p:sldLayoutId id="2147483750" r:id="rId37"/>
    <p:sldLayoutId id="2147483715" r:id="rId38"/>
    <p:sldLayoutId id="2147483735" r:id="rId39"/>
    <p:sldLayoutId id="2147483749" r:id="rId40"/>
    <p:sldLayoutId id="2147483734" r:id="rId41"/>
    <p:sldLayoutId id="2147483733" r:id="rId42"/>
    <p:sldLayoutId id="2147483748" r:id="rId43"/>
    <p:sldLayoutId id="2147483732" r:id="rId44"/>
    <p:sldLayoutId id="2147483717" r:id="rId45"/>
    <p:sldLayoutId id="2147483747" r:id="rId46"/>
    <p:sldLayoutId id="2147483788" r:id="rId47"/>
    <p:sldLayoutId id="2147483727" r:id="rId48"/>
    <p:sldLayoutId id="2147483704" r:id="rId49"/>
    <p:sldLayoutId id="2147483746" r:id="rId50"/>
    <p:sldLayoutId id="2147483716" r:id="rId51"/>
    <p:sldLayoutId id="2147483730" r:id="rId52"/>
    <p:sldLayoutId id="2147483745" r:id="rId53"/>
    <p:sldLayoutId id="2147483729" r:id="rId54"/>
    <p:sldLayoutId id="2147483731" r:id="rId55"/>
    <p:sldLayoutId id="2147483744" r:id="rId56"/>
    <p:sldLayoutId id="2147483728" r:id="rId57"/>
    <p:sldLayoutId id="2147483743" r:id="rId58"/>
    <p:sldLayoutId id="2147483702" r:id="rId59"/>
    <p:sldLayoutId id="2147483765" r:id="rId60"/>
    <p:sldLayoutId id="2147483801" r:id="rId61"/>
    <p:sldLayoutId id="2147483781" r:id="rId62"/>
    <p:sldLayoutId id="2147483766" r:id="rId63"/>
    <p:sldLayoutId id="2147483794" r:id="rId64"/>
    <p:sldLayoutId id="2147483775" r:id="rId65"/>
    <p:sldLayoutId id="2147483764" r:id="rId66"/>
    <p:sldLayoutId id="2147483762" r:id="rId67"/>
    <p:sldLayoutId id="2147483763" r:id="rId68"/>
    <p:sldLayoutId id="2147483761" r:id="rId69"/>
    <p:sldLayoutId id="2147483759" r:id="rId70"/>
    <p:sldLayoutId id="2147483760" r:id="rId71"/>
    <p:sldLayoutId id="2147483758" r:id="rId72"/>
    <p:sldLayoutId id="2147483721" r:id="rId73"/>
    <p:sldLayoutId id="2147483742" r:id="rId74"/>
    <p:sldLayoutId id="2147483720" r:id="rId75"/>
    <p:sldLayoutId id="2147483697" r:id="rId76"/>
    <p:sldLayoutId id="2147483736" r:id="rId77"/>
    <p:sldLayoutId id="2147483754" r:id="rId78"/>
    <p:sldLayoutId id="2147483755" r:id="rId79"/>
    <p:sldLayoutId id="2147483756" r:id="rId80"/>
    <p:sldLayoutId id="2147483757" r:id="rId81"/>
    <p:sldLayoutId id="2147483696" r:id="rId82"/>
    <p:sldLayoutId id="2147483695" r:id="rId83"/>
    <p:sldLayoutId id="2147483773" r:id="rId84"/>
    <p:sldLayoutId id="2147483776" r:id="rId85"/>
    <p:sldLayoutId id="2147483722" r:id="rId86"/>
    <p:sldLayoutId id="2147483706" r:id="rId87"/>
    <p:sldLayoutId id="2147483737" r:id="rId88"/>
    <p:sldLayoutId id="2147483705" r:id="rId89"/>
    <p:sldLayoutId id="2147483724" r:id="rId90"/>
    <p:sldLayoutId id="2147483738" r:id="rId91"/>
    <p:sldLayoutId id="2147483779" r:id="rId92"/>
    <p:sldLayoutId id="2147483723" r:id="rId93"/>
    <p:sldLayoutId id="2147483739" r:id="rId94"/>
    <p:sldLayoutId id="2147483780" r:id="rId95"/>
    <p:sldLayoutId id="2147483698" r:id="rId96"/>
    <p:sldLayoutId id="2147483690" r:id="rId97"/>
    <p:sldLayoutId id="2147483689" r:id="rId98"/>
    <p:sldLayoutId id="2147483726" r:id="rId99"/>
    <p:sldLayoutId id="2147483740" r:id="rId100"/>
    <p:sldLayoutId id="2147483725" r:id="rId101"/>
    <p:sldLayoutId id="2147483701" r:id="rId102"/>
    <p:sldLayoutId id="2147483741" r:id="rId103"/>
    <p:sldLayoutId id="2147483700" r:id="rId104"/>
    <p:sldLayoutId id="2147483691" r:id="rId105"/>
    <p:sldLayoutId id="2147483680" r:id="rId106"/>
    <p:sldLayoutId id="2147483681" r:id="rId107"/>
    <p:sldLayoutId id="2147483682" r:id="rId108"/>
    <p:sldLayoutId id="2147483683" r:id="rId109"/>
    <p:sldLayoutId id="2147483684" r:id="rId110"/>
    <p:sldLayoutId id="2147483685" r:id="rId111"/>
    <p:sldLayoutId id="2147483686" r:id="rId112"/>
    <p:sldLayoutId id="2147483687" r:id="rId113"/>
    <p:sldLayoutId id="2147483688" r:id="rId114"/>
    <p:sldLayoutId id="2147483789" r:id="rId115"/>
    <p:sldLayoutId id="2147483800" r:id="rId1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Queue</a:t>
            </a:r>
            <a:endParaRPr lang="th-TH"/>
          </a:p>
        </p:txBody>
      </p:sp>
      <p:sp>
        <p:nvSpPr>
          <p:cNvPr id="30722" name="AutoShape 2" descr="ผลการค้นหารูปภาพสำหรับ free clipart queue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5" y="1340770"/>
            <a:ext cx="2232248" cy="287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 Operation Implementation</a:t>
            </a:r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2195737" y="364502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C00000"/>
                </a:solidFill>
              </a:rPr>
              <a:t>2. Methods :</a:t>
            </a:r>
            <a:endParaRPr lang="th-TH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8976" y="5589240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size() </a:t>
            </a:r>
            <a:r>
              <a:rPr 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มีของกี่อัน</a:t>
            </a:r>
            <a:endParaRPr lang="th-TH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7809" y="4061574"/>
            <a:ext cx="324721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sz="20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__init__() : </a:t>
            </a:r>
            <a:r>
              <a:rPr lang="th-TH" sz="20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1775" y="4437112"/>
            <a:ext cx="3394663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ใส่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ด้านท้าย 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</a:t>
            </a:r>
            <a:endParaRPr lang="th-TH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7824" y="4797152"/>
            <a:ext cx="39604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เอาออก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() </a:t>
            </a:r>
            <a:r>
              <a:rPr 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ด้านหัว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</a:t>
            </a:r>
            <a:endParaRPr lang="th-TH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1775" y="5189698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20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queue </a:t>
            </a:r>
            <a:r>
              <a:rPr lang="th-TH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ว่าง </a:t>
            </a:r>
            <a:r>
              <a:rPr 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th-TH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5" y="980728"/>
            <a:ext cx="338991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enQueue</a:t>
            </a:r>
            <a:r>
              <a:rPr lang="en-US"/>
              <a:t>()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4355976" y="1124744"/>
            <a:ext cx="4464496" cy="14773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  </a:t>
            </a:r>
            <a:r>
              <a:rPr lang="th-TH">
                <a:solidFill>
                  <a:schemeClr val="tx1"/>
                </a:solidFill>
              </a:rPr>
              <a:t>ใน </a:t>
            </a:r>
            <a:r>
              <a:rPr lang="th-TH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Queue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00B0F0"/>
                </a:solidFill>
              </a:rPr>
              <a:t>enQueue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):</a:t>
            </a:r>
          </a:p>
          <a:p>
            <a:r>
              <a:rPr lang="en-US"/>
              <a:t>   </a:t>
            </a:r>
          </a:p>
          <a:p>
            <a:endParaRPr lang="th-TH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7544" y="2780928"/>
            <a:ext cx="2160240" cy="34163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q.enQueue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('A')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q.enQueue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('B') 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q.enQueue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('C') 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34866" y="573325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'B', 'C' 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53916" y="489377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77964" y="4077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87824" y="32849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6016" y="4437112"/>
            <a:ext cx="57600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endParaRPr lang="th-TH" sz="2400"/>
          </a:p>
        </p:txBody>
      </p:sp>
      <p:sp>
        <p:nvSpPr>
          <p:cNvPr id="51" name="Rectangle 50"/>
          <p:cNvSpPr/>
          <p:nvPr/>
        </p:nvSpPr>
        <p:spPr>
          <a:xfrm>
            <a:off x="5364088" y="4437112"/>
            <a:ext cx="57600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  <a:endParaRPr lang="th-TH" sz="2400"/>
          </a:p>
        </p:txBody>
      </p:sp>
      <p:sp>
        <p:nvSpPr>
          <p:cNvPr id="52" name="Rectangle 51"/>
          <p:cNvSpPr/>
          <p:nvPr/>
        </p:nvSpPr>
        <p:spPr>
          <a:xfrm>
            <a:off x="6012160" y="4437112"/>
            <a:ext cx="57600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  <a:endParaRPr lang="th-TH" sz="24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7584" y="1052738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863D"/>
                </a:solidFill>
              </a:rPr>
              <a:t>front/head</a:t>
            </a:r>
            <a:endParaRPr lang="th-TH" sz="1400" b="1">
              <a:solidFill>
                <a:srgbClr val="00863D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rear/tail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47820" y="1772816"/>
            <a:ext cx="3280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68938" y="4071023"/>
            <a:ext cx="64807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C00000"/>
                </a:solidFill>
              </a:rPr>
              <a:t>rear/tail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633805" y="4233186"/>
            <a:ext cx="83064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00863D"/>
                </a:solidFill>
              </a:rPr>
              <a:t>front/head</a:t>
            </a:r>
            <a:endParaRPr lang="th-TH" sz="1050" b="1">
              <a:solidFill>
                <a:srgbClr val="00863D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32041" y="2060848"/>
            <a:ext cx="3896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self.items.</a:t>
            </a:r>
            <a:r>
              <a:rPr lang="en-US" err="1"/>
              <a:t>append</a:t>
            </a:r>
            <a:r>
              <a:rPr lang="en-US"/>
              <a:t>(</a:t>
            </a:r>
            <a:r>
              <a:rPr lang="en-US" err="1">
                <a:solidFill>
                  <a:prstClr val="black"/>
                </a:solidFill>
              </a:rPr>
              <a:t>i</a:t>
            </a:r>
            <a:r>
              <a:rPr lang="en-US">
                <a:solidFill>
                  <a:prstClr val="black"/>
                </a:solidFill>
              </a:rPr>
              <a:t>)   </a:t>
            </a:r>
            <a:r>
              <a:rPr lang="en-US">
                <a:solidFill>
                  <a:srgbClr val="00B050"/>
                </a:solidFill>
              </a:rPr>
              <a:t># insert </a:t>
            </a:r>
            <a:r>
              <a:rPr lang="en-US" err="1">
                <a:solidFill>
                  <a:srgbClr val="00B050"/>
                </a:solidFill>
              </a:rPr>
              <a:t>i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th-TH">
                <a:solidFill>
                  <a:srgbClr val="00B050"/>
                </a:solidFill>
              </a:rPr>
              <a:t>ที่ท้าย </a:t>
            </a:r>
            <a:r>
              <a:rPr lang="en-US">
                <a:solidFill>
                  <a:srgbClr val="00B050"/>
                </a:solidFill>
              </a:rPr>
              <a:t>list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573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7 L 0.03941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718 L 0.07326 -0.0039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26 -0.00394 L 0.14305 0.003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30" grpId="0" animBg="1"/>
      <p:bldP spid="59" grpId="0"/>
      <p:bldP spid="59" grpId="1"/>
      <p:bldP spid="59" grpId="2"/>
      <p:bldP spid="6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deQueue</a:t>
            </a:r>
            <a:r>
              <a:rPr lang="en-US"/>
              <a:t>()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3563888" y="908720"/>
            <a:ext cx="5184576" cy="14773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>
                <a:solidFill>
                  <a:srgbClr val="0000FF"/>
                </a:solidFill>
              </a:rPr>
              <a:t>ใน </a:t>
            </a:r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Queue</a:t>
            </a:r>
            <a:r>
              <a:rPr lang="en-US"/>
              <a:t>:</a:t>
            </a:r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00B0F0"/>
                </a:solidFill>
              </a:rPr>
              <a:t>deQueue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/>
              <a:t>):</a:t>
            </a:r>
          </a:p>
          <a:p>
            <a:endParaRPr lang="en-US">
              <a:solidFill>
                <a:srgbClr val="00B050"/>
              </a:solidFill>
            </a:endParaRPr>
          </a:p>
          <a:p>
            <a:endParaRPr lang="th-TH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512" y="3140970"/>
            <a:ext cx="3528392" cy="3000821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deQueue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deQueue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deQueue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26954" y="49083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46004" y="406888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['B']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70051" y="325217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56176" y="3765525"/>
            <a:ext cx="576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  <a:endParaRPr lang="th-TH" sz="2400"/>
          </a:p>
        </p:txBody>
      </p:sp>
      <p:sp>
        <p:nvSpPr>
          <p:cNvPr id="51" name="Rectangle 50"/>
          <p:cNvSpPr/>
          <p:nvPr/>
        </p:nvSpPr>
        <p:spPr>
          <a:xfrm>
            <a:off x="5508104" y="3765525"/>
            <a:ext cx="576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endParaRPr lang="th-TH" sz="2400"/>
          </a:p>
        </p:txBody>
      </p:sp>
      <p:sp>
        <p:nvSpPr>
          <p:cNvPr id="32" name="Rectangle 31"/>
          <p:cNvSpPr/>
          <p:nvPr/>
        </p:nvSpPr>
        <p:spPr>
          <a:xfrm>
            <a:off x="3851920" y="36842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36479" y="447631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36874" y="5709743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# error </a:t>
            </a: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# Queue Underflow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71600" y="1113595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863D"/>
                </a:solidFill>
              </a:rPr>
              <a:t>front/head</a:t>
            </a:r>
            <a:endParaRPr lang="th-TH" sz="1400" b="1">
              <a:solidFill>
                <a:srgbClr val="00863D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rear/tail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5640970" y="4125565"/>
            <a:ext cx="10912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0           1</a:t>
            </a:r>
            <a:endParaRPr lang="th-T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386390" y="3477493"/>
            <a:ext cx="86409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00863D"/>
                </a:solidFill>
              </a:rPr>
              <a:t>front/head</a:t>
            </a:r>
            <a:endParaRPr lang="th-TH" sz="1050" b="1">
              <a:solidFill>
                <a:srgbClr val="00863D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84168" y="3450089"/>
            <a:ext cx="64807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C00000"/>
                </a:solidFill>
              </a:rPr>
              <a:t>rear/tail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15433" y="4269581"/>
            <a:ext cx="290799" cy="30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th-T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37964" y="1916832"/>
            <a:ext cx="449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self.item.</a:t>
            </a:r>
            <a:r>
              <a:rPr lang="en-US" err="1"/>
              <a:t>pop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>
                <a:solidFill>
                  <a:srgbClr val="C00000"/>
                </a:solidFill>
              </a:rPr>
              <a:t>0</a:t>
            </a:r>
            <a:r>
              <a:rPr lang="en-US">
                <a:solidFill>
                  <a:prstClr val="black"/>
                </a:solidFill>
              </a:rPr>
              <a:t>)</a:t>
            </a:r>
            <a:r>
              <a:rPr lang="en-US">
                <a:solidFill>
                  <a:srgbClr val="00B050"/>
                </a:solidFill>
              </a:rPr>
              <a:t>     # pop out index </a:t>
            </a:r>
            <a:r>
              <a:rPr lang="en-US">
                <a:solidFill>
                  <a:srgbClr val="C00000"/>
                </a:solidFill>
              </a:rPr>
              <a:t>0</a:t>
            </a:r>
            <a:r>
              <a:rPr lang="en-US">
                <a:solidFill>
                  <a:srgbClr val="00B050"/>
                </a:solidFill>
              </a:rPr>
              <a:t> </a:t>
            </a:r>
            <a:endParaRPr lang="th-TH"/>
          </a:p>
        </p:txBody>
      </p:sp>
      <p:sp>
        <p:nvSpPr>
          <p:cNvPr id="26" name="Freeform 25"/>
          <p:cNvSpPr/>
          <p:nvPr/>
        </p:nvSpPr>
        <p:spPr>
          <a:xfrm flipV="1">
            <a:off x="6156177" y="1628800"/>
            <a:ext cx="1872208" cy="288032"/>
          </a:xfrm>
          <a:custGeom>
            <a:avLst/>
            <a:gdLst>
              <a:gd name="connsiteX0" fmla="*/ 1158240 w 1158240"/>
              <a:gd name="connsiteY0" fmla="*/ 0 h 308187"/>
              <a:gd name="connsiteX1" fmla="*/ 558800 w 1158240"/>
              <a:gd name="connsiteY1" fmla="*/ 304800 h 308187"/>
              <a:gd name="connsiteX2" fmla="*/ 0 w 1158240"/>
              <a:gd name="connsiteY2" fmla="*/ 20320 h 30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308187">
                <a:moveTo>
                  <a:pt x="1158240" y="0"/>
                </a:moveTo>
                <a:cubicBezTo>
                  <a:pt x="955040" y="150706"/>
                  <a:pt x="751840" y="301413"/>
                  <a:pt x="558800" y="304800"/>
                </a:cubicBezTo>
                <a:cubicBezTo>
                  <a:pt x="365760" y="308187"/>
                  <a:pt x="0" y="20320"/>
                  <a:pt x="0" y="2032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6588225" y="2708922"/>
            <a:ext cx="1939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sz="16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check</a:t>
            </a:r>
          </a:p>
          <a:p>
            <a:r>
              <a:rPr lang="en-US" sz="16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Underflow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05226 -0.0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-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03715 -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06841 -0.028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-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48" grpId="0"/>
      <p:bldP spid="50" grpId="0" animBg="1"/>
      <p:bldP spid="51" grpId="0" animBg="1"/>
      <p:bldP spid="32" grpId="0"/>
      <p:bldP spid="34" grpId="0"/>
      <p:bldP spid="38" grpId="0" animBg="1"/>
      <p:bldP spid="52" grpId="0"/>
      <p:bldP spid="55" grpId="0"/>
      <p:bldP spid="56" grpId="0"/>
      <p:bldP spid="25" grpId="0"/>
      <p:bldP spid="25" grpId="1"/>
      <p:bldP spid="28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isEmpty</a:t>
            </a:r>
            <a:r>
              <a:rPr lang="en-US"/>
              <a:t>()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4355976" y="1052736"/>
            <a:ext cx="3456384" cy="147732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>
                <a:solidFill>
                  <a:srgbClr val="0000FF"/>
                </a:solidFill>
              </a:rPr>
              <a:t>ใน </a:t>
            </a:r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Queue</a:t>
            </a:r>
            <a:r>
              <a:rPr lang="en-US"/>
              <a:t>:</a:t>
            </a:r>
          </a:p>
          <a:p>
            <a:endParaRPr lang="en-US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/>
              <a:t>  </a:t>
            </a:r>
          </a:p>
          <a:p>
            <a:endParaRPr lang="th-TH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4576" y="4089846"/>
            <a:ext cx="3024336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isEmpty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92928" y="420105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6064" y="464239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1" y="2428783"/>
            <a:ext cx="253101" cy="7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9165" y="2379077"/>
            <a:ext cx="3280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869150" y="3121459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A  B 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012160" y="2708920"/>
            <a:ext cx="1728192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Q 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Empty</a:t>
            </a:r>
          </a:p>
          <a:p>
            <a:pPr algn="ctr"/>
            <a:r>
              <a:rPr lang="th-TH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เมื่อไหร่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? </a:t>
            </a:r>
            <a:endParaRPr lang="th-TH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9425" y="1412776"/>
            <a:ext cx="3297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isEmpty</a:t>
            </a:r>
            <a:r>
              <a:rPr lang="en-US">
                <a:solidFill>
                  <a:prstClr val="black"/>
                </a:solidFill>
              </a:rPr>
              <a:t>(self):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2483769" y="1196752"/>
            <a:ext cx="1584176" cy="1080120"/>
          </a:xfrm>
          <a:prstGeom prst="cloudCallout">
            <a:avLst>
              <a:gd name="adj1" fmla="val -38553"/>
              <a:gd name="adj2" fmla="val 640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00FF"/>
                </a:solidFill>
              </a:rPr>
              <a:t>False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395536" y="836712"/>
            <a:ext cx="2232248" cy="1368152"/>
          </a:xfrm>
          <a:prstGeom prst="cloudCallout">
            <a:avLst>
              <a:gd name="adj1" fmla="val 2466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err="1">
                <a:solidFill>
                  <a:srgbClr val="0000FF"/>
                </a:solidFill>
              </a:rPr>
              <a:t>isQEmpty</a:t>
            </a:r>
            <a:r>
              <a:rPr lang="en-US" sz="24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289" y="1772818"/>
            <a:ext cx="2827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   </a:t>
            </a:r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self.items</a:t>
            </a:r>
            <a:r>
              <a:rPr lang="en-US">
                <a:solidFill>
                  <a:prstClr val="black"/>
                </a:solidFill>
              </a:rPr>
              <a:t> == []</a:t>
            </a:r>
          </a:p>
          <a:p>
            <a:pPr lvl="0"/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#</a:t>
            </a:r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len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err="1">
                <a:solidFill>
                  <a:prstClr val="black"/>
                </a:solidFill>
              </a:rPr>
              <a:t>self.items</a:t>
            </a:r>
            <a:r>
              <a:rPr lang="en-US">
                <a:solidFill>
                  <a:prstClr val="black"/>
                </a:solidFill>
              </a:rPr>
              <a:t>) == 0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3" grpId="0"/>
      <p:bldP spid="11" grpId="0" animBg="1"/>
      <p:bldP spid="17" grpId="0"/>
      <p:bldP spid="18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size()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4355976" y="1613701"/>
            <a:ext cx="3168352" cy="120032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>
                <a:solidFill>
                  <a:srgbClr val="0000FF"/>
                </a:solidFill>
              </a:rPr>
              <a:t>ใน  </a:t>
            </a:r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Queue</a:t>
            </a:r>
            <a:r>
              <a:rPr lang="en-US"/>
              <a:t>:</a:t>
            </a:r>
          </a:p>
          <a:p>
            <a:r>
              <a:rPr lang="en-US"/>
              <a:t>    </a:t>
            </a:r>
            <a:r>
              <a:rPr lang="en-US">
                <a:solidFill>
                  <a:srgbClr val="C00000"/>
                </a:solidFill>
              </a:rPr>
              <a:t> 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size(self):</a:t>
            </a:r>
          </a:p>
          <a:p>
            <a:endParaRPr lang="th-TH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445" y="4161854"/>
            <a:ext cx="2952328" cy="92333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</a:t>
            </a:r>
            <a:r>
              <a:rPr lang="en-US" b="1" err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size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endParaRPr lang="en-US" b="1">
              <a:solidFill>
                <a:srgbClr val="C0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00840" y="42730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['A', 'B']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2709" y="47051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2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2244" y="2871048"/>
            <a:ext cx="253101" cy="7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9688" y="2821342"/>
            <a:ext cx="3280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619673" y="356372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A  B </a:t>
            </a:r>
            <a:endParaRPr lang="en-US" b="1">
              <a:solidFill>
                <a:prstClr val="black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2339753" y="1691516"/>
            <a:ext cx="1008112" cy="1080120"/>
          </a:xfrm>
          <a:prstGeom prst="cloudCallout">
            <a:avLst>
              <a:gd name="adj1" fmla="val -38553"/>
              <a:gd name="adj2" fmla="val 640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00FF"/>
                </a:solidFill>
              </a:rPr>
              <a:t>2 </a:t>
            </a:r>
            <a:r>
              <a:rPr lang="th-TH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ไง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539552" y="1403484"/>
            <a:ext cx="1512168" cy="1368152"/>
          </a:xfrm>
          <a:prstGeom prst="cloudCallout">
            <a:avLst>
              <a:gd name="adj1" fmla="val 33582"/>
              <a:gd name="adj2" fmla="val 657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00FF"/>
                </a:solidFill>
              </a:rPr>
              <a:t>size() =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0877" y="2420888"/>
            <a:ext cx="230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srgbClr val="FF00FF"/>
                </a:solidFill>
              </a:rPr>
              <a:t>len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err="1">
                <a:solidFill>
                  <a:prstClr val="black"/>
                </a:solidFill>
              </a:rPr>
              <a:t>self.items</a:t>
            </a:r>
            <a:r>
              <a:rPr lang="en-US">
                <a:solidFill>
                  <a:prstClr val="black"/>
                </a:solidFill>
              </a:rPr>
              <a:t>)  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/>
      <p:bldP spid="32" grpId="0"/>
      <p:bldP spid="11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list Internal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599" y="980728"/>
            <a:ext cx="3096344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 = [ 1, 3, 5, 7, 9 ]</a:t>
            </a:r>
            <a:endParaRPr lang="en-US" b="1">
              <a:solidFill>
                <a:srgbClr val="00B0F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-33433" y="1556792"/>
          <a:ext cx="4628686" cy="788850"/>
        </p:xfrm>
        <a:graphic>
          <a:graphicData uri="http://schemas.openxmlformats.org/drawingml/2006/table">
            <a:tbl>
              <a:tblPr/>
              <a:tblGrid>
                <a:gridCol w="7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5536" y="2852936"/>
            <a:ext cx="1800200" cy="230832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  <a:r>
              <a:rPr lang="en-US" sz="1600">
                <a:solidFill>
                  <a:srgbClr val="00B050"/>
                </a:solidFill>
              </a:rPr>
              <a:t> </a:t>
            </a:r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/>
            <a:endParaRPr lang="en-US" sz="1600" b="1">
              <a:solidFill>
                <a:srgbClr val="00B050"/>
              </a:solidFill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520" y="1700808"/>
            <a:ext cx="32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7545" y="162880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59"/>
          <p:cNvGrpSpPr/>
          <p:nvPr/>
        </p:nvGrpSpPr>
        <p:grpSpPr>
          <a:xfrm>
            <a:off x="1025478" y="1700810"/>
            <a:ext cx="288032" cy="953037"/>
            <a:chOff x="3758703" y="1700808"/>
            <a:chExt cx="288032" cy="953037"/>
          </a:xfrm>
        </p:grpSpPr>
        <p:sp>
          <p:nvSpPr>
            <p:cNvPr id="15" name="Freeform 14"/>
            <p:cNvSpPr/>
            <p:nvPr/>
          </p:nvSpPr>
          <p:spPr>
            <a:xfrm>
              <a:off x="3923928" y="1700808"/>
              <a:ext cx="45719" cy="576064"/>
            </a:xfrm>
            <a:custGeom>
              <a:avLst/>
              <a:gdLst>
                <a:gd name="connsiteX0" fmla="*/ 228600 w 228600"/>
                <a:gd name="connsiteY0" fmla="*/ 0 h 632012"/>
                <a:gd name="connsiteX1" fmla="*/ 80682 w 228600"/>
                <a:gd name="connsiteY1" fmla="*/ 336177 h 632012"/>
                <a:gd name="connsiteX2" fmla="*/ 0 w 228600"/>
                <a:gd name="connsiteY2" fmla="*/ 632012 h 6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632012">
                  <a:moveTo>
                    <a:pt x="228600" y="0"/>
                  </a:moveTo>
                  <a:cubicBezTo>
                    <a:pt x="173691" y="115421"/>
                    <a:pt x="118782" y="230842"/>
                    <a:pt x="80682" y="336177"/>
                  </a:cubicBezTo>
                  <a:cubicBezTo>
                    <a:pt x="42582" y="441512"/>
                    <a:pt x="0" y="632012"/>
                    <a:pt x="0" y="632012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58703" y="2293805"/>
              <a:ext cx="288032" cy="3600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  <a:endParaRPr lang="th-TH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5536" y="3573016"/>
            <a:ext cx="134910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  <a:endParaRPr lang="th-TH" sz="1600"/>
          </a:p>
        </p:txBody>
      </p:sp>
      <p:sp>
        <p:nvSpPr>
          <p:cNvPr id="38" name="Rectangle 37"/>
          <p:cNvSpPr/>
          <p:nvPr/>
        </p:nvSpPr>
        <p:spPr>
          <a:xfrm>
            <a:off x="395536" y="3212976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L.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pop(</a:t>
            </a:r>
            <a:r>
              <a:rPr lang="en-US" sz="1600" b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</a:t>
            </a:r>
            <a:endParaRPr lang="en-US" sz="24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919336" y="1705084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1754111" y="2298081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th-TH"/>
          </a:p>
        </p:txBody>
      </p:sp>
      <p:sp>
        <p:nvSpPr>
          <p:cNvPr id="51" name="Freeform 50"/>
          <p:cNvSpPr/>
          <p:nvPr/>
        </p:nvSpPr>
        <p:spPr>
          <a:xfrm>
            <a:off x="2592722" y="1722017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2478295" y="2315014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th-TH"/>
          </a:p>
        </p:txBody>
      </p:sp>
      <p:sp>
        <p:nvSpPr>
          <p:cNvPr id="53" name="Freeform 52"/>
          <p:cNvSpPr/>
          <p:nvPr/>
        </p:nvSpPr>
        <p:spPr>
          <a:xfrm>
            <a:off x="3372153" y="1726293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/>
          <p:cNvSpPr/>
          <p:nvPr/>
        </p:nvSpPr>
        <p:spPr>
          <a:xfrm>
            <a:off x="3206928" y="2319290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  <a:endParaRPr lang="th-TH"/>
          </a:p>
        </p:txBody>
      </p:sp>
      <p:sp>
        <p:nvSpPr>
          <p:cNvPr id="55" name="Freeform 54"/>
          <p:cNvSpPr/>
          <p:nvPr/>
        </p:nvSpPr>
        <p:spPr>
          <a:xfrm>
            <a:off x="4100614" y="1722017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Rectangle 55"/>
          <p:cNvSpPr/>
          <p:nvPr/>
        </p:nvSpPr>
        <p:spPr>
          <a:xfrm>
            <a:off x="3935389" y="2315014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  <a:endParaRPr lang="th-TH"/>
          </a:p>
        </p:txBody>
      </p:sp>
      <p:sp>
        <p:nvSpPr>
          <p:cNvPr id="61" name="Freeform 60"/>
          <p:cNvSpPr/>
          <p:nvPr/>
        </p:nvSpPr>
        <p:spPr>
          <a:xfrm>
            <a:off x="1296908" y="1693333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Freeform 61"/>
          <p:cNvSpPr/>
          <p:nvPr/>
        </p:nvSpPr>
        <p:spPr>
          <a:xfrm>
            <a:off x="2046581" y="1738950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Freeform 62"/>
          <p:cNvSpPr/>
          <p:nvPr/>
        </p:nvSpPr>
        <p:spPr>
          <a:xfrm>
            <a:off x="2766661" y="1768540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Freeform 34"/>
          <p:cNvSpPr/>
          <p:nvPr/>
        </p:nvSpPr>
        <p:spPr>
          <a:xfrm>
            <a:off x="3494959" y="1772816"/>
            <a:ext cx="440267" cy="626534"/>
          </a:xfrm>
          <a:custGeom>
            <a:avLst/>
            <a:gdLst>
              <a:gd name="connsiteX0" fmla="*/ 0 w 440267"/>
              <a:gd name="connsiteY0" fmla="*/ 0 h 626534"/>
              <a:gd name="connsiteX1" fmla="*/ 169334 w 440267"/>
              <a:gd name="connsiteY1" fmla="*/ 440267 h 626534"/>
              <a:gd name="connsiteX2" fmla="*/ 440267 w 440267"/>
              <a:gd name="connsiteY2" fmla="*/ 626534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7" h="626534">
                <a:moveTo>
                  <a:pt x="0" y="0"/>
                </a:moveTo>
                <a:cubicBezTo>
                  <a:pt x="47978" y="167922"/>
                  <a:pt x="95956" y="335845"/>
                  <a:pt x="169334" y="440267"/>
                </a:cubicBezTo>
                <a:cubicBezTo>
                  <a:pt x="242712" y="544689"/>
                  <a:pt x="341489" y="585611"/>
                  <a:pt x="440267" y="62653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2247834" y="2852936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[1, 3, 5, 7, 9]</a:t>
            </a:r>
            <a:endParaRPr lang="th-TH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67744" y="320817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th-TH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41458" y="3557776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[3, 5, 7, 9]</a:t>
            </a:r>
            <a:endParaRPr lang="th-TH" sz="16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4716016" y="908720"/>
            <a:ext cx="2160240" cy="1800200"/>
          </a:xfrm>
          <a:prstGeom prst="cloudCallout">
            <a:avLst>
              <a:gd name="adj1" fmla="val -65282"/>
              <a:gd name="adj2" fmla="val -36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Python List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: 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ข้างใน เป็น 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array</a:t>
            </a:r>
            <a:r>
              <a:rPr 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:</a:t>
            </a: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index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ต่อกัน 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memory 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ติดกัน</a:t>
            </a:r>
          </a:p>
        </p:txBody>
      </p:sp>
      <p:sp>
        <p:nvSpPr>
          <p:cNvPr id="48" name="Cloud 47"/>
          <p:cNvSpPr/>
          <p:nvPr/>
        </p:nvSpPr>
        <p:spPr>
          <a:xfrm>
            <a:off x="6444208" y="1052736"/>
            <a:ext cx="2160240" cy="187220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/ Delete </a:t>
            </a:r>
            <a:endParaRPr lang="th-TH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ต้นๆ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 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แพง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O(n)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shift out / </a:t>
            </a: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shift in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79912" y="5517232"/>
            <a:ext cx="4872216" cy="720080"/>
            <a:chOff x="3738384" y="5157192"/>
            <a:chExt cx="4872216" cy="1350150"/>
          </a:xfrm>
        </p:grpSpPr>
        <p:sp>
          <p:nvSpPr>
            <p:cNvPr id="60" name="Rectangle 59"/>
            <p:cNvSpPr/>
            <p:nvPr/>
          </p:nvSpPr>
          <p:spPr>
            <a:xfrm>
              <a:off x="4427984" y="5373216"/>
              <a:ext cx="3528392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970520" y="5173568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3779912" y="5157192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Freeform 70"/>
            <p:cNvSpPr/>
            <p:nvPr/>
          </p:nvSpPr>
          <p:spPr>
            <a:xfrm flipH="1" flipV="1">
              <a:off x="3738384" y="5835743"/>
              <a:ext cx="640080" cy="671599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Freeform 71"/>
            <p:cNvSpPr/>
            <p:nvPr/>
          </p:nvSpPr>
          <p:spPr>
            <a:xfrm rot="16200000">
              <a:off x="7996880" y="5836767"/>
              <a:ext cx="567064" cy="504056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95536" y="3882534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L.</a:t>
            </a:r>
            <a:r>
              <a:rPr lang="en-US" sz="16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insert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0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</a:t>
            </a:r>
            <a:endParaRPr lang="en-US" sz="24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242574"/>
            <a:ext cx="1349102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print(L)</a:t>
            </a:r>
            <a:endParaRPr lang="th-TH" sz="1600"/>
          </a:p>
        </p:txBody>
      </p:sp>
      <p:sp>
        <p:nvSpPr>
          <p:cNvPr id="45" name="Rectangle 44"/>
          <p:cNvSpPr/>
          <p:nvPr/>
        </p:nvSpPr>
        <p:spPr>
          <a:xfrm>
            <a:off x="2248492" y="4228890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[</a:t>
            </a: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2, </a:t>
            </a:r>
            <a:r>
              <a:rPr lang="en-US"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3, 5, 7, 9]</a:t>
            </a:r>
            <a:endParaRPr lang="th-TH" sz="16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Cloud Callout 45"/>
          <p:cNvSpPr/>
          <p:nvPr/>
        </p:nvSpPr>
        <p:spPr>
          <a:xfrm>
            <a:off x="642733" y="4581128"/>
            <a:ext cx="2160240" cy="1008112"/>
          </a:xfrm>
          <a:prstGeom prst="cloudCallout">
            <a:avLst>
              <a:gd name="adj1" fmla="val -2226"/>
              <a:gd name="adj2" fmla="val -87108"/>
            </a:avLst>
          </a:prstGeom>
          <a:solidFill>
            <a:srgbClr val="FF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</a:t>
            </a:r>
            <a:r>
              <a:rPr lang="th-TH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ต้น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 :</a:t>
            </a:r>
            <a:endParaRPr lang="th-TH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ต้องทำอะไรบ้าง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?</a:t>
            </a:r>
          </a:p>
        </p:txBody>
      </p:sp>
      <p:sp>
        <p:nvSpPr>
          <p:cNvPr id="57" name="Cloud Callout 56"/>
          <p:cNvSpPr/>
          <p:nvPr/>
        </p:nvSpPr>
        <p:spPr>
          <a:xfrm>
            <a:off x="4932041" y="3429000"/>
            <a:ext cx="3600400" cy="1944216"/>
          </a:xfrm>
          <a:prstGeom prst="cloudCallout">
            <a:avLst>
              <a:gd name="adj1" fmla="val -42942"/>
              <a:gd name="adj2" fmla="val 669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/ Delete </a:t>
            </a:r>
            <a:r>
              <a:rPr lang="th-TH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ทั้ง 2 ปลาย </a:t>
            </a:r>
          </a:p>
          <a:p>
            <a:pPr algn="ctr"/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ใช้ </a:t>
            </a:r>
            <a:r>
              <a:rPr 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</a:t>
            </a:r>
            <a:r>
              <a:rPr 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ถูกกว่า</a:t>
            </a:r>
            <a:endParaRPr lang="en-US" sz="20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(double-end queue)</a:t>
            </a:r>
          </a:p>
          <a:p>
            <a:pPr algn="ctr"/>
            <a:r>
              <a:rPr lang="th-TH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ข้างใน </a:t>
            </a:r>
            <a:r>
              <a:rPr 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doubly linked list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เรียนในเรื่องถัดไป)</a:t>
            </a:r>
          </a:p>
        </p:txBody>
      </p: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  <p:bldP spid="49" grpId="0" animBg="1"/>
      <p:bldP spid="51" grpId="0" animBg="1"/>
      <p:bldP spid="53" grpId="0" animBg="1"/>
      <p:bldP spid="55" grpId="0" animBg="1"/>
      <p:bldP spid="41" grpId="0"/>
      <p:bldP spid="42" grpId="0"/>
      <p:bldP spid="43" grpId="0" animBg="1"/>
      <p:bldP spid="48" grpId="0" animBg="1"/>
      <p:bldP spid="39" grpId="0"/>
      <p:bldP spid="44" grpId="0"/>
      <p:bldP spid="45" grpId="0"/>
      <p:bldP spid="4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err="1"/>
              <a:t>deque</a:t>
            </a:r>
            <a:r>
              <a:rPr lang="en-US"/>
              <a:t> (double-ended queue)</a:t>
            </a:r>
          </a:p>
        </p:txBody>
      </p:sp>
      <p:sp>
        <p:nvSpPr>
          <p:cNvPr id="43" name="Cloud Callout 42"/>
          <p:cNvSpPr/>
          <p:nvPr/>
        </p:nvSpPr>
        <p:spPr>
          <a:xfrm>
            <a:off x="6012161" y="2060848"/>
            <a:ext cx="2736304" cy="1800200"/>
          </a:xfrm>
          <a:prstGeom prst="cloudCallout">
            <a:avLst>
              <a:gd name="adj1" fmla="val -53210"/>
              <a:gd name="adj2" fmla="val -499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Python </a:t>
            </a:r>
            <a:r>
              <a:rPr lang="en-US" sz="20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: 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ข้างใน เป็น </a:t>
            </a:r>
            <a:endParaRPr lang="en-US" sz="20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doubly linked list</a:t>
            </a:r>
          </a:p>
        </p:txBody>
      </p:sp>
      <p:sp>
        <p:nvSpPr>
          <p:cNvPr id="48" name="Cloud 47"/>
          <p:cNvSpPr/>
          <p:nvPr/>
        </p:nvSpPr>
        <p:spPr>
          <a:xfrm>
            <a:off x="6228184" y="3573016"/>
            <a:ext cx="2592288" cy="151216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Insert / Delete </a:t>
            </a:r>
            <a:endParaRPr lang="th-TH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ทั้ง 2 ปลาย</a:t>
            </a:r>
          </a:p>
          <a:p>
            <a:pPr algn="ctr"/>
            <a:r>
              <a:rPr lang="th-TH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ถูก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O(1)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Group 72"/>
          <p:cNvGrpSpPr/>
          <p:nvPr/>
        </p:nvGrpSpPr>
        <p:grpSpPr>
          <a:xfrm>
            <a:off x="2411760" y="1268760"/>
            <a:ext cx="4096464" cy="576064"/>
            <a:chOff x="3738384" y="5157192"/>
            <a:chExt cx="4096464" cy="1080120"/>
          </a:xfrm>
        </p:grpSpPr>
        <p:sp>
          <p:nvSpPr>
            <p:cNvPr id="60" name="Rectangle 59"/>
            <p:cNvSpPr/>
            <p:nvPr/>
          </p:nvSpPr>
          <p:spPr>
            <a:xfrm>
              <a:off x="4427984" y="5445224"/>
              <a:ext cx="2694776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94768" y="5173568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3779912" y="5157192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Freeform 70"/>
            <p:cNvSpPr/>
            <p:nvPr/>
          </p:nvSpPr>
          <p:spPr>
            <a:xfrm flipH="1" flipV="1">
              <a:off x="3738384" y="5835744"/>
              <a:ext cx="640080" cy="401568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Freeform 71"/>
            <p:cNvSpPr/>
            <p:nvPr/>
          </p:nvSpPr>
          <p:spPr>
            <a:xfrm rot="16200000">
              <a:off x="7303308" y="5754588"/>
              <a:ext cx="432048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3528" y="2821384"/>
          <a:ext cx="3240360" cy="341592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510">
                <a:tc>
                  <a:txBody>
                    <a:bodyPr/>
                    <a:lstStyle/>
                    <a:p>
                      <a:r>
                        <a:rPr lang="en-US" sz="1600"/>
                        <a:t>Operation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Average Case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Amortized Worst Case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Copy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append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 err="1"/>
                        <a:t>appendleft</a:t>
                      </a:r>
                      <a:r>
                        <a:rPr lang="en-US" sz="1600"/>
                        <a:t>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pop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 err="1"/>
                        <a:t>popleft</a:t>
                      </a:r>
                      <a:r>
                        <a:rPr lang="en-US" sz="1600"/>
                        <a:t>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 </a:t>
                      </a:r>
                    </a:p>
                  </a:txBody>
                  <a:tcPr marL="66261" marR="66261" marT="33130" marB="3313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extend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extendleft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rotate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O(k)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602">
                <a:tc>
                  <a:txBody>
                    <a:bodyPr/>
                    <a:lstStyle/>
                    <a:p>
                      <a:r>
                        <a:rPr lang="en-US" sz="1600"/>
                        <a:t>remove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 </a:t>
                      </a:r>
                    </a:p>
                  </a:txBody>
                  <a:tcPr marL="66261" marR="66261" marT="33130" marB="3313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 </a:t>
                      </a:r>
                    </a:p>
                  </a:txBody>
                  <a:tcPr marL="66261" marR="66261" marT="33130" marB="3313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51520" y="6237314"/>
            <a:ext cx="309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https://wiki.python.org/moin/TimeComplexity</a:t>
            </a:r>
            <a:endParaRPr lang="th-TH" sz="1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 Implementations</a:t>
            </a:r>
            <a:endParaRPr lang="th-TH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737" y="3645024"/>
            <a:ext cx="52565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List Implementation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</a:t>
            </a:r>
            <a:r>
              <a:rPr lang="en-US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(double-ended queue) </a:t>
            </a:r>
            <a:endParaRPr lang="en-US" sz="20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Queue (Subset of Linked List)</a:t>
            </a:r>
            <a:endParaRPr lang="th-TH" sz="20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1124744"/>
            <a:ext cx="2724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 using Python </a:t>
            </a:r>
            <a:r>
              <a:rPr lang="en-US" err="1"/>
              <a:t>deque</a:t>
            </a:r>
            <a:r>
              <a:rPr lang="en-US"/>
              <a:t> (double-ended queue)</a:t>
            </a:r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3756813"/>
            <a:ext cx="4032448" cy="1323439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&gt;&gt;&gt; </a:t>
            </a:r>
            <a:r>
              <a:rPr lang="en-US" sz="2000">
                <a:solidFill>
                  <a:srgbClr val="C00000"/>
                </a:solidFill>
              </a:rPr>
              <a:t>from</a:t>
            </a:r>
            <a:r>
              <a:rPr lang="en-US" sz="2000"/>
              <a:t> collections </a:t>
            </a:r>
            <a:r>
              <a:rPr lang="en-US" sz="2000">
                <a:solidFill>
                  <a:srgbClr val="C00000"/>
                </a:solidFill>
              </a:rPr>
              <a:t>import</a:t>
            </a:r>
            <a:r>
              <a:rPr lang="en-US" sz="2000"/>
              <a:t> </a:t>
            </a:r>
            <a:r>
              <a:rPr lang="en-US" sz="2000" err="1"/>
              <a:t>deque</a:t>
            </a:r>
            <a:endParaRPr lang="en-US" sz="2000"/>
          </a:p>
          <a:p>
            <a:r>
              <a:rPr lang="en-US" sz="2000"/>
              <a:t>&gt;&gt;&gt; d = </a:t>
            </a:r>
            <a:r>
              <a:rPr lang="en-US" sz="2000" err="1"/>
              <a:t>deque</a:t>
            </a:r>
            <a:r>
              <a:rPr lang="en-US" sz="2000"/>
              <a:t>(</a:t>
            </a:r>
            <a:r>
              <a:rPr lang="en-US" sz="2000">
                <a:solidFill>
                  <a:srgbClr val="C00000"/>
                </a:solidFill>
              </a:rPr>
              <a:t>'def'</a:t>
            </a:r>
            <a:r>
              <a:rPr lang="en-US" sz="2000"/>
              <a:t>)</a:t>
            </a:r>
          </a:p>
          <a:p>
            <a:r>
              <a:rPr lang="en-US" sz="2000"/>
              <a:t>&gt;&gt;&gt;d</a:t>
            </a:r>
          </a:p>
          <a:p>
            <a:pPr lvl="0"/>
            <a:r>
              <a:rPr lang="en-US" sz="2000" err="1">
                <a:solidFill>
                  <a:prstClr val="black"/>
                </a:solidFill>
              </a:rPr>
              <a:t>deque</a:t>
            </a:r>
            <a:r>
              <a:rPr lang="en-US" sz="2000">
                <a:solidFill>
                  <a:prstClr val="black"/>
                </a:solidFill>
              </a:rPr>
              <a:t>(['d', 'e', 'f'])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83848" y="1357144"/>
            <a:ext cx="640080" cy="533400"/>
          </a:xfrm>
          <a:custGeom>
            <a:avLst/>
            <a:gdLst>
              <a:gd name="connsiteX0" fmla="*/ 640080 w 640080"/>
              <a:gd name="connsiteY0" fmla="*/ 0 h 533400"/>
              <a:gd name="connsiteX1" fmla="*/ 441960 w 640080"/>
              <a:gd name="connsiteY1" fmla="*/ 411480 h 533400"/>
              <a:gd name="connsiteX2" fmla="*/ 0 w 64008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33400">
                <a:moveTo>
                  <a:pt x="640080" y="0"/>
                </a:moveTo>
                <a:cubicBezTo>
                  <a:pt x="594360" y="161290"/>
                  <a:pt x="548640" y="322580"/>
                  <a:pt x="441960" y="411480"/>
                </a:cubicBezTo>
                <a:cubicBezTo>
                  <a:pt x="335280" y="500380"/>
                  <a:pt x="167640" y="516890"/>
                  <a:pt x="0" y="533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7" name="Group 36"/>
          <p:cNvGrpSpPr/>
          <p:nvPr/>
        </p:nvGrpSpPr>
        <p:grpSpPr>
          <a:xfrm>
            <a:off x="691561" y="1340770"/>
            <a:ext cx="3255560" cy="1099575"/>
            <a:chOff x="691560" y="1340768"/>
            <a:chExt cx="3255560" cy="1099575"/>
          </a:xfrm>
        </p:grpSpPr>
        <p:sp>
          <p:nvSpPr>
            <p:cNvPr id="13" name="Freeform 12"/>
            <p:cNvSpPr/>
            <p:nvPr/>
          </p:nvSpPr>
          <p:spPr>
            <a:xfrm flipH="1">
              <a:off x="691560" y="1340768"/>
              <a:ext cx="640080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3464396" y="1957619"/>
              <a:ext cx="432048" cy="533400"/>
            </a:xfrm>
            <a:custGeom>
              <a:avLst/>
              <a:gdLst>
                <a:gd name="connsiteX0" fmla="*/ 640080 w 640080"/>
                <a:gd name="connsiteY0" fmla="*/ 0 h 533400"/>
                <a:gd name="connsiteX1" fmla="*/ 441960 w 640080"/>
                <a:gd name="connsiteY1" fmla="*/ 411480 h 533400"/>
                <a:gd name="connsiteX2" fmla="*/ 0 w 640080"/>
                <a:gd name="connsiteY2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33400">
                  <a:moveTo>
                    <a:pt x="640080" y="0"/>
                  </a:moveTo>
                  <a:cubicBezTo>
                    <a:pt x="594360" y="161290"/>
                    <a:pt x="548640" y="322580"/>
                    <a:pt x="441960" y="411480"/>
                  </a:cubicBezTo>
                  <a:cubicBezTo>
                    <a:pt x="335280" y="500380"/>
                    <a:pt x="167640" y="516890"/>
                    <a:pt x="0" y="5334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377733" y="1484783"/>
            <a:ext cx="1860054" cy="88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419872" y="928175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3851921" y="1576247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append()</a:t>
            </a:r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699793" y="1110291"/>
            <a:ext cx="621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</a:t>
            </a:r>
            <a:endParaRPr lang="th-TH"/>
          </a:p>
        </p:txBody>
      </p:sp>
      <p:sp>
        <p:nvSpPr>
          <p:cNvPr id="14" name="Freeform 13"/>
          <p:cNvSpPr/>
          <p:nvPr/>
        </p:nvSpPr>
        <p:spPr>
          <a:xfrm flipH="1" flipV="1">
            <a:off x="691560" y="2019320"/>
            <a:ext cx="640080" cy="401568"/>
          </a:xfrm>
          <a:custGeom>
            <a:avLst/>
            <a:gdLst>
              <a:gd name="connsiteX0" fmla="*/ 640080 w 640080"/>
              <a:gd name="connsiteY0" fmla="*/ 0 h 533400"/>
              <a:gd name="connsiteX1" fmla="*/ 441960 w 640080"/>
              <a:gd name="connsiteY1" fmla="*/ 411480 h 533400"/>
              <a:gd name="connsiteX2" fmla="*/ 0 w 64008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33400">
                <a:moveTo>
                  <a:pt x="640080" y="0"/>
                </a:moveTo>
                <a:cubicBezTo>
                  <a:pt x="594360" y="161290"/>
                  <a:pt x="548640" y="322580"/>
                  <a:pt x="441960" y="411480"/>
                </a:cubicBezTo>
                <a:cubicBezTo>
                  <a:pt x="335280" y="500380"/>
                  <a:pt x="167640" y="516890"/>
                  <a:pt x="0" y="53340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1331640" y="1124744"/>
            <a:ext cx="716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</a:t>
            </a:r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395536" y="2564904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467545" y="2924944"/>
            <a:ext cx="100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popleft</a:t>
            </a:r>
            <a:r>
              <a:rPr lang="en-US"/>
              <a:t>()</a:t>
            </a:r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5796137" y="1196752"/>
            <a:ext cx="2916832" cy="132343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>
                <a:solidFill>
                  <a:prstClr val="black"/>
                </a:solidFill>
              </a:rPr>
              <a:t>&gt;&gt;&gt; </a:t>
            </a:r>
            <a:r>
              <a:rPr lang="en-US" sz="2000" err="1">
                <a:solidFill>
                  <a:prstClr val="black"/>
                </a:solidFill>
              </a:rPr>
              <a:t>d.append</a:t>
            </a:r>
            <a:r>
              <a:rPr lang="en-US" sz="2000">
                <a:solidFill>
                  <a:prstClr val="black"/>
                </a:solidFill>
              </a:rPr>
              <a:t>(</a:t>
            </a:r>
            <a:r>
              <a:rPr lang="en-US" sz="2000">
                <a:solidFill>
                  <a:srgbClr val="C00000"/>
                </a:solidFill>
              </a:rPr>
              <a:t>'g'</a:t>
            </a:r>
            <a:r>
              <a:rPr lang="en-US" sz="200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2000">
                <a:solidFill>
                  <a:prstClr val="black"/>
                </a:solidFill>
              </a:rPr>
              <a:t>&gt;&gt;&gt; </a:t>
            </a:r>
            <a:r>
              <a:rPr lang="en-US" sz="2000" err="1">
                <a:solidFill>
                  <a:prstClr val="black"/>
                </a:solidFill>
              </a:rPr>
              <a:t>d.append</a:t>
            </a:r>
            <a:r>
              <a:rPr lang="en-US" sz="2000">
                <a:solidFill>
                  <a:prstClr val="black"/>
                </a:solidFill>
              </a:rPr>
              <a:t>(</a:t>
            </a:r>
            <a:r>
              <a:rPr lang="en-US" sz="2000">
                <a:solidFill>
                  <a:srgbClr val="C00000"/>
                </a:solidFill>
              </a:rPr>
              <a:t>'h'</a:t>
            </a:r>
            <a:r>
              <a:rPr lang="en-US" sz="200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2000">
                <a:solidFill>
                  <a:prstClr val="black"/>
                </a:solidFill>
              </a:rPr>
              <a:t>&gt;&gt;&gt; d</a:t>
            </a:r>
          </a:p>
          <a:p>
            <a:pPr lvl="0"/>
            <a:r>
              <a:rPr lang="pt-BR" sz="2000">
                <a:solidFill>
                  <a:prstClr val="black"/>
                </a:solidFill>
              </a:rPr>
              <a:t>deque(['d', 'e', 'f', 'g', 'h'])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6136" y="3068960"/>
            <a:ext cx="2808312" cy="1323439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>
                <a:solidFill>
                  <a:prstClr val="black"/>
                </a:solidFill>
              </a:rPr>
              <a:t>&gt;&gt;&gt; pop1 = </a:t>
            </a:r>
            <a:r>
              <a:rPr lang="en-US" sz="2000" err="1">
                <a:solidFill>
                  <a:prstClr val="black"/>
                </a:solidFill>
              </a:rPr>
              <a:t>d.popleft</a:t>
            </a:r>
            <a:r>
              <a:rPr lang="en-US" sz="200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2000">
                <a:solidFill>
                  <a:prstClr val="black"/>
                </a:solidFill>
              </a:rPr>
              <a:t>&gt;&gt;&gt; pop2 = </a:t>
            </a:r>
            <a:r>
              <a:rPr lang="en-US" sz="2000" err="1">
                <a:solidFill>
                  <a:prstClr val="black"/>
                </a:solidFill>
              </a:rPr>
              <a:t>d.popleft</a:t>
            </a:r>
            <a:r>
              <a:rPr lang="en-US" sz="200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2000">
                <a:solidFill>
                  <a:prstClr val="black"/>
                </a:solidFill>
              </a:rPr>
              <a:t>&gt;&gt;&gt; d</a:t>
            </a:r>
          </a:p>
          <a:p>
            <a:pPr lvl="0"/>
            <a:r>
              <a:rPr lang="en-US" sz="2000" err="1">
                <a:solidFill>
                  <a:prstClr val="black"/>
                </a:solidFill>
              </a:rPr>
              <a:t>deque</a:t>
            </a:r>
            <a:r>
              <a:rPr lang="en-US" sz="2000">
                <a:solidFill>
                  <a:prstClr val="black"/>
                </a:solidFill>
              </a:rPr>
              <a:t>(['f', 'g', 'h'])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96136" y="4449306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>
                <a:solidFill>
                  <a:prstClr val="black"/>
                </a:solidFill>
              </a:rPr>
              <a:t>&gt;&gt;&gt; print(pop1, pop2)</a:t>
            </a:r>
          </a:p>
          <a:p>
            <a:pPr lvl="0"/>
            <a:r>
              <a:rPr lang="en-US" sz="2000">
                <a:solidFill>
                  <a:prstClr val="black"/>
                </a:solidFill>
              </a:rPr>
              <a:t>d e</a:t>
            </a:r>
            <a:endParaRPr lang="th-TH" sz="200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55777" y="2748699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99847" y="2748699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endParaRPr lang="en-US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47644" y="2761473"/>
            <a:ext cx="404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  <a:endParaRPr lang="en-US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03784" y="2708920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</a:t>
            </a:r>
            <a:endParaRPr lang="en-US" sz="5400" b="1" cap="none" spc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11961" y="2768154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</a:t>
            </a:r>
            <a:endParaRPr lang="en-US" sz="5400" b="1" cap="none" spc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6136" y="5157192"/>
            <a:ext cx="2808312" cy="707886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>
                <a:solidFill>
                  <a:prstClr val="black"/>
                </a:solidFill>
              </a:rPr>
              <a:t>&gt;&gt;&gt; </a:t>
            </a:r>
            <a:r>
              <a:rPr lang="en-US" sz="2000" err="1">
                <a:solidFill>
                  <a:prstClr val="black"/>
                </a:solidFill>
              </a:rPr>
              <a:t>len</a:t>
            </a:r>
            <a:r>
              <a:rPr lang="en-US" sz="2000">
                <a:solidFill>
                  <a:prstClr val="black"/>
                </a:solidFill>
              </a:rPr>
              <a:t>(d)</a:t>
            </a:r>
          </a:p>
          <a:p>
            <a:pPr lvl="0"/>
            <a:r>
              <a:rPr lang="en-US" sz="200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31640" y="5301208"/>
            <a:ext cx="228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>
                <a:solidFill>
                  <a:prstClr val="black"/>
                </a:solidFill>
              </a:rPr>
              <a:t>&gt;&gt;&gt; </a:t>
            </a:r>
            <a:r>
              <a:rPr lang="en-US" sz="2000" err="1">
                <a:solidFill>
                  <a:prstClr val="black"/>
                </a:solidFill>
              </a:rPr>
              <a:t>dd</a:t>
            </a:r>
            <a:r>
              <a:rPr lang="en-US" sz="2000">
                <a:solidFill>
                  <a:prstClr val="black"/>
                </a:solidFill>
              </a:rPr>
              <a:t> = </a:t>
            </a:r>
            <a:r>
              <a:rPr lang="en-US" sz="2000" err="1">
                <a:solidFill>
                  <a:prstClr val="black"/>
                </a:solidFill>
              </a:rPr>
              <a:t>deque</a:t>
            </a:r>
            <a:r>
              <a:rPr lang="en-US" sz="200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2000">
                <a:solidFill>
                  <a:prstClr val="black"/>
                </a:solidFill>
              </a:rPr>
              <a:t>&gt;&gt;&gt; </a:t>
            </a:r>
            <a:r>
              <a:rPr lang="en-US" sz="2000" err="1">
                <a:solidFill>
                  <a:prstClr val="black"/>
                </a:solidFill>
              </a:rPr>
              <a:t>dd</a:t>
            </a:r>
            <a:endParaRPr lang="en-US" sz="2000">
              <a:solidFill>
                <a:prstClr val="black"/>
              </a:solidFill>
            </a:endParaRPr>
          </a:p>
          <a:p>
            <a:pPr lvl="0"/>
            <a:r>
              <a:rPr lang="en-US" sz="2000" err="1">
                <a:solidFill>
                  <a:prstClr val="black"/>
                </a:solidFill>
              </a:rPr>
              <a:t>deque</a:t>
            </a:r>
            <a:r>
              <a:rPr lang="en-US" sz="2000">
                <a:solidFill>
                  <a:prstClr val="black"/>
                </a:solidFill>
              </a:rPr>
              <a:t>([])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2" grpId="0"/>
      <p:bldP spid="24" grpId="0"/>
      <p:bldP spid="26" grpId="0"/>
      <p:bldP spid="29" grpId="0" animBg="1"/>
      <p:bldP spid="30" grpId="0" animBg="1"/>
      <p:bldP spid="31" grpId="0"/>
      <p:bldP spid="32" grpId="0"/>
      <p:bldP spid="32" grpId="1"/>
      <p:bldP spid="33" grpId="0"/>
      <p:bldP spid="33" grpId="1"/>
      <p:bldP spid="34" grpId="0"/>
      <p:bldP spid="39" grpId="0"/>
      <p:bldP spid="41" grpId="0"/>
      <p:bldP spid="43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Queue() : Python </a:t>
            </a:r>
            <a:r>
              <a:rPr lang="en-US" err="1"/>
              <a:t>deque</a:t>
            </a:r>
            <a:r>
              <a:rPr lang="en-US"/>
              <a:t> (double-ended queue)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5076057" y="980728"/>
            <a:ext cx="3312368" cy="535531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/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Queue</a:t>
            </a:r>
            <a:r>
              <a:rPr lang="en-US"/>
              <a:t>:    </a:t>
            </a:r>
            <a:r>
              <a:rPr lang="en-US">
                <a:solidFill>
                  <a:srgbClr val="00B050"/>
                </a:solidFill>
              </a:rPr>
              <a:t># use </a:t>
            </a:r>
            <a:r>
              <a:rPr lang="en-US" err="1">
                <a:solidFill>
                  <a:srgbClr val="00B050"/>
                </a:solidFill>
              </a:rPr>
              <a:t>deque</a:t>
            </a:r>
            <a:r>
              <a:rPr lang="en-US">
                <a:solidFill>
                  <a:srgbClr val="00B050"/>
                </a:solidFill>
              </a:rPr>
              <a:t> 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C00000"/>
                </a:solidFill>
              </a:rPr>
              <a:t> 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    def __init__(self):</a:t>
            </a:r>
          </a:p>
          <a:p>
            <a:endParaRPr lang="en-US">
              <a:solidFill>
                <a:srgbClr val="C00000"/>
              </a:solidFill>
            </a:endParaRPr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7030A0"/>
                </a:solidFill>
              </a:rPr>
              <a:t>enQueue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7030A0"/>
                </a:solidFill>
              </a:rPr>
              <a:t>dequeue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/>
              <a:t>self):</a:t>
            </a:r>
          </a:p>
          <a:p>
            <a:r>
              <a:rPr lang="en-US"/>
              <a:t>        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7030A0"/>
                </a:solidFill>
              </a:rPr>
              <a:t>isEmpty</a:t>
            </a:r>
            <a:r>
              <a:rPr lang="en-US"/>
              <a:t>(self):</a:t>
            </a:r>
          </a:p>
          <a:p>
            <a:r>
              <a:rPr lang="en-US"/>
              <a:t>        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size</a:t>
            </a:r>
            <a:r>
              <a:rPr lang="en-US"/>
              <a:t>(self):</a:t>
            </a:r>
          </a:p>
          <a:p>
            <a:r>
              <a:rPr lang="en-US"/>
              <a:t>           </a:t>
            </a:r>
          </a:p>
          <a:p>
            <a:endParaRPr lang="th-TH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7584" y="1052738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863D"/>
                </a:solidFill>
              </a:rPr>
              <a:t>front/head</a:t>
            </a:r>
            <a:endParaRPr lang="th-TH" sz="1400" b="1">
              <a:solidFill>
                <a:srgbClr val="00863D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rear/tail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5436096" y="2360928"/>
            <a:ext cx="20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err="1">
                <a:solidFill>
                  <a:prstClr val="white">
                    <a:lumMod val="50000"/>
                  </a:prstClr>
                </a:solidFill>
              </a:rPr>
              <a:t>self.</a:t>
            </a:r>
            <a:r>
              <a:rPr lang="en-US" err="1">
                <a:solidFill>
                  <a:srgbClr val="C00000"/>
                </a:solidFill>
              </a:rPr>
              <a:t>items</a:t>
            </a:r>
            <a:r>
              <a:rPr lang="en-US">
                <a:solidFill>
                  <a:prstClr val="white">
                    <a:lumMod val="50000"/>
                  </a:prstClr>
                </a:solidFill>
              </a:rPr>
              <a:t> = </a:t>
            </a:r>
            <a:r>
              <a:rPr lang="en-US" err="1">
                <a:solidFill>
                  <a:srgbClr val="00B0F0"/>
                </a:solidFill>
              </a:rPr>
              <a:t>deque</a:t>
            </a:r>
            <a:r>
              <a:rPr lang="en-US">
                <a:solidFill>
                  <a:prstClr val="white">
                    <a:lumMod val="50000"/>
                  </a:prstClr>
                </a:solidFill>
              </a:rPr>
              <a:t>()</a:t>
            </a:r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5076057" y="98072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prstClr val="black"/>
                </a:solidFill>
              </a:rPr>
              <a:t> collections </a:t>
            </a:r>
            <a:r>
              <a:rPr lang="en-US">
                <a:solidFill>
                  <a:srgbClr val="0000FF"/>
                </a:solidFill>
              </a:rPr>
              <a:t>import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deque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2483769" y="2852936"/>
            <a:ext cx="2520280" cy="1368152"/>
          </a:xfrm>
          <a:prstGeom prst="cloudCallout">
            <a:avLst>
              <a:gd name="adj1" fmla="val 52497"/>
              <a:gd name="adj2" fmla="val -52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Try</a:t>
            </a:r>
          </a:p>
          <a:p>
            <a:pPr algn="ctr"/>
            <a:r>
              <a:rPr lang="en-US" sz="20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Make Your Own </a:t>
            </a:r>
            <a:r>
              <a:rPr lang="en-US" sz="2000" b="1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</a:t>
            </a:r>
            <a:r>
              <a:rPr lang="en-US" sz="20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</a:t>
            </a:r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779913" y="472514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Comic Sans MS" pitchFamily="66" charset="0"/>
              </a:rPr>
              <a:t>Queue </a:t>
            </a:r>
          </a:p>
          <a:p>
            <a:pPr algn="ctr"/>
            <a:r>
              <a:rPr lang="en-US" sz="3600" b="1">
                <a:latin typeface="Comic Sans MS" pitchFamily="66" charset="0"/>
              </a:rPr>
              <a:t>? </a:t>
            </a:r>
            <a:endParaRPr lang="th-TH" sz="3600" b="1">
              <a:latin typeface="Comic Sans MS" pitchFamily="66" charset="0"/>
            </a:endParaRPr>
          </a:p>
        </p:txBody>
      </p:sp>
      <p:pic>
        <p:nvPicPr>
          <p:cNvPr id="150530" name="Picture 2" descr="Successful shop with long que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44826"/>
            <a:ext cx="2232248" cy="2100941"/>
          </a:xfrm>
          <a:prstGeom prst="rect">
            <a:avLst/>
          </a:prstGeom>
          <a:noFill/>
        </p:spPr>
      </p:pic>
      <p:pic>
        <p:nvPicPr>
          <p:cNvPr id="150532" name="Picture 4" descr="ATM Queu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1" y="1844824"/>
            <a:ext cx="2649250" cy="20882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616530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http://www.gograph.com/vector-clip-art/queue.html</a:t>
            </a:r>
            <a:endParaRPr lang="th-TH" sz="12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6372200" y="1916832"/>
          <a:ext cx="25908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6" imgW="2553056" imgH="1790476" progId="PBrush">
                  <p:embed/>
                </p:oleObj>
              </mc:Choice>
              <mc:Fallback>
                <p:oleObj name="Bitmap Image" r:id="rId6" imgW="2553056" imgH="1790476" progId="PBrush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916832"/>
                        <a:ext cx="25908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Your </a:t>
            </a:r>
            <a:r>
              <a:rPr lang="en-US" err="1"/>
              <a:t>deque</a:t>
            </a:r>
            <a:r>
              <a:rPr lang="en-US"/>
              <a:t> Queue</a:t>
            </a:r>
            <a:endParaRPr lang="th-TH"/>
          </a:p>
        </p:txBody>
      </p:sp>
      <p:sp>
        <p:nvSpPr>
          <p:cNvPr id="3" name="Cloud Callout 2"/>
          <p:cNvSpPr/>
          <p:nvPr/>
        </p:nvSpPr>
        <p:spPr>
          <a:xfrm>
            <a:off x="2339752" y="2708920"/>
            <a:ext cx="6120680" cy="2880320"/>
          </a:xfrm>
          <a:prstGeom prst="cloudCallout">
            <a:avLst>
              <a:gd name="adj1" fmla="val 37809"/>
              <a:gd name="adj2" fmla="val 186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indent="-914400"/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1. สร้าง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 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อะไรก็ได้ เช่น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[5, 7, 6, 3, 8, 4]</a:t>
            </a:r>
            <a:endParaRPr lang="th-TH" sz="20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914400" indent="-914400"/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สร้าง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q 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โดยใช้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class 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ที่สร้างขึ้นในหน้าที่แล้ว</a:t>
            </a:r>
            <a:endParaRPr lang="en-US" sz="20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914400" indent="-914400"/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 loop </a:t>
            </a:r>
            <a:r>
              <a:rPr lang="en-US" sz="2000" b="1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enqueue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element 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list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พร้อม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print q</a:t>
            </a:r>
          </a:p>
          <a:p>
            <a:pPr marL="914400" indent="-914400"/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3. loop </a:t>
            </a:r>
            <a:r>
              <a:rPr lang="en-US" sz="2000" b="1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dequeue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ทีละตัวจนหมด พิมพ์ของที่เอาออก และ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q </a:t>
            </a:r>
            <a:r>
              <a:rPr lang="th-TH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ที่เหลือ</a:t>
            </a:r>
            <a:endParaRPr lang="en-US" sz="20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20273" y="4437112"/>
            <a:ext cx="1584176" cy="1944216"/>
            <a:chOff x="6732240" y="1484784"/>
            <a:chExt cx="1584176" cy="1944216"/>
          </a:xfrm>
        </p:grpSpPr>
        <p:sp>
          <p:nvSpPr>
            <p:cNvPr id="5" name="Oval 4"/>
            <p:cNvSpPr/>
            <p:nvPr/>
          </p:nvSpPr>
          <p:spPr>
            <a:xfrm>
              <a:off x="6732240" y="1484784"/>
              <a:ext cx="1584176" cy="1944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1916832"/>
              <a:ext cx="1008112" cy="504056"/>
              <a:chOff x="6948264" y="1916832"/>
              <a:chExt cx="1008112" cy="50405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948264" y="1988840"/>
                <a:ext cx="360040" cy="4320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596336" y="1916832"/>
                <a:ext cx="360040" cy="4320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60964" y="2039640"/>
                <a:ext cx="144016" cy="25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609036" y="1971948"/>
                <a:ext cx="144016" cy="25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164288" y="2561167"/>
              <a:ext cx="766233" cy="458861"/>
              <a:chOff x="7164288" y="2561167"/>
              <a:chExt cx="766233" cy="45886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7164288" y="2636912"/>
                <a:ext cx="766233" cy="383116"/>
              </a:xfrm>
              <a:custGeom>
                <a:avLst/>
                <a:gdLst>
                  <a:gd name="connsiteX0" fmla="*/ 0 w 766233"/>
                  <a:gd name="connsiteY0" fmla="*/ 270933 h 383116"/>
                  <a:gd name="connsiteX1" fmla="*/ 266700 w 766233"/>
                  <a:gd name="connsiteY1" fmla="*/ 347133 h 383116"/>
                  <a:gd name="connsiteX2" fmla="*/ 685800 w 766233"/>
                  <a:gd name="connsiteY2" fmla="*/ 55033 h 383116"/>
                  <a:gd name="connsiteX3" fmla="*/ 749300 w 766233"/>
                  <a:gd name="connsiteY3" fmla="*/ 16933 h 383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6233" h="383116">
                    <a:moveTo>
                      <a:pt x="0" y="270933"/>
                    </a:moveTo>
                    <a:cubicBezTo>
                      <a:pt x="76200" y="327024"/>
                      <a:pt x="152400" y="383116"/>
                      <a:pt x="266700" y="347133"/>
                    </a:cubicBezTo>
                    <a:cubicBezTo>
                      <a:pt x="381000" y="311150"/>
                      <a:pt x="605367" y="110066"/>
                      <a:pt x="685800" y="55033"/>
                    </a:cubicBezTo>
                    <a:cubicBezTo>
                      <a:pt x="766233" y="0"/>
                      <a:pt x="757766" y="8466"/>
                      <a:pt x="749300" y="16933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560733" y="2561167"/>
                <a:ext cx="275167" cy="283633"/>
              </a:xfrm>
              <a:custGeom>
                <a:avLst/>
                <a:gdLst>
                  <a:gd name="connsiteX0" fmla="*/ 84667 w 275167"/>
                  <a:gd name="connsiteY0" fmla="*/ 283633 h 283633"/>
                  <a:gd name="connsiteX1" fmla="*/ 8467 w 275167"/>
                  <a:gd name="connsiteY1" fmla="*/ 169333 h 283633"/>
                  <a:gd name="connsiteX2" fmla="*/ 33867 w 275167"/>
                  <a:gd name="connsiteY2" fmla="*/ 42333 h 283633"/>
                  <a:gd name="connsiteX3" fmla="*/ 211667 w 275167"/>
                  <a:gd name="connsiteY3" fmla="*/ 16933 h 283633"/>
                  <a:gd name="connsiteX4" fmla="*/ 275167 w 275167"/>
                  <a:gd name="connsiteY4" fmla="*/ 143933 h 28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167" h="283633">
                    <a:moveTo>
                      <a:pt x="84667" y="283633"/>
                    </a:moveTo>
                    <a:cubicBezTo>
                      <a:pt x="50800" y="246591"/>
                      <a:pt x="16934" y="209549"/>
                      <a:pt x="8467" y="169333"/>
                    </a:cubicBezTo>
                    <a:cubicBezTo>
                      <a:pt x="0" y="129117"/>
                      <a:pt x="0" y="67733"/>
                      <a:pt x="33867" y="42333"/>
                    </a:cubicBezTo>
                    <a:cubicBezTo>
                      <a:pt x="67734" y="16933"/>
                      <a:pt x="171450" y="0"/>
                      <a:pt x="211667" y="16933"/>
                    </a:cubicBezTo>
                    <a:cubicBezTo>
                      <a:pt x="251884" y="33866"/>
                      <a:pt x="263525" y="88899"/>
                      <a:pt x="275167" y="143933"/>
                    </a:cubicBezTo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153604" name="AutoShape 4" descr="ผลการค้นหารูปภาพสำหรับ hungry face free cartoo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7" y="1268760"/>
            <a:ext cx="23145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Queue() : Python </a:t>
            </a:r>
            <a:r>
              <a:rPr lang="en-US" err="1"/>
              <a:t>deque</a:t>
            </a:r>
            <a:r>
              <a:rPr lang="en-US"/>
              <a:t> (double-ended queue)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5076057" y="980728"/>
            <a:ext cx="3312368" cy="535531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/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Queue</a:t>
            </a:r>
            <a:r>
              <a:rPr lang="en-US"/>
              <a:t>:    </a:t>
            </a:r>
            <a:r>
              <a:rPr lang="en-US">
                <a:solidFill>
                  <a:srgbClr val="00B050"/>
                </a:solidFill>
              </a:rPr>
              <a:t># use </a:t>
            </a:r>
            <a:r>
              <a:rPr lang="en-US" err="1">
                <a:solidFill>
                  <a:srgbClr val="00B050"/>
                </a:solidFill>
              </a:rPr>
              <a:t>deque</a:t>
            </a:r>
            <a:r>
              <a:rPr lang="en-US">
                <a:solidFill>
                  <a:srgbClr val="00B050"/>
                </a:solidFill>
              </a:rPr>
              <a:t> 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C00000"/>
                </a:solidFill>
              </a:rPr>
              <a:t> </a:t>
            </a:r>
            <a:endParaRPr lang="en-US">
              <a:solidFill>
                <a:srgbClr val="00B050"/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    def __init__(self):</a:t>
            </a:r>
          </a:p>
          <a:p>
            <a:endParaRPr lang="en-US">
              <a:solidFill>
                <a:srgbClr val="C00000"/>
              </a:solidFill>
            </a:endParaRPr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7030A0"/>
                </a:solidFill>
              </a:rPr>
              <a:t>enQueue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7030A0"/>
                </a:solidFill>
              </a:rPr>
              <a:t>dequeue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/>
              <a:t>self):</a:t>
            </a:r>
          </a:p>
          <a:p>
            <a:r>
              <a:rPr lang="en-US"/>
              <a:t>        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 err="1">
                <a:solidFill>
                  <a:srgbClr val="7030A0"/>
                </a:solidFill>
              </a:rPr>
              <a:t>isEmpty</a:t>
            </a:r>
            <a:r>
              <a:rPr lang="en-US"/>
              <a:t>(self):</a:t>
            </a:r>
          </a:p>
          <a:p>
            <a:r>
              <a:rPr lang="en-US"/>
              <a:t>        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rgbClr val="7030A0"/>
                </a:solidFill>
              </a:rPr>
              <a:t>size</a:t>
            </a:r>
            <a:r>
              <a:rPr lang="en-US"/>
              <a:t>(self):</a:t>
            </a:r>
          </a:p>
          <a:p>
            <a:r>
              <a:rPr lang="en-US"/>
              <a:t>           </a:t>
            </a:r>
          </a:p>
          <a:p>
            <a:endParaRPr lang="th-TH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7584" y="1052738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863D"/>
                </a:solidFill>
              </a:rPr>
              <a:t>front/head</a:t>
            </a:r>
            <a:endParaRPr lang="th-TH" sz="1400" b="1">
              <a:solidFill>
                <a:srgbClr val="00863D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187624" y="1340769"/>
            <a:ext cx="18355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3728" y="1105001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rear/tail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123729" y="1419773"/>
            <a:ext cx="144016" cy="2810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7" y="1772816"/>
            <a:ext cx="900663" cy="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894" y="1556792"/>
            <a:ext cx="774413" cy="7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09" y="1772816"/>
            <a:ext cx="265036" cy="8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5436096" y="2360928"/>
            <a:ext cx="20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err="1">
                <a:solidFill>
                  <a:prstClr val="white">
                    <a:lumMod val="50000"/>
                  </a:prstClr>
                </a:solidFill>
              </a:rPr>
              <a:t>self.</a:t>
            </a:r>
            <a:r>
              <a:rPr lang="en-US" err="1">
                <a:solidFill>
                  <a:srgbClr val="C00000"/>
                </a:solidFill>
              </a:rPr>
              <a:t>items</a:t>
            </a:r>
            <a:r>
              <a:rPr lang="en-US">
                <a:solidFill>
                  <a:prstClr val="white">
                    <a:lumMod val="50000"/>
                  </a:prstClr>
                </a:solidFill>
              </a:rPr>
              <a:t> = </a:t>
            </a:r>
            <a:r>
              <a:rPr lang="en-US" err="1">
                <a:solidFill>
                  <a:srgbClr val="00B0F0"/>
                </a:solidFill>
              </a:rPr>
              <a:t>deque</a:t>
            </a:r>
            <a:r>
              <a:rPr lang="en-US">
                <a:solidFill>
                  <a:prstClr val="white">
                    <a:lumMod val="50000"/>
                  </a:prstClr>
                </a:solidFill>
              </a:rPr>
              <a:t>()</a:t>
            </a:r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5076057" y="98072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prstClr val="black"/>
                </a:solidFill>
              </a:rPr>
              <a:t> collections </a:t>
            </a:r>
            <a:r>
              <a:rPr lang="en-US">
                <a:solidFill>
                  <a:srgbClr val="0000FF"/>
                </a:solidFill>
              </a:rPr>
              <a:t>import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deque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36096" y="3179068"/>
            <a:ext cx="209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self.items.append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err="1">
                <a:solidFill>
                  <a:prstClr val="black"/>
                </a:solidFill>
              </a:rPr>
              <a:t>i</a:t>
            </a:r>
            <a:r>
              <a:rPr lang="en-US">
                <a:solidFill>
                  <a:prstClr val="black"/>
                </a:solidFill>
              </a:rPr>
              <a:t>)</a:t>
            </a:r>
            <a:endParaRPr lang="th-TH"/>
          </a:p>
        </p:txBody>
      </p:sp>
      <p:sp>
        <p:nvSpPr>
          <p:cNvPr id="37" name="Rectangle 36"/>
          <p:cNvSpPr/>
          <p:nvPr/>
        </p:nvSpPr>
        <p:spPr>
          <a:xfrm>
            <a:off x="5419204" y="4033872"/>
            <a:ext cx="2825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err="1">
                <a:solidFill>
                  <a:prstClr val="black"/>
                </a:solidFill>
              </a:rPr>
              <a:t>self.items.popleft</a:t>
            </a:r>
            <a:r>
              <a:rPr lang="en-US">
                <a:solidFill>
                  <a:prstClr val="black"/>
                </a:solidFill>
              </a:rPr>
              <a:t>()</a:t>
            </a:r>
            <a:endParaRPr lang="th-TH"/>
          </a:p>
        </p:txBody>
      </p:sp>
      <p:sp>
        <p:nvSpPr>
          <p:cNvPr id="38" name="Rectangle 37"/>
          <p:cNvSpPr/>
          <p:nvPr/>
        </p:nvSpPr>
        <p:spPr>
          <a:xfrm>
            <a:off x="5457305" y="4843760"/>
            <a:ext cx="26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/>
              <a:t> </a:t>
            </a:r>
            <a:r>
              <a:rPr lang="en-US" err="1"/>
              <a:t>len</a:t>
            </a:r>
            <a:r>
              <a:rPr lang="en-US"/>
              <a:t>(</a:t>
            </a:r>
            <a:r>
              <a:rPr lang="en-US" err="1"/>
              <a:t>self.items</a:t>
            </a:r>
            <a:r>
              <a:rPr lang="en-US"/>
              <a:t>) == 0</a:t>
            </a:r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5456114" y="5661248"/>
            <a:ext cx="2148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return</a:t>
            </a:r>
            <a:r>
              <a:rPr lang="en-US"/>
              <a:t> </a:t>
            </a:r>
            <a:r>
              <a:rPr lang="en-US" err="1"/>
              <a:t>len</a:t>
            </a:r>
            <a:r>
              <a:rPr lang="en-US"/>
              <a:t>(</a:t>
            </a:r>
            <a:r>
              <a:rPr lang="en-US" err="1"/>
              <a:t>self.items</a:t>
            </a:r>
            <a:r>
              <a:rPr lang="en-US"/>
              <a:t>)</a:t>
            </a:r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 Implementations</a:t>
            </a:r>
            <a:endParaRPr lang="th-TH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737" y="3645024"/>
            <a:ext cx="52565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List Implementation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</a:t>
            </a:r>
            <a:r>
              <a:rPr lang="en-US" sz="200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(double-ended queue)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Queue (Subset of Linked List)</a:t>
            </a:r>
            <a:endParaRPr lang="th-TH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1124744"/>
            <a:ext cx="2724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475165"/>
            <a:ext cx="541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Linked</a:t>
            </a:r>
            <a:r>
              <a:rPr lang="en-US"/>
              <a:t> List</a:t>
            </a:r>
            <a:endParaRPr lang="th-TH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82880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1" y="1047750"/>
            <a:ext cx="1666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562600" y="1720850"/>
            <a:ext cx="2819400" cy="2762250"/>
            <a:chOff x="3962400" y="1215648"/>
            <a:chExt cx="2819400" cy="2762250"/>
          </a:xfrm>
        </p:grpSpPr>
        <p:pic>
          <p:nvPicPr>
            <p:cNvPr id="50207" name="Picture 1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95775" y="1215648"/>
              <a:ext cx="2486025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8" name="TextBox 11"/>
            <p:cNvSpPr txBox="1">
              <a:spLocks noChangeArrowheads="1"/>
            </p:cNvSpPr>
            <p:nvPr/>
          </p:nvSpPr>
          <p:spPr bwMode="auto">
            <a:xfrm>
              <a:off x="3962400" y="2266890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th-TH" sz="2000">
                <a:solidFill>
                  <a:srgbClr val="FF0000"/>
                </a:solidFill>
              </a:endParaRPr>
            </a:p>
          </p:txBody>
        </p:sp>
        <p:sp>
          <p:nvSpPr>
            <p:cNvPr id="50209" name="TextBox 17"/>
            <p:cNvSpPr txBox="1">
              <a:spLocks noChangeArrowheads="1"/>
            </p:cNvSpPr>
            <p:nvPr/>
          </p:nvSpPr>
          <p:spPr bwMode="auto">
            <a:xfrm>
              <a:off x="4526796" y="3515796"/>
              <a:ext cx="457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15</a:t>
              </a:r>
              <a:endParaRPr lang="th-TH" sz="2000">
                <a:solidFill>
                  <a:srgbClr val="FF0000"/>
                </a:solidFill>
              </a:endParaRPr>
            </a:p>
          </p:txBody>
        </p:sp>
        <p:sp>
          <p:nvSpPr>
            <p:cNvPr id="50210" name="TextBox 18"/>
            <p:cNvSpPr txBox="1">
              <a:spLocks noChangeArrowheads="1"/>
            </p:cNvSpPr>
            <p:nvPr/>
          </p:nvSpPr>
          <p:spPr bwMode="auto">
            <a:xfrm>
              <a:off x="5486400" y="2647890"/>
              <a:ext cx="304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th-TH" sz="2000">
                <a:solidFill>
                  <a:srgbClr val="FF0000"/>
                </a:solidFill>
              </a:endParaRPr>
            </a:p>
          </p:txBody>
        </p:sp>
        <p:sp>
          <p:nvSpPr>
            <p:cNvPr id="50211" name="TextBox 19"/>
            <p:cNvSpPr txBox="1">
              <a:spLocks noChangeArrowheads="1"/>
            </p:cNvSpPr>
            <p:nvPr/>
          </p:nvSpPr>
          <p:spPr bwMode="auto">
            <a:xfrm>
              <a:off x="5257800" y="1600200"/>
              <a:ext cx="304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7</a:t>
              </a:r>
              <a:endParaRPr lang="th-TH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46340" y="1800227"/>
            <a:ext cx="1485900" cy="600075"/>
            <a:chOff x="2198340" y="3657600"/>
            <a:chExt cx="1485900" cy="600075"/>
          </a:xfrm>
        </p:grpSpPr>
        <p:pic>
          <p:nvPicPr>
            <p:cNvPr id="50205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98340" y="3657600"/>
              <a:ext cx="14859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6" name="TextBox 20"/>
            <p:cNvSpPr txBox="1">
              <a:spLocks noChangeArrowheads="1"/>
            </p:cNvSpPr>
            <p:nvPr/>
          </p:nvSpPr>
          <p:spPr bwMode="auto">
            <a:xfrm>
              <a:off x="2834898" y="3775392"/>
              <a:ext cx="457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th-TH" sz="200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64275" y="1922463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</a:t>
            </a:r>
            <a:endParaRPr lang="th-TH" sz="2000">
              <a:solidFill>
                <a:srgbClr val="FF0000"/>
              </a:solidFill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843808" y="1772816"/>
            <a:ext cx="16665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Implicit Array</a:t>
            </a:r>
            <a:br>
              <a:rPr lang="en-US" sz="160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60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Sequential Array</a:t>
            </a:r>
            <a:endParaRPr lang="th-TH" sz="1600">
              <a:solidFill>
                <a:srgbClr val="99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6324600" y="4648202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ed List</a:t>
            </a:r>
            <a:endParaRPr lang="th-TH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48600" y="3109913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15</a:t>
            </a:r>
            <a:endParaRPr lang="th-TH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88275" y="2090738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</a:t>
            </a:r>
            <a:endParaRPr lang="th-TH" sz="2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61125" y="2771775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7</a:t>
            </a:r>
            <a:endParaRPr lang="th-TH" sz="200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7056438" y="3979863"/>
            <a:ext cx="4572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627784" y="2420888"/>
            <a:ext cx="2192921" cy="338554"/>
          </a:xfrm>
          <a:prstGeom prst="rect">
            <a:avLst/>
          </a:prstGeom>
          <a:solidFill>
            <a:srgbClr val="F7E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/>
              <a:t>Problem : fix positions</a:t>
            </a:r>
            <a:endParaRPr lang="th-TH" sz="1600" b="1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572000" y="1066802"/>
            <a:ext cx="2438400" cy="461963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unfix positions  </a:t>
            </a:r>
            <a:endParaRPr lang="th-TH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162800" y="1066802"/>
            <a:ext cx="1219200" cy="461963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order?</a:t>
            </a:r>
            <a:endParaRPr lang="th-TH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5943600" y="32004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endParaRPr lang="th-TH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62000" y="5710238"/>
            <a:ext cx="4419600" cy="461962"/>
            <a:chOff x="762000" y="6019800"/>
            <a:chExt cx="4419600" cy="461665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10000" y="6019800"/>
              <a:ext cx="1371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link</a:t>
              </a:r>
              <a:endParaRPr lang="th-TH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762000" y="6019800"/>
              <a:ext cx="27924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Logical linked list</a:t>
              </a:r>
              <a:endParaRPr lang="th-TH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495800" y="6248253"/>
              <a:ext cx="685800" cy="158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418265" y="1752600"/>
            <a:ext cx="2085107" cy="2730500"/>
            <a:chOff x="6445044" y="1752600"/>
            <a:chExt cx="2084639" cy="2730912"/>
          </a:xfrm>
        </p:grpSpPr>
        <p:sp>
          <p:nvSpPr>
            <p:cNvPr id="32" name="Rectangle 31"/>
            <p:cNvSpPr/>
            <p:nvPr/>
          </p:nvSpPr>
          <p:spPr>
            <a:xfrm>
              <a:off x="6445044" y="2438503"/>
              <a:ext cx="609463" cy="792283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63960" y="1752600"/>
              <a:ext cx="609463" cy="792283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20220" y="2787806"/>
              <a:ext cx="609463" cy="792283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92599" y="3691230"/>
              <a:ext cx="609463" cy="792282"/>
            </a:xfrm>
            <a:prstGeom prst="rect">
              <a:avLst/>
            </a:prstGeom>
            <a:solidFill>
              <a:srgbClr val="F7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</p:grp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888038" y="5257800"/>
            <a:ext cx="3200400" cy="1169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คำว่า </a:t>
            </a:r>
            <a:r>
              <a:rPr 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หมายความว่าในความคิดของเรา เช่น 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link 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แทนด้วยลูกศร แทนการเชื่อมโยงกัน ในการ 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implement 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จริง (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physical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ลูกศรอาจเป็นได้หลายอย่าง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เช่น 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pointer 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หรือ 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index </a:t>
            </a:r>
            <a:r>
              <a:rPr lang="th-TH" sz="1400">
                <a:latin typeface="Tahoma" pitchFamily="34" charset="0"/>
                <a:ea typeface="Tahoma" pitchFamily="34" charset="0"/>
                <a:cs typeface="Tahoma" pitchFamily="34" charset="0"/>
              </a:rPr>
              <a:t>ของ </a:t>
            </a: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array</a:t>
            </a:r>
            <a:endParaRPr lang="th-TH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159338" y="2996952"/>
          <a:ext cx="4628686" cy="788850"/>
        </p:xfrm>
        <a:graphic>
          <a:graphicData uri="http://schemas.openxmlformats.org/drawingml/2006/table">
            <a:tbl>
              <a:tblPr/>
              <a:tblGrid>
                <a:gridCol w="7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Rectangle 59"/>
          <p:cNvSpPr/>
          <p:nvPr/>
        </p:nvSpPr>
        <p:spPr>
          <a:xfrm>
            <a:off x="444291" y="3140968"/>
            <a:ext cx="32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60316" y="306896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59"/>
          <p:cNvGrpSpPr/>
          <p:nvPr/>
        </p:nvGrpSpPr>
        <p:grpSpPr>
          <a:xfrm>
            <a:off x="1218249" y="3140970"/>
            <a:ext cx="288032" cy="953037"/>
            <a:chOff x="3758703" y="1700808"/>
            <a:chExt cx="288032" cy="953037"/>
          </a:xfrm>
        </p:grpSpPr>
        <p:sp>
          <p:nvSpPr>
            <p:cNvPr id="63" name="Freeform 62"/>
            <p:cNvSpPr/>
            <p:nvPr/>
          </p:nvSpPr>
          <p:spPr>
            <a:xfrm>
              <a:off x="3923928" y="1700808"/>
              <a:ext cx="45719" cy="576064"/>
            </a:xfrm>
            <a:custGeom>
              <a:avLst/>
              <a:gdLst>
                <a:gd name="connsiteX0" fmla="*/ 228600 w 228600"/>
                <a:gd name="connsiteY0" fmla="*/ 0 h 632012"/>
                <a:gd name="connsiteX1" fmla="*/ 80682 w 228600"/>
                <a:gd name="connsiteY1" fmla="*/ 336177 h 632012"/>
                <a:gd name="connsiteX2" fmla="*/ 0 w 228600"/>
                <a:gd name="connsiteY2" fmla="*/ 632012 h 63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632012">
                  <a:moveTo>
                    <a:pt x="228600" y="0"/>
                  </a:moveTo>
                  <a:cubicBezTo>
                    <a:pt x="173691" y="115421"/>
                    <a:pt x="118782" y="230842"/>
                    <a:pt x="80682" y="336177"/>
                  </a:cubicBezTo>
                  <a:cubicBezTo>
                    <a:pt x="42582" y="441512"/>
                    <a:pt x="0" y="632012"/>
                    <a:pt x="0" y="632012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58703" y="2293805"/>
              <a:ext cx="288032" cy="3600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  <a:endParaRPr lang="th-TH"/>
            </a:p>
          </p:txBody>
        </p:sp>
      </p:grpSp>
      <p:sp>
        <p:nvSpPr>
          <p:cNvPr id="65" name="Freeform 64"/>
          <p:cNvSpPr/>
          <p:nvPr/>
        </p:nvSpPr>
        <p:spPr>
          <a:xfrm>
            <a:off x="2112107" y="3145244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 65"/>
          <p:cNvSpPr/>
          <p:nvPr/>
        </p:nvSpPr>
        <p:spPr>
          <a:xfrm>
            <a:off x="1946882" y="3738241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  <a:endParaRPr lang="th-TH"/>
          </a:p>
        </p:txBody>
      </p:sp>
      <p:sp>
        <p:nvSpPr>
          <p:cNvPr id="67" name="Freeform 66"/>
          <p:cNvSpPr/>
          <p:nvPr/>
        </p:nvSpPr>
        <p:spPr>
          <a:xfrm>
            <a:off x="2785493" y="3162177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Rectangle 67"/>
          <p:cNvSpPr/>
          <p:nvPr/>
        </p:nvSpPr>
        <p:spPr>
          <a:xfrm>
            <a:off x="2671066" y="3755174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  <a:endParaRPr lang="th-TH"/>
          </a:p>
        </p:txBody>
      </p:sp>
      <p:sp>
        <p:nvSpPr>
          <p:cNvPr id="69" name="Freeform 68"/>
          <p:cNvSpPr/>
          <p:nvPr/>
        </p:nvSpPr>
        <p:spPr>
          <a:xfrm>
            <a:off x="3564924" y="3166453"/>
            <a:ext cx="45719" cy="576064"/>
          </a:xfrm>
          <a:custGeom>
            <a:avLst/>
            <a:gdLst>
              <a:gd name="connsiteX0" fmla="*/ 228600 w 228600"/>
              <a:gd name="connsiteY0" fmla="*/ 0 h 632012"/>
              <a:gd name="connsiteX1" fmla="*/ 80682 w 228600"/>
              <a:gd name="connsiteY1" fmla="*/ 336177 h 632012"/>
              <a:gd name="connsiteX2" fmla="*/ 0 w 228600"/>
              <a:gd name="connsiteY2" fmla="*/ 632012 h 6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32012">
                <a:moveTo>
                  <a:pt x="228600" y="0"/>
                </a:moveTo>
                <a:cubicBezTo>
                  <a:pt x="173691" y="115421"/>
                  <a:pt x="118782" y="230842"/>
                  <a:pt x="80682" y="336177"/>
                </a:cubicBezTo>
                <a:cubicBezTo>
                  <a:pt x="42582" y="441512"/>
                  <a:pt x="0" y="632012"/>
                  <a:pt x="0" y="632012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Rectangle 69"/>
          <p:cNvSpPr/>
          <p:nvPr/>
        </p:nvSpPr>
        <p:spPr>
          <a:xfrm>
            <a:off x="3468627" y="3759450"/>
            <a:ext cx="288032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  <a:endParaRPr lang="th-TH"/>
          </a:p>
        </p:txBody>
      </p:sp>
      <p:sp>
        <p:nvSpPr>
          <p:cNvPr id="77" name="Rectangle 76"/>
          <p:cNvSpPr/>
          <p:nvPr/>
        </p:nvSpPr>
        <p:spPr>
          <a:xfrm>
            <a:off x="539552" y="1988840"/>
            <a:ext cx="32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755577" y="1916832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13" grpId="0"/>
      <p:bldP spid="14" grpId="0"/>
      <p:bldP spid="15" grpId="0"/>
      <p:bldP spid="41" grpId="0" animBg="1"/>
      <p:bldP spid="30" grpId="0" animBg="1"/>
      <p:bldP spid="31" grpId="0" animBg="1"/>
      <p:bldP spid="33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437064" y="1255713"/>
            <a:ext cx="4325937" cy="1477962"/>
            <a:chOff x="4437185" y="1255895"/>
            <a:chExt cx="4325815" cy="1477780"/>
          </a:xfrm>
        </p:grpSpPr>
        <p:pic>
          <p:nvPicPr>
            <p:cNvPr id="4129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54770" y="2133600"/>
              <a:ext cx="41910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0" name="Text Box 9"/>
            <p:cNvSpPr txBox="1">
              <a:spLocks noChangeArrowheads="1"/>
            </p:cNvSpPr>
            <p:nvPr/>
          </p:nvSpPr>
          <p:spPr bwMode="auto">
            <a:xfrm>
              <a:off x="4437185" y="1255895"/>
              <a:ext cx="990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</a:rPr>
                <a:t>front</a:t>
              </a:r>
              <a:endParaRPr lang="th-TH" sz="2000" b="1">
                <a:solidFill>
                  <a:srgbClr val="0000FF"/>
                </a:solidFill>
              </a:endParaRPr>
            </a:p>
          </p:txBody>
        </p:sp>
        <p:sp>
          <p:nvSpPr>
            <p:cNvPr id="4131" name="Text Box 11"/>
            <p:cNvSpPr txBox="1">
              <a:spLocks noChangeArrowheads="1"/>
            </p:cNvSpPr>
            <p:nvPr/>
          </p:nvSpPr>
          <p:spPr bwMode="auto">
            <a:xfrm>
              <a:off x="7924800" y="1260230"/>
              <a:ext cx="838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</a:rPr>
                <a:t>rear</a:t>
              </a:r>
              <a:endParaRPr lang="th-TH" sz="2000" b="1">
                <a:solidFill>
                  <a:srgbClr val="0000FF"/>
                </a:solidFill>
              </a:endParaRPr>
            </a:p>
          </p:txBody>
        </p:sp>
        <p:sp>
          <p:nvSpPr>
            <p:cNvPr id="4132" name="Line 10"/>
            <p:cNvSpPr>
              <a:spLocks noChangeShapeType="1"/>
            </p:cNvSpPr>
            <p:nvPr/>
          </p:nvSpPr>
          <p:spPr bwMode="auto">
            <a:xfrm flipH="1">
              <a:off x="4818185" y="1636895"/>
              <a:ext cx="0" cy="4380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4133" name="Line 10"/>
            <p:cNvSpPr>
              <a:spLocks noChangeShapeType="1"/>
            </p:cNvSpPr>
            <p:nvPr/>
          </p:nvSpPr>
          <p:spPr bwMode="auto">
            <a:xfrm flipH="1">
              <a:off x="8247185" y="1636895"/>
              <a:ext cx="0" cy="4380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17440" name="Text Box 1024"/>
          <p:cNvSpPr txBox="1">
            <a:spLocks noChangeArrowheads="1"/>
          </p:cNvSpPr>
          <p:nvPr/>
        </p:nvSpPr>
        <p:spPr bwMode="auto">
          <a:xfrm>
            <a:off x="5379302" y="3581400"/>
            <a:ext cx="336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Support every operations ?</a:t>
            </a:r>
            <a:endParaRPr lang="th-TH">
              <a:latin typeface="Comic Sans MS" pitchFamily="66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Linked Queue</a:t>
            </a:r>
            <a:endParaRPr lang="th-TH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62000" y="1143000"/>
          <a:ext cx="25908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4" imgW="2553056" imgH="1790476" progId="PBrush">
                  <p:embed/>
                </p:oleObj>
              </mc:Choice>
              <mc:Fallback>
                <p:oleObj name="Bitmap Image" r:id="rId4" imgW="2553056" imgH="1790476" progId="PBrush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5908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52600" y="2971800"/>
            <a:ext cx="1447800" cy="381000"/>
            <a:chOff x="4191000" y="2819400"/>
            <a:chExt cx="1447800" cy="381000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4191000" y="2819400"/>
              <a:ext cx="838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front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  <p:sp>
          <p:nvSpPr>
            <p:cNvPr id="4128" name="Text Box 11"/>
            <p:cNvSpPr txBox="1">
              <a:spLocks noChangeArrowheads="1"/>
            </p:cNvSpPr>
            <p:nvPr/>
          </p:nvSpPr>
          <p:spPr bwMode="auto">
            <a:xfrm>
              <a:off x="4876800" y="2819400"/>
              <a:ext cx="762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rear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09801" y="2579688"/>
            <a:ext cx="503238" cy="468312"/>
            <a:chOff x="4648200" y="2427288"/>
            <a:chExt cx="503238" cy="468312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 flipV="1">
              <a:off x="4648200" y="2427288"/>
              <a:ext cx="0" cy="468312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 sz="180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 flipV="1">
              <a:off x="5151438" y="2438400"/>
              <a:ext cx="0" cy="395288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 sz="1800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838201" y="4114800"/>
            <a:ext cx="4325938" cy="1500188"/>
            <a:chOff x="1981200" y="4519245"/>
            <a:chExt cx="4325815" cy="1500555"/>
          </a:xfrm>
        </p:grpSpPr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981200" y="4519245"/>
              <a:ext cx="4325815" cy="1500555"/>
              <a:chOff x="4437185" y="3985845"/>
              <a:chExt cx="4325815" cy="1500555"/>
            </a:xfrm>
          </p:grpSpPr>
          <p:pic>
            <p:nvPicPr>
              <p:cNvPr id="4120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54770" y="4876800"/>
                <a:ext cx="4162425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21" name="Text Box 9"/>
              <p:cNvSpPr txBox="1">
                <a:spLocks noChangeArrowheads="1"/>
              </p:cNvSpPr>
              <p:nvPr/>
            </p:nvSpPr>
            <p:spPr bwMode="auto">
              <a:xfrm>
                <a:off x="4437185" y="3985845"/>
                <a:ext cx="9906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front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22" name="Text Box 11"/>
              <p:cNvSpPr txBox="1">
                <a:spLocks noChangeArrowheads="1"/>
              </p:cNvSpPr>
              <p:nvPr/>
            </p:nvSpPr>
            <p:spPr bwMode="auto">
              <a:xfrm>
                <a:off x="7924800" y="3990180"/>
                <a:ext cx="83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rear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23" name="Line 10"/>
              <p:cNvSpPr>
                <a:spLocks noChangeShapeType="1"/>
              </p:cNvSpPr>
              <p:nvPr/>
            </p:nvSpPr>
            <p:spPr bwMode="auto">
              <a:xfrm flipH="1">
                <a:off x="4818185" y="4366845"/>
                <a:ext cx="0" cy="4380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4124" name="Line 10"/>
              <p:cNvSpPr>
                <a:spLocks noChangeShapeType="1"/>
              </p:cNvSpPr>
              <p:nvPr/>
            </p:nvSpPr>
            <p:spPr bwMode="auto">
              <a:xfrm flipH="1">
                <a:off x="8247185" y="4366845"/>
                <a:ext cx="0" cy="4380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590800" y="5644705"/>
              <a:ext cx="3542815" cy="288000"/>
              <a:chOff x="4800600" y="2268460"/>
              <a:chExt cx="3542815" cy="2880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4800583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937201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80168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19" name="Line 1024"/>
              <p:cNvSpPr>
                <a:spLocks noChangeShapeType="1"/>
              </p:cNvSpPr>
              <p:nvPr/>
            </p:nvSpPr>
            <p:spPr bwMode="auto">
              <a:xfrm flipV="1">
                <a:off x="7983415" y="2268460"/>
                <a:ext cx="360000" cy="288000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457701" y="2362200"/>
            <a:ext cx="3578225" cy="287338"/>
            <a:chOff x="4194415" y="3819525"/>
            <a:chExt cx="3577985" cy="288000"/>
          </a:xfrm>
        </p:grpSpPr>
        <p:sp>
          <p:nvSpPr>
            <p:cNvPr id="4110" name="Line 1024"/>
            <p:cNvSpPr>
              <a:spLocks noChangeShapeType="1"/>
            </p:cNvSpPr>
            <p:nvPr/>
          </p:nvSpPr>
          <p:spPr bwMode="auto">
            <a:xfrm flipV="1">
              <a:off x="4194415" y="3819525"/>
              <a:ext cx="360000" cy="28800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953189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89763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7232686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 Box 1024"/>
          <p:cNvSpPr txBox="1">
            <a:spLocks noChangeArrowheads="1"/>
          </p:cNvSpPr>
          <p:nvPr/>
        </p:nvSpPr>
        <p:spPr bwMode="auto">
          <a:xfrm>
            <a:off x="5785453" y="3048000"/>
            <a:ext cx="2266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How do they link?</a:t>
            </a:r>
            <a:endParaRPr lang="th-TH">
              <a:latin typeface="Comic Sans MS" pitchFamily="66" charset="0"/>
            </a:endParaRPr>
          </a:p>
        </p:txBody>
      </p:sp>
      <p:sp>
        <p:nvSpPr>
          <p:cNvPr id="57" name="Text Box 1024"/>
          <p:cNvSpPr txBox="1">
            <a:spLocks noChangeArrowheads="1"/>
          </p:cNvSpPr>
          <p:nvPr/>
        </p:nvSpPr>
        <p:spPr bwMode="auto">
          <a:xfrm>
            <a:off x="5940152" y="5085184"/>
            <a:ext cx="2465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Every operations ?</a:t>
            </a:r>
            <a:endParaRPr lang="th-TH" sz="2000">
              <a:latin typeface="Comic Sans MS" pitchFamily="66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21424" y="4114802"/>
            <a:ext cx="1517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err="1">
                <a:solidFill>
                  <a:schemeClr val="accent5"/>
                </a:solidFill>
                <a:latin typeface="Comic Sans MS" pitchFamily="66" charset="0"/>
              </a:rPr>
              <a:t>enQueue</a:t>
            </a:r>
            <a:r>
              <a:rPr lang="en-US" b="1">
                <a:solidFill>
                  <a:schemeClr val="accent5"/>
                </a:solidFill>
                <a:latin typeface="Comic Sans MS" pitchFamily="66" charset="0"/>
              </a:rPr>
              <a:t> ?</a:t>
            </a:r>
          </a:p>
          <a:p>
            <a:pPr algn="ctr"/>
            <a:r>
              <a:rPr lang="en-US" b="1">
                <a:solidFill>
                  <a:schemeClr val="accent5"/>
                </a:solidFill>
                <a:latin typeface="Comic Sans MS" pitchFamily="66" charset="0"/>
              </a:rPr>
              <a:t>(insert)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302624" y="4114802"/>
            <a:ext cx="1517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err="1">
                <a:solidFill>
                  <a:schemeClr val="accent5"/>
                </a:solidFill>
                <a:latin typeface="Comic Sans MS" pitchFamily="66" charset="0"/>
              </a:rPr>
              <a:t>deQueue</a:t>
            </a:r>
            <a:r>
              <a:rPr lang="en-US" b="1">
                <a:solidFill>
                  <a:schemeClr val="accent5"/>
                </a:solidFill>
                <a:latin typeface="Comic Sans MS" pitchFamily="66" charset="0"/>
              </a:rPr>
              <a:t> ?</a:t>
            </a:r>
          </a:p>
          <a:p>
            <a:pPr algn="ctr"/>
            <a:r>
              <a:rPr lang="en-US" b="1">
                <a:solidFill>
                  <a:schemeClr val="accent5"/>
                </a:solidFill>
                <a:latin typeface="Comic Sans MS" pitchFamily="66" charset="0"/>
              </a:rPr>
              <a:t>(delete)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0" grpId="0"/>
      <p:bldP spid="55" grpId="0"/>
      <p:bldP spid="57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Queue </a:t>
            </a:r>
            <a:r>
              <a:rPr lang="th-TH"/>
              <a:t>  </a:t>
            </a:r>
            <a:r>
              <a:rPr lang="th-TH" sz="36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แถวคอย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7" y="1569567"/>
            <a:ext cx="2304256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C00000"/>
                </a:solidFill>
              </a:rPr>
              <a:t>FIFO   List</a:t>
            </a:r>
            <a:endParaRPr lang="th-TH" sz="24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sz="2400" b="1">
                <a:solidFill>
                  <a:srgbClr val="C00000"/>
                </a:solidFill>
              </a:rPr>
              <a:t>F</a:t>
            </a:r>
            <a:r>
              <a:rPr lang="en-US" sz="2400" b="1"/>
              <a:t>irst</a:t>
            </a:r>
            <a:r>
              <a:rPr lang="en-US" sz="2400" b="1">
                <a:solidFill>
                  <a:srgbClr val="C00000"/>
                </a:solidFill>
              </a:rPr>
              <a:t>I</a:t>
            </a:r>
            <a:r>
              <a:rPr lang="en-US" sz="2400" b="1"/>
              <a:t>n</a:t>
            </a:r>
            <a:r>
              <a:rPr lang="en-US" sz="2400" b="1">
                <a:solidFill>
                  <a:srgbClr val="C00000"/>
                </a:solidFill>
              </a:rPr>
              <a:t>F</a:t>
            </a:r>
            <a:r>
              <a:rPr lang="en-US" sz="2400" b="1"/>
              <a:t>irst</a:t>
            </a:r>
            <a:r>
              <a:rPr lang="en-US" sz="2400" b="1">
                <a:solidFill>
                  <a:srgbClr val="C00000"/>
                </a:solidFill>
              </a:rPr>
              <a:t>O</a:t>
            </a:r>
            <a:r>
              <a:rPr lang="en-US" sz="2400" b="1"/>
              <a:t>ut</a:t>
            </a:r>
            <a:endParaRPr lang="th-TH" sz="2400" b="1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31840" y="1281534"/>
            <a:ext cx="864096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32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front</a:t>
            </a:r>
          </a:p>
          <a:p>
            <a:pPr>
              <a:lnSpc>
                <a:spcPts val="2500"/>
              </a:lnSpc>
            </a:pPr>
            <a:r>
              <a:rPr lang="en-US" sz="32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head</a:t>
            </a:r>
            <a:endParaRPr lang="th-TH" sz="3200" b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40075" y="2073622"/>
            <a:ext cx="304800" cy="5256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1" y="1281535"/>
            <a:ext cx="720080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32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rear</a:t>
            </a:r>
          </a:p>
          <a:p>
            <a:pPr>
              <a:lnSpc>
                <a:spcPts val="2500"/>
              </a:lnSpc>
            </a:pPr>
            <a:r>
              <a:rPr lang="en-US" sz="32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 New" panose="020B0304020202020204" pitchFamily="34" charset="-34"/>
                <a:cs typeface="Cordia New" panose="020B0304020202020204" pitchFamily="34" charset="-34"/>
              </a:rPr>
              <a:t>tail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495800" y="2073623"/>
            <a:ext cx="304800" cy="5254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76056" y="3945830"/>
            <a:ext cx="12961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endParaRPr lang="en-US" sz="2000" b="1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(insert)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411761" y="3945832"/>
            <a:ext cx="1152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endParaRPr lang="en-US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(delete)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2721694"/>
            <a:ext cx="46471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649686"/>
            <a:ext cx="1296144" cy="122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563888" y="473791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Next !    </a:t>
            </a:r>
          </a:p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Oh my turn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sym typeface="Wingdings" pitchFamily="2" charset="2"/>
              </a:rPr>
              <a:t></a:t>
            </a:r>
          </a:p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sym typeface="Wingdings" pitchFamily="2" charset="2"/>
              </a:rPr>
              <a:t>Who ?</a:t>
            </a:r>
            <a:endParaRPr lang="th-TH" b="1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76" y="39330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I need some !      </a:t>
            </a:r>
          </a:p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  <a:t>Where should I go ?</a:t>
            </a:r>
            <a:endParaRPr lang="th-TH" b="1">
              <a:solidFill>
                <a:schemeClr val="tx1">
                  <a:lumMod val="50000"/>
                  <a:lumOff val="5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83769" y="39458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20072" y="394583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5" y="1628800"/>
            <a:ext cx="1800200" cy="163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674802"/>
            <a:ext cx="3802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17031 -0.034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03 L 0.04826 -2.6011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25972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7457E-6 L 0.05 0.00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20" grpId="0" animBg="1"/>
      <p:bldP spid="21" grpId="0"/>
      <p:bldP spid="22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 Implementations</a:t>
            </a:r>
            <a:endParaRPr lang="th-TH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5737" y="3645024"/>
            <a:ext cx="52565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list Implementation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(Python) </a:t>
            </a:r>
            <a:r>
              <a:rPr lang="en-US" sz="200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(double-ended queue) 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2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Queue (Subset of Linked List)</a:t>
            </a:r>
            <a:endParaRPr lang="th-TH" sz="20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BF1DE"/>
              </a:clrFrom>
              <a:clrTo>
                <a:srgbClr val="EBF1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1124744"/>
            <a:ext cx="2724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Abstract Data Type </a:t>
            </a:r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179512" y="821027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Cordia New" pitchFamily="34" charset="-34"/>
                <a:cs typeface="Cordia New" pitchFamily="34" charset="-34"/>
              </a:rPr>
              <a:t>Logical ADT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latin typeface="Cordia New" pitchFamily="34" charset="-34"/>
                <a:cs typeface="Cordia New" pitchFamily="34" charset="-34"/>
              </a:rPr>
              <a:t>Data : </a:t>
            </a:r>
            <a:r>
              <a:rPr lang="th-TH" sz="2400" b="1">
                <a:latin typeface="Cordia New" pitchFamily="34" charset="-34"/>
                <a:cs typeface="Cordia New" pitchFamily="34" charset="-34"/>
              </a:rPr>
              <a:t>ของมีลำดับ มีปลาย หัว </a:t>
            </a:r>
            <a:r>
              <a:rPr lang="en-US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front</a:t>
            </a:r>
            <a:r>
              <a:rPr lang="th-TH" sz="2400" b="1">
                <a:latin typeface="Cordia New" pitchFamily="34" charset="-34"/>
                <a:cs typeface="Cordia New" pitchFamily="34" charset="-34"/>
              </a:rPr>
              <a:t> ท้าย </a:t>
            </a:r>
            <a:r>
              <a:rPr lang="en-US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rear</a:t>
            </a:r>
            <a:r>
              <a:rPr lang="th-TH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 </a:t>
            </a:r>
            <a:endParaRPr lang="en-US" sz="2400" b="1">
              <a:solidFill>
                <a:schemeClr val="accent5"/>
              </a:solidFill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latin typeface="Cordia New" pitchFamily="34" charset="-34"/>
                <a:cs typeface="Cordia New" pitchFamily="34" charset="-34"/>
              </a:rPr>
              <a:t>Methods : </a:t>
            </a:r>
          </a:p>
          <a:p>
            <a:pPr marL="800100" lvl="1" indent="-342900" defTabSz="14400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latin typeface="Cordia New" pitchFamily="34" charset="-34"/>
                <a:cs typeface="Cordia New" pitchFamily="34" charset="-34"/>
              </a:rPr>
              <a:t>init()	            init empty queue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err="1">
                <a:latin typeface="Cordia New" pitchFamily="34" charset="-34"/>
                <a:cs typeface="Cordia New" pitchFamily="34" charset="-34"/>
              </a:rPr>
              <a:t>enQueue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400" b="1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)      insert </a:t>
            </a:r>
            <a:r>
              <a:rPr lang="en-US" sz="2400" b="1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>
                <a:latin typeface="Cordia New" pitchFamily="34" charset="-34"/>
                <a:cs typeface="Cordia New" pitchFamily="34" charset="-34"/>
              </a:rPr>
              <a:t>ที่ </a:t>
            </a:r>
            <a:r>
              <a:rPr lang="en-US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rear</a:t>
            </a:r>
            <a:r>
              <a:rPr lang="th-TH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/ </a:t>
            </a:r>
            <a:r>
              <a:rPr lang="en-US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tail 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2400" b="1" err="1">
                <a:latin typeface="Cordia New" pitchFamily="34" charset="-34"/>
                <a:cs typeface="Cordia New" pitchFamily="34" charset="-34"/>
              </a:rPr>
              <a:t>deQueue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()  return + </a:t>
            </a:r>
            <a:r>
              <a:rPr lang="th-TH" sz="2400" b="1">
                <a:latin typeface="Cordia New" pitchFamily="34" charset="-34"/>
                <a:cs typeface="Cordia New" pitchFamily="34" charset="-34"/>
              </a:rPr>
              <a:t>เอาของที่ </a:t>
            </a:r>
            <a:r>
              <a:rPr lang="en-US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front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 / </a:t>
            </a:r>
            <a:r>
              <a:rPr lang="en-US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head</a:t>
            </a:r>
            <a:r>
              <a:rPr lang="th-TH" sz="2400" b="1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>
                <a:latin typeface="Cordia New" pitchFamily="34" charset="-34"/>
                <a:cs typeface="Cordia New" pitchFamily="34" charset="-34"/>
              </a:rPr>
              <a:t>ออก </a:t>
            </a:r>
            <a:endParaRPr lang="en-US" sz="2400" b="1">
              <a:latin typeface="Cordia New" pitchFamily="34" charset="-34"/>
              <a:cs typeface="Cordia New" pitchFamily="34" charset="-34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err="1">
                <a:latin typeface="Cordia New" pitchFamily="34" charset="-34"/>
                <a:cs typeface="Cordia New" pitchFamily="34" charset="-34"/>
              </a:rPr>
              <a:t>isEmpty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()   queue empty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err="1">
                <a:latin typeface="Cordia New" pitchFamily="34" charset="-34"/>
                <a:cs typeface="Cordia New" pitchFamily="34" charset="-34"/>
              </a:rPr>
              <a:t>isFull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()       queue full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err="1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 = size() 	      return </a:t>
            </a:r>
            <a:r>
              <a:rPr lang="th-TH" sz="2400" b="1">
                <a:latin typeface="Cordia New" pitchFamily="34" charset="-34"/>
                <a:cs typeface="Cordia New" pitchFamily="34" charset="-34"/>
              </a:rPr>
              <a:t>จำนวนของใน </a:t>
            </a:r>
            <a:r>
              <a:rPr lang="en-US" sz="2400" b="1">
                <a:latin typeface="Cordia New" pitchFamily="34" charset="-34"/>
                <a:cs typeface="Cordia New" pitchFamily="34" charset="-34"/>
              </a:rPr>
              <a:t>queue</a:t>
            </a:r>
            <a:endParaRPr lang="th-TH" sz="2400" b="1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1497039">
            <a:off x="6278194" y="3909578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deQueue</a:t>
            </a:r>
            <a:endParaRPr lang="en-US" sz="2400" b="1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 rot="1330264">
            <a:off x="8079396" y="4539560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enQueue</a:t>
            </a:r>
            <a:endParaRPr lang="th-TH" sz="2400" b="1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70646" y="4581130"/>
            <a:ext cx="16145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FIFO</a:t>
            </a:r>
          </a:p>
          <a:p>
            <a:pPr algn="ctr"/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n </a:t>
            </a:r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o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ut</a:t>
            </a:r>
            <a:endParaRPr lang="th-TH" sz="2400" b="1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0353" y="3717033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rear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3933056"/>
            <a:ext cx="12913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0" name="Picture 2" descr="Cupcak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429002"/>
            <a:ext cx="395654" cy="421889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516216" y="371703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4448" y="4221088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8172400" y="429309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48266" y="3717033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</a:t>
            </a:r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179512" y="821027"/>
            <a:ext cx="5040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Logical ADT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Data : </a:t>
            </a:r>
            <a:r>
              <a:rPr lang="th-TH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ของมีลำดับ มีปลายหัว ท้าย</a:t>
            </a:r>
            <a:endParaRPr lang="en-US" sz="2400" b="1">
              <a:solidFill>
                <a:schemeClr val="bg1">
                  <a:lumMod val="65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Methods : </a:t>
            </a:r>
          </a:p>
          <a:p>
            <a:pPr marL="800100" lvl="1" indent="-342900" defTabSz="14400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init()	          init empty Q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enQueue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)     insert </a:t>
            </a: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ที่ 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rear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deQueue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()  return + </a:t>
            </a:r>
            <a:r>
              <a:rPr lang="th-TH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เอาของที่ 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front </a:t>
            </a:r>
            <a:r>
              <a:rPr lang="th-TH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ออก </a:t>
            </a:r>
            <a:endParaRPr lang="en-US" sz="2400" b="1">
              <a:solidFill>
                <a:schemeClr val="bg1">
                  <a:lumMod val="65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isEmpty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()  Q empty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b = </a:t>
            </a: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isFull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()      Q full 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err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 = size() 	     return </a:t>
            </a:r>
            <a:r>
              <a:rPr lang="th-TH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จำนวนของใน 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rdia New" pitchFamily="34" charset="-34"/>
                <a:cs typeface="Cordia New" pitchFamily="34" charset="-34"/>
              </a:rPr>
              <a:t>Q</a:t>
            </a:r>
            <a:endParaRPr lang="th-TH" sz="2400" b="1">
              <a:solidFill>
                <a:schemeClr val="bg1">
                  <a:lumMod val="6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1920" y="821027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Data Implementation ?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Python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39952" y="2621227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Q =</a:t>
            </a:r>
            <a:r>
              <a:rPr lang="th-TH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[]</a:t>
            </a:r>
            <a:endParaRPr lang="th-TH" sz="2400" b="1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39952" y="3153002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Q.append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) </a:t>
            </a:r>
            <a:r>
              <a:rPr lang="th-TH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ใส่ท้าย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8065" y="3701347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=  Q.pop(</a:t>
            </a:r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0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) </a:t>
            </a:r>
            <a:r>
              <a:rPr lang="th-TH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อันแรก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8065" y="5289178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2400" b="1" err="1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len</a:t>
            </a:r>
            <a:r>
              <a:rPr 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Cordia New" pitchFamily="34" charset="-34"/>
                <a:cs typeface="Cordia New" pitchFamily="34" charset="-34"/>
              </a:rPr>
              <a:t>(Q) </a:t>
            </a:r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5148065" y="4191473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Q ==</a:t>
            </a:r>
            <a:r>
              <a:rPr lang="th-TH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[] ?</a:t>
            </a:r>
            <a:endParaRPr lang="th-TH" sz="2400" b="1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rot="1497039">
            <a:off x="6278194" y="1893354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deQueue</a:t>
            </a:r>
            <a:endParaRPr lang="en-US" sz="2400" b="1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rot="1330264">
            <a:off x="8079396" y="2523336"/>
            <a:ext cx="1015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enQueue</a:t>
            </a:r>
            <a:endParaRPr lang="th-TH" sz="2400" b="1">
              <a:solidFill>
                <a:schemeClr val="accent5">
                  <a:lumMod val="7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70646" y="2564906"/>
            <a:ext cx="16145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FIFO</a:t>
            </a:r>
          </a:p>
          <a:p>
            <a:pPr algn="ctr"/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n </a:t>
            </a:r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F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irst </a:t>
            </a:r>
            <a:r>
              <a:rPr lang="en-US" sz="2400" b="1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o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ut</a:t>
            </a:r>
            <a:endParaRPr lang="th-TH" sz="2400" b="1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40353" y="170081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rear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916832"/>
            <a:ext cx="12913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Cupcak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412778"/>
            <a:ext cx="395654" cy="421889"/>
          </a:xfrm>
          <a:prstGeom prst="rect">
            <a:avLst/>
          </a:prstGeom>
          <a:noFill/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6516216" y="1700808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04448" y="2204864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8172400" y="227687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948266" y="1700810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front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83968" y="4797152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list expansion -&gt; Python List implementation</a:t>
            </a:r>
            <a:endParaRPr lang="th-TH" sz="2400" b="1">
              <a:solidFill>
                <a:schemeClr val="tx1">
                  <a:lumMod val="75000"/>
                  <a:lumOff val="25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 Data Implementation</a:t>
            </a:r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2267745" y="3717032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C00000"/>
                </a:solidFill>
              </a:rPr>
              <a:t>1. Data :</a:t>
            </a:r>
            <a:endParaRPr lang="th-TH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7824" y="4221088"/>
            <a:ext cx="410445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__init__() 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th-TH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5" y="980728"/>
            <a:ext cx="338991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03848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5428" y="5241559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11960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9913" y="5229202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Implementation : __init__()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3203848" y="2564904"/>
            <a:ext cx="3528392" cy="181588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class Queue </a:t>
            </a:r>
          </a:p>
          <a:p>
            <a:r>
              <a:rPr lang="en-US" sz="160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create empty Queue</a:t>
            </a:r>
          </a:p>
          <a:p>
            <a:r>
              <a:rPr lang="en-US" sz="160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def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__init__(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= []      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60002" y="4869161"/>
            <a:ext cx="2756215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</a:t>
            </a:r>
            <a:r>
              <a:rPr lang="en-US" sz="1600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2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96136" y="5745613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</a:p>
        </p:txBody>
      </p:sp>
      <p:sp>
        <p:nvSpPr>
          <p:cNvPr id="27" name="Line Callout 1 (Accent Bar) 26"/>
          <p:cNvSpPr/>
          <p:nvPr/>
        </p:nvSpPr>
        <p:spPr>
          <a:xfrm flipH="1">
            <a:off x="753764" y="3429000"/>
            <a:ext cx="2018037" cy="923330"/>
          </a:xfrm>
          <a:prstGeom prst="accentCallout1">
            <a:avLst>
              <a:gd name="adj1" fmla="val 39301"/>
              <a:gd name="adj2" fmla="val -103"/>
              <a:gd name="adj3" fmla="val 42007"/>
              <a:gd name="adj4" fmla="val -32142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constructor function</a:t>
            </a:r>
            <a:endParaRPr lang="th-TH" b="1" baseline="3000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ถูกเรียกโดยอัตโนมัติเมื่อ </a:t>
            </a:r>
            <a:endParaRPr lang="en-US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instantiate instance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</a:t>
            </a:r>
          </a:p>
        </p:txBody>
      </p:sp>
      <p:sp>
        <p:nvSpPr>
          <p:cNvPr id="28" name="Line Callout 1 (Accent Bar) 27"/>
          <p:cNvSpPr/>
          <p:nvPr/>
        </p:nvSpPr>
        <p:spPr>
          <a:xfrm flipH="1">
            <a:off x="395538" y="2492896"/>
            <a:ext cx="2376263" cy="861774"/>
          </a:xfrm>
          <a:prstGeom prst="accentCallout1">
            <a:avLst>
              <a:gd name="adj1" fmla="val 50875"/>
              <a:gd name="adj2" fmla="val 607"/>
              <a:gd name="adj3" fmla="val 51024"/>
              <a:gd name="adj4" fmla="val -43447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docstring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triple quote</a:t>
            </a:r>
            <a:r>
              <a:rPr lang="en-US" b="1" baseline="3000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b="1" baseline="3000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b="1" err="1">
                <a:latin typeface="Courier New" pitchFamily="49" charset="0"/>
                <a:cs typeface="Courier New" pitchFamily="49" charset="0"/>
              </a:rPr>
              <a:t>Queue.__doc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__)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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docstring</a:t>
            </a:r>
            <a:endParaRPr lang="th-TH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Line Callout 1 (Accent Bar) 30"/>
          <p:cNvSpPr/>
          <p:nvPr/>
        </p:nvSpPr>
        <p:spPr>
          <a:xfrm rot="5400000" flipH="1">
            <a:off x="4658829" y="-128705"/>
            <a:ext cx="1107996" cy="3614893"/>
          </a:xfrm>
          <a:prstGeom prst="accentCallout1">
            <a:avLst>
              <a:gd name="adj1" fmla="val 50007"/>
              <a:gd name="adj2" fmla="val 509"/>
              <a:gd name="adj3" fmla="val 49990"/>
              <a:gd name="adj4" fmla="val -12892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vert270" wrap="square" anchor="b">
            <a:spAutoFit/>
          </a:bodyPr>
          <a:lstStyle/>
          <a:p>
            <a:pPr>
              <a:lnSpc>
                <a:spcPts val="18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object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ที่เรียก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ในแต่ละครั้ง</a:t>
            </a:r>
          </a:p>
          <a:p>
            <a:pPr>
              <a:lnSpc>
                <a:spcPts val="1800"/>
              </a:lnSpc>
            </a:pP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                             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Queue()</a:t>
            </a:r>
            <a:r>
              <a:rPr lang="th-TH" sz="1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endParaRPr lang="th-TH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18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เสมือนเรียก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Queue(q)</a:t>
            </a:r>
            <a:r>
              <a:rPr lang="th-TH" sz="1600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endParaRPr lang="en-US" sz="1600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18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self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arg.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ตัวแรก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โดยอัตโนมัติ</a:t>
            </a:r>
          </a:p>
        </p:txBody>
      </p:sp>
      <p:sp>
        <p:nvSpPr>
          <p:cNvPr id="32" name="Line Callout 1 (Accent Bar) 31"/>
          <p:cNvSpPr/>
          <p:nvPr/>
        </p:nvSpPr>
        <p:spPr>
          <a:xfrm flipH="1">
            <a:off x="179512" y="4581130"/>
            <a:ext cx="2571538" cy="646331"/>
          </a:xfrm>
          <a:prstGeom prst="accentCallout1">
            <a:avLst>
              <a:gd name="adj1" fmla="val 46184"/>
              <a:gd name="adj2" fmla="val -181"/>
              <a:gd name="adj3" fmla="val 109406"/>
              <a:gd name="adj4" fmla="val -62656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instantiate instance (object)</a:t>
            </a:r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ใหม่</a:t>
            </a:r>
            <a:endParaRPr lang="en-US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pass argument</a:t>
            </a:r>
            <a:endParaRPr lang="th-TH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Line Callout 1 (Accent Bar) 34"/>
          <p:cNvSpPr/>
          <p:nvPr/>
        </p:nvSpPr>
        <p:spPr>
          <a:xfrm flipH="1">
            <a:off x="7020273" y="4869160"/>
            <a:ext cx="1872208" cy="923330"/>
          </a:xfrm>
          <a:prstGeom prst="accentCallout1">
            <a:avLst>
              <a:gd name="adj1" fmla="val 48378"/>
              <a:gd name="adj2" fmla="val 101311"/>
              <a:gd name="adj3" fmla="val -63939"/>
              <a:gd name="adj4" fmla="val 199602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items :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Instance Attributes </a:t>
            </a:r>
          </a:p>
          <a:p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สำหรับแต่ละ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instance</a:t>
            </a:r>
            <a:endParaRPr lang="th-TH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52" y="764704"/>
            <a:ext cx="7776864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rgbClr val="C00000"/>
                </a:solidFill>
              </a:rPr>
              <a:t>1. Data Implementation : Queue </a:t>
            </a:r>
            <a:r>
              <a:rPr lang="th-TH" sz="1600">
                <a:solidFill>
                  <a:schemeClr val="tx1"/>
                </a:solidFill>
              </a:rPr>
              <a:t>แถวคอย</a:t>
            </a:r>
            <a:r>
              <a:rPr lang="th-TH" sz="1600">
                <a:solidFill>
                  <a:prstClr val="black"/>
                </a:solidFill>
              </a:rPr>
              <a:t> </a:t>
            </a:r>
            <a:r>
              <a:rPr lang="th-TH" sz="1600">
                <a:solidFill>
                  <a:schemeClr val="tx1"/>
                </a:solidFill>
              </a:rPr>
              <a:t>มีปลาย หัว ท้าย </a:t>
            </a:r>
            <a:r>
              <a:rPr lang="en-US" sz="1600">
                <a:solidFill>
                  <a:schemeClr val="tx1"/>
                </a:solidFill>
              </a:rPr>
              <a:t>-&gt; Python List</a:t>
            </a:r>
            <a:endParaRPr lang="th-TH" sz="160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 flipH="1">
            <a:off x="7020272" y="3103800"/>
            <a:ext cx="1944216" cy="1477328"/>
          </a:xfrm>
          <a:prstGeom prst="accentCallout1">
            <a:avLst>
              <a:gd name="adj1" fmla="val 48378"/>
              <a:gd name="adj2" fmla="val 101311"/>
              <a:gd name="adj3" fmla="val 48142"/>
              <a:gd name="adj4" fmla="val 162185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:</a:t>
            </a:r>
          </a:p>
          <a:p>
            <a:r>
              <a:rPr 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define </a:t>
            </a:r>
          </a:p>
          <a:p>
            <a:r>
              <a:rPr lang="en-US" b="1">
                <a:latin typeface="TH SarabunPSK" panose="020B0500040200020003" pitchFamily="34" charset="-34"/>
                <a:cs typeface="TH SarabunPSK" panose="020B0500040200020003" pitchFamily="34" charset="-34"/>
              </a:rPr>
              <a:t>Instance Attributes </a:t>
            </a:r>
            <a:r>
              <a:rPr 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ได้  </a:t>
            </a:r>
            <a:r>
              <a:rPr lang="th-TH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ในตัวอย่างนี้มี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เดียวคือ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items</a:t>
            </a:r>
            <a:endParaRPr lang="th-TH" b="1">
              <a:solidFill>
                <a:schemeClr val="tx1">
                  <a:lumMod val="50000"/>
                  <a:lumOff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5577" y="1124746"/>
            <a:ext cx="1649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>
                <a:solidFill>
                  <a:srgbClr val="C00000"/>
                </a:solidFill>
              </a:rPr>
              <a:t>ทำใน </a:t>
            </a:r>
            <a:r>
              <a:rPr lang="en-US">
                <a:solidFill>
                  <a:srgbClr val="C00000"/>
                </a:solidFill>
              </a:rPr>
              <a:t>constructor</a:t>
            </a:r>
          </a:p>
          <a:p>
            <a:r>
              <a:rPr lang="en-US">
                <a:solidFill>
                  <a:srgbClr val="C00000"/>
                </a:solidFill>
              </a:rPr>
              <a:t>__init__()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7" grpId="0" animBg="1"/>
      <p:bldP spid="28" grpId="0" animBg="1"/>
      <p:bldP spid="31" grpId="0" animBg="1"/>
      <p:bldP spid="32" grpId="0" animBg="1"/>
      <p:bldP spid="35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Argument</a:t>
            </a:r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2339753" y="1196754"/>
            <a:ext cx="4464496" cy="255454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class Queue</a:t>
            </a:r>
          </a:p>
          <a:p>
            <a:r>
              <a:rPr lang="en-US" sz="160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default : empty Queue/ </a:t>
            </a:r>
          </a:p>
          <a:p>
            <a:r>
              <a:rPr lang="en-US" sz="160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Queue([list])</a:t>
            </a:r>
          </a:p>
          <a:p>
            <a:r>
              <a:rPr lang="en-US" sz="160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.items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=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3" y="4149080"/>
            <a:ext cx="6068583" cy="15696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 = </a:t>
            </a:r>
            <a:r>
              <a:rPr lang="en-US" sz="1600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err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q.items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</a:t>
            </a:r>
            <a:r>
              <a:rPr lang="th-TH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00B0F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Queue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([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'A'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'B'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</a:t>
            </a:r>
            <a:r>
              <a:rPr lang="en-US" sz="1600" b="1">
                <a:solidFill>
                  <a:srgbClr val="00B05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'C'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])</a:t>
            </a:r>
          </a:p>
          <a:p>
            <a:pPr lvl="0">
              <a:lnSpc>
                <a:spcPct val="150000"/>
              </a:lnSpc>
            </a:pP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print(q</a:t>
            </a:r>
            <a:r>
              <a:rPr lang="th-TH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1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.items)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80282" y="5322694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'A'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'B'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1600" b="1">
                <a:solidFill>
                  <a:schemeClr val="accent6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'C'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00192" y="4581128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[]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5460811" y="1343177"/>
            <a:ext cx="3287654" cy="1477328"/>
            <a:chOff x="5748841" y="2567058"/>
            <a:chExt cx="3550696" cy="1477328"/>
          </a:xfrm>
        </p:grpSpPr>
        <p:sp>
          <p:nvSpPr>
            <p:cNvPr id="34" name="Line Callout 1 (Accent Bar) 33"/>
            <p:cNvSpPr/>
            <p:nvPr/>
          </p:nvSpPr>
          <p:spPr>
            <a:xfrm flipH="1">
              <a:off x="7334800" y="2567058"/>
              <a:ext cx="1964737" cy="1477328"/>
            </a:xfrm>
            <a:prstGeom prst="accentCallout1">
              <a:avLst>
                <a:gd name="adj1" fmla="val 48378"/>
                <a:gd name="adj2" fmla="val 101311"/>
                <a:gd name="adj3" fmla="val 78861"/>
                <a:gd name="adj4" fmla="val 17325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default argument</a:t>
              </a:r>
            </a:p>
            <a:p>
              <a:r>
                <a:rPr lang="th-TH" b="1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ถ้าไม่มีการ </a:t>
              </a:r>
              <a:r>
                <a:rPr lang="en-US" b="1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arg. </a:t>
              </a:r>
              <a:r>
                <a:rPr lang="th-TH" b="1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 </a:t>
              </a:r>
              <a:endParaRPr lang="en-US" b="1">
                <a:solidFill>
                  <a:schemeClr val="accent5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b="1">
                  <a:solidFill>
                    <a:schemeClr val="accent5">
                      <a:lumMod val="7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list = None</a:t>
              </a:r>
            </a:p>
            <a:p>
              <a:r>
                <a:rPr lang="th-TH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ถ้า </a:t>
              </a: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arg. </a:t>
              </a:r>
              <a:r>
                <a:rPr lang="th-TH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 </a:t>
              </a:r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list = </a:t>
              </a:r>
              <a:r>
                <a:rPr lang="th-TH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ตัวที่ </a:t>
              </a: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pass </a:t>
              </a:r>
              <a:r>
                <a:rPr lang="th-TH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</a:t>
              </a:r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48841" y="3657381"/>
              <a:ext cx="828771" cy="277829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8" name="Line Callout 1 (Accent Bar) 17"/>
          <p:cNvSpPr/>
          <p:nvPr/>
        </p:nvSpPr>
        <p:spPr>
          <a:xfrm flipH="1">
            <a:off x="6948264" y="3429002"/>
            <a:ext cx="1486304" cy="646331"/>
          </a:xfrm>
          <a:prstGeom prst="accentCallout1">
            <a:avLst>
              <a:gd name="adj1" fmla="val 48378"/>
              <a:gd name="adj2" fmla="val 101311"/>
              <a:gd name="adj3" fmla="val -86548"/>
              <a:gd name="adj4" fmla="val 207769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None</a:t>
            </a:r>
          </a:p>
          <a:p>
            <a:r>
              <a:rPr lang="th-TH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ใช้เช็ค </a:t>
            </a:r>
            <a:r>
              <a:rPr lang="en-US" b="1" err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identity</a:t>
            </a:r>
            <a:endParaRPr lang="th-TH" b="1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602128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>
                <a:solidFill>
                  <a:srgbClr val="00B0F0"/>
                </a:solidFill>
              </a:rPr>
              <a:t>ไม่เหมือนกับ </a:t>
            </a:r>
            <a:r>
              <a:rPr lang="en-US">
                <a:solidFill>
                  <a:srgbClr val="00B0F0"/>
                </a:solidFill>
              </a:rPr>
              <a:t>C++ &amp; Java </a:t>
            </a:r>
            <a:r>
              <a:rPr lang="th-TH">
                <a:solidFill>
                  <a:srgbClr val="00B0F0"/>
                </a:solidFill>
              </a:rPr>
              <a:t>ใน </a:t>
            </a:r>
            <a:r>
              <a:rPr lang="en-US">
                <a:solidFill>
                  <a:srgbClr val="00B0F0"/>
                </a:solidFill>
              </a:rPr>
              <a:t>Python </a:t>
            </a:r>
            <a:r>
              <a:rPr lang="th-TH">
                <a:solidFill>
                  <a:srgbClr val="00B0F0"/>
                </a:solidFill>
              </a:rPr>
              <a:t>ไม่สามารถมี</a:t>
            </a:r>
            <a:r>
              <a:rPr lang="en-US">
                <a:solidFill>
                  <a:srgbClr val="00B0F0"/>
                </a:solidFill>
              </a:rPr>
              <a:t> constructor </a:t>
            </a:r>
            <a:r>
              <a:rPr lang="th-TH">
                <a:solidFill>
                  <a:srgbClr val="00B0F0"/>
                </a:solidFill>
              </a:rPr>
              <a:t>หลายตัวได้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EC2F66D95744E907CE8D58F9CD093" ma:contentTypeVersion="6" ma:contentTypeDescription="Create a new document." ma:contentTypeScope="" ma:versionID="7c948c7343d77440b9cef41cc4a24096">
  <xsd:schema xmlns:xsd="http://www.w3.org/2001/XMLSchema" xmlns:xs="http://www.w3.org/2001/XMLSchema" xmlns:p="http://schemas.microsoft.com/office/2006/metadata/properties" xmlns:ns2="e35732c9-197f-48e7-998d-eb7542540243" targetNamespace="http://schemas.microsoft.com/office/2006/metadata/properties" ma:root="true" ma:fieldsID="b2fa7eb635a24759a2c3459d5d58faf2" ns2:_="">
    <xsd:import namespace="e35732c9-197f-48e7-998d-eb7542540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732c9-197f-48e7-998d-eb7542540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72C1B0-FA76-4D91-812A-2A959C81CB1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35732c9-197f-48e7-998d-eb7542540243"/>
  </ds:schemaRefs>
</ds:datastoreItem>
</file>

<file path=customXml/itemProps2.xml><?xml version="1.0" encoding="utf-8"?>
<ds:datastoreItem xmlns:ds="http://schemas.openxmlformats.org/officeDocument/2006/customXml" ds:itemID="{4361F1FF-9960-4197-AA80-4F9CAF5B000B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54EDA323-16FB-4B7E-B376-9DF10562F7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ANI_TEXT</Template>
  <Application>Microsoft Office PowerPoint</Application>
  <PresentationFormat>On-screen Show (4:3)</PresentationFormat>
  <Slides>24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1_Custom Design</vt:lpstr>
      <vt:lpstr>Queue</vt:lpstr>
      <vt:lpstr>Queue</vt:lpstr>
      <vt:lpstr>Queue   แถวคอย</vt:lpstr>
      <vt:lpstr>Queue Implementations</vt:lpstr>
      <vt:lpstr>Logical Abstract Data Type </vt:lpstr>
      <vt:lpstr>Queue Implementation</vt:lpstr>
      <vt:lpstr>Queue Data Implementation</vt:lpstr>
      <vt:lpstr>Data Implementation : __init__()</vt:lpstr>
      <vt:lpstr>Default Argument</vt:lpstr>
      <vt:lpstr>Queue Operation Implementation</vt:lpstr>
      <vt:lpstr>enQueue()</vt:lpstr>
      <vt:lpstr>deQueue()</vt:lpstr>
      <vt:lpstr>isEmpty()</vt:lpstr>
      <vt:lpstr>size()</vt:lpstr>
      <vt:lpstr>Python list Internal</vt:lpstr>
      <vt:lpstr>Python deque (double-ended queue)</vt:lpstr>
      <vt:lpstr>Queue Implementations</vt:lpstr>
      <vt:lpstr>Queue Implementation using Python deque (double-ended queue)</vt:lpstr>
      <vt:lpstr>Queue() : Python deque (double-ended queue)</vt:lpstr>
      <vt:lpstr>Test Your deque Queue</vt:lpstr>
      <vt:lpstr>Queue() : Python deque (double-ended queue)</vt:lpstr>
      <vt:lpstr>Queue Implementations</vt:lpstr>
      <vt:lpstr>Linked List</vt:lpstr>
      <vt:lpstr>Linked Queue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WincoolV5</dc:creator>
  <cp:lastModifiedBy>วิภาดา มีสกุล</cp:lastModifiedBy>
  <cp:revision>2</cp:revision>
  <dcterms:created xsi:type="dcterms:W3CDTF">2014-10-05T00:31:01Z</dcterms:created>
  <dcterms:modified xsi:type="dcterms:W3CDTF">2020-08-26T10:37:20Z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TC103382659990</vt:lpwstr>
  </property>
  <property fmtid="{D5CDD505-2E9C-101B-9397-08002B2CF9AE}" pid="3" name="ContentTypeId">
    <vt:lpwstr>0x010100BCCEC2F66D95744E907CE8D58F9CD093</vt:lpwstr>
  </property>
</Properties>
</file>