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3" r:id="rId13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CE39E-5EE6-4AD4-84C4-AEE440391BA0}" v="1" dt="2020-08-18T06:33:24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IPOOM KLAYNIUM" userId="S::62010496@kmitl.ac.th::fff9ddaf-9113-49a4-88a7-ae917ab3b2bc" providerId="AD" clId="Web-{1C4CE39E-5EE6-4AD4-84C4-AEE440391BA0}"/>
    <pc:docChg chg="modSld">
      <pc:chgData name="NITIPOOM KLAYNIUM" userId="S::62010496@kmitl.ac.th::fff9ddaf-9113-49a4-88a7-ae917ab3b2bc" providerId="AD" clId="Web-{1C4CE39E-5EE6-4AD4-84C4-AEE440391BA0}" dt="2020-08-18T06:33:24.034" v="0" actId="1076"/>
      <pc:docMkLst>
        <pc:docMk/>
      </pc:docMkLst>
      <pc:sldChg chg="modSp">
        <pc:chgData name="NITIPOOM KLAYNIUM" userId="S::62010496@kmitl.ac.th::fff9ddaf-9113-49a4-88a7-ae917ab3b2bc" providerId="AD" clId="Web-{1C4CE39E-5EE6-4AD4-84C4-AEE440391BA0}" dt="2020-08-18T06:33:24.034" v="0" actId="1076"/>
        <pc:sldMkLst>
          <pc:docMk/>
          <pc:sldMk cId="2824252664" sldId="266"/>
        </pc:sldMkLst>
        <pc:picChg chg="mod">
          <ac:chgData name="NITIPOOM KLAYNIUM" userId="S::62010496@kmitl.ac.th::fff9ddaf-9113-49a4-88a7-ae917ab3b2bc" providerId="AD" clId="Web-{1C4CE39E-5EE6-4AD4-84C4-AEE440391BA0}" dt="2020-08-18T06:33:24.034" v="0" actId="1076"/>
          <ac:picMkLst>
            <pc:docMk/>
            <pc:sldMk cId="2824252664" sldId="266"/>
            <ac:picMk id="5" creationId="{5640B600-BEC0-934E-8CB8-D4579FA3F5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7498D-9D28-594A-A56E-EDF812DAF825}" type="datetimeFigureOut">
              <a:rPr lang="en-TH" smtClean="0"/>
              <a:t>08/17/2020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88FB0-BEAD-5740-BBA4-D4582C2DF45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9140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/>
              <a:t>﻿class Employee:</a:t>
            </a:r>
          </a:p>
          <a:p>
            <a:r>
              <a:rPr lang="en-TH"/>
              <a:t>    'Common base class for all employees'</a:t>
            </a:r>
          </a:p>
          <a:p>
            <a:r>
              <a:rPr lang="en-TH"/>
              <a:t>    empCount = 0</a:t>
            </a:r>
          </a:p>
          <a:p>
            <a:r>
              <a:rPr lang="en-TH"/>
              <a:t>    </a:t>
            </a:r>
          </a:p>
          <a:p>
            <a:r>
              <a:rPr lang="en-TH"/>
              <a:t>    def __init__(self, name, salary):</a:t>
            </a:r>
          </a:p>
          <a:p>
            <a:r>
              <a:rPr lang="en-TH"/>
              <a:t>        self.name = name</a:t>
            </a:r>
          </a:p>
          <a:p>
            <a:r>
              <a:rPr lang="en-TH"/>
              <a:t>        self.salary = salary</a:t>
            </a:r>
          </a:p>
          <a:p>
            <a:r>
              <a:rPr lang="en-TH"/>
              <a:t>        Employee.empCount += 1</a:t>
            </a:r>
          </a:p>
          <a:p>
            <a:r>
              <a:rPr lang="en-TH"/>
              <a:t>    </a:t>
            </a:r>
          </a:p>
          <a:p>
            <a:r>
              <a:rPr lang="en-TH"/>
              <a:t>    def displayCount(self):</a:t>
            </a:r>
          </a:p>
          <a:p>
            <a:r>
              <a:rPr lang="en-TH"/>
              <a:t>        print ("Total Employee %d" % Employee.empCount)</a:t>
            </a:r>
          </a:p>
          <a:p>
            <a:r>
              <a:rPr lang="en-TH"/>
              <a:t>    </a:t>
            </a:r>
          </a:p>
          <a:p>
            <a:r>
              <a:rPr lang="en-TH"/>
              <a:t>    def displayEmployee(self):</a:t>
            </a:r>
          </a:p>
          <a:p>
            <a:r>
              <a:rPr lang="en-TH"/>
              <a:t>        print ("Name : ", self.name, ", Salary: ", self.salary)</a:t>
            </a:r>
          </a:p>
          <a:p>
            <a:endParaRPr lang="en-TH"/>
          </a:p>
          <a:p>
            <a:r>
              <a:rPr lang="en-TH"/>
              <a:t>emp = Employee('Jame',2500)</a:t>
            </a:r>
          </a:p>
          <a:p>
            <a:endParaRPr lang="en-TH"/>
          </a:p>
          <a:p>
            <a:r>
              <a:rPr lang="en-TH"/>
              <a:t>print ("Employee.__doc__:", Employee.__doc__)</a:t>
            </a:r>
          </a:p>
          <a:p>
            <a:r>
              <a:rPr lang="en-TH"/>
              <a:t>print ("Employee.__name__:", Employee.__name__)</a:t>
            </a:r>
          </a:p>
          <a:p>
            <a:r>
              <a:rPr lang="en-TH"/>
              <a:t>print ("Employee.__module__:", Employee.__module__)</a:t>
            </a:r>
          </a:p>
          <a:p>
            <a:r>
              <a:rPr lang="en-TH"/>
              <a:t>print ("Employee.__bases__:", Employee.__bases__)</a:t>
            </a:r>
          </a:p>
          <a:p>
            <a:r>
              <a:rPr lang="en-TH"/>
              <a:t>print ("Employee.__dict__:", Employee.__dict__)</a:t>
            </a:r>
          </a:p>
          <a:p>
            <a:r>
              <a:rPr lang="en-US"/>
              <a:t>﻿print ("emp1.__dict__",emp1.__dict__)</a:t>
            </a:r>
            <a:endParaRPr lang="en-TH"/>
          </a:p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88FB0-BEAD-5740-BBA4-D4582C2DF451}" type="slidenum">
              <a:rPr lang="en-TH" smtClean="0"/>
              <a:t>5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3963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effectLst/>
                <a:latin typeface="Calibri" panose="020F0502020204030204" pitchFamily="34" charset="0"/>
              </a:rPr>
              <a:t>class Parent: # define parent class 	def </a:t>
            </a:r>
            <a:r>
              <a:rPr lang="en-US" sz="1200" err="1">
                <a:effectLst/>
                <a:latin typeface="Calibri" panose="020F0502020204030204" pitchFamily="34" charset="0"/>
              </a:rPr>
              <a:t>myMethod</a:t>
            </a:r>
            <a:r>
              <a:rPr lang="en-US" sz="1200">
                <a:effectLst/>
                <a:latin typeface="Calibri" panose="020F0502020204030204" pitchFamily="34" charset="0"/>
              </a:rPr>
              <a:t>(self): </a:t>
            </a:r>
          </a:p>
          <a:p>
            <a:r>
              <a:rPr lang="en-US" sz="1200">
                <a:effectLst/>
                <a:latin typeface="Calibri" panose="020F0502020204030204" pitchFamily="34" charset="0"/>
              </a:rPr>
              <a:t>		print ('Calling parent method’) </a:t>
            </a:r>
          </a:p>
          <a:p>
            <a:endParaRPr lang="en-US" sz="1200">
              <a:effectLst/>
              <a:latin typeface="Calibri" panose="020F0502020204030204" pitchFamily="34" charset="0"/>
            </a:endParaRPr>
          </a:p>
          <a:p>
            <a:r>
              <a:rPr lang="en-US" sz="1200">
                <a:effectLst/>
                <a:latin typeface="Calibri" panose="020F0502020204030204" pitchFamily="34" charset="0"/>
              </a:rPr>
              <a:t>class Child(Parent): # define child class </a:t>
            </a:r>
          </a:p>
          <a:p>
            <a:r>
              <a:rPr lang="en-US" sz="1200">
                <a:effectLst/>
                <a:latin typeface="Calibri" panose="020F0502020204030204" pitchFamily="34" charset="0"/>
              </a:rPr>
              <a:t>	def </a:t>
            </a:r>
            <a:r>
              <a:rPr lang="en-US" sz="1200" err="1">
                <a:effectLst/>
                <a:latin typeface="Calibri" panose="020F0502020204030204" pitchFamily="34" charset="0"/>
              </a:rPr>
              <a:t>myMethod</a:t>
            </a:r>
            <a:r>
              <a:rPr lang="en-US" sz="1200">
                <a:effectLst/>
                <a:latin typeface="Calibri" panose="020F0502020204030204" pitchFamily="34" charset="0"/>
              </a:rPr>
              <a:t>(self): </a:t>
            </a:r>
          </a:p>
          <a:p>
            <a:r>
              <a:rPr lang="en-US" sz="1200">
                <a:effectLst/>
                <a:latin typeface="Calibri" panose="020F0502020204030204" pitchFamily="34" charset="0"/>
              </a:rPr>
              <a:t>		print ('Calling child method’) </a:t>
            </a:r>
          </a:p>
          <a:p>
            <a:endParaRPr lang="en-US" sz="1200">
              <a:effectLst/>
              <a:latin typeface="Calibri" panose="020F0502020204030204" pitchFamily="34" charset="0"/>
            </a:endParaRPr>
          </a:p>
          <a:p>
            <a:r>
              <a:rPr lang="en-US" sz="1200">
                <a:effectLst/>
                <a:latin typeface="Calibri" panose="020F0502020204030204" pitchFamily="34" charset="0"/>
              </a:rPr>
              <a:t>c = Child() # instance of child </a:t>
            </a:r>
          </a:p>
          <a:p>
            <a:r>
              <a:rPr lang="en-US" sz="1200" err="1">
                <a:effectLst/>
                <a:latin typeface="Calibri" panose="020F0502020204030204" pitchFamily="34" charset="0"/>
              </a:rPr>
              <a:t>c.myMethod</a:t>
            </a:r>
            <a:r>
              <a:rPr lang="en-US" sz="1200">
                <a:effectLst/>
                <a:latin typeface="Calibri" panose="020F0502020204030204" pitchFamily="34" charset="0"/>
              </a:rPr>
              <a:t>() # child calls overridden method </a:t>
            </a:r>
            <a:endParaRPr lang="en-US">
              <a:effectLst/>
              <a:latin typeface="Calibri" panose="020F0502020204030204" pitchFamily="34" charset="0"/>
            </a:endParaRPr>
          </a:p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88FB0-BEAD-5740-BBA4-D4582C2DF451}" type="slidenum">
              <a:rPr lang="en-TH" smtClean="0"/>
              <a:t>6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00828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effectLst/>
                <a:latin typeface="Calibri" panose="020F0502020204030204" pitchFamily="34" charset="0"/>
              </a:rPr>
              <a:t>def product(a, b): </a:t>
            </a:r>
          </a:p>
          <a:p>
            <a:r>
              <a:rPr lang="en-US" sz="1200">
                <a:effectLst/>
                <a:latin typeface="Calibri" panose="020F0502020204030204" pitchFamily="34" charset="0"/>
              </a:rPr>
              <a:t>	p = a * b </a:t>
            </a:r>
          </a:p>
          <a:p>
            <a:r>
              <a:rPr lang="th-TH" sz="1200">
                <a:effectLst/>
                <a:latin typeface="Calibri" panose="020F0502020204030204" pitchFamily="34" charset="0"/>
              </a:rPr>
              <a:t>	</a:t>
            </a:r>
            <a:r>
              <a:rPr lang="en-US" sz="1200">
                <a:effectLst/>
                <a:latin typeface="Calibri" panose="020F0502020204030204" pitchFamily="34" charset="0"/>
              </a:rPr>
              <a:t>print(p) </a:t>
            </a:r>
          </a:p>
          <a:p>
            <a:endParaRPr lang="en-US" sz="1200">
              <a:latin typeface="Calibri" panose="020F0502020204030204" pitchFamily="34" charset="0"/>
            </a:endParaRPr>
          </a:p>
          <a:p>
            <a:r>
              <a:rPr lang="en-US" sz="1200">
                <a:effectLst/>
                <a:latin typeface="Calibri" panose="020F0502020204030204" pitchFamily="34" charset="0"/>
              </a:rPr>
              <a:t>def product(a, b, c): </a:t>
            </a:r>
          </a:p>
          <a:p>
            <a:r>
              <a:rPr lang="th-TH" sz="1200">
                <a:effectLst/>
                <a:latin typeface="Calibri" panose="020F0502020204030204" pitchFamily="34" charset="0"/>
              </a:rPr>
              <a:t>	</a:t>
            </a:r>
            <a:r>
              <a:rPr lang="en-US" sz="1200">
                <a:effectLst/>
                <a:latin typeface="Calibri" panose="020F0502020204030204" pitchFamily="34" charset="0"/>
              </a:rPr>
              <a:t>p = a * b * c </a:t>
            </a:r>
          </a:p>
          <a:p>
            <a:r>
              <a:rPr lang="th-TH" sz="1200">
                <a:effectLst/>
                <a:latin typeface="Calibri" panose="020F0502020204030204" pitchFamily="34" charset="0"/>
              </a:rPr>
              <a:t>	</a:t>
            </a:r>
            <a:r>
              <a:rPr lang="en-US" sz="1200">
                <a:effectLst/>
                <a:latin typeface="Calibri" panose="020F0502020204030204" pitchFamily="34" charset="0"/>
              </a:rPr>
              <a:t>print(p) </a:t>
            </a:r>
          </a:p>
          <a:p>
            <a:endParaRPr lang="en-US" sz="1200">
              <a:effectLst/>
              <a:latin typeface="Calibri" panose="020F0502020204030204" pitchFamily="34" charset="0"/>
            </a:endParaRPr>
          </a:p>
          <a:p>
            <a:r>
              <a:rPr lang="en-US" sz="1200">
                <a:effectLst/>
                <a:latin typeface="Calibri" panose="020F0502020204030204" pitchFamily="34" charset="0"/>
              </a:rPr>
              <a:t>#product(4, 5) </a:t>
            </a:r>
          </a:p>
          <a:p>
            <a:r>
              <a:rPr lang="en-US" sz="1200">
                <a:effectLst/>
                <a:latin typeface="Calibri" panose="020F0502020204030204" pitchFamily="34" charset="0"/>
              </a:rPr>
              <a:t>product(4, 5, 5) </a:t>
            </a:r>
          </a:p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88FB0-BEAD-5740-BBA4-D4582C2DF451}" type="slidenum">
              <a:rPr lang="en-TH" smtClean="0"/>
              <a:t>7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7464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6829-413F-104E-8826-2839B4E9D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2C37B-3BF1-CC47-9314-E4D3914DC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B99E-F4AA-B846-BDD7-16816EC9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8C97-B4BB-C748-8D36-5D186B33191A}" type="datetimeFigureOut">
              <a:rPr lang="en-TH" smtClean="0"/>
              <a:t>08/17/2020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7B23A-7003-1040-AF91-7EB23F6F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A57CF-9FA9-4F40-ACF1-A5A73B1B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8881-9930-7D4C-88A7-42295734E9A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7034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E763-DCD6-A049-8C33-4B36FD16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26CCC-6EEE-8B4B-B63B-424CB8B47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464D-8E78-B34B-97CF-9DB94055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8C97-B4BB-C748-8D36-5D186B33191A}" type="datetimeFigureOut">
              <a:rPr lang="en-TH" smtClean="0"/>
              <a:t>08/17/2020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0FDC8-7BFF-0A4B-939C-43AD82DC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9B0D0-BFB2-DE45-941D-3F336215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8881-9930-7D4C-88A7-42295734E9A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2313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825C0-3658-9D48-AF41-A90396EE9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BCD88-AF5C-C149-B838-93E1B51A6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6DD9D-D630-F440-9826-ACFD679E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8C97-B4BB-C748-8D36-5D186B33191A}" type="datetimeFigureOut">
              <a:rPr lang="en-TH" smtClean="0"/>
              <a:t>08/17/2020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78E25-5133-484A-85D5-AC985F81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0095B-8C33-0B43-94E7-7A7C323B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8881-9930-7D4C-88A7-42295734E9A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0814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0446-4450-5A41-BA16-E9721370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E7B29-AD25-EE46-ADD8-C4E0985E6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15532-68F0-FD46-8237-9E3B676D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8C97-B4BB-C748-8D36-5D186B33191A}" type="datetimeFigureOut">
              <a:rPr lang="en-TH" smtClean="0"/>
              <a:t>08/17/2020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EB165-9C16-914E-BAC9-F56A8638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1C285-6EE7-B14A-BE67-D3DB2AC9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8881-9930-7D4C-88A7-42295734E9A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9106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700F-2033-7C45-8441-3C3AF781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0F3A-D565-6F46-9926-8E5F5261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E3E24-A1FF-CF46-8B3D-3FED2CD8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8C97-B4BB-C748-8D36-5D186B33191A}" type="datetimeFigureOut">
              <a:rPr lang="en-TH" smtClean="0"/>
              <a:t>08/17/2020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E3875-8D69-574A-91EF-67B158EB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56C19-09C4-1647-95C3-35B5FE1A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8881-9930-7D4C-88A7-42295734E9A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4406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BD3A-D213-E64D-9E79-01030716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A1A92-F584-6546-BEE0-4852757BB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3F461-BB75-5347-B1CD-505A6EEBD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F6C84-522C-B14B-AC62-09EC1DF5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8C97-B4BB-C748-8D36-5D186B33191A}" type="datetimeFigureOut">
              <a:rPr lang="en-TH" smtClean="0"/>
              <a:t>08/17/2020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00248-67B0-1749-BD0F-E0BD54BF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288EB-E98B-5546-9EC6-C4958229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8881-9930-7D4C-88A7-42295734E9A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4578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5EC4-121C-7A4F-BEBB-10FC49C2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A60-7F28-B64C-B596-39C3010A6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8CEE-CC02-1344-9ACB-A3F00A93F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7F8DA-965E-1B4A-B256-7A683C405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57F1B-A83D-FC48-B882-9A4C0DA30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B55E8-1F23-294C-99BF-C57EAA1E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8C97-B4BB-C748-8D36-5D186B33191A}" type="datetimeFigureOut">
              <a:rPr lang="en-TH" smtClean="0"/>
              <a:t>08/17/2020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A542F5-BC09-1744-9935-C2024203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87C61-F94D-134B-91E1-AD229620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8881-9930-7D4C-88A7-42295734E9A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9806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9D15-1FD2-A24E-8900-09D7F88C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00779-6370-264B-865A-7007E7D0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8C97-B4BB-C748-8D36-5D186B33191A}" type="datetimeFigureOut">
              <a:rPr lang="en-TH" smtClean="0"/>
              <a:t>08/17/2020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98E19-F525-4B41-8752-F4D61951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1C0F8-CE0B-7C40-847D-5E84FAB4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8881-9930-7D4C-88A7-42295734E9A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3691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FB43C-21A9-7E47-8F63-82CE8649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8C97-B4BB-C748-8D36-5D186B33191A}" type="datetimeFigureOut">
              <a:rPr lang="en-TH" smtClean="0"/>
              <a:t>08/17/2020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89861-0922-D043-B881-DE23D68E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43809-F5A5-CC4A-96BE-F72ECCBC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8881-9930-7D4C-88A7-42295734E9A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0973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D8CA-5D63-F34C-908A-A03E0A3A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B418-DD11-2149-9E18-6754746E8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4577C-3B52-7F40-8373-AD7830D39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5F1B4-FC86-D048-A0CE-16EADB36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8C97-B4BB-C748-8D36-5D186B33191A}" type="datetimeFigureOut">
              <a:rPr lang="en-TH" smtClean="0"/>
              <a:t>08/17/2020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E5A5-3FC2-E24F-9B73-F66D4F15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07E27-202C-ED4D-AC91-AF9F956A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8881-9930-7D4C-88A7-42295734E9A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0804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3FE9-2B76-9F41-9E1B-4A9B4F80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6F50E-72C8-DD48-B8D9-12579F1F4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81F8B-F578-0A4D-B957-00B14D8EC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8E605-0A79-6F49-B6FD-3CC7122C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8C97-B4BB-C748-8D36-5D186B33191A}" type="datetimeFigureOut">
              <a:rPr lang="en-TH" smtClean="0"/>
              <a:t>08/17/2020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7F096-8AA9-3F49-A220-0408B529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A23C5-92D8-7249-8B02-D0033BA7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8881-9930-7D4C-88A7-42295734E9A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2620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78B26-A284-8A4B-8429-E8BFDD48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C7B5A-1175-0745-8AE1-A99EC2B19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D70F2-0E61-3746-9F11-03B68DE6A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28C97-B4BB-C748-8D36-5D186B33191A}" type="datetimeFigureOut">
              <a:rPr lang="en-TH" smtClean="0"/>
              <a:t>08/17/2020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D37AB-A3E6-5E4C-B61B-2256ABDCF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67AE6-6249-7F4D-B262-5A433913B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D8881-9930-7D4C-88A7-42295734E9A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2864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96F267-224B-8A42-9F19-DEB40F9D8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9962" y="2107163"/>
            <a:ext cx="6403432" cy="203105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Object oriented in python</a:t>
            </a:r>
            <a:br>
              <a:rPr lang="en-US" sz="4700">
                <a:solidFill>
                  <a:srgbClr val="FFFFFF"/>
                </a:solidFill>
              </a:rPr>
            </a:br>
            <a:endParaRPr lang="en-TH" sz="4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22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50DF-9FCF-A44E-B9FE-EAB0CFF2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OOP Terminology 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D2E7-0818-794C-9FE1-A23E0949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/>
              <a:t>Class</a:t>
            </a:r>
            <a:r>
              <a:rPr lang="th-TH" sz="3200"/>
              <a:t> </a:t>
            </a:r>
            <a:r>
              <a:rPr lang="en-US" sz="3200"/>
              <a:t> </a:t>
            </a:r>
            <a:r>
              <a:rPr lang="th-TH" sz="3200"/>
              <a:t>คือ การกำหนดต้นแบบสำ</a:t>
            </a:r>
            <a:r>
              <a:rPr lang="th-TH" sz="3200" err="1"/>
              <a:t>หรั</a:t>
            </a:r>
            <a:r>
              <a:rPr lang="th-TH" sz="3200"/>
              <a:t>บอ</a:t>
            </a:r>
            <a:r>
              <a:rPr lang="th-TH" sz="3200" err="1"/>
              <a:t>็</a:t>
            </a:r>
            <a:r>
              <a:rPr lang="th-TH" sz="3200"/>
              <a:t>อบ</a:t>
            </a:r>
            <a:r>
              <a:rPr lang="th-TH" sz="3200" err="1"/>
              <a:t>เจ็กต์</a:t>
            </a:r>
            <a:r>
              <a:rPr lang="th-TH" sz="3200"/>
              <a:t> โดยกำหนดชุดของแอ</a:t>
            </a:r>
            <a:r>
              <a:rPr lang="th-TH" sz="3200" err="1"/>
              <a:t>็ตทริ</a:t>
            </a:r>
            <a:r>
              <a:rPr lang="th-TH" sz="3200"/>
              <a:t>บิว</a:t>
            </a:r>
            <a:r>
              <a:rPr lang="th-TH" sz="3200" err="1"/>
              <a:t>ต์</a:t>
            </a:r>
            <a:r>
              <a:rPr lang="th-TH" sz="3200"/>
              <a:t>ที่แสดงลักษณะของอ</a:t>
            </a:r>
            <a:r>
              <a:rPr lang="th-TH" sz="3200" err="1"/>
              <a:t>็</a:t>
            </a:r>
            <a:r>
              <a:rPr lang="th-TH" sz="3200"/>
              <a:t>อบ</a:t>
            </a:r>
            <a:r>
              <a:rPr lang="th-TH" sz="3200" err="1"/>
              <a:t>เจ็กต์</a:t>
            </a:r>
            <a:r>
              <a:rPr lang="th-TH" sz="3200"/>
              <a:t> </a:t>
            </a:r>
            <a:endParaRPr lang="en-US" sz="3200"/>
          </a:p>
          <a:p>
            <a:pPr lvl="1"/>
            <a:r>
              <a:rPr lang="th-TH" sz="2800"/>
              <a:t>โดยแอ</a:t>
            </a:r>
            <a:r>
              <a:rPr lang="th-TH" sz="2800" err="1"/>
              <a:t>ตทริ</a:t>
            </a:r>
            <a:r>
              <a:rPr lang="th-TH" sz="2800"/>
              <a:t>บิว</a:t>
            </a:r>
            <a:r>
              <a:rPr lang="th-TH" sz="2800" err="1"/>
              <a:t>ต์ข</a:t>
            </a:r>
            <a:r>
              <a:rPr lang="th-TH" sz="2800"/>
              <a:t>องคลาสคือ </a:t>
            </a:r>
            <a:r>
              <a:rPr lang="en-US" sz="2800"/>
              <a:t>Data members </a:t>
            </a:r>
            <a:r>
              <a:rPr lang="th-TH" sz="2800"/>
              <a:t> และ </a:t>
            </a:r>
            <a:r>
              <a:rPr lang="en-US" sz="2800"/>
              <a:t>Method </a:t>
            </a:r>
            <a:r>
              <a:rPr lang="th-TH" sz="2800"/>
              <a:t>ซึ่งเข้าถึงผ่านเครื่องหมาย</a:t>
            </a:r>
            <a:r>
              <a:rPr lang="en-US" sz="2800"/>
              <a:t> .</a:t>
            </a:r>
          </a:p>
          <a:p>
            <a:r>
              <a:rPr lang="en-US" sz="3200"/>
              <a:t>Class variable </a:t>
            </a:r>
            <a:r>
              <a:rPr lang="th-TH" sz="3200"/>
              <a:t>คือ</a:t>
            </a:r>
            <a:r>
              <a:rPr lang="en-US" sz="3200"/>
              <a:t> </a:t>
            </a:r>
            <a:r>
              <a:rPr lang="th-TH" sz="3200"/>
              <a:t>ตัวแปรคลาสถูกกำหนดภายในคลาส แต่อยู่นอกเมธอดของคลาส ตัวแปรคลาสไม่ได้ใช้บ่อยเท่ากับตัวแปรอิน</a:t>
            </a:r>
            <a:r>
              <a:rPr lang="th-TH" sz="3200" err="1"/>
              <a:t>สแ</a:t>
            </a:r>
            <a:r>
              <a:rPr lang="th-TH" sz="3200"/>
              <a:t>ตน</a:t>
            </a:r>
            <a:r>
              <a:rPr lang="th-TH" sz="3200" err="1"/>
              <a:t>ซ์</a:t>
            </a:r>
            <a:r>
              <a:rPr lang="en-US" sz="3200"/>
              <a:t> </a:t>
            </a:r>
            <a:endParaRPr lang="th-TH" sz="3200"/>
          </a:p>
          <a:p>
            <a:r>
              <a:rPr lang="en-US" sz="3200"/>
              <a:t>Instance variable </a:t>
            </a:r>
            <a:r>
              <a:rPr lang="th-TH" sz="3200"/>
              <a:t>คือ ตัวแปรที่ประกาศใน </a:t>
            </a:r>
            <a:r>
              <a:rPr lang="en-US" sz="3200"/>
              <a:t>method </a:t>
            </a:r>
            <a:r>
              <a:rPr lang="th-TH" sz="3200"/>
              <a:t>ของ คลาสนั้น</a:t>
            </a:r>
          </a:p>
          <a:p>
            <a:r>
              <a:rPr lang="en-US" sz="3200"/>
              <a:t>Data member </a:t>
            </a:r>
            <a:r>
              <a:rPr lang="th-TH" sz="3200"/>
              <a:t>คือ </a:t>
            </a:r>
            <a:r>
              <a:rPr lang="en-US" sz="3200"/>
              <a:t>Class variable </a:t>
            </a:r>
            <a:r>
              <a:rPr lang="th-TH" sz="3200"/>
              <a:t>หรือ</a:t>
            </a:r>
            <a:r>
              <a:rPr lang="en-US" sz="3200"/>
              <a:t> Instance variable </a:t>
            </a:r>
            <a:r>
              <a:rPr lang="th-TH" sz="3200"/>
              <a:t>ที่เก็บข้อมูลที่เกี่ยวข้องกับคลาสและ</a:t>
            </a:r>
            <a:r>
              <a:rPr lang="th-TH" sz="3200" err="1"/>
              <a:t>อ็</a:t>
            </a:r>
            <a:r>
              <a:rPr lang="th-TH" sz="3200"/>
              <a:t>อบ</a:t>
            </a:r>
            <a:r>
              <a:rPr lang="th-TH" sz="3200" err="1"/>
              <a:t>เจ็กต์</a:t>
            </a:r>
            <a:endParaRPr lang="en-US" sz="3200"/>
          </a:p>
          <a:p>
            <a:r>
              <a:rPr lang="en-US" sz="3200"/>
              <a:t>Method </a:t>
            </a:r>
            <a:r>
              <a:rPr lang="th-TH" sz="3200"/>
              <a:t>คือ เป็นฟังก์ชั่นที่กำหนดขึ้นในคลาส</a:t>
            </a:r>
          </a:p>
          <a:p>
            <a:endParaRPr lang="en-TH" sz="3200"/>
          </a:p>
        </p:txBody>
      </p:sp>
    </p:spTree>
    <p:extLst>
      <p:ext uri="{BB962C8B-B14F-4D97-AF65-F5344CB8AC3E}">
        <p14:creationId xmlns:p14="http://schemas.microsoft.com/office/powerpoint/2010/main" val="426105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590A-F9CC-6C48-9238-EE1CB705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OOP Terminology 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8DD44-2459-6444-8CAA-25279F31C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2408"/>
          </a:xfrm>
        </p:spPr>
        <p:txBody>
          <a:bodyPr>
            <a:normAutofit/>
          </a:bodyPr>
          <a:lstStyle/>
          <a:p>
            <a:r>
              <a:rPr lang="en-US"/>
              <a:t>Instance </a:t>
            </a:r>
            <a:r>
              <a:rPr lang="th-TH"/>
              <a:t>คือ </a:t>
            </a:r>
            <a:r>
              <a:rPr lang="th-TH" err="1"/>
              <a:t>อ็</a:t>
            </a:r>
            <a:r>
              <a:rPr lang="th-TH"/>
              <a:t>อบ</a:t>
            </a:r>
            <a:r>
              <a:rPr lang="th-TH" err="1"/>
              <a:t>เจ็กต์ข</a:t>
            </a:r>
            <a:r>
              <a:rPr lang="th-TH"/>
              <a:t>องคลาสนั้น</a:t>
            </a:r>
          </a:p>
          <a:p>
            <a:r>
              <a:rPr lang="en-US"/>
              <a:t>Object </a:t>
            </a:r>
            <a:r>
              <a:rPr lang="th-TH"/>
              <a:t>คือ อิน</a:t>
            </a:r>
            <a:r>
              <a:rPr lang="th-TH" err="1"/>
              <a:t>สแ</a:t>
            </a:r>
            <a:r>
              <a:rPr lang="th-TH"/>
              <a:t>ตน</a:t>
            </a:r>
            <a:r>
              <a:rPr lang="th-TH" err="1"/>
              <a:t>ซ์</a:t>
            </a:r>
            <a:r>
              <a:rPr lang="th-TH"/>
              <a:t>เฉพาะของโครงสร้างข้อมูลที่กำหนดโดยคลาส </a:t>
            </a:r>
            <a:endParaRPr lang="en-US"/>
          </a:p>
          <a:p>
            <a:pPr lvl="1"/>
            <a:r>
              <a:rPr lang="th-TH" err="1"/>
              <a:t>อ็</a:t>
            </a:r>
            <a:r>
              <a:rPr lang="th-TH"/>
              <a:t>อบ</a:t>
            </a:r>
            <a:r>
              <a:rPr lang="th-TH" err="1"/>
              <a:t>เจ็กต์</a:t>
            </a:r>
            <a:r>
              <a:rPr lang="th-TH"/>
              <a:t>ประกอบด้วย</a:t>
            </a:r>
            <a:r>
              <a:rPr lang="en-US"/>
              <a:t> 2 </a:t>
            </a:r>
            <a:r>
              <a:rPr lang="th-TH"/>
              <a:t>ส่วน คือ </a:t>
            </a:r>
            <a:r>
              <a:rPr lang="en-US"/>
              <a:t> Data member </a:t>
            </a:r>
            <a:r>
              <a:rPr lang="th-TH"/>
              <a:t>และ </a:t>
            </a:r>
            <a:r>
              <a:rPr lang="en-US"/>
              <a:t>Method</a:t>
            </a:r>
          </a:p>
          <a:p>
            <a:pPr lvl="1"/>
            <a:endParaRPr lang="th-TH"/>
          </a:p>
          <a:p>
            <a:r>
              <a:rPr lang="en-US"/>
              <a:t>Method overriding </a:t>
            </a:r>
            <a:r>
              <a:rPr lang="th-TH"/>
              <a:t>คือ ความสามารถในการทำงานของ </a:t>
            </a:r>
            <a:r>
              <a:rPr lang="en-US"/>
              <a:t>method</a:t>
            </a:r>
            <a:r>
              <a:rPr lang="th-TH"/>
              <a:t> ที่ได้รับการถ่ายทอดมาจากคลาสแม่</a:t>
            </a:r>
            <a:endParaRPr lang="en-US"/>
          </a:p>
          <a:p>
            <a:endParaRPr lang="th-TH"/>
          </a:p>
          <a:p>
            <a:r>
              <a:rPr lang="en-TH"/>
              <a:t>Function overloading </a:t>
            </a:r>
            <a:r>
              <a:rPr lang="th-TH"/>
              <a:t>คือ การกำหนดพฤติกรรมมากกว่าหนึ่งอย่างให้กับฟังก์ชันหนึ่ง ๆ การดำเนินการจะแตกต่างกันไปตามประเภทของวัตถุหรืออาร์</a:t>
            </a:r>
            <a:r>
              <a:rPr lang="th-TH" err="1"/>
              <a:t>กิวเ</a:t>
            </a:r>
            <a:r>
              <a:rPr lang="th-TH"/>
              <a:t>มนต์ที่เกี่ยวข้อง</a:t>
            </a:r>
          </a:p>
          <a:p>
            <a:r>
              <a:rPr lang="en-US"/>
              <a:t>Operator overloading </a:t>
            </a:r>
            <a:r>
              <a:rPr lang="th-TH"/>
              <a:t>คือ การกำหนดการทำงานให้กับ </a:t>
            </a:r>
            <a:r>
              <a:rPr lang="en-US"/>
              <a:t>operator </a:t>
            </a:r>
            <a:r>
              <a:rPr lang="th-TH"/>
              <a:t>เฉพาะ</a:t>
            </a:r>
            <a:endParaRPr lang="en-US"/>
          </a:p>
          <a:p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725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9F61-70D0-824C-81B8-E7835A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Class Attributes 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456A4-43CD-4141-88DF-C2AD60538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/>
              <a:t>ทุกคลาสมีการเตรียมแอ</a:t>
            </a:r>
            <a:r>
              <a:rPr lang="th-TH" err="1"/>
              <a:t>็ตทริ</a:t>
            </a:r>
            <a:r>
              <a:rPr lang="th-TH"/>
              <a:t>บิว</a:t>
            </a:r>
            <a:r>
              <a:rPr lang="th-TH" err="1"/>
              <a:t>ต์</a:t>
            </a:r>
            <a:r>
              <a:rPr lang="th-TH"/>
              <a:t>นี้ไว้ให้แล้ว </a:t>
            </a:r>
          </a:p>
          <a:p>
            <a:r>
              <a:rPr lang="en-US"/>
              <a:t>__</a:t>
            </a:r>
            <a:r>
              <a:rPr lang="en-US" err="1"/>
              <a:t>dict</a:t>
            </a:r>
            <a:r>
              <a:rPr lang="en-US"/>
              <a:t>__  </a:t>
            </a:r>
            <a:r>
              <a:rPr lang="th-TH"/>
              <a:t>แสดงข้อมูลของ </a:t>
            </a:r>
            <a:r>
              <a:rPr lang="en-US"/>
              <a:t>class </a:t>
            </a:r>
            <a:r>
              <a:rPr lang="th-TH"/>
              <a:t>เป็นชนิดข้อมูล </a:t>
            </a:r>
            <a:r>
              <a:rPr lang="en-US" err="1"/>
              <a:t>dict</a:t>
            </a:r>
            <a:endParaRPr lang="en-US"/>
          </a:p>
          <a:p>
            <a:r>
              <a:rPr lang="en-US"/>
              <a:t>__doc__ </a:t>
            </a:r>
            <a:r>
              <a:rPr lang="th-TH"/>
              <a:t> เขียนคำอธิบายใน </a:t>
            </a:r>
            <a:r>
              <a:rPr lang="en-US"/>
              <a:t>class</a:t>
            </a:r>
          </a:p>
          <a:p>
            <a:r>
              <a:rPr lang="en-US"/>
              <a:t>__name__ </a:t>
            </a:r>
            <a:r>
              <a:rPr lang="th-TH"/>
              <a:t>แสดง ชื่อ </a:t>
            </a:r>
            <a:r>
              <a:rPr lang="en-US"/>
              <a:t>class</a:t>
            </a:r>
          </a:p>
          <a:p>
            <a:r>
              <a:rPr lang="en-US"/>
              <a:t>__module__ </a:t>
            </a:r>
            <a:r>
              <a:rPr lang="th-TH"/>
              <a:t>แสดงชื่อ</a:t>
            </a:r>
            <a:r>
              <a:rPr lang="en-US"/>
              <a:t> module </a:t>
            </a:r>
            <a:r>
              <a:rPr lang="th-TH"/>
              <a:t>ของ </a:t>
            </a:r>
            <a:r>
              <a:rPr lang="en-US"/>
              <a:t>class</a:t>
            </a:r>
            <a:r>
              <a:rPr lang="th-TH"/>
              <a:t> </a:t>
            </a:r>
            <a:endParaRPr lang="en-US"/>
          </a:p>
          <a:p>
            <a:r>
              <a:rPr lang="en-US"/>
              <a:t>__bases__</a:t>
            </a:r>
            <a:r>
              <a:rPr lang="th-TH"/>
              <a:t> ค่า </a:t>
            </a:r>
            <a:r>
              <a:rPr lang="en-US"/>
              <a:t>base class</a:t>
            </a:r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3625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414B13-D113-994C-A43F-90618732842F}"/>
              </a:ext>
            </a:extLst>
          </p:cNvPr>
          <p:cNvSpPr/>
          <p:nvPr/>
        </p:nvSpPr>
        <p:spPr>
          <a:xfrm>
            <a:off x="6096000" y="74838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TH"/>
              <a:t>﻿Employee.__doc__: Common base class for all employees</a:t>
            </a:r>
          </a:p>
          <a:p>
            <a:r>
              <a:rPr lang="en-TH"/>
              <a:t>Employee.__name__: Employee</a:t>
            </a:r>
          </a:p>
          <a:p>
            <a:r>
              <a:rPr lang="en-TH"/>
              <a:t>Employee.__module__: __main__</a:t>
            </a:r>
          </a:p>
          <a:p>
            <a:r>
              <a:rPr lang="en-TH"/>
              <a:t>Employee.__bases__: (&lt;class 'object'&gt;,)</a:t>
            </a:r>
          </a:p>
          <a:p>
            <a:r>
              <a:rPr lang="en-TH"/>
              <a:t>Employee.__dict__: </a:t>
            </a:r>
          </a:p>
          <a:p>
            <a:r>
              <a:rPr lang="en-TH"/>
              <a:t>{'__module__': '__main__’, </a:t>
            </a:r>
          </a:p>
          <a:p>
            <a:r>
              <a:rPr lang="en-TH"/>
              <a:t>'__doc__': 'Common base class for all employees’, </a:t>
            </a:r>
          </a:p>
          <a:p>
            <a:r>
              <a:rPr lang="en-TH"/>
              <a:t>'empCount': 1, </a:t>
            </a:r>
          </a:p>
          <a:p>
            <a:r>
              <a:rPr lang="en-TH"/>
              <a:t>'__init__': &lt;function Employee.__init__ at 0x7ff603587bf8&gt;, 'displayCount': &lt;function Employee.displayCount at 0x7ff6035877b8&gt;, </a:t>
            </a:r>
          </a:p>
          <a:p>
            <a:r>
              <a:rPr lang="en-TH"/>
              <a:t>'displayEmployee': &lt;function Employee.displayEmployee at 0x7ff6035879d8&gt;, </a:t>
            </a:r>
          </a:p>
          <a:p>
            <a:r>
              <a:rPr lang="en-TH"/>
              <a:t>'__dict__': &lt;attribute '__dict__' of 'Employee' objects&gt;, '__weakref__': &lt;attribute '__weakref__' of 'Employee' objects&gt;}</a:t>
            </a:r>
          </a:p>
          <a:p>
            <a:r>
              <a:rPr lang="en-US"/>
              <a:t>﻿</a:t>
            </a:r>
          </a:p>
          <a:p>
            <a:endParaRPr lang="en-US"/>
          </a:p>
          <a:p>
            <a:r>
              <a:rPr lang="en-US"/>
              <a:t>emp.__dict__ {'name': '</a:t>
            </a:r>
            <a:r>
              <a:rPr lang="en-US" err="1"/>
              <a:t>Jame</a:t>
            </a:r>
            <a:r>
              <a:rPr lang="en-US"/>
              <a:t>', 'salary': 2500}</a:t>
            </a:r>
            <a:endParaRPr lang="en-TH"/>
          </a:p>
        </p:txBody>
      </p:sp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E9F2515F-43F0-B544-ABE6-D8D0355E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0" y="348343"/>
            <a:ext cx="5755820" cy="627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0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9936-9C91-864E-8623-6231D0C6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55"/>
            <a:ext cx="10515600" cy="1325563"/>
          </a:xfrm>
        </p:spPr>
        <p:txBody>
          <a:bodyPr/>
          <a:lstStyle/>
          <a:p>
            <a:r>
              <a:rPr lang="en-US"/>
              <a:t>Overriding Methods </a:t>
            </a:r>
            <a:r>
              <a:rPr lang="en-TH"/>
              <a:t> </a:t>
            </a:r>
          </a:p>
        </p:txBody>
      </p:sp>
      <p:pic>
        <p:nvPicPr>
          <p:cNvPr id="6" name="Picture 5" descr="A close up of text on a screen&#10;&#10;Description automatically generated">
            <a:extLst>
              <a:ext uri="{FF2B5EF4-FFF2-40B4-BE49-F238E27FC236}">
                <a16:creationId xmlns:a16="http://schemas.microsoft.com/office/drawing/2014/main" id="{FB6332CD-1612-764B-BFC6-ADD249AF8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63" y="1399527"/>
            <a:ext cx="10659342" cy="505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2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5411-C9B8-834F-A22A-87EB6D34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325563"/>
          </a:xfrm>
        </p:spPr>
        <p:txBody>
          <a:bodyPr/>
          <a:lstStyle/>
          <a:p>
            <a:r>
              <a:rPr lang="en-US"/>
              <a:t>Method Overloading </a:t>
            </a:r>
            <a:endParaRPr lang="en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3DE9D9-CC5F-7F46-9665-4F2914827E2E}"/>
              </a:ext>
            </a:extLst>
          </p:cNvPr>
          <p:cNvSpPr/>
          <p:nvPr/>
        </p:nvSpPr>
        <p:spPr>
          <a:xfrm>
            <a:off x="838200" y="1371184"/>
            <a:ext cx="10883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Calibri" panose="020F0502020204030204" pitchFamily="34" charset="0"/>
              </a:rPr>
              <a:t>Same name different arguments in method that is called an method overloading.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Calibri" panose="020F0502020204030204" pitchFamily="34" charset="0"/>
              </a:rPr>
              <a:t>Python doesn’t support method overloading but if we want to do then we can do as per below. 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2FA88C-F1E6-9741-A6DB-6EF6A8E27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49" y="2435488"/>
            <a:ext cx="4024993" cy="401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2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640B600-BEC0-934E-8CB8-D4579FA3F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011" y="1005853"/>
            <a:ext cx="3802152" cy="4668689"/>
          </a:xfr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EB9879E-08C8-8C48-9C78-5439A4F74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752" y="832568"/>
            <a:ext cx="6607904" cy="4816476"/>
          </a:xfrm>
          <a:prstGeom prst="rect">
            <a:avLst/>
          </a:prstGeom>
        </p:spPr>
      </p:pic>
      <p:pic>
        <p:nvPicPr>
          <p:cNvPr id="11" name="Picture 10" descr="A picture containing bird&#10;&#10;Description automatically generated">
            <a:extLst>
              <a:ext uri="{FF2B5EF4-FFF2-40B4-BE49-F238E27FC236}">
                <a16:creationId xmlns:a16="http://schemas.microsoft.com/office/drawing/2014/main" id="{F78A39D8-B347-4B47-9129-979CF90DD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225" y="5771758"/>
            <a:ext cx="1848052" cy="101202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547BE2-7A51-1746-9F2B-779BF941C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128" y="5310586"/>
            <a:ext cx="1435100" cy="12805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0D1EDC5-9478-F749-A2AE-2BBD39C47FF2}"/>
              </a:ext>
            </a:extLst>
          </p:cNvPr>
          <p:cNvSpPr/>
          <p:nvPr/>
        </p:nvSpPr>
        <p:spPr>
          <a:xfrm>
            <a:off x="5461000" y="31075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>
                <a:effectLst/>
                <a:latin typeface="Roboto"/>
              </a:rPr>
              <a:t>By Using Multiple Dispatch Decorator</a:t>
            </a:r>
            <a:endParaRPr lang="en-T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9D9AE6-85EC-404E-B17A-DEEEA2D55254}"/>
              </a:ext>
            </a:extLst>
          </p:cNvPr>
          <p:cNvSpPr/>
          <p:nvPr/>
        </p:nvSpPr>
        <p:spPr>
          <a:xfrm>
            <a:off x="1232525" y="260131"/>
            <a:ext cx="3390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Roboto"/>
              </a:rPr>
              <a:t>U</a:t>
            </a:r>
            <a:r>
              <a:rPr lang="en-US" b="0" i="0" u="none" strike="noStrike">
                <a:effectLst/>
                <a:latin typeface="Roboto"/>
              </a:rPr>
              <a:t>se the arguments to make the same function work differently</a:t>
            </a:r>
            <a:endParaRPr lang="en-T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AF85BA-423F-A14E-AC51-4A4A420AE055}"/>
              </a:ext>
            </a:extLst>
          </p:cNvPr>
          <p:cNvSpPr/>
          <p:nvPr/>
        </p:nvSpPr>
        <p:spPr>
          <a:xfrm>
            <a:off x="876723" y="6414454"/>
            <a:ext cx="6361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/>
              <a:t>ที่มา</a:t>
            </a:r>
            <a:r>
              <a:rPr lang="en-US"/>
              <a:t>: </a:t>
            </a:r>
            <a:r>
              <a:rPr lang="en-TH"/>
              <a:t>https://www.geeksforgeeks.org/python-method-overloading/</a:t>
            </a:r>
          </a:p>
        </p:txBody>
      </p:sp>
    </p:spTree>
    <p:extLst>
      <p:ext uri="{BB962C8B-B14F-4D97-AF65-F5344CB8AC3E}">
        <p14:creationId xmlns:p14="http://schemas.microsoft.com/office/powerpoint/2010/main" val="282425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AE6E-97D6-B84D-9FA9-ECF4E94E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overloading </a:t>
            </a:r>
            <a:endParaRPr lang="en-TH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F5DC69-C117-7846-91EC-AE35C4149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850" y="1867694"/>
            <a:ext cx="7810500" cy="3987800"/>
          </a:xfrm>
        </p:spPr>
      </p:pic>
    </p:spTree>
    <p:extLst>
      <p:ext uri="{BB962C8B-B14F-4D97-AF65-F5344CB8AC3E}">
        <p14:creationId xmlns:p14="http://schemas.microsoft.com/office/powerpoint/2010/main" val="350338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CEC2F66D95744E907CE8D58F9CD093" ma:contentTypeVersion="6" ma:contentTypeDescription="Create a new document." ma:contentTypeScope="" ma:versionID="7c948c7343d77440b9cef41cc4a24096">
  <xsd:schema xmlns:xsd="http://www.w3.org/2001/XMLSchema" xmlns:xs="http://www.w3.org/2001/XMLSchema" xmlns:p="http://schemas.microsoft.com/office/2006/metadata/properties" xmlns:ns2="e35732c9-197f-48e7-998d-eb7542540243" targetNamespace="http://schemas.microsoft.com/office/2006/metadata/properties" ma:root="true" ma:fieldsID="b2fa7eb635a24759a2c3459d5d58faf2" ns2:_="">
    <xsd:import namespace="e35732c9-197f-48e7-998d-eb7542540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5732c9-197f-48e7-998d-eb75425402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95FF0B-1AD6-4A6C-9B12-1C5F813FD9EA}">
  <ds:schemaRefs>
    <ds:schemaRef ds:uri="e35732c9-197f-48e7-998d-eb75425402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6D256C4-0321-421D-A142-9A9FF20F37A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58FE55-4FD1-4E4A-99EE-F443A3BD0F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Object oriented in python </vt:lpstr>
      <vt:lpstr>Overview of OOP Terminology </vt:lpstr>
      <vt:lpstr>Overview of OOP Terminology </vt:lpstr>
      <vt:lpstr>Built-In Class Attributes </vt:lpstr>
      <vt:lpstr>PowerPoint Presentation</vt:lpstr>
      <vt:lpstr>Overriding Methods  </vt:lpstr>
      <vt:lpstr>Method Overloading </vt:lpstr>
      <vt:lpstr>PowerPoint Presentation</vt:lpstr>
      <vt:lpstr>Operator overloading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python </dc:title>
  <dc:creator>kiatnarong.to</dc:creator>
  <cp:revision>1</cp:revision>
  <dcterms:created xsi:type="dcterms:W3CDTF">2020-08-18T02:47:46Z</dcterms:created>
  <dcterms:modified xsi:type="dcterms:W3CDTF">2020-08-18T06:33:58Z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0x010100BCCEC2F66D95744E907CE8D58F9CD093</vt:lpwstr>
  </property>
</Properties>
</file>