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33" autoAdjust="0"/>
    <p:restoredTop sz="94660"/>
  </p:normalViewPr>
  <p:slideViewPr>
    <p:cSldViewPr snapToGrid="0">
      <p:cViewPr>
        <p:scale>
          <a:sx n="125" d="100"/>
          <a:sy n="125" d="100"/>
        </p:scale>
        <p:origin x="2592" y="-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B708-CE13-4280-B25C-A8FCB80C48EB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86DE-313A-413E-A21B-E7B6E2B81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0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B708-CE13-4280-B25C-A8FCB80C48EB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86DE-313A-413E-A21B-E7B6E2B81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48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B708-CE13-4280-B25C-A8FCB80C48EB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86DE-313A-413E-A21B-E7B6E2B81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76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B708-CE13-4280-B25C-A8FCB80C48EB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86DE-313A-413E-A21B-E7B6E2B81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0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B708-CE13-4280-B25C-A8FCB80C48EB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86DE-313A-413E-A21B-E7B6E2B81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67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B708-CE13-4280-B25C-A8FCB80C48EB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86DE-313A-413E-A21B-E7B6E2B81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37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B708-CE13-4280-B25C-A8FCB80C48EB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86DE-313A-413E-A21B-E7B6E2B81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3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B708-CE13-4280-B25C-A8FCB80C48EB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86DE-313A-413E-A21B-E7B6E2B81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85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B708-CE13-4280-B25C-A8FCB80C48EB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86DE-313A-413E-A21B-E7B6E2B81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36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B708-CE13-4280-B25C-A8FCB80C48EB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86DE-313A-413E-A21B-E7B6E2B81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4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B708-CE13-4280-B25C-A8FCB80C48EB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86DE-313A-413E-A21B-E7B6E2B81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1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2B708-CE13-4280-B25C-A8FCB80C48EB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D86DE-313A-413E-A21B-E7B6E2B81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9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5ACB688A-F11D-4C17-9A99-178E918F77A7}"/>
              </a:ext>
            </a:extLst>
          </p:cNvPr>
          <p:cNvSpPr txBox="1"/>
          <p:nvPr/>
        </p:nvSpPr>
        <p:spPr>
          <a:xfrm>
            <a:off x="335845" y="193766"/>
            <a:ext cx="6186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รหัส น.ศ </a:t>
            </a:r>
            <a:r>
              <a:rPr lang="th-TH" sz="1400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en-US" sz="1400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</a:t>
            </a:r>
            <a:r>
              <a:rPr lang="th-TH" sz="1400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62010763   </a:t>
            </a:r>
            <a:r>
              <a:rPr lang="en-US" sz="1400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en-US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th-TH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ชื่อ-นามสกุล </a:t>
            </a:r>
            <a:r>
              <a:rPr lang="th-TH" sz="1400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1400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th-TH" sz="1400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นายรวีโรจน์     ทองดี</a:t>
            </a:r>
            <a:r>
              <a:rPr lang="en-US" sz="1400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		</a:t>
            </a:r>
          </a:p>
        </p:txBody>
      </p: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D10C19DE-AF98-4BF1-853C-8D3C20EB2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951" y="1014706"/>
            <a:ext cx="5358096" cy="4420981"/>
          </a:xfrm>
          <a:prstGeom prst="rect">
            <a:avLst/>
          </a:prstGeom>
        </p:spPr>
      </p:pic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936570E4-DA2B-45A6-96E1-EE95A4F54D30}"/>
              </a:ext>
            </a:extLst>
          </p:cNvPr>
          <p:cNvSpPr txBox="1"/>
          <p:nvPr/>
        </p:nvSpPr>
        <p:spPr>
          <a:xfrm>
            <a:off x="2774012" y="558069"/>
            <a:ext cx="1309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Problem # 01</a:t>
            </a: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D037E5F4-72DA-48F1-8444-B80DF73CDFB7}"/>
              </a:ext>
            </a:extLst>
          </p:cNvPr>
          <p:cNvSpPr txBox="1"/>
          <p:nvPr/>
        </p:nvSpPr>
        <p:spPr>
          <a:xfrm>
            <a:off x="418395" y="5557534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จงตอบคำถามต่อไปนี้</a:t>
            </a:r>
            <a:endParaRPr lang="en-US" sz="1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198A1A84-F842-4A2C-80A0-11207CA3F567}"/>
              </a:ext>
            </a:extLst>
          </p:cNvPr>
          <p:cNvSpPr txBox="1"/>
          <p:nvPr/>
        </p:nvSpPr>
        <p:spPr>
          <a:xfrm>
            <a:off x="418395" y="5833269"/>
            <a:ext cx="3265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4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r>
              <a:rPr lang="en-US" sz="14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  </a:t>
            </a:r>
            <a:r>
              <a:rPr lang="th-TH" sz="14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อยากทราบว่า ไฟล์ชื่ออะไรที่ </a:t>
            </a:r>
            <a:r>
              <a:rPr lang="en-US" sz="14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Client </a:t>
            </a:r>
            <a:r>
              <a:rPr lang="th-TH" sz="14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ต้องการได้รับจาก </a:t>
            </a:r>
            <a:r>
              <a:rPr lang="en-US" sz="14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Server</a:t>
            </a: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2F915268-55BA-4368-AB6E-3B290BB53421}"/>
              </a:ext>
            </a:extLst>
          </p:cNvPr>
          <p:cNvSpPr txBox="1"/>
          <p:nvPr/>
        </p:nvSpPr>
        <p:spPr>
          <a:xfrm>
            <a:off x="418395" y="6109004"/>
            <a:ext cx="61037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sz="1400" b="1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ตอบ</a:t>
            </a:r>
            <a:r>
              <a:rPr lang="th-TH" sz="1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th-TH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ไฟล์ชื่อว่า </a:t>
            </a:r>
            <a:r>
              <a:rPr lang="en-US" sz="1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quotationl.htm</a:t>
            </a:r>
            <a:r>
              <a:rPr lang="en-US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สามารถทราบได้โดยสังเกตจาก </a:t>
            </a:r>
            <a:r>
              <a:rPr lang="en-US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HTTP GET message </a:t>
            </a:r>
            <a:r>
              <a:rPr lang="th-TH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ที่ได้รับมา ในส่วนของ </a:t>
            </a:r>
            <a:r>
              <a:rPr lang="en-US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GET method</a:t>
            </a:r>
            <a:endParaRPr lang="th-TH" sz="1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thaiDist"/>
            <a:r>
              <a:rPr lang="th-TH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มีการเรียกเข้าถึงไฟล์ผ่าน</a:t>
            </a:r>
            <a:r>
              <a:rPr lang="en-US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path </a:t>
            </a:r>
            <a:r>
              <a:rPr lang="th-TH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คือ </a:t>
            </a:r>
            <a:r>
              <a:rPr lang="en-US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/kurose_ross_sandbox/interactive/</a:t>
            </a:r>
            <a:r>
              <a:rPr lang="th-TH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ชื่อไฟล์ที่เราต้องการ หรืออาจสังเกตจากนามสกุลของไฟล์ก็ได้ เช่น .</a:t>
            </a:r>
            <a:r>
              <a:rPr lang="en-US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htm .html .</a:t>
            </a:r>
            <a:r>
              <a:rPr lang="en-US" sz="1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css</a:t>
            </a:r>
            <a:r>
              <a:rPr lang="en-US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.</a:t>
            </a:r>
            <a:r>
              <a:rPr lang="en-US" sz="1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js</a:t>
            </a:r>
            <a:r>
              <a:rPr lang="en-US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เป็นต้น</a:t>
            </a:r>
            <a:endParaRPr lang="en-US" sz="1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F44850ED-3960-439E-888F-02672C4900BF}"/>
              </a:ext>
            </a:extLst>
          </p:cNvPr>
          <p:cNvSpPr txBox="1"/>
          <p:nvPr/>
        </p:nvSpPr>
        <p:spPr>
          <a:xfrm>
            <a:off x="418395" y="6969514"/>
            <a:ext cx="3874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2)  </a:t>
            </a:r>
            <a:r>
              <a:rPr lang="th-TH" sz="14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อยากทราบว่า</a:t>
            </a:r>
            <a:r>
              <a:rPr lang="en-US" sz="14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version </a:t>
            </a:r>
            <a:r>
              <a:rPr lang="th-TH" sz="14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14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HTTP </a:t>
            </a:r>
            <a:r>
              <a:rPr lang="th-TH" sz="14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 </a:t>
            </a:r>
            <a:r>
              <a:rPr lang="en-US" sz="14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client </a:t>
            </a:r>
            <a:r>
              <a:rPr lang="th-TH" sz="14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กำลังรันอยู่เป็น </a:t>
            </a:r>
            <a:r>
              <a:rPr lang="en-US" sz="14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version </a:t>
            </a:r>
            <a:r>
              <a:rPr lang="th-TH" sz="14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อะไร</a:t>
            </a:r>
            <a:endParaRPr lang="en-US" sz="1400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7531F358-7EA4-412C-8810-6D3880366E45}"/>
              </a:ext>
            </a:extLst>
          </p:cNvPr>
          <p:cNvSpPr txBox="1"/>
          <p:nvPr/>
        </p:nvSpPr>
        <p:spPr>
          <a:xfrm>
            <a:off x="418395" y="7220141"/>
            <a:ext cx="61037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sz="1400" b="1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ตอบ</a:t>
            </a:r>
            <a:r>
              <a:rPr lang="th-TH" sz="1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en-US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HTTP </a:t>
            </a:r>
            <a:r>
              <a:rPr lang="th-TH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 </a:t>
            </a:r>
            <a:r>
              <a:rPr lang="en-US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Client </a:t>
            </a:r>
            <a:r>
              <a:rPr lang="th-TH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กำลังรันอยู่เป็น </a:t>
            </a:r>
            <a:r>
              <a:rPr lang="en-US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version 1.1  </a:t>
            </a:r>
            <a:r>
              <a:rPr lang="th-TH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สามารถทราบได้โดยสังเกตจาก </a:t>
            </a:r>
            <a:r>
              <a:rPr lang="en-US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HTTP GET message </a:t>
            </a:r>
            <a:r>
              <a:rPr lang="th-TH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ที่ได้รับมาในส่วนท้ายของ </a:t>
            </a:r>
            <a:r>
              <a:rPr lang="en-US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GET method </a:t>
            </a:r>
            <a:r>
              <a:rPr lang="th-TH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มีการระบุว่าเป็น </a:t>
            </a:r>
            <a:r>
              <a:rPr lang="en-US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HTTP/1.1 </a:t>
            </a:r>
            <a:r>
              <a:rPr lang="th-TH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ซึ่งมีความหมายว่า </a:t>
            </a:r>
            <a:r>
              <a:rPr lang="en-US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HTTP – </a:t>
            </a:r>
            <a:r>
              <a:rPr lang="th-TH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เป็นชื่อโปรโตคอล </a:t>
            </a:r>
            <a:r>
              <a:rPr lang="en-US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/ </a:t>
            </a:r>
            <a:r>
              <a:rPr lang="th-TH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หมายเลขเวอร์ชั่นของโปรโตคอล ในที่นี้ </a:t>
            </a:r>
            <a:r>
              <a:rPr lang="en-US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HTTP</a:t>
            </a:r>
            <a:r>
              <a:rPr lang="th-TH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เวอร์ชั่น 1.1</a:t>
            </a:r>
            <a:r>
              <a:rPr lang="en-US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 </a:t>
            </a:r>
            <a:r>
              <a:rPr lang="en-US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HTTP </a:t>
            </a:r>
            <a:r>
              <a:rPr lang="th-TH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มีมาแล้ว 5 เวอร์ชั่น คือ 0.9 </a:t>
            </a:r>
            <a:r>
              <a:rPr lang="en-US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 </a:t>
            </a:r>
            <a:r>
              <a:rPr lang="th-TH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1.0</a:t>
            </a:r>
            <a:r>
              <a:rPr lang="en-US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, 1.1 , 2.0 </a:t>
            </a:r>
            <a:r>
              <a:rPr lang="th-TH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3.0 ที่กำลังเริ่มพัฒนาเมื่อปี</a:t>
            </a:r>
            <a:r>
              <a:rPr lang="en-US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2020 หรือปีที่แล้ว ส่วน </a:t>
            </a:r>
            <a:r>
              <a:rPr lang="en-US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HTTP/1.1 </a:t>
            </a:r>
            <a:r>
              <a:rPr lang="th-TH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เกิดมาแล้วกว่า 20 ปี คือเริ่มใช้งานเวอร์ชั่นนี้ในปี 1997</a:t>
            </a:r>
            <a:endParaRPr lang="en-US" sz="1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8EF331E2-CEE0-487E-9D18-55CB8A152A57}"/>
              </a:ext>
            </a:extLst>
          </p:cNvPr>
          <p:cNvSpPr txBox="1"/>
          <p:nvPr/>
        </p:nvSpPr>
        <p:spPr>
          <a:xfrm>
            <a:off x="418394" y="8322064"/>
            <a:ext cx="2794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4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r>
              <a:rPr lang="en-US" sz="14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 Client </a:t>
            </a:r>
            <a:r>
              <a:rPr lang="th-TH" sz="14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จะสามารถรับไฟล์ ประเภท </a:t>
            </a:r>
            <a:r>
              <a:rPr lang="en-US" sz="14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HTML </a:t>
            </a:r>
            <a:r>
              <a:rPr lang="th-TH" sz="14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ได้หรือไม่ </a:t>
            </a:r>
            <a:endParaRPr lang="en-US" sz="1400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กล่องข้อความ 13">
            <a:extLst>
              <a:ext uri="{FF2B5EF4-FFF2-40B4-BE49-F238E27FC236}">
                <a16:creationId xmlns:a16="http://schemas.microsoft.com/office/drawing/2014/main" id="{BFAD340C-CBF1-453B-84AA-6151FE300BBA}"/>
              </a:ext>
            </a:extLst>
          </p:cNvPr>
          <p:cNvSpPr txBox="1"/>
          <p:nvPr/>
        </p:nvSpPr>
        <p:spPr>
          <a:xfrm>
            <a:off x="418395" y="8586486"/>
            <a:ext cx="6103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sz="1400" b="1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ตอบ</a:t>
            </a:r>
            <a:r>
              <a:rPr lang="th-TH" sz="1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en-US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Client </a:t>
            </a:r>
            <a:r>
              <a:rPr lang="th-TH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สามารถรับไฟล์ได้ ประเภท </a:t>
            </a:r>
            <a:r>
              <a:rPr lang="en-US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HTML </a:t>
            </a:r>
            <a:r>
              <a:rPr lang="th-TH" sz="1400" b="1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ได้</a:t>
            </a:r>
            <a:r>
              <a:rPr lang="th-TH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เพราะ ในส่วนของ </a:t>
            </a:r>
            <a:r>
              <a:rPr lang="en-US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Accept: </a:t>
            </a:r>
            <a:r>
              <a:rPr lang="th-TH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มีการระบุ </a:t>
            </a:r>
            <a:r>
              <a:rPr lang="en-US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text/html </a:t>
            </a:r>
            <a:r>
              <a:rPr lang="th-TH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แสดงถึงการตอบรับหรืออนุญาตไฟล์ประเภท </a:t>
            </a:r>
            <a:r>
              <a:rPr lang="en-US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HTML </a:t>
            </a:r>
            <a:endParaRPr lang="en-US" sz="1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16242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5ACB688A-F11D-4C17-9A99-178E918F77A7}"/>
              </a:ext>
            </a:extLst>
          </p:cNvPr>
          <p:cNvSpPr txBox="1"/>
          <p:nvPr/>
        </p:nvSpPr>
        <p:spPr>
          <a:xfrm>
            <a:off x="335845" y="193766"/>
            <a:ext cx="6186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รหัส น.ศ </a:t>
            </a:r>
            <a:r>
              <a:rPr kumimoji="0" lang="th-TH" sz="1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  </a:t>
            </a: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   </a:t>
            </a:r>
            <a:r>
              <a:rPr kumimoji="0" lang="th-TH" sz="1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62010763   </a:t>
            </a: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  </a:t>
            </a: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ชื่อ-นามสกุล </a:t>
            </a:r>
            <a:r>
              <a:rPr kumimoji="0" lang="th-TH" sz="1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 </a:t>
            </a: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	</a:t>
            </a:r>
            <a:r>
              <a:rPr kumimoji="0" lang="th-TH" sz="1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นายรวีโรจน์     ทองดี</a:t>
            </a: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						</a:t>
            </a: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8EF331E2-CEE0-487E-9D18-55CB8A152A57}"/>
              </a:ext>
            </a:extLst>
          </p:cNvPr>
          <p:cNvSpPr txBox="1"/>
          <p:nvPr/>
        </p:nvSpPr>
        <p:spPr>
          <a:xfrm>
            <a:off x="272345" y="624499"/>
            <a:ext cx="3012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) Client </a:t>
            </a: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จะสามารถรับไฟล์รูปภาพประเภท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JPEG </a:t>
            </a: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ได้หรือไม่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H Sarabun New" panose="020B0500040200020003" pitchFamily="34" charset="-34"/>
              <a:ea typeface="+mn-ea"/>
              <a:cs typeface="TH Sarabun New" panose="020B0500040200020003" pitchFamily="34" charset="-34"/>
            </a:endParaRPr>
          </a:p>
        </p:txBody>
      </p:sp>
      <p:sp>
        <p:nvSpPr>
          <p:cNvPr id="14" name="กล่องข้อความ 13">
            <a:extLst>
              <a:ext uri="{FF2B5EF4-FFF2-40B4-BE49-F238E27FC236}">
                <a16:creationId xmlns:a16="http://schemas.microsoft.com/office/drawing/2014/main" id="{BFAD340C-CBF1-453B-84AA-6151FE300BBA}"/>
              </a:ext>
            </a:extLst>
          </p:cNvPr>
          <p:cNvSpPr txBox="1"/>
          <p:nvPr/>
        </p:nvSpPr>
        <p:spPr>
          <a:xfrm>
            <a:off x="272346" y="888921"/>
            <a:ext cx="6103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thaiDi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ตอบ</a:t>
            </a:r>
            <a:r>
              <a:rPr kumimoji="0" lang="th-TH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Client </a:t>
            </a: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สามารถรับไฟล์รูปภาพประเภท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JPEG </a:t>
            </a:r>
            <a:r>
              <a:rPr kumimoji="0" lang="th-TH" sz="1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ไม่ได้</a:t>
            </a: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 เพราะ ในส่วนของ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Accept: </a:t>
            </a: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มีการระบุเพียงแค่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image/gif </a:t>
            </a: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และ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image/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png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 </a:t>
            </a: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เท่านั้น แสดงถึงการตอบรับหรืออนุญาตไฟล์รูปภาพประเภท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png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 </a:t>
            </a: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และ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.gif </a:t>
            </a: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ซึ่งไม่ได้ครอบคลุมถึง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.jpg .jpeg</a:t>
            </a: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 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H Sarabun New" panose="020B0500040200020003" pitchFamily="34" charset="-34"/>
              <a:ea typeface="+mn-ea"/>
              <a:cs typeface="TH Sarabun New" panose="020B0500040200020003" pitchFamily="34" charset="-34"/>
            </a:endParaRPr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AD683206-9FC8-4ACD-9629-32B873C2A90D}"/>
              </a:ext>
            </a:extLst>
          </p:cNvPr>
          <p:cNvSpPr txBox="1"/>
          <p:nvPr/>
        </p:nvSpPr>
        <p:spPr>
          <a:xfrm>
            <a:off x="313619" y="1596049"/>
            <a:ext cx="413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) Version </a:t>
            </a: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ของภาษาอังกฤษที่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Client </a:t>
            </a: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ให้ความสำคัญเป็นอันดับแรก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(Preferred) </a:t>
            </a: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คือ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H Sarabun New" panose="020B0500040200020003" pitchFamily="34" charset="-34"/>
              <a:ea typeface="+mn-ea"/>
              <a:cs typeface="TH Sarabun New" panose="020B0500040200020003" pitchFamily="34" charset="-34"/>
            </a:endParaRPr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EA75CCB1-36FC-4565-B370-9D1D4BC8A8D9}"/>
              </a:ext>
            </a:extLst>
          </p:cNvPr>
          <p:cNvSpPr txBox="1"/>
          <p:nvPr/>
        </p:nvSpPr>
        <p:spPr>
          <a:xfrm>
            <a:off x="313620" y="1860471"/>
            <a:ext cx="61037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thaiDi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ตอบ</a:t>
            </a:r>
            <a:r>
              <a:rPr kumimoji="0" lang="th-TH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  </a:t>
            </a: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ภาษา</a:t>
            </a:r>
            <a:r>
              <a:rPr lang="th-TH" sz="1400" dirty="0">
                <a:solidFill>
                  <a:prstClr val="black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อังกฤษที่ </a:t>
            </a:r>
            <a:r>
              <a:rPr lang="en-US" sz="1400" dirty="0">
                <a:solidFill>
                  <a:prstClr val="black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Client </a:t>
            </a:r>
            <a:r>
              <a:rPr lang="th-TH" sz="1400" dirty="0">
                <a:solidFill>
                  <a:prstClr val="black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</a:t>
            </a: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Preferred </a:t>
            </a: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คือ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en-us</a:t>
            </a: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English (United States)</a:t>
            </a: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 </a:t>
            </a:r>
            <a:r>
              <a:rPr lang="th-TH" sz="1400" dirty="0">
                <a:solidFill>
                  <a:prstClr val="black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หรือภาษาอังกฤษแบบ</a:t>
            </a:r>
            <a:r>
              <a:rPr lang="th-TH" sz="1400" dirty="0">
                <a:solidFill>
                  <a:prstClr val="black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อเมริกา เพราะ </a:t>
            </a:r>
            <a:r>
              <a:rPr lang="en-US" sz="1400" dirty="0">
                <a:solidFill>
                  <a:prstClr val="black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en-us </a:t>
            </a:r>
            <a:r>
              <a:rPr lang="th-TH" sz="1400" dirty="0">
                <a:solidFill>
                  <a:prstClr val="black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ไม่ได้มีการระบุค่า </a:t>
            </a:r>
            <a:r>
              <a:rPr lang="en-US" sz="1400" dirty="0">
                <a:solidFill>
                  <a:prstClr val="black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q </a:t>
            </a:r>
            <a:r>
              <a:rPr lang="th-TH" sz="1400" dirty="0">
                <a:solidFill>
                  <a:prstClr val="black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หรือค่า </a:t>
            </a:r>
            <a:r>
              <a:rPr lang="en-US" sz="1400" dirty="0">
                <a:solidFill>
                  <a:prstClr val="black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elative quality factor </a:t>
            </a: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ซึ่งหากไม่ระบุค่า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q </a:t>
            </a: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จะมีค่าเป็น 1.0 ซึ่งเป็นค่าที่มากที่สุดเป็นการให้ความสำคัญอันอับแรก ซึ่งหากเปรียบเทียบกับ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en</a:t>
            </a: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(English) </a:t>
            </a: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กับ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en-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gb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 English</a:t>
            </a: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(United Kingdom) </a:t>
            </a: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ที่การระบุค่า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q </a:t>
            </a: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มาด้วยคือ 0.1 และ 0.2 ตามลำดับ จะทำให้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en-us English (United States)</a:t>
            </a: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 </a:t>
            </a: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มีค่ามากที่สุด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H Sarabun New" panose="020B0500040200020003" pitchFamily="34" charset="-34"/>
              <a:ea typeface="+mn-ea"/>
              <a:cs typeface="TH Sarabun New" panose="020B0500040200020003" pitchFamily="34" charset="-34"/>
            </a:endParaRPr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8D4DBD56-F193-48EF-AC57-3B4DA3C47A80}"/>
              </a:ext>
            </a:extLst>
          </p:cNvPr>
          <p:cNvSpPr txBox="1"/>
          <p:nvPr/>
        </p:nvSpPr>
        <p:spPr>
          <a:xfrm>
            <a:off x="354894" y="2956342"/>
            <a:ext cx="417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6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) Version </a:t>
            </a: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ของภาษาอังกฤษที่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Client </a:t>
            </a: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ให้ความสำคัญน้อยที่สุด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Least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Preferred) </a:t>
            </a: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คือ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H Sarabun New" panose="020B0500040200020003" pitchFamily="34" charset="-34"/>
              <a:ea typeface="+mn-ea"/>
              <a:cs typeface="TH Sarabun New" panose="020B0500040200020003" pitchFamily="34" charset="-34"/>
            </a:endParaRPr>
          </a:p>
        </p:txBody>
      </p:sp>
      <p:sp>
        <p:nvSpPr>
          <p:cNvPr id="18" name="กล่องข้อความ 17">
            <a:extLst>
              <a:ext uri="{FF2B5EF4-FFF2-40B4-BE49-F238E27FC236}">
                <a16:creationId xmlns:a16="http://schemas.microsoft.com/office/drawing/2014/main" id="{560126AD-5480-4FF5-B670-DCE54DC8AE8E}"/>
              </a:ext>
            </a:extLst>
          </p:cNvPr>
          <p:cNvSpPr txBox="1"/>
          <p:nvPr/>
        </p:nvSpPr>
        <p:spPr>
          <a:xfrm>
            <a:off x="354895" y="3220764"/>
            <a:ext cx="6103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ตอบ</a:t>
            </a:r>
            <a:r>
              <a:rPr kumimoji="0" lang="th-TH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  </a:t>
            </a: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ภาษา</a:t>
            </a:r>
            <a:r>
              <a:rPr lang="th-TH" sz="1400" dirty="0">
                <a:solidFill>
                  <a:prstClr val="black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อังกฤษที่ </a:t>
            </a:r>
            <a:r>
              <a:rPr lang="en-US" sz="1400" dirty="0">
                <a:solidFill>
                  <a:prstClr val="black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Client </a:t>
            </a:r>
            <a:r>
              <a:rPr lang="th-TH" sz="1400" dirty="0">
                <a:solidFill>
                  <a:prstClr val="black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</a:t>
            </a: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Least Preferred </a:t>
            </a: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คือ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en-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gb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 English</a:t>
            </a: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(United Kingdom) </a:t>
            </a: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หรือภาษาอังกฤษแบบ</a:t>
            </a:r>
            <a:r>
              <a:rPr lang="th-TH" sz="1400" dirty="0">
                <a:solidFill>
                  <a:prstClr val="black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อังกฤษหรือเกาะ</a:t>
            </a:r>
            <a:r>
              <a:rPr lang="th-TH" sz="1400" dirty="0" err="1">
                <a:solidFill>
                  <a:prstClr val="black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บริเ</a:t>
            </a:r>
            <a:r>
              <a:rPr lang="th-TH" sz="1400" dirty="0">
                <a:solidFill>
                  <a:prstClr val="black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ทนใหญ่ เพราะมีค่า </a:t>
            </a:r>
            <a:r>
              <a:rPr lang="en-US" sz="1400" dirty="0">
                <a:solidFill>
                  <a:prstClr val="black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q </a:t>
            </a:r>
            <a:r>
              <a:rPr lang="th-TH" sz="1400" dirty="0">
                <a:solidFill>
                  <a:prstClr val="black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 0.1 ซึ่งน้อยที่สุดถ้าเทียบกับ </a:t>
            </a:r>
            <a:r>
              <a:rPr lang="en-US" sz="1400" dirty="0">
                <a:solidFill>
                  <a:prstClr val="black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en-us </a:t>
            </a:r>
            <a:r>
              <a:rPr lang="th-TH" sz="1400" dirty="0">
                <a:solidFill>
                  <a:prstClr val="black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1400" dirty="0">
                <a:solidFill>
                  <a:prstClr val="black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en </a:t>
            </a:r>
            <a:r>
              <a:rPr lang="th-TH" sz="1400" dirty="0">
                <a:solidFill>
                  <a:prstClr val="black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ที่มีค่า </a:t>
            </a:r>
            <a:r>
              <a:rPr lang="en-US" sz="1400" dirty="0">
                <a:solidFill>
                  <a:prstClr val="black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q </a:t>
            </a:r>
            <a:r>
              <a:rPr lang="th-TH" sz="1400" dirty="0">
                <a:solidFill>
                  <a:prstClr val="black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 1.0 และ 0.2 ตามลำดับ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H Sarabun New" panose="020B0500040200020003" pitchFamily="34" charset="-34"/>
              <a:ea typeface="+mn-ea"/>
              <a:cs typeface="TH Sarabun New" panose="020B0500040200020003" pitchFamily="34" charset="-34"/>
            </a:endParaRPr>
          </a:p>
        </p:txBody>
      </p:sp>
      <p:sp>
        <p:nvSpPr>
          <p:cNvPr id="19" name="กล่องข้อความ 18">
            <a:extLst>
              <a:ext uri="{FF2B5EF4-FFF2-40B4-BE49-F238E27FC236}">
                <a16:creationId xmlns:a16="http://schemas.microsoft.com/office/drawing/2014/main" id="{FA499C80-974C-4424-93B3-F6353B5365DC}"/>
              </a:ext>
            </a:extLst>
          </p:cNvPr>
          <p:cNvSpPr txBox="1"/>
          <p:nvPr/>
        </p:nvSpPr>
        <p:spPr>
          <a:xfrm>
            <a:off x="354894" y="3988205"/>
            <a:ext cx="2680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sz="14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7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) Client </a:t>
            </a: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จะยอมรับภาษาเยอรมันหรือไม่ เพราะอะไร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H Sarabun New" panose="020B0500040200020003" pitchFamily="34" charset="-34"/>
              <a:ea typeface="+mn-ea"/>
              <a:cs typeface="TH Sarabun New" panose="020B0500040200020003" pitchFamily="34" charset="-34"/>
            </a:endParaRPr>
          </a:p>
        </p:txBody>
      </p:sp>
      <p:sp>
        <p:nvSpPr>
          <p:cNvPr id="20" name="กล่องข้อความ 19">
            <a:extLst>
              <a:ext uri="{FF2B5EF4-FFF2-40B4-BE49-F238E27FC236}">
                <a16:creationId xmlns:a16="http://schemas.microsoft.com/office/drawing/2014/main" id="{2F6E8104-CEFF-4AA5-8D22-95FF7A376DFE}"/>
              </a:ext>
            </a:extLst>
          </p:cNvPr>
          <p:cNvSpPr txBox="1"/>
          <p:nvPr/>
        </p:nvSpPr>
        <p:spPr>
          <a:xfrm>
            <a:off x="354896" y="4252627"/>
            <a:ext cx="60624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thaiDi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ตอบ</a:t>
            </a:r>
            <a:r>
              <a:rPr kumimoji="0" lang="th-TH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Client </a:t>
            </a: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จะ</a:t>
            </a:r>
            <a:r>
              <a:rPr kumimoji="0" lang="th-TH" sz="1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ไม่ยอมรับ</a:t>
            </a: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ภาษาเยอรมัน เพราะใน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HTTP header-request </a:t>
            </a: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ในส่วน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Accept-Language </a:t>
            </a: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มีการยอมรับพียงแค่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H Sarabun New" panose="020B0500040200020003" pitchFamily="34" charset="-34"/>
              <a:ea typeface="+mn-ea"/>
              <a:cs typeface="TH Sarabun New" panose="020B0500040200020003" pitchFamily="34" charset="-34"/>
            </a:endParaRPr>
          </a:p>
          <a:p>
            <a:pPr marL="0" marR="0" lvl="0" indent="0" algn="thaiDi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en-us English (United States)</a:t>
            </a: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, en-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gb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 English</a:t>
            </a: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(United Kingdom) , en , fr French (Standard) , fr-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ch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 French (Switzerland) 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zh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 (Chinese) </a:t>
            </a: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และ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fi Finnish </a:t>
            </a: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เท่านั้น ซึ่งภาษาเยอรมันคือ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de German (Standard) </a:t>
            </a: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ซึ่งไม่มีการระบุไว้ใน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Accept-Language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H Sarabun New" panose="020B0500040200020003" pitchFamily="34" charset="-34"/>
              <a:ea typeface="+mn-ea"/>
              <a:cs typeface="TH Sarabun New" panose="020B0500040200020003" pitchFamily="34" charset="-34"/>
            </a:endParaRP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5680AF81-76C7-40B2-AA37-0BC8926F0902}"/>
              </a:ext>
            </a:extLst>
          </p:cNvPr>
          <p:cNvSpPr txBox="1"/>
          <p:nvPr/>
        </p:nvSpPr>
        <p:spPr>
          <a:xfrm>
            <a:off x="354893" y="5226022"/>
            <a:ext cx="47981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8) Client </a:t>
            </a: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ได้ทำมีสำเนา 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Copy) </a:t>
            </a: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ของไฟล์ที่ร้องขอ โดยการ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Cached </a:t>
            </a: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ไว้เป็นที่เรียบร้อยแล้ว</a:t>
            </a:r>
            <a:r>
              <a:rPr lang="th-TH" sz="14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ใช่หรือไม่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H Sarabun New" panose="020B0500040200020003" pitchFamily="34" charset="-34"/>
              <a:ea typeface="+mn-ea"/>
              <a:cs typeface="TH Sarabun New" panose="020B0500040200020003" pitchFamily="34" charset="-34"/>
            </a:endParaRP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270E8F81-0ACE-497B-8018-D83808AE5CD2}"/>
              </a:ext>
            </a:extLst>
          </p:cNvPr>
          <p:cNvSpPr txBox="1"/>
          <p:nvPr/>
        </p:nvSpPr>
        <p:spPr>
          <a:xfrm>
            <a:off x="354893" y="5465596"/>
            <a:ext cx="6062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thaiDi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ตอบ</a:t>
            </a:r>
            <a:r>
              <a:rPr kumimoji="0" lang="th-TH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Cl</a:t>
            </a:r>
            <a:r>
              <a:rPr lang="en-US" sz="1400" dirty="0" err="1">
                <a:solidFill>
                  <a:prstClr val="black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ient</a:t>
            </a:r>
            <a:r>
              <a:rPr lang="en-US" sz="1400" dirty="0">
                <a:solidFill>
                  <a:prstClr val="black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(Browser) </a:t>
            </a:r>
            <a:r>
              <a:rPr lang="th-TH" sz="1400" dirty="0">
                <a:solidFill>
                  <a:prstClr val="black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มีการ </a:t>
            </a:r>
            <a:r>
              <a:rPr lang="en-US" sz="1400" dirty="0">
                <a:solidFill>
                  <a:prstClr val="black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Cached </a:t>
            </a:r>
            <a:r>
              <a:rPr lang="th-TH" sz="1400" dirty="0">
                <a:solidFill>
                  <a:prstClr val="black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ข้อมูลไว้สังเกตจากบรรทัด </a:t>
            </a:r>
            <a:r>
              <a:rPr lang="en-US" sz="1400" dirty="0">
                <a:solidFill>
                  <a:prstClr val="black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If-Modified-Sine </a:t>
            </a:r>
            <a:r>
              <a:rPr lang="th-TH" sz="1400" dirty="0">
                <a:solidFill>
                  <a:prstClr val="black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อาจหมายถึงการตรวจเช็คกับ</a:t>
            </a:r>
            <a:r>
              <a:rPr lang="en-US" sz="1400" dirty="0">
                <a:solidFill>
                  <a:prstClr val="black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server </a:t>
            </a:r>
            <a:r>
              <a:rPr lang="th-TH" sz="1400" dirty="0">
                <a:solidFill>
                  <a:prstClr val="black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ครั้งล่าสุด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H Sarabun New" panose="020B0500040200020003" pitchFamily="34" charset="-34"/>
              <a:ea typeface="+mn-ea"/>
              <a:cs typeface="TH Sarabun New" panose="020B0500040200020003" pitchFamily="34" charset="-34"/>
            </a:endParaRPr>
          </a:p>
        </p:txBody>
      </p:sp>
      <p:pic>
        <p:nvPicPr>
          <p:cNvPr id="21" name="รูปภาพ 20">
            <a:extLst>
              <a:ext uri="{FF2B5EF4-FFF2-40B4-BE49-F238E27FC236}">
                <a16:creationId xmlns:a16="http://schemas.microsoft.com/office/drawing/2014/main" id="{AFA0C34C-D5D7-4933-8AF8-9D3016413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444" y="5989769"/>
            <a:ext cx="4651031" cy="354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141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5ACB688A-F11D-4C17-9A99-178E918F77A7}"/>
              </a:ext>
            </a:extLst>
          </p:cNvPr>
          <p:cNvSpPr txBox="1"/>
          <p:nvPr/>
        </p:nvSpPr>
        <p:spPr>
          <a:xfrm>
            <a:off x="335845" y="193766"/>
            <a:ext cx="6186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รหัส น.ศ </a:t>
            </a:r>
            <a:r>
              <a:rPr kumimoji="0" lang="th-TH" sz="1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  </a:t>
            </a: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   </a:t>
            </a:r>
            <a:r>
              <a:rPr kumimoji="0" lang="th-TH" sz="1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62010763   </a:t>
            </a: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  </a:t>
            </a: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ชื่อ-นามสกุล </a:t>
            </a:r>
            <a:r>
              <a:rPr kumimoji="0" lang="th-TH" sz="1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 </a:t>
            </a: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	</a:t>
            </a:r>
            <a:r>
              <a:rPr kumimoji="0" lang="th-TH" sz="1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นายรวีโรจน์     ทองดี</a:t>
            </a: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						</a:t>
            </a: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8EF331E2-CEE0-487E-9D18-55CB8A152A57}"/>
              </a:ext>
            </a:extLst>
          </p:cNvPr>
          <p:cNvSpPr txBox="1"/>
          <p:nvPr/>
        </p:nvSpPr>
        <p:spPr>
          <a:xfrm>
            <a:off x="272345" y="624499"/>
            <a:ext cx="3262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sz="14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)</a:t>
            </a: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 อยากทราบว่า</a:t>
            </a:r>
            <a:r>
              <a:rPr lang="en-US" sz="14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Response Message </a:t>
            </a:r>
            <a:r>
              <a:rPr lang="th-TH" sz="14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14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HTTP version </a:t>
            </a:r>
            <a:r>
              <a:rPr lang="th-TH" sz="14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อะไร</a:t>
            </a:r>
            <a:r>
              <a:rPr lang="en-US" sz="14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H Sarabun New" panose="020B0500040200020003" pitchFamily="34" charset="-34"/>
              <a:ea typeface="+mn-ea"/>
              <a:cs typeface="TH Sarabun New" panose="020B0500040200020003" pitchFamily="34" charset="-34"/>
            </a:endParaRPr>
          </a:p>
        </p:txBody>
      </p:sp>
      <p:sp>
        <p:nvSpPr>
          <p:cNvPr id="14" name="กล่องข้อความ 13">
            <a:extLst>
              <a:ext uri="{FF2B5EF4-FFF2-40B4-BE49-F238E27FC236}">
                <a16:creationId xmlns:a16="http://schemas.microsoft.com/office/drawing/2014/main" id="{BFAD340C-CBF1-453B-84AA-6151FE300BBA}"/>
              </a:ext>
            </a:extLst>
          </p:cNvPr>
          <p:cNvSpPr txBox="1"/>
          <p:nvPr/>
        </p:nvSpPr>
        <p:spPr>
          <a:xfrm>
            <a:off x="272345" y="801247"/>
            <a:ext cx="6103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thaiDi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ตอบ</a:t>
            </a:r>
            <a:r>
              <a:rPr kumimoji="0" lang="th-TH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HTTP version 1.1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H Sarabun New" panose="020B0500040200020003" pitchFamily="34" charset="-34"/>
              <a:ea typeface="+mn-ea"/>
              <a:cs typeface="TH Sarabun New" panose="020B0500040200020003" pitchFamily="34" charset="-34"/>
            </a:endParaRPr>
          </a:p>
        </p:txBody>
      </p:sp>
      <p:sp>
        <p:nvSpPr>
          <p:cNvPr id="22" name="กล่องข้อความ 21">
            <a:extLst>
              <a:ext uri="{FF2B5EF4-FFF2-40B4-BE49-F238E27FC236}">
                <a16:creationId xmlns:a16="http://schemas.microsoft.com/office/drawing/2014/main" id="{4C9EC0ED-13E2-4AB0-A494-3335B4D04B69}"/>
              </a:ext>
            </a:extLst>
          </p:cNvPr>
          <p:cNvSpPr txBox="1"/>
          <p:nvPr/>
        </p:nvSpPr>
        <p:spPr>
          <a:xfrm>
            <a:off x="272345" y="1109024"/>
            <a:ext cx="4637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2)</a:t>
            </a: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 อยากทราบว่า</a:t>
            </a:r>
            <a:r>
              <a:rPr lang="en-US" sz="14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Server </a:t>
            </a:r>
            <a:r>
              <a:rPr lang="th-TH" sz="14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ส่ง </a:t>
            </a:r>
            <a:r>
              <a:rPr lang="en-US" sz="14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Object </a:t>
            </a:r>
            <a:r>
              <a:rPr lang="th-TH" sz="14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 </a:t>
            </a:r>
            <a:r>
              <a:rPr lang="en-US" sz="14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Client </a:t>
            </a:r>
            <a:r>
              <a:rPr lang="th-TH" sz="14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ต้องการกลับไปหา </a:t>
            </a:r>
            <a:r>
              <a:rPr lang="en-US" sz="14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Client </a:t>
            </a:r>
            <a:r>
              <a:rPr lang="th-TH" sz="14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ได้หรือไม่ เพราะอะไร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H Sarabun New" panose="020B0500040200020003" pitchFamily="34" charset="-34"/>
              <a:ea typeface="+mn-ea"/>
              <a:cs typeface="TH Sarabun New" panose="020B0500040200020003" pitchFamily="34" charset="-34"/>
            </a:endParaRPr>
          </a:p>
        </p:txBody>
      </p:sp>
      <p:sp>
        <p:nvSpPr>
          <p:cNvPr id="23" name="กล่องข้อความ 22">
            <a:extLst>
              <a:ext uri="{FF2B5EF4-FFF2-40B4-BE49-F238E27FC236}">
                <a16:creationId xmlns:a16="http://schemas.microsoft.com/office/drawing/2014/main" id="{78407F29-34D8-405A-8DBF-739EC760E5E3}"/>
              </a:ext>
            </a:extLst>
          </p:cNvPr>
          <p:cNvSpPr txBox="1"/>
          <p:nvPr/>
        </p:nvSpPr>
        <p:spPr>
          <a:xfrm>
            <a:off x="272345" y="1285772"/>
            <a:ext cx="6103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thaiDi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ตอบ</a:t>
            </a:r>
            <a:r>
              <a:rPr kumimoji="0" lang="th-TH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  </a:t>
            </a: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ไม่ได้ เพราะมี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error message 404 </a:t>
            </a: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ขึ้นมา หมายถึง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Server </a:t>
            </a: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หา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Object </a:t>
            </a: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ที่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client </a:t>
            </a: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ร้องขอมาไม่พบ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H Sarabun New" panose="020B0500040200020003" pitchFamily="34" charset="-34"/>
              <a:ea typeface="+mn-ea"/>
              <a:cs typeface="TH Sarabun New" panose="020B0500040200020003" pitchFamily="34" charset="-34"/>
            </a:endParaRPr>
          </a:p>
        </p:txBody>
      </p:sp>
      <p:sp>
        <p:nvSpPr>
          <p:cNvPr id="24" name="กล่องข้อความ 23">
            <a:extLst>
              <a:ext uri="{FF2B5EF4-FFF2-40B4-BE49-F238E27FC236}">
                <a16:creationId xmlns:a16="http://schemas.microsoft.com/office/drawing/2014/main" id="{3579730F-8295-433F-9E5B-917F0EE425A0}"/>
              </a:ext>
            </a:extLst>
          </p:cNvPr>
          <p:cNvSpPr txBox="1"/>
          <p:nvPr/>
        </p:nvSpPr>
        <p:spPr>
          <a:xfrm>
            <a:off x="272345" y="1624998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sz="14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)</a:t>
            </a: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 ขนาดของ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Object </a:t>
            </a: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มีขนาดเท่าไหร่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H Sarabun New" panose="020B0500040200020003" pitchFamily="34" charset="-34"/>
              <a:ea typeface="+mn-ea"/>
              <a:cs typeface="TH Sarabun New" panose="020B0500040200020003" pitchFamily="34" charset="-34"/>
            </a:endParaRPr>
          </a:p>
        </p:txBody>
      </p:sp>
      <p:sp>
        <p:nvSpPr>
          <p:cNvPr id="25" name="กล่องข้อความ 24">
            <a:extLst>
              <a:ext uri="{FF2B5EF4-FFF2-40B4-BE49-F238E27FC236}">
                <a16:creationId xmlns:a16="http://schemas.microsoft.com/office/drawing/2014/main" id="{F01CBE47-1DFB-48BE-AFA1-DE43EDA65C65}"/>
              </a:ext>
            </a:extLst>
          </p:cNvPr>
          <p:cNvSpPr txBox="1"/>
          <p:nvPr/>
        </p:nvSpPr>
        <p:spPr>
          <a:xfrm>
            <a:off x="272345" y="1801746"/>
            <a:ext cx="6103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thaiDi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ตอบ</a:t>
            </a:r>
            <a:r>
              <a:rPr kumimoji="0" lang="th-TH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  </a:t>
            </a: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76430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byte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H Sarabun New" panose="020B0500040200020003" pitchFamily="34" charset="-34"/>
              <a:ea typeface="+mn-ea"/>
              <a:cs typeface="TH Sarabun New" panose="020B0500040200020003" pitchFamily="34" charset="-34"/>
            </a:endParaRPr>
          </a:p>
        </p:txBody>
      </p:sp>
      <p:sp>
        <p:nvSpPr>
          <p:cNvPr id="26" name="กล่องข้อความ 25">
            <a:extLst>
              <a:ext uri="{FF2B5EF4-FFF2-40B4-BE49-F238E27FC236}">
                <a16:creationId xmlns:a16="http://schemas.microsoft.com/office/drawing/2014/main" id="{D9C6D930-7B06-480D-956C-81981A9EDDF7}"/>
              </a:ext>
            </a:extLst>
          </p:cNvPr>
          <p:cNvSpPr txBox="1"/>
          <p:nvPr/>
        </p:nvSpPr>
        <p:spPr>
          <a:xfrm>
            <a:off x="272345" y="2140972"/>
            <a:ext cx="53078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4) </a:t>
            </a: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อย่า</a:t>
            </a:r>
            <a:r>
              <a:rPr lang="th-TH" sz="14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ง</a:t>
            </a: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ที่ว่า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HTTP </a:t>
            </a: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ใช้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Connection </a:t>
            </a: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แบบไหนระหว่าง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persistent </a:t>
            </a: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หรือ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nonpersistent </a:t>
            </a: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เพราะอะไร พิจารณา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ที่</a:t>
            </a:r>
            <a:r>
              <a:rPr kumimoji="0" lang="th-TH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ฟิ</a:t>
            </a: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ลด</a:t>
            </a:r>
            <a:r>
              <a:rPr kumimoji="0" lang="th-TH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์ไ</a:t>
            </a: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หน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H Sarabun New" panose="020B0500040200020003" pitchFamily="34" charset="-34"/>
              <a:ea typeface="+mn-ea"/>
              <a:cs typeface="TH Sarabun New" panose="020B0500040200020003" pitchFamily="34" charset="-34"/>
            </a:endParaRPr>
          </a:p>
        </p:txBody>
      </p:sp>
      <p:sp>
        <p:nvSpPr>
          <p:cNvPr id="27" name="กล่องข้อความ 26">
            <a:extLst>
              <a:ext uri="{FF2B5EF4-FFF2-40B4-BE49-F238E27FC236}">
                <a16:creationId xmlns:a16="http://schemas.microsoft.com/office/drawing/2014/main" id="{7A1DE36B-4F3C-4EDB-A278-F62C0B766693}"/>
              </a:ext>
            </a:extLst>
          </p:cNvPr>
          <p:cNvSpPr txBox="1"/>
          <p:nvPr/>
        </p:nvSpPr>
        <p:spPr>
          <a:xfrm>
            <a:off x="272345" y="2567479"/>
            <a:ext cx="6103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thaiDi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ตอบ</a:t>
            </a:r>
            <a:r>
              <a:rPr kumimoji="0" lang="th-TH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  </a:t>
            </a: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เป็น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persistent </a:t>
            </a: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เพราะ สังเกตได้จากการพิจรณาจาก</a:t>
            </a:r>
            <a:r>
              <a:rPr kumimoji="0" lang="th-TH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ฟิ</a:t>
            </a: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ลด์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Connection </a:t>
            </a: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ที่ระบุว่า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Keep-alive </a:t>
            </a: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ซึ่งหมายถึงการเปิดการเชื่อมต่อทิ้งเอาไว้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 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H Sarabun New" panose="020B0500040200020003" pitchFamily="34" charset="-34"/>
              <a:ea typeface="+mn-ea"/>
              <a:cs typeface="TH Sarabun New" panose="020B0500040200020003" pitchFamily="34" charset="-34"/>
            </a:endParaRPr>
          </a:p>
        </p:txBody>
      </p:sp>
      <p:sp>
        <p:nvSpPr>
          <p:cNvPr id="28" name="กล่องข้อความ 27">
            <a:extLst>
              <a:ext uri="{FF2B5EF4-FFF2-40B4-BE49-F238E27FC236}">
                <a16:creationId xmlns:a16="http://schemas.microsoft.com/office/drawing/2014/main" id="{66BB1A97-E336-4E5B-B35A-64CBB71DF4FE}"/>
              </a:ext>
            </a:extLst>
          </p:cNvPr>
          <p:cNvSpPr txBox="1"/>
          <p:nvPr/>
        </p:nvSpPr>
        <p:spPr>
          <a:xfrm>
            <a:off x="272345" y="3118914"/>
            <a:ext cx="37112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sz="14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) What is the type of file being sent by the server in response?</a:t>
            </a:r>
          </a:p>
        </p:txBody>
      </p:sp>
      <p:sp>
        <p:nvSpPr>
          <p:cNvPr id="29" name="กล่องข้อความ 28">
            <a:extLst>
              <a:ext uri="{FF2B5EF4-FFF2-40B4-BE49-F238E27FC236}">
                <a16:creationId xmlns:a16="http://schemas.microsoft.com/office/drawing/2014/main" id="{6187B29B-3182-40DE-A208-379DEA57B4F8}"/>
              </a:ext>
            </a:extLst>
          </p:cNvPr>
          <p:cNvSpPr txBox="1"/>
          <p:nvPr/>
        </p:nvSpPr>
        <p:spPr>
          <a:xfrm>
            <a:off x="272345" y="3297394"/>
            <a:ext cx="6103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thaiDi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ตอบ</a:t>
            </a:r>
            <a:r>
              <a:rPr kumimoji="0" lang="th-TH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  </a:t>
            </a:r>
            <a:r>
              <a:rPr kumimoji="0" lang="th-TH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เป็</a:t>
            </a:r>
            <a:r>
              <a:rPr lang="th-TH" sz="1400" dirty="0">
                <a:solidFill>
                  <a:prstClr val="black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</a:t>
            </a: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text/html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H Sarabun New" panose="020B0500040200020003" pitchFamily="34" charset="-34"/>
              <a:ea typeface="+mn-ea"/>
              <a:cs typeface="TH Sarabun New" panose="020B0500040200020003" pitchFamily="34" charset="-34"/>
            </a:endParaRPr>
          </a:p>
        </p:txBody>
      </p:sp>
      <p:sp>
        <p:nvSpPr>
          <p:cNvPr id="30" name="กล่องข้อความ 29">
            <a:extLst>
              <a:ext uri="{FF2B5EF4-FFF2-40B4-BE49-F238E27FC236}">
                <a16:creationId xmlns:a16="http://schemas.microsoft.com/office/drawing/2014/main" id="{344D456F-AA48-43F8-805D-174F67D97DCD}"/>
              </a:ext>
            </a:extLst>
          </p:cNvPr>
          <p:cNvSpPr txBox="1"/>
          <p:nvPr/>
        </p:nvSpPr>
        <p:spPr>
          <a:xfrm>
            <a:off x="272345" y="3728514"/>
            <a:ext cx="3962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6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) </a:t>
            </a: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อยากทราบว่า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Web Server </a:t>
            </a: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กำลังรันแอปพลิเคชัน ชื่ออะไร และ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version </a:t>
            </a: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ไหน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H Sarabun New" panose="020B0500040200020003" pitchFamily="34" charset="-34"/>
              <a:ea typeface="+mn-ea"/>
              <a:cs typeface="TH Sarabun New" panose="020B0500040200020003" pitchFamily="34" charset="-34"/>
            </a:endParaRPr>
          </a:p>
        </p:txBody>
      </p:sp>
      <p:sp>
        <p:nvSpPr>
          <p:cNvPr id="31" name="กล่องข้อความ 30">
            <a:extLst>
              <a:ext uri="{FF2B5EF4-FFF2-40B4-BE49-F238E27FC236}">
                <a16:creationId xmlns:a16="http://schemas.microsoft.com/office/drawing/2014/main" id="{F65AFE3F-0638-48BF-82A4-1A494753DE80}"/>
              </a:ext>
            </a:extLst>
          </p:cNvPr>
          <p:cNvSpPr txBox="1"/>
          <p:nvPr/>
        </p:nvSpPr>
        <p:spPr>
          <a:xfrm>
            <a:off x="272345" y="3906994"/>
            <a:ext cx="6103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thaiDi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ตอบ</a:t>
            </a:r>
            <a:r>
              <a:rPr kumimoji="0" lang="th-TH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  </a:t>
            </a:r>
            <a:r>
              <a:rPr lang="en-US" sz="1400" dirty="0">
                <a:solidFill>
                  <a:prstClr val="black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Web Server </a:t>
            </a:r>
            <a:r>
              <a:rPr lang="th-TH" sz="1400" dirty="0">
                <a:solidFill>
                  <a:prstClr val="black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กำลังรัน</a:t>
            </a:r>
            <a:r>
              <a:rPr lang="th-TH" sz="1400" dirty="0" err="1">
                <a:solidFill>
                  <a:prstClr val="black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แอปพลิเคชั่น</a:t>
            </a:r>
            <a:r>
              <a:rPr lang="th-TH" sz="1400" dirty="0">
                <a:solidFill>
                  <a:prstClr val="black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ชื่อว่า </a:t>
            </a:r>
            <a:r>
              <a:rPr lang="en-US" sz="1400" dirty="0">
                <a:solidFill>
                  <a:prstClr val="black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Apache version 2.2.3 </a:t>
            </a:r>
            <a:r>
              <a:rPr lang="th-TH" sz="1400" dirty="0">
                <a:solidFill>
                  <a:prstClr val="black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ซึ่งรันอยู่บน </a:t>
            </a:r>
            <a:r>
              <a:rPr lang="en-US" sz="1400" dirty="0">
                <a:solidFill>
                  <a:prstClr val="black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CentOS Linux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H Sarabun New" panose="020B0500040200020003" pitchFamily="34" charset="-34"/>
              <a:ea typeface="+mn-ea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80651763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ธีมของ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ธีมของ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ธีมของ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</TotalTime>
  <Words>826</Words>
  <Application>Microsoft Office PowerPoint</Application>
  <PresentationFormat>กระดาษ A4 (210x297 มม.)</PresentationFormat>
  <Paragraphs>36</Paragraphs>
  <Slides>3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TH Sarabun New</vt:lpstr>
      <vt:lpstr>ธีมของ Office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RAWEEROJ THONGDEE</dc:creator>
  <cp:lastModifiedBy>RAWEEROJ THONGDEE</cp:lastModifiedBy>
  <cp:revision>19</cp:revision>
  <dcterms:created xsi:type="dcterms:W3CDTF">2021-02-01T08:10:00Z</dcterms:created>
  <dcterms:modified xsi:type="dcterms:W3CDTF">2021-02-01T16:14:47Z</dcterms:modified>
</cp:coreProperties>
</file>