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62" r:id="rId13"/>
    <p:sldId id="263" r:id="rId14"/>
    <p:sldId id="277" r:id="rId15"/>
    <p:sldId id="276" r:id="rId16"/>
    <p:sldId id="267" r:id="rId17"/>
    <p:sldId id="269" r:id="rId18"/>
    <p:sldId id="268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048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604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450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39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33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011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939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0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787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0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6F12-51F3-4FE2-9D31-5E73840F9E12}" type="datetimeFigureOut">
              <a:rPr lang="uk-UA" smtClean="0"/>
              <a:t>06.04.2022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22A5-D6AC-4244-ADDA-BCC043FE6BC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317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HJFb86L-Ns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eWorlds/ML_S4_labs/tree/main/Lab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2" y="1186853"/>
            <a:ext cx="120500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Lab1. Unsupervised Learning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34" y="3156846"/>
            <a:ext cx="6045303" cy="27136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5958" y="4775034"/>
            <a:ext cx="4976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Max Kovalchuk, MI-4</a:t>
            </a:r>
            <a:endParaRPr lang="uk-UA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8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489" y="336461"/>
            <a:ext cx="78117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Spectral clustering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599" t="6200" r="8851" b="5200"/>
          <a:stretch/>
        </p:blipFill>
        <p:spPr>
          <a:xfrm>
            <a:off x="2858102" y="1397784"/>
            <a:ext cx="6510528" cy="49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9432" y="400469"/>
            <a:ext cx="28632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BIRCH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50" t="6800" r="8251" b="4800"/>
          <a:stretch/>
        </p:blipFill>
        <p:spPr>
          <a:xfrm>
            <a:off x="2625540" y="1467570"/>
            <a:ext cx="6445308" cy="49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9424" y="400469"/>
            <a:ext cx="82814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Results comparison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92263"/>
              </p:ext>
            </p:extLst>
          </p:nvPr>
        </p:nvGraphicFramePr>
        <p:xfrm>
          <a:off x="749808" y="2539322"/>
          <a:ext cx="10780776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4096"/>
                <a:gridCol w="2532888"/>
                <a:gridCol w="2706624"/>
                <a:gridCol w="2487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Homogeneity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Completeness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 measure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KMeans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0.751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0.764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0.758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Shift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0.760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0.771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0.766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DBSCAN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0.869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0.871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0.870</a:t>
                      </a:r>
                      <a:endParaRPr lang="uk-UA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OPTICS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0.858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0.535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0.659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Spectral Clustering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0.809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0.797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BIRCH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0.700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0.745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</a:t>
                      </a:r>
                      <a:endParaRPr lang="uk-UA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41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014" y="144437"/>
            <a:ext cx="8478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Out-of-box classifier</a:t>
            </a:r>
            <a:endParaRPr lang="uk-UA" sz="6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ierarchical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uk-UA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406905"/>
            <a:ext cx="5714999" cy="35197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15" y="2406905"/>
            <a:ext cx="5532405" cy="35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014" y="144437"/>
            <a:ext cx="8478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Out-of-box classifier</a:t>
            </a:r>
            <a:endParaRPr lang="uk-UA" sz="6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ierarchical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uk-UA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372360"/>
            <a:ext cx="5633721" cy="35542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2372360"/>
            <a:ext cx="5781040" cy="355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8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5014" y="144437"/>
            <a:ext cx="8478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Out-of-box classifier</a:t>
            </a:r>
            <a:endParaRPr lang="uk-UA" sz="6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6000" b="1" smtClean="0">
                <a:latin typeface="Arial" panose="020B0604020202020204" pitchFamily="34" charset="0"/>
                <a:cs typeface="Arial" panose="020B0604020202020204" pitchFamily="34" charset="0"/>
              </a:rPr>
              <a:t>ierarchical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uk-UA"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372360"/>
            <a:ext cx="5654039" cy="35542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15" y="2372360"/>
            <a:ext cx="5593365" cy="35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6849" t="10400" r="8700" b="5800"/>
          <a:stretch/>
        </p:blipFill>
        <p:spPr>
          <a:xfrm>
            <a:off x="2889504" y="1925080"/>
            <a:ext cx="6382512" cy="4750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1109" y="144437"/>
            <a:ext cx="11246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Visualizing iterations of Kometa 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algn="ctr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(Slow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K-Means)</a:t>
            </a:r>
          </a:p>
        </p:txBody>
      </p:sp>
    </p:spTree>
    <p:extLst>
      <p:ext uri="{BB962C8B-B14F-4D97-AF65-F5344CB8AC3E}">
        <p14:creationId xmlns:p14="http://schemas.microsoft.com/office/powerpoint/2010/main" val="317766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1109" y="144437"/>
            <a:ext cx="11246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Visualizing iterations of Kometa 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algn="ctr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(Slow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K-Means)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7320" y="1655064"/>
            <a:ext cx="2443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endParaRPr lang="uk-UA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8064" y="1655064"/>
            <a:ext cx="4546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Kometa K-Means</a:t>
            </a:r>
            <a:endParaRPr lang="uk-UA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592" y="3072384"/>
            <a:ext cx="507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Centroid = average of custer</a:t>
            </a:r>
            <a:endParaRPr lang="uk-UA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94832" y="2720748"/>
                <a:ext cx="568756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Let A = old cetroid</a:t>
                </a:r>
              </a:p>
              <a:p>
                <a:pPr algn="just"/>
                <a:r>
                  <a:rPr lang="en-US" sz="28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Let B = average of </a:t>
                </a:r>
                <a:r>
                  <a:rPr lang="en-US" sz="28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800" b="1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28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uster</a:t>
                </a:r>
                <a:endParaRPr lang="en-US" sz="2800" b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sz="2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Centroid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𝜶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</m:oMath>
                </a14:m>
                <a:endParaRPr lang="en-US" sz="2800" b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𝜶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~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𝒇𝒐𝒓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𝒆𝒙𝒂𝒎𝒑𝒍𝒆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32" y="2720748"/>
                <a:ext cx="5687568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2144" t="-271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702052" y="5376672"/>
            <a:ext cx="67329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slower than original K-Means</a:t>
            </a:r>
            <a:endParaRPr lang="uk-UA" sz="280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Centroids </a:t>
            </a:r>
            <a:r>
              <a:rPr lang="en-US" sz="2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</a:t>
            </a:r>
            <a:r>
              <a:rPr lang="en-US" sz="280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smoothly</a:t>
            </a:r>
            <a:endParaRPr lang="uk-UA" sz="280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389" y="144437"/>
            <a:ext cx="11246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Visualizing iterations of Kometa 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algn="ctr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(Slow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K-Means)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411" t="5498" r="2436" b="8348"/>
          <a:stretch/>
        </p:blipFill>
        <p:spPr>
          <a:xfrm>
            <a:off x="147516" y="1920240"/>
            <a:ext cx="6131079" cy="34249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250" t="5260" r="2334" b="7185"/>
          <a:stretch/>
        </p:blipFill>
        <p:spPr>
          <a:xfrm>
            <a:off x="6420333" y="1920240"/>
            <a:ext cx="5571040" cy="3424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2384" y="5888736"/>
            <a:ext cx="5626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youtu.be/HJFb86L-Nsg</a:t>
            </a:r>
            <a:endParaRPr lang="uk-UA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1960" y="455333"/>
            <a:ext cx="3384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611" y="1947672"/>
            <a:ext cx="5731623" cy="39287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488" y="2386584"/>
            <a:ext cx="5358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1. In-house unsupervised classifiers: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1.1. Data visualization (PCA)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1.2. Comparison of results (benchmark)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2. Out-of-box classifier: hierarchical clustering</a:t>
            </a:r>
          </a:p>
          <a:p>
            <a:pPr algn="just"/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3. Visualizing iterations of Kometa K-Means (Slow K-Means)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6387" y="6029980"/>
            <a:ext cx="8035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github.com/reeWorlds/ML_S4_labs/tree/main/Lab1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1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1025" y="455333"/>
            <a:ext cx="11341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In-house unsupervised classifiers</a:t>
            </a:r>
            <a:endParaRPr lang="uk-UA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2002536"/>
            <a:ext cx="46939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Library: </a:t>
            </a:r>
            <a:r>
              <a:rPr 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ean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OPTICS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Spectral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BIRCH</a:t>
            </a:r>
            <a:endParaRPr lang="uk-UA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1960" y="455333"/>
            <a:ext cx="32447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783" y="1687628"/>
            <a:ext cx="5074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Iris dataset: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3 clusters, 50 elements each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4 dimensions of float values</a:t>
            </a:r>
            <a:endParaRPr lang="uk-UA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81" y="3288952"/>
            <a:ext cx="7220958" cy="3248478"/>
          </a:xfrm>
          <a:prstGeom prst="rect">
            <a:avLst/>
          </a:prstGeom>
        </p:spPr>
      </p:pic>
      <p:pic>
        <p:nvPicPr>
          <p:cNvPr id="1026" name="Picture 2" descr="Файл:Iris sanguinea.JPG — Вікіпеді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13" y="1687628"/>
            <a:ext cx="3895521" cy="45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8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58304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Dataset (PCA)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506" t="6208" r="7595" b="4593"/>
          <a:stretch/>
        </p:blipFill>
        <p:spPr>
          <a:xfrm>
            <a:off x="3071093" y="1828799"/>
            <a:ext cx="5358384" cy="4078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37144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471" t="7352" r="8728" b="6048"/>
          <a:stretch/>
        </p:blipFill>
        <p:spPr>
          <a:xfrm>
            <a:off x="2571477" y="1510967"/>
            <a:ext cx="6453651" cy="488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3280" y="400469"/>
            <a:ext cx="4467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Mean Shift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961" t="6401" r="7245" b="5200"/>
          <a:stretch/>
        </p:blipFill>
        <p:spPr>
          <a:xfrm>
            <a:off x="2359151" y="1417319"/>
            <a:ext cx="6693409" cy="50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980" y="400469"/>
            <a:ext cx="3802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200" t="7200" r="8550" b="5000"/>
          <a:stretch/>
        </p:blipFill>
        <p:spPr>
          <a:xfrm>
            <a:off x="182879" y="1591446"/>
            <a:ext cx="5813065" cy="44381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201" t="6207" r="7450" b="4794"/>
          <a:stretch/>
        </p:blipFill>
        <p:spPr>
          <a:xfrm>
            <a:off x="6144768" y="1594366"/>
            <a:ext cx="5870448" cy="44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3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0217" y="400469"/>
            <a:ext cx="33361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mtClean="0">
                <a:latin typeface="Arial" panose="020B0604020202020204" pitchFamily="34" charset="0"/>
                <a:cs typeface="Arial" panose="020B0604020202020204" pitchFamily="34" charset="0"/>
              </a:rPr>
              <a:t>OPTICS</a:t>
            </a:r>
            <a:endParaRPr lang="uk-UA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328" y="6396335"/>
            <a:ext cx="853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Color – algorithm clusters                      Marker - reference</a:t>
            </a:r>
            <a:endParaRPr lang="uk-UA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50" t="6807" r="7950" b="4993"/>
          <a:stretch/>
        </p:blipFill>
        <p:spPr>
          <a:xfrm>
            <a:off x="136456" y="1713917"/>
            <a:ext cx="5802112" cy="44116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5100" t="6902" r="7750" b="5297"/>
          <a:stretch/>
        </p:blipFill>
        <p:spPr>
          <a:xfrm>
            <a:off x="6277657" y="1746505"/>
            <a:ext cx="5796694" cy="43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997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247</Words>
  <Application>Microsoft Office PowerPoint</Application>
  <PresentationFormat>Широкоэкранный</PresentationFormat>
  <Paragraphs>87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reeWorld</dc:creator>
  <cp:lastModifiedBy>reeWorld</cp:lastModifiedBy>
  <cp:revision>19</cp:revision>
  <dcterms:created xsi:type="dcterms:W3CDTF">2022-03-23T16:37:40Z</dcterms:created>
  <dcterms:modified xsi:type="dcterms:W3CDTF">2022-04-06T06:14:28Z</dcterms:modified>
</cp:coreProperties>
</file>