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A5613-156A-411D-A6F4-484694945827}" type="datetimeFigureOut">
              <a:rPr lang="uk-UA" smtClean="0"/>
              <a:t>06.02.2021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EFBCC-3567-444A-8CC4-F7377E32C9F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51456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A5613-156A-411D-A6F4-484694945827}" type="datetimeFigureOut">
              <a:rPr lang="uk-UA" smtClean="0"/>
              <a:t>06.02.2021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EFBCC-3567-444A-8CC4-F7377E32C9F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11913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A5613-156A-411D-A6F4-484694945827}" type="datetimeFigureOut">
              <a:rPr lang="uk-UA" smtClean="0"/>
              <a:t>06.02.2021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EFBCC-3567-444A-8CC4-F7377E32C9F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73694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A5613-156A-411D-A6F4-484694945827}" type="datetimeFigureOut">
              <a:rPr lang="uk-UA" smtClean="0"/>
              <a:t>06.02.2021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EFBCC-3567-444A-8CC4-F7377E32C9F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56878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A5613-156A-411D-A6F4-484694945827}" type="datetimeFigureOut">
              <a:rPr lang="uk-UA" smtClean="0"/>
              <a:t>06.02.2021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EFBCC-3567-444A-8CC4-F7377E32C9F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06096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A5613-156A-411D-A6F4-484694945827}" type="datetimeFigureOut">
              <a:rPr lang="uk-UA" smtClean="0"/>
              <a:t>06.02.2021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EFBCC-3567-444A-8CC4-F7377E32C9F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51621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A5613-156A-411D-A6F4-484694945827}" type="datetimeFigureOut">
              <a:rPr lang="uk-UA" smtClean="0"/>
              <a:t>06.02.2021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EFBCC-3567-444A-8CC4-F7377E32C9F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28518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A5613-156A-411D-A6F4-484694945827}" type="datetimeFigureOut">
              <a:rPr lang="uk-UA" smtClean="0"/>
              <a:t>06.02.2021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EFBCC-3567-444A-8CC4-F7377E32C9F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25221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A5613-156A-411D-A6F4-484694945827}" type="datetimeFigureOut">
              <a:rPr lang="uk-UA" smtClean="0"/>
              <a:t>06.02.2021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EFBCC-3567-444A-8CC4-F7377E32C9F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52893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A5613-156A-411D-A6F4-484694945827}" type="datetimeFigureOut">
              <a:rPr lang="uk-UA" smtClean="0"/>
              <a:t>06.02.2021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EFBCC-3567-444A-8CC4-F7377E32C9F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95715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A5613-156A-411D-A6F4-484694945827}" type="datetimeFigureOut">
              <a:rPr lang="uk-UA" smtClean="0"/>
              <a:t>06.02.2021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EFBCC-3567-444A-8CC4-F7377E32C9F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69470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AA5613-156A-411D-A6F4-484694945827}" type="datetimeFigureOut">
              <a:rPr lang="uk-UA" smtClean="0"/>
              <a:t>06.02.2021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EFBCC-3567-444A-8CC4-F7377E32C9F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3393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8280" y="0"/>
            <a:ext cx="1118870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dirty="0" smtClean="0">
                <a:solidFill>
                  <a:schemeClr val="accent5">
                    <a:lumMod val="50000"/>
                  </a:schemeClr>
                </a:solidFill>
              </a:rPr>
              <a:t>LENSTRA BASED PARALLEL </a:t>
            </a:r>
          </a:p>
          <a:p>
            <a:pPr algn="ctr"/>
            <a:r>
              <a:rPr lang="en-US" sz="7200" dirty="0" smtClean="0">
                <a:solidFill>
                  <a:schemeClr val="accent5">
                    <a:lumMod val="50000"/>
                  </a:schemeClr>
                </a:solidFill>
              </a:rPr>
              <a:t>FACTORIZATION ALGORITHM </a:t>
            </a:r>
            <a:endParaRPr lang="uk-UA" sz="7200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1026" name="Picture 2" descr="Результат пошуку зображень за запитом factoriz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844" y="2211005"/>
            <a:ext cx="4489577" cy="4151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3048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3730" y="612648"/>
            <a:ext cx="11188704" cy="1200329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7200" dirty="0" smtClean="0">
                <a:solidFill>
                  <a:schemeClr val="accent5">
                    <a:lumMod val="50000"/>
                  </a:schemeClr>
                </a:solidFill>
              </a:rPr>
              <a:t>FACTORIZATION ALGORITHM </a:t>
            </a:r>
            <a:endParaRPr lang="uk-UA" sz="7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3730" y="2846832"/>
            <a:ext cx="5312608" cy="646331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accent5">
                    <a:lumMod val="50000"/>
                  </a:schemeClr>
                </a:solidFill>
              </a:rPr>
              <a:t>GET FACTOR OF A NUMBER</a:t>
            </a:r>
            <a:endParaRPr lang="uk-UA" sz="36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18893" y="2849880"/>
            <a:ext cx="544354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accent5">
                    <a:lumMod val="50000"/>
                  </a:schemeClr>
                </a:solidFill>
              </a:rPr>
              <a:t>CHECK IF NUMBER IS PRIME</a:t>
            </a:r>
            <a:endParaRPr lang="uk-UA" sz="36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6" name="Прямая со стрелкой 5"/>
          <p:cNvCxnSpPr>
            <a:endCxn id="3" idx="0"/>
          </p:cNvCxnSpPr>
          <p:nvPr/>
        </p:nvCxnSpPr>
        <p:spPr>
          <a:xfrm flipH="1">
            <a:off x="3130034" y="1828800"/>
            <a:ext cx="536710" cy="1018032"/>
          </a:xfrm>
          <a:prstGeom prst="straightConnector1">
            <a:avLst/>
          </a:prstGeom>
          <a:ln w="635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 стрелкой 6"/>
          <p:cNvCxnSpPr>
            <a:endCxn id="4" idx="0"/>
          </p:cNvCxnSpPr>
          <p:nvPr/>
        </p:nvCxnSpPr>
        <p:spPr>
          <a:xfrm>
            <a:off x="8442642" y="1812977"/>
            <a:ext cx="498022" cy="1036903"/>
          </a:xfrm>
          <a:prstGeom prst="straightConnector1">
            <a:avLst/>
          </a:prstGeom>
          <a:ln w="635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295269" y="4198112"/>
            <a:ext cx="3669530" cy="1200329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600" dirty="0" err="1" smtClean="0">
                <a:solidFill>
                  <a:schemeClr val="accent5">
                    <a:lumMod val="50000"/>
                  </a:schemeClr>
                </a:solidFill>
              </a:rPr>
              <a:t>Lenstra</a:t>
            </a:r>
            <a:r>
              <a:rPr lang="en-US" sz="3600" dirty="0" smtClean="0">
                <a:solidFill>
                  <a:schemeClr val="accent5">
                    <a:lumMod val="50000"/>
                  </a:schemeClr>
                </a:solidFill>
              </a:rPr>
              <a:t> elliptic </a:t>
            </a:r>
          </a:p>
          <a:p>
            <a:pPr algn="ctr"/>
            <a:r>
              <a:rPr lang="en-US" sz="3600" dirty="0" smtClean="0">
                <a:solidFill>
                  <a:schemeClr val="accent5">
                    <a:lumMod val="50000"/>
                  </a:schemeClr>
                </a:solidFill>
              </a:rPr>
              <a:t>curve factorization</a:t>
            </a:r>
            <a:endParaRPr lang="uk-UA" sz="36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402404" y="4475110"/>
            <a:ext cx="5076518" cy="646331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accent5">
                    <a:lumMod val="50000"/>
                  </a:schemeClr>
                </a:solidFill>
              </a:rPr>
              <a:t>Miller-Rabin </a:t>
            </a:r>
            <a:r>
              <a:rPr lang="en-US" sz="3600" dirty="0" err="1" smtClean="0">
                <a:solidFill>
                  <a:schemeClr val="accent5">
                    <a:lumMod val="50000"/>
                  </a:schemeClr>
                </a:solidFill>
              </a:rPr>
              <a:t>primality</a:t>
            </a:r>
            <a:r>
              <a:rPr lang="en-US" sz="3600" dirty="0" smtClean="0">
                <a:solidFill>
                  <a:schemeClr val="accent5">
                    <a:lumMod val="50000"/>
                  </a:schemeClr>
                </a:solidFill>
              </a:rPr>
              <a:t> test</a:t>
            </a:r>
            <a:endParaRPr lang="uk-UA" sz="36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12" name="Прямая со стрелкой 11"/>
          <p:cNvCxnSpPr>
            <a:stCxn id="3" idx="2"/>
            <a:endCxn id="10" idx="0"/>
          </p:cNvCxnSpPr>
          <p:nvPr/>
        </p:nvCxnSpPr>
        <p:spPr>
          <a:xfrm>
            <a:off x="3130034" y="3493163"/>
            <a:ext cx="0" cy="704949"/>
          </a:xfrm>
          <a:prstGeom prst="straightConnector1">
            <a:avLst/>
          </a:prstGeom>
          <a:ln w="635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>
            <a:stCxn id="4" idx="2"/>
            <a:endCxn id="11" idx="0"/>
          </p:cNvCxnSpPr>
          <p:nvPr/>
        </p:nvCxnSpPr>
        <p:spPr>
          <a:xfrm flipH="1">
            <a:off x="8940663" y="3496211"/>
            <a:ext cx="1" cy="978899"/>
          </a:xfrm>
          <a:prstGeom prst="straightConnector1">
            <a:avLst/>
          </a:prstGeom>
          <a:ln w="635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2022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76781" y="612648"/>
            <a:ext cx="8582607" cy="1200329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7200" dirty="0" smtClean="0">
                <a:solidFill>
                  <a:schemeClr val="accent5">
                    <a:lumMod val="50000"/>
                  </a:schemeClr>
                </a:solidFill>
              </a:rPr>
              <a:t>LENSTRA ALGORITHM </a:t>
            </a:r>
            <a:endParaRPr lang="uk-UA" sz="7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14781" y="2570480"/>
            <a:ext cx="10536731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Can answer for the query “give factor of a number” with some probability (or fail)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Requires random initialization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Queries are independent</a:t>
            </a:r>
          </a:p>
          <a:p>
            <a:endParaRPr lang="en-US" sz="2400" dirty="0" smtClean="0"/>
          </a:p>
          <a:p>
            <a:r>
              <a:rPr lang="en-US" sz="2400" dirty="0" smtClean="0"/>
              <a:t>Can be very well </a:t>
            </a:r>
            <a:r>
              <a:rPr lang="en-US" sz="2400" dirty="0" smtClean="0"/>
              <a:t>paralleled</a:t>
            </a:r>
            <a:r>
              <a:rPr lang="en-US" sz="2400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Do not require much data transition between threads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Heavy queries</a:t>
            </a:r>
          </a:p>
          <a:p>
            <a:endParaRPr lang="en-US" sz="2400" dirty="0" smtClean="0"/>
          </a:p>
          <a:p>
            <a:r>
              <a:rPr lang="en-US" sz="2400" dirty="0" smtClean="0"/>
              <a:t>Allows decrease factorization time almost linearly to number of threads</a:t>
            </a:r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62626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82010" y="470408"/>
            <a:ext cx="8334719" cy="120032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7200" dirty="0" smtClean="0">
                <a:solidFill>
                  <a:schemeClr val="accent5">
                    <a:lumMod val="50000"/>
                  </a:schemeClr>
                </a:solidFill>
              </a:rPr>
              <a:t>PROGAM STRUCTURE</a:t>
            </a:r>
            <a:endParaRPr lang="uk-UA" sz="7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8480" y="2904272"/>
            <a:ext cx="207268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main thread</a:t>
            </a:r>
            <a:r>
              <a:rPr lang="uk-UA" sz="2000" dirty="0" smtClean="0"/>
              <a:t> </a:t>
            </a:r>
            <a:r>
              <a:rPr lang="en-US" sz="2000" dirty="0" smtClean="0"/>
              <a:t>#</a:t>
            </a:r>
            <a:r>
              <a:rPr lang="uk-UA" sz="2000" dirty="0" smtClean="0"/>
              <a:t>0</a:t>
            </a:r>
            <a:endParaRPr lang="en-US" sz="2000" dirty="0" smtClean="0"/>
          </a:p>
          <a:p>
            <a:pPr algn="ctr"/>
            <a:r>
              <a:rPr lang="en-US" sz="2000" dirty="0" smtClean="0"/>
              <a:t>common memory</a:t>
            </a:r>
            <a:endParaRPr lang="uk-UA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680281" y="4357320"/>
            <a:ext cx="178908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Main thread #0</a:t>
            </a:r>
            <a:endParaRPr lang="uk-UA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3911161" y="2245360"/>
            <a:ext cx="279839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Communicator thread #1</a:t>
            </a:r>
            <a:endParaRPr lang="uk-UA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3911160" y="3058160"/>
            <a:ext cx="279839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Communicator thread #</a:t>
            </a:r>
            <a:r>
              <a:rPr lang="uk-UA" sz="2000" dirty="0" smtClean="0"/>
              <a:t>2</a:t>
            </a:r>
            <a:endParaRPr lang="uk-UA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3911160" y="3870960"/>
            <a:ext cx="279839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Communicator thread #</a:t>
            </a:r>
            <a:r>
              <a:rPr lang="uk-UA" sz="2000" dirty="0" smtClean="0"/>
              <a:t>3</a:t>
            </a:r>
            <a:endParaRPr lang="uk-UA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3911159" y="5273040"/>
            <a:ext cx="280320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Communicator thread #</a:t>
            </a:r>
            <a:r>
              <a:rPr lang="en-US" sz="2000" dirty="0"/>
              <a:t>n</a:t>
            </a:r>
            <a:endParaRPr lang="uk-UA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4716283" y="3895656"/>
                <a:ext cx="1188146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uk-UA" sz="8000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283" y="3895656"/>
                <a:ext cx="1188146" cy="132343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8009551" y="2245360"/>
            <a:ext cx="202010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Worker thread #1</a:t>
            </a:r>
            <a:endParaRPr lang="uk-UA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8009550" y="3058160"/>
            <a:ext cx="202010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Worker thread #2</a:t>
            </a:r>
            <a:endParaRPr lang="uk-UA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8009550" y="3870960"/>
            <a:ext cx="202010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Worker thread #3</a:t>
            </a:r>
            <a:endParaRPr lang="uk-UA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8009549" y="5273040"/>
            <a:ext cx="202010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Worker thread #n</a:t>
            </a:r>
            <a:endParaRPr lang="uk-UA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8362404" y="3895656"/>
                <a:ext cx="1188146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uk-UA" sz="8000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2404" y="3895656"/>
                <a:ext cx="1188146" cy="132343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Прямая со стрелкой 14"/>
          <p:cNvCxnSpPr>
            <a:stCxn id="10" idx="1"/>
            <a:endCxn id="5" idx="3"/>
          </p:cNvCxnSpPr>
          <p:nvPr/>
        </p:nvCxnSpPr>
        <p:spPr>
          <a:xfrm flipH="1">
            <a:off x="6709556" y="2445415"/>
            <a:ext cx="1299995" cy="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>
            <a:stCxn id="11" idx="1"/>
            <a:endCxn id="6" idx="3"/>
          </p:cNvCxnSpPr>
          <p:nvPr/>
        </p:nvCxnSpPr>
        <p:spPr>
          <a:xfrm flipH="1">
            <a:off x="6709555" y="3258215"/>
            <a:ext cx="1299995" cy="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>
            <a:stCxn id="12" idx="1"/>
            <a:endCxn id="7" idx="3"/>
          </p:cNvCxnSpPr>
          <p:nvPr/>
        </p:nvCxnSpPr>
        <p:spPr>
          <a:xfrm flipH="1">
            <a:off x="6709555" y="4071015"/>
            <a:ext cx="1299995" cy="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stCxn id="13" idx="1"/>
            <a:endCxn id="8" idx="3"/>
          </p:cNvCxnSpPr>
          <p:nvPr/>
        </p:nvCxnSpPr>
        <p:spPr>
          <a:xfrm flipH="1">
            <a:off x="6714362" y="5473095"/>
            <a:ext cx="1295187" cy="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stCxn id="3" idx="2"/>
            <a:endCxn id="4" idx="0"/>
          </p:cNvCxnSpPr>
          <p:nvPr/>
        </p:nvCxnSpPr>
        <p:spPr>
          <a:xfrm flipH="1">
            <a:off x="1574821" y="3612158"/>
            <a:ext cx="1" cy="745162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5" idx="1"/>
            <a:endCxn id="4" idx="3"/>
          </p:cNvCxnSpPr>
          <p:nvPr/>
        </p:nvCxnSpPr>
        <p:spPr>
          <a:xfrm flipH="1">
            <a:off x="2469361" y="2445415"/>
            <a:ext cx="1441800" cy="2111960"/>
          </a:xfrm>
          <a:prstGeom prst="straightConnector1">
            <a:avLst/>
          </a:prstGeom>
          <a:ln w="127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>
            <a:stCxn id="6" idx="1"/>
            <a:endCxn id="4" idx="3"/>
          </p:cNvCxnSpPr>
          <p:nvPr/>
        </p:nvCxnSpPr>
        <p:spPr>
          <a:xfrm flipH="1">
            <a:off x="2469361" y="3258215"/>
            <a:ext cx="1441799" cy="1299160"/>
          </a:xfrm>
          <a:prstGeom prst="straightConnector1">
            <a:avLst/>
          </a:prstGeom>
          <a:ln w="127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>
            <a:stCxn id="7" idx="1"/>
            <a:endCxn id="4" idx="3"/>
          </p:cNvCxnSpPr>
          <p:nvPr/>
        </p:nvCxnSpPr>
        <p:spPr>
          <a:xfrm flipH="1">
            <a:off x="2469361" y="4071015"/>
            <a:ext cx="1441799" cy="486360"/>
          </a:xfrm>
          <a:prstGeom prst="straightConnector1">
            <a:avLst/>
          </a:prstGeom>
          <a:ln w="127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>
            <a:stCxn id="8" idx="1"/>
            <a:endCxn id="4" idx="3"/>
          </p:cNvCxnSpPr>
          <p:nvPr/>
        </p:nvCxnSpPr>
        <p:spPr>
          <a:xfrm flipH="1" flipV="1">
            <a:off x="2469361" y="4557375"/>
            <a:ext cx="1441798" cy="915720"/>
          </a:xfrm>
          <a:prstGeom prst="straightConnector1">
            <a:avLst/>
          </a:prstGeom>
          <a:ln w="127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 стрелкой 42"/>
          <p:cNvCxnSpPr>
            <a:stCxn id="5" idx="1"/>
            <a:endCxn id="3" idx="3"/>
          </p:cNvCxnSpPr>
          <p:nvPr/>
        </p:nvCxnSpPr>
        <p:spPr>
          <a:xfrm flipH="1">
            <a:off x="2611163" y="2445415"/>
            <a:ext cx="1299998" cy="812800"/>
          </a:xfrm>
          <a:prstGeom prst="straightConnector1">
            <a:avLst/>
          </a:prstGeom>
          <a:ln w="254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/>
          <p:cNvCxnSpPr>
            <a:stCxn id="6" idx="1"/>
            <a:endCxn id="3" idx="3"/>
          </p:cNvCxnSpPr>
          <p:nvPr/>
        </p:nvCxnSpPr>
        <p:spPr>
          <a:xfrm flipH="1">
            <a:off x="2611163" y="3258215"/>
            <a:ext cx="1299997" cy="0"/>
          </a:xfrm>
          <a:prstGeom prst="straightConnector1">
            <a:avLst/>
          </a:prstGeom>
          <a:ln w="254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/>
          <p:cNvCxnSpPr>
            <a:stCxn id="7" idx="1"/>
            <a:endCxn id="3" idx="3"/>
          </p:cNvCxnSpPr>
          <p:nvPr/>
        </p:nvCxnSpPr>
        <p:spPr>
          <a:xfrm flipH="1" flipV="1">
            <a:off x="2611163" y="3258215"/>
            <a:ext cx="1299997" cy="812800"/>
          </a:xfrm>
          <a:prstGeom prst="straightConnector1">
            <a:avLst/>
          </a:prstGeom>
          <a:ln w="254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/>
          <p:cNvCxnSpPr>
            <a:stCxn id="8" idx="1"/>
            <a:endCxn id="3" idx="3"/>
          </p:cNvCxnSpPr>
          <p:nvPr/>
        </p:nvCxnSpPr>
        <p:spPr>
          <a:xfrm flipH="1" flipV="1">
            <a:off x="2611163" y="3258215"/>
            <a:ext cx="1299996" cy="2214880"/>
          </a:xfrm>
          <a:prstGeom prst="straightConnector1">
            <a:avLst/>
          </a:prstGeom>
          <a:ln w="254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638475" y="4752286"/>
            <a:ext cx="18726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C000"/>
                </a:solidFill>
              </a:rPr>
              <a:t>MPI Thread</a:t>
            </a:r>
            <a:endParaRPr lang="uk-UA" sz="2800" dirty="0">
              <a:solidFill>
                <a:srgbClr val="FFC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949599" y="1553769"/>
            <a:ext cx="20137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C000"/>
                </a:solidFill>
              </a:rPr>
              <a:t>MPI Threads</a:t>
            </a:r>
            <a:endParaRPr lang="uk-UA" sz="2800" dirty="0">
              <a:solidFill>
                <a:srgbClr val="FFC000"/>
              </a:solidFill>
            </a:endParaRPr>
          </a:p>
        </p:txBody>
      </p:sp>
      <p:sp>
        <p:nvSpPr>
          <p:cNvPr id="57" name="Прямоугольник 56"/>
          <p:cNvSpPr/>
          <p:nvPr/>
        </p:nvSpPr>
        <p:spPr>
          <a:xfrm>
            <a:off x="7731760" y="2017336"/>
            <a:ext cx="2584969" cy="3997384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8" name="Прямоугольник 57"/>
          <p:cNvSpPr/>
          <p:nvPr/>
        </p:nvSpPr>
        <p:spPr>
          <a:xfrm>
            <a:off x="3624084" y="2072323"/>
            <a:ext cx="3341497" cy="3997384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9" name="TextBox 58"/>
          <p:cNvSpPr txBox="1"/>
          <p:nvPr/>
        </p:nvSpPr>
        <p:spPr>
          <a:xfrm>
            <a:off x="4057976" y="1571060"/>
            <a:ext cx="26307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C00000"/>
                </a:solidFill>
              </a:rPr>
              <a:t>C++ </a:t>
            </a:r>
            <a:r>
              <a:rPr lang="en-US" sz="2800" dirty="0" err="1" smtClean="0">
                <a:solidFill>
                  <a:srgbClr val="C00000"/>
                </a:solidFill>
              </a:rPr>
              <a:t>std</a:t>
            </a:r>
            <a:r>
              <a:rPr lang="en-US" sz="2800" dirty="0" smtClean="0">
                <a:solidFill>
                  <a:srgbClr val="C00000"/>
                </a:solidFill>
              </a:rPr>
              <a:t>::thread’s</a:t>
            </a:r>
            <a:endParaRPr lang="uk-UA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991442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132</Words>
  <Application>Microsoft Office PowerPoint</Application>
  <PresentationFormat>Широкоэкранный</PresentationFormat>
  <Paragraphs>35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reeWorld</dc:creator>
  <cp:lastModifiedBy>reeWorld</cp:lastModifiedBy>
  <cp:revision>9</cp:revision>
  <dcterms:created xsi:type="dcterms:W3CDTF">2021-02-06T13:42:23Z</dcterms:created>
  <dcterms:modified xsi:type="dcterms:W3CDTF">2021-02-06T14:51:00Z</dcterms:modified>
</cp:coreProperties>
</file>