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73" r:id="rId8"/>
    <p:sldId id="274" r:id="rId9"/>
    <p:sldId id="275" r:id="rId10"/>
    <p:sldId id="276" r:id="rId11"/>
    <p:sldId id="264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61" r:id="rId32"/>
    <p:sldId id="297" r:id="rId33"/>
    <p:sldId id="298" r:id="rId34"/>
    <p:sldId id="265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2" r:id="rId48"/>
    <p:sldId id="313" r:id="rId49"/>
    <p:sldId id="314" r:id="rId50"/>
    <p:sldId id="315" r:id="rId51"/>
    <p:sldId id="316" r:id="rId52"/>
    <p:sldId id="268" r:id="rId5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CC00FF"/>
    <a:srgbClr val="333399"/>
    <a:srgbClr val="00CC99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226F-0366-4B1A-8C8D-A0BAFBC2DAB6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41E7-7E93-4736-B3D6-B733E1D81B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091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226F-0366-4B1A-8C8D-A0BAFBC2DAB6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41E7-7E93-4736-B3D6-B733E1D81B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90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226F-0366-4B1A-8C8D-A0BAFBC2DAB6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41E7-7E93-4736-B3D6-B733E1D81B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9467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226F-0366-4B1A-8C8D-A0BAFBC2DAB6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41E7-7E93-4736-B3D6-B733E1D81BB6}" type="slidenum">
              <a:rPr lang="uk-UA" smtClean="0"/>
              <a:t>‹#›</a:t>
            </a:fld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3666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226F-0366-4B1A-8C8D-A0BAFBC2DAB6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41E7-7E93-4736-B3D6-B733E1D81B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5308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226F-0366-4B1A-8C8D-A0BAFBC2DAB6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41E7-7E93-4736-B3D6-B733E1D81B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1778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226F-0366-4B1A-8C8D-A0BAFBC2DAB6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41E7-7E93-4736-B3D6-B733E1D81B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6393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226F-0366-4B1A-8C8D-A0BAFBC2DAB6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41E7-7E93-4736-B3D6-B733E1D81B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5083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226F-0366-4B1A-8C8D-A0BAFBC2DAB6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41E7-7E93-4736-B3D6-B733E1D81B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450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226F-0366-4B1A-8C8D-A0BAFBC2DAB6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41E7-7E93-4736-B3D6-B733E1D81B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562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226F-0366-4B1A-8C8D-A0BAFBC2DAB6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41E7-7E93-4736-B3D6-B733E1D81B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64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226F-0366-4B1A-8C8D-A0BAFBC2DAB6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41E7-7E93-4736-B3D6-B733E1D81B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684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226F-0366-4B1A-8C8D-A0BAFBC2DAB6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41E7-7E93-4736-B3D6-B733E1D81B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893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226F-0366-4B1A-8C8D-A0BAFBC2DAB6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41E7-7E93-4736-B3D6-B733E1D81B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16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226F-0366-4B1A-8C8D-A0BAFBC2DAB6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41E7-7E93-4736-B3D6-B733E1D81B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898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226F-0366-4B1A-8C8D-A0BAFBC2DAB6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41E7-7E93-4736-B3D6-B733E1D81B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48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226F-0366-4B1A-8C8D-A0BAFBC2DAB6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41E7-7E93-4736-B3D6-B733E1D81B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907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A95226F-0366-4B1A-8C8D-A0BAFBC2DAB6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DFF41E7-7E93-4736-B3D6-B733E1D81B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97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mailto:max.koval4uk@ukr.net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5291" y="2045616"/>
            <a:ext cx="10840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Вплив ментсруації на життя дівчат. Результати опитування</a:t>
            </a:r>
            <a:endParaRPr lang="uk-UA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66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10" y="84840"/>
            <a:ext cx="11538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Загальні аспекти.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/5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uk-UA" sz="4800" b="1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Знижений </a:t>
            </a:r>
            <a:r>
              <a:rPr lang="ru-RU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інтерес </a:t>
            </a:r>
            <a:r>
              <a:rPr lang="ru-RU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</a:t>
            </a:r>
          </a:p>
          <a:p>
            <a:pPr algn="ctr"/>
            <a:r>
              <a:rPr lang="ru-RU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різних аспектів життя</a:t>
            </a:r>
            <a:endParaRPr lang="uk-UA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4911" y="5871991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07583" y="5871990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 smtClean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  <a:r>
              <a:rPr lang="en-US" sz="2400" b="1" smtClean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uk-UA" sz="2400" b="1">
              <a:solidFill>
                <a:srgbClr val="99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80255" y="5871989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 smtClean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sz="2400" b="1" smtClean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endParaRPr lang="uk-UA" sz="2400" b="1">
              <a:solidFill>
                <a:srgbClr val="99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66" y="2721097"/>
            <a:ext cx="11073352" cy="308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73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10" y="84840"/>
            <a:ext cx="1153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Психологічні аспекти.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/10</a:t>
            </a:r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ru-RU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Підвищена тривога</a:t>
            </a:r>
            <a:endParaRPr lang="uk-UA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4911" y="5871991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7583" y="5871990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1.26</a:t>
            </a:r>
            <a:endParaRPr lang="uk-UA" sz="2400" b="1">
              <a:solidFill>
                <a:srgbClr val="99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0255" y="5871989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1.34</a:t>
            </a:r>
            <a:endParaRPr lang="uk-UA" sz="24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56" y="2666279"/>
            <a:ext cx="11506986" cy="320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5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10" y="84840"/>
            <a:ext cx="1153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Психологічні аспекти.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2/10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Підвищене роздратування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4911" y="5871991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7583" y="5871990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2.21</a:t>
            </a:r>
            <a:endParaRPr lang="uk-UA" sz="2400" b="1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0255" y="5871989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2.36</a:t>
            </a:r>
            <a:endParaRPr lang="uk-UA" sz="2400" b="1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82" y="2673617"/>
            <a:ext cx="11243036" cy="31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7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10" y="84840"/>
            <a:ext cx="1153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Психологічні аспекти.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3/10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Часта зміна настрою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4911" y="5871991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7583" y="5871990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1.93</a:t>
            </a:r>
            <a:endParaRPr lang="uk-UA" sz="2400" b="1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0255" y="5871989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2.21</a:t>
            </a:r>
            <a:endParaRPr lang="uk-UA" sz="2400" b="1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51" y="2771480"/>
            <a:ext cx="11129367" cy="310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23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10" y="84840"/>
            <a:ext cx="1153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Психологічні аспекти.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4/10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Переповнення відчуттями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4911" y="5871991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1.92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7583" y="5871990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1.72</a:t>
            </a:r>
            <a:endParaRPr lang="uk-UA" sz="2400" b="1">
              <a:solidFill>
                <a:srgbClr val="99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0255" y="5871989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2.06</a:t>
            </a:r>
            <a:endParaRPr lang="uk-UA" sz="2400" b="1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2" y="2757047"/>
            <a:ext cx="10847110" cy="302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89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10" y="84840"/>
            <a:ext cx="1153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Психологічні аспекти.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5/10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Проблеми </a:t>
            </a:r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 концентрацією</a:t>
            </a:r>
            <a:endParaRPr lang="uk-UA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4911" y="5871991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7583" y="5871990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1.18</a:t>
            </a:r>
            <a:endParaRPr lang="uk-UA" sz="2400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0255" y="5871989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1.58</a:t>
            </a:r>
            <a:endParaRPr lang="uk-UA" sz="2400" b="1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" y="2685200"/>
            <a:ext cx="11092206" cy="3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16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10" y="84840"/>
            <a:ext cx="1153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Психологічні аспекти.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6/10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Депресивні думки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4911" y="5871991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7583" y="5871990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1.45</a:t>
            </a:r>
            <a:endParaRPr lang="uk-UA" sz="2400" b="1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0255" y="5871989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1.61</a:t>
            </a:r>
            <a:endParaRPr lang="uk-UA" sz="2400" b="1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23" y="2645337"/>
            <a:ext cx="11243036" cy="31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6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10" y="84840"/>
            <a:ext cx="1153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Психологічні аспекти.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7/10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Забудькувакість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4911" y="5871991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7583" y="5871990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1.00</a:t>
            </a:r>
            <a:endParaRPr lang="uk-UA" sz="2400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0255" y="5871989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1.16</a:t>
            </a:r>
            <a:endParaRPr lang="uk-UA" sz="2400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40" y="2823851"/>
            <a:ext cx="10941378" cy="30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68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10" y="84840"/>
            <a:ext cx="1153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Психологічні аспекти.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8/10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Втома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4911" y="5871991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7583" y="5871990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1.84</a:t>
            </a:r>
            <a:endParaRPr lang="uk-UA" sz="2400" b="1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0255" y="5871989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2.33</a:t>
            </a:r>
            <a:endParaRPr lang="uk-UA" sz="2400" b="1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08" y="2871123"/>
            <a:ext cx="10771694" cy="300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10" y="84840"/>
            <a:ext cx="1153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Психологічні аспекти.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9/10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Спантеличеність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4911" y="5871991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7583" y="5871990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00CC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0.67</a:t>
            </a:r>
            <a:endParaRPr lang="uk-UA" sz="2400" b="1">
              <a:solidFill>
                <a:srgbClr val="00CC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0255" y="5871989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1.14</a:t>
            </a:r>
            <a:endParaRPr lang="uk-UA" sz="2400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04" y="2739813"/>
            <a:ext cx="11243036" cy="31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8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339" y="367645"/>
            <a:ext cx="11217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Вибірка опитування</a:t>
            </a:r>
            <a:endParaRPr lang="uk-UA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924" y="2018771"/>
            <a:ext cx="113687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smtClean="0">
                <a:latin typeface="Arial" panose="020B0604020202020204" pitchFamily="34" charset="0"/>
                <a:cs typeface="Arial" panose="020B0604020202020204" pitchFamily="34" charset="0"/>
              </a:rPr>
              <a:t>Метод збору – опитування в 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Forms.</a:t>
            </a:r>
            <a:endParaRPr lang="uk-UA" sz="2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uk-UA" sz="2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800" smtClean="0">
                <a:latin typeface="Arial" panose="020B0604020202020204" pitchFamily="34" charset="0"/>
                <a:cs typeface="Arial" panose="020B0604020202020204" pitchFamily="34" charset="0"/>
              </a:rPr>
              <a:t>Вибірка складається з 2 підвибірок:</a:t>
            </a:r>
            <a:endParaRPr lang="uk-UA" sz="2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uk-UA" sz="2800" smtClean="0">
                <a:latin typeface="Arial" panose="020B0604020202020204" pitchFamily="34" charset="0"/>
                <a:cs typeface="Arial" panose="020B0604020202020204" pitchFamily="34" charset="0"/>
              </a:rPr>
              <a:t>Дівчата, що пов’язані з технічною сферою. 33 респонденти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 (41.8%)</a:t>
            </a:r>
            <a:r>
              <a:rPr lang="uk-UA" sz="2800" smtClean="0">
                <a:latin typeface="Arial" panose="020B0604020202020204" pitchFamily="34" charset="0"/>
                <a:cs typeface="Arial" panose="020B0604020202020204" pitchFamily="34" charset="0"/>
              </a:rPr>
              <a:t>. Надалі поначаються як «</a:t>
            </a:r>
            <a:r>
              <a:rPr lang="uk-UA" sz="2800" b="1" smtClean="0">
                <a:latin typeface="Arial" panose="020B0604020202020204" pitchFamily="34" charset="0"/>
                <a:cs typeface="Arial" panose="020B0604020202020204" pitchFamily="34" charset="0"/>
              </a:rPr>
              <a:t>тех.</a:t>
            </a:r>
            <a:r>
              <a:rPr lang="uk-UA" sz="280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uk-UA" sz="2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uk-UA" sz="2800" smtClean="0">
                <a:latin typeface="Arial" panose="020B0604020202020204" pitchFamily="34" charset="0"/>
                <a:cs typeface="Arial" panose="020B0604020202020204" pitchFamily="34" charset="0"/>
              </a:rPr>
              <a:t>Дівчата</a:t>
            </a:r>
            <a:r>
              <a:rPr lang="uk-UA" sz="28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sz="2800" smtClean="0">
                <a:latin typeface="Arial" panose="020B0604020202020204" pitchFamily="34" charset="0"/>
                <a:cs typeface="Arial" panose="020B0604020202020204" pitchFamily="34" charset="0"/>
              </a:rPr>
              <a:t>що </a:t>
            </a:r>
            <a:r>
              <a:rPr lang="uk-UA" sz="2800" b="1" smtClean="0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uk-UA" sz="2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800">
                <a:latin typeface="Arial" panose="020B0604020202020204" pitchFamily="34" charset="0"/>
                <a:cs typeface="Arial" panose="020B0604020202020204" pitchFamily="34" charset="0"/>
              </a:rPr>
              <a:t>пов’язані з технічною сферою</a:t>
            </a:r>
            <a:r>
              <a:rPr lang="uk-UA" sz="28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sz="2800" smtClean="0">
                <a:latin typeface="Arial" panose="020B0604020202020204" pitchFamily="34" charset="0"/>
                <a:cs typeface="Arial" panose="020B0604020202020204" pitchFamily="34" charset="0"/>
              </a:rPr>
              <a:t>46 респондентів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 (58.2%)</a:t>
            </a:r>
            <a:r>
              <a:rPr lang="uk-UA" sz="280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sz="2800">
                <a:latin typeface="Arial" panose="020B0604020202020204" pitchFamily="34" charset="0"/>
                <a:cs typeface="Arial" panose="020B0604020202020204" pitchFamily="34" charset="0"/>
              </a:rPr>
              <a:t>Надалі поначаються </a:t>
            </a:r>
            <a:r>
              <a:rPr lang="uk-UA" sz="2800">
                <a:latin typeface="Arial" panose="020B0604020202020204" pitchFamily="34" charset="0"/>
                <a:cs typeface="Arial" panose="020B0604020202020204" pitchFamily="34" charset="0"/>
              </a:rPr>
              <a:t>як </a:t>
            </a:r>
            <a:r>
              <a:rPr lang="uk-UA" sz="280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uk-UA" sz="2800" b="1" smtClean="0">
                <a:latin typeface="Arial" panose="020B0604020202020204" pitchFamily="34" charset="0"/>
                <a:cs typeface="Arial" panose="020B0604020202020204" pitchFamily="34" charset="0"/>
              </a:rPr>
              <a:t>нетех</a:t>
            </a:r>
            <a:r>
              <a:rPr lang="uk-UA" sz="2800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uk-UA" sz="280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497946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10" y="84840"/>
            <a:ext cx="1153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Психологічні аспекти.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10/10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Запаморочення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4911" y="5871991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7583" y="5871990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0.87</a:t>
            </a:r>
            <a:endParaRPr lang="uk-UA" sz="2400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0255" y="5871989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1.11</a:t>
            </a:r>
            <a:endParaRPr lang="uk-UA" sz="2400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26" y="2865871"/>
            <a:ext cx="10790548" cy="300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1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10" y="84840"/>
            <a:ext cx="1153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Фізіологічні аспекти.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1/10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Підвищений апетит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4911" y="5871991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7583" y="5871990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2.03</a:t>
            </a:r>
            <a:endParaRPr lang="uk-UA" sz="2400" b="1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0255" y="5871989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2.18</a:t>
            </a:r>
            <a:endParaRPr lang="uk-UA" sz="2400" b="1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82" y="2739813"/>
            <a:ext cx="11243036" cy="31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62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10" y="84840"/>
            <a:ext cx="1153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Фізіологічні аспекти.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US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/10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Набір ваги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4911" y="5871991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7583" y="5871990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1.34</a:t>
            </a:r>
            <a:endParaRPr lang="uk-UA" sz="24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0255" y="5871989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1.00</a:t>
            </a:r>
            <a:endParaRPr lang="uk-UA" sz="2400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58" y="2823851"/>
            <a:ext cx="10941378" cy="30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20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10" y="84840"/>
            <a:ext cx="1153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Фізіологічні аспекти.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</a:t>
            </a:r>
            <a:r>
              <a:rPr lang="en-US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/10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Проблеми зі сном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4911" y="5871991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7583" y="5871990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0.90</a:t>
            </a:r>
            <a:endParaRPr lang="uk-UA" sz="2400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0255" y="5871989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0.95</a:t>
            </a:r>
            <a:endParaRPr lang="uk-UA" sz="2400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78" y="2808095"/>
            <a:ext cx="10997938" cy="306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26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10" y="84840"/>
            <a:ext cx="1153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Фізіологічні аспекти.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</a:t>
            </a:r>
            <a:r>
              <a:rPr lang="en-US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/10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Набряклі кінцівки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4911" y="5871991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7583" y="5871990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1.25</a:t>
            </a:r>
            <a:endParaRPr lang="uk-UA" sz="2400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0255" y="5871989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0.84</a:t>
            </a:r>
            <a:endParaRPr lang="uk-UA" sz="2400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34" y="2813347"/>
            <a:ext cx="10979084" cy="305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87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10" y="84840"/>
            <a:ext cx="1153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Фізіологічні аспекти.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</a:t>
            </a:r>
            <a:r>
              <a:rPr lang="en-US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/10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Проблеми зі шкірою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4911" y="5871991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7583" y="5871990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2.12</a:t>
            </a:r>
            <a:endParaRPr lang="uk-UA" sz="2400" b="1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0255" y="5871989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2.15</a:t>
            </a:r>
            <a:endParaRPr lang="uk-UA" sz="2400" b="1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46" y="2819474"/>
            <a:ext cx="10957088" cy="30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10" y="84840"/>
            <a:ext cx="1153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Фізіологічні аспекти.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</a:t>
            </a:r>
            <a:r>
              <a:rPr lang="en-US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/10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Розлади </a:t>
            </a:r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шлунково-кишкового 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тракту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4911" y="5871991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7583" y="5871990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1.59</a:t>
            </a:r>
            <a:endParaRPr lang="uk-UA" sz="2400" b="1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0255" y="5871989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 smtClean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1.60</a:t>
            </a:r>
            <a:endParaRPr lang="uk-UA" sz="2400" b="1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04" y="2667786"/>
            <a:ext cx="11214652" cy="31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64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10" y="84840"/>
            <a:ext cx="1153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Фізіологічні аспекти.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</a:t>
            </a:r>
            <a:r>
              <a:rPr lang="en-US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/10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Біль у спині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4911" y="5871991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1.74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7583" y="5871990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1.90</a:t>
            </a:r>
            <a:endParaRPr lang="uk-UA" sz="2400" b="1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0255" y="5871989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1.63</a:t>
            </a:r>
            <a:endParaRPr lang="uk-UA" sz="2400" b="1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82" y="2739813"/>
            <a:ext cx="11243036" cy="31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56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10" y="84840"/>
            <a:ext cx="1153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Фізіологічні аспекти.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</a:t>
            </a:r>
            <a:r>
              <a:rPr lang="en-US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/10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Головний біль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4911" y="5871991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7583" y="5871990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1.28</a:t>
            </a:r>
            <a:endParaRPr lang="uk-UA" sz="24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0255" y="5871989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1.51</a:t>
            </a:r>
            <a:endParaRPr lang="uk-UA" sz="2400" b="1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20" y="2681162"/>
            <a:ext cx="11453567" cy="31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98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10" y="84840"/>
            <a:ext cx="1153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Фізіологічні аспекти.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</a:t>
            </a:r>
            <a:r>
              <a:rPr lang="en-US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/10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Біль в грудях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4911" y="5871991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7583" y="5871990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1.75</a:t>
            </a:r>
            <a:endParaRPr lang="uk-UA" sz="2400" b="1">
              <a:solidFill>
                <a:srgbClr val="99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0255" y="5871989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1.54</a:t>
            </a:r>
            <a:endParaRPr lang="uk-UA" sz="2400" b="1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1" y="2660152"/>
            <a:ext cx="11528981" cy="32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8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339" y="763570"/>
            <a:ext cx="11217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Розподіл за віком</a:t>
            </a:r>
            <a:endParaRPr lang="uk-UA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18" y="2585528"/>
            <a:ext cx="3735518" cy="310611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366" y="2585528"/>
            <a:ext cx="3735518" cy="31061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63" y="2585528"/>
            <a:ext cx="3902310" cy="3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80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10" y="84840"/>
            <a:ext cx="1153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Фізіологічні аспекти.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/10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Набряк живота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4911" y="5871991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1.98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7583" y="5871990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2.06</a:t>
            </a:r>
            <a:endParaRPr lang="uk-UA" sz="2400" b="1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0255" y="5871989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1.93</a:t>
            </a:r>
            <a:endParaRPr lang="uk-UA" sz="2400" b="1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35" y="2829980"/>
            <a:ext cx="10919380" cy="304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61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10" y="575034"/>
            <a:ext cx="11538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Додатково зазначені аспекти</a:t>
            </a:r>
            <a:endParaRPr lang="uk-UA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597" y="2339286"/>
            <a:ext cx="112178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uk-UA" sz="2800" smtClean="0">
                <a:latin typeface="Arial" panose="020B0604020202020204" pitchFamily="34" charset="0"/>
                <a:cs typeface="Arial" panose="020B0604020202020204" pitchFamily="34" charset="0"/>
              </a:rPr>
              <a:t>Біль у животі 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uk-UA" sz="2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Помірний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uk-UA" sz="28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Сильний</a:t>
            </a:r>
            <a:r>
              <a:rPr lang="uk-UA" sz="2800" smtClean="0">
                <a:latin typeface="Arial" panose="020B0604020202020204" pitchFamily="34" charset="0"/>
                <a:cs typeface="Arial" panose="020B0604020202020204" pitchFamily="34" charset="0"/>
              </a:rPr>
              <a:t> (зазначено у 10 відповідях)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uk-UA" sz="2800" smtClean="0">
                <a:latin typeface="Arial" panose="020B0604020202020204" pitchFamily="34" charset="0"/>
                <a:cs typeface="Arial" panose="020B0604020202020204" pitchFamily="34" charset="0"/>
              </a:rPr>
              <a:t>Плач від дрібниць – </a:t>
            </a:r>
            <a:r>
              <a:rPr lang="uk-UA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Сильний</a:t>
            </a:r>
            <a:endParaRPr lang="uk-UA" sz="2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uk-UA" sz="2800" smtClean="0">
                <a:latin typeface="Arial" panose="020B0604020202020204" pitchFamily="34" charset="0"/>
                <a:cs typeface="Arial" panose="020B0604020202020204" pitchFamily="34" charset="0"/>
              </a:rPr>
              <a:t>Сухість в роті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uk-UA" sz="2800" smtClean="0">
                <a:latin typeface="Arial" panose="020B0604020202020204" pitchFamily="34" charset="0"/>
                <a:cs typeface="Arial" panose="020B0604020202020204" pitchFamily="34" charset="0"/>
              </a:rPr>
              <a:t>Відчуття безвиході та «пливу за течією»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uk-UA" sz="2800" smtClean="0">
                <a:latin typeface="Arial" panose="020B0604020202020204" pitchFamily="34" charset="0"/>
                <a:cs typeface="Arial" panose="020B0604020202020204" pitchFamily="34" charset="0"/>
              </a:rPr>
              <a:t>Апатія – </a:t>
            </a:r>
            <a:r>
              <a:rPr lang="uk-UA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Сильний</a:t>
            </a:r>
            <a:endParaRPr lang="uk-UA" sz="2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uk-UA" sz="2800" smtClean="0">
                <a:latin typeface="Arial" panose="020B0604020202020204" pitchFamily="34" charset="0"/>
                <a:cs typeface="Arial" panose="020B0604020202020204" pitchFamily="34" charset="0"/>
              </a:rPr>
              <a:t>Сонливість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smtClean="0">
                <a:latin typeface="Arial" panose="020B0604020202020204" pitchFamily="34" charset="0"/>
                <a:cs typeface="Arial" panose="020B0604020202020204" pitchFamily="34" charset="0"/>
              </a:rPr>
              <a:t>Загострений </a:t>
            </a:r>
            <a:r>
              <a:rPr lang="ru-RU" sz="2800">
                <a:latin typeface="Arial" panose="020B0604020202020204" pitchFamily="34" charset="0"/>
                <a:cs typeface="Arial" panose="020B0604020202020204" pitchFamily="34" charset="0"/>
              </a:rPr>
              <a:t>нюх, через це нудить </a:t>
            </a:r>
            <a:r>
              <a:rPr lang="ru-RU" sz="2800">
                <a:latin typeface="Arial" panose="020B0604020202020204" pitchFamily="34" charset="0"/>
                <a:cs typeface="Arial" panose="020B0604020202020204" pitchFamily="34" charset="0"/>
              </a:rPr>
              <a:t>від </a:t>
            </a:r>
            <a:r>
              <a:rPr lang="ru-RU" sz="2800" smtClean="0">
                <a:latin typeface="Arial" panose="020B0604020202020204" pitchFamily="34" charset="0"/>
                <a:cs typeface="Arial" panose="020B0604020202020204" pitchFamily="34" charset="0"/>
              </a:rPr>
              <a:t>усього – </a:t>
            </a:r>
            <a:r>
              <a:rPr lang="uk-UA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Сильний</a:t>
            </a:r>
            <a:endParaRPr lang="ru-RU" sz="2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smtClean="0">
                <a:latin typeface="Arial" panose="020B0604020202020204" pitchFamily="34" charset="0"/>
                <a:cs typeface="Arial" panose="020B0604020202020204" pitchFamily="34" charset="0"/>
              </a:rPr>
              <a:t>Стає дуже холодно</a:t>
            </a:r>
            <a:endParaRPr lang="uk-UA" sz="2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407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10" y="141402"/>
            <a:ext cx="1153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Середня оцінка вираженості всіх симптомів</a:t>
            </a:r>
            <a:endParaRPr lang="uk-UA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54526" y="1711062"/>
                <a:ext cx="11217896" cy="959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Середня</m:t>
                      </m:r>
                      <m:r>
                        <a:rPr lang="uk-UA" sz="28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оцінка = </m:t>
                      </m:r>
                      <m:f>
                        <m:fPr>
                          <m:ctrlPr>
                            <a:rPr lang="uk-UA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сума оцінок по кожній відповіді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кількість даних відповідей</m:t>
                          </m:r>
                        </m:den>
                      </m:f>
                    </m:oMath>
                  </m:oMathPara>
                </a14:m>
                <a:endParaRPr lang="uk-UA" sz="280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26" y="1711062"/>
                <a:ext cx="11217896" cy="9594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30" y="2894029"/>
            <a:ext cx="3710929" cy="304347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417" y="2894029"/>
            <a:ext cx="3618315" cy="304347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90" y="2894028"/>
            <a:ext cx="3710930" cy="30434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64850" y="593014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1.64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3704" y="5930141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latin typeface="Arial" panose="020B0604020202020204" pitchFamily="34" charset="0"/>
                <a:cs typeface="Arial" panose="020B0604020202020204" pitchFamily="34" charset="0"/>
              </a:rPr>
              <a:t>1.58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88544" y="5930140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latin typeface="Arial" panose="020B0604020202020204" pitchFamily="34" charset="0"/>
                <a:cs typeface="Arial" panose="020B0604020202020204" pitchFamily="34" charset="0"/>
              </a:rPr>
              <a:t>1.68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692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10" y="141402"/>
            <a:ext cx="1153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Середня оцінка вираженості психологічних симптомів</a:t>
            </a:r>
            <a:endParaRPr lang="uk-UA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54526" y="1711062"/>
                <a:ext cx="11217896" cy="95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Середня</m:t>
                      </m:r>
                      <m:r>
                        <a:rPr lang="uk-UA" sz="28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оцінка = </m:t>
                      </m:r>
                      <m:f>
                        <m:fPr>
                          <m:ctrlPr>
                            <a:rPr lang="uk-UA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сума оцінок по психологічним аспектам</m:t>
                          </m:r>
                        </m:num>
                        <m:den>
                          <m:r>
                            <a:rPr lang="uk-UA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кількість даних відповідей</m:t>
                          </m:r>
                        </m:den>
                      </m:f>
                    </m:oMath>
                  </m:oMathPara>
                </a14:m>
                <a:endParaRPr lang="uk-UA" sz="280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26" y="1711062"/>
                <a:ext cx="11217896" cy="9501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564850" y="593014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>
                <a:latin typeface="Arial" panose="020B0604020202020204" pitchFamily="34" charset="0"/>
                <a:cs typeface="Arial" panose="020B0604020202020204" pitchFamily="34" charset="0"/>
              </a:rPr>
              <a:t>Сер. = 1.59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3704" y="5930141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>
                <a:latin typeface="Arial" panose="020B0604020202020204" pitchFamily="34" charset="0"/>
                <a:cs typeface="Arial" panose="020B0604020202020204" pitchFamily="34" charset="0"/>
              </a:rPr>
              <a:t>Сер. = 1.42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8544" y="5930140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>
                <a:latin typeface="Arial" panose="020B0604020202020204" pitchFamily="34" charset="0"/>
                <a:cs typeface="Arial" panose="020B0604020202020204" pitchFamily="34" charset="0"/>
              </a:rPr>
              <a:t>Сер. = 1.72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728" y="2890556"/>
            <a:ext cx="3613692" cy="303958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89" y="2890556"/>
            <a:ext cx="3613692" cy="303958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9" y="2890556"/>
            <a:ext cx="3855330" cy="305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48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2106" y="294905"/>
            <a:ext cx="107088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Загальний, психологічний і фізіологіний вплив менструації. Підсумки (1</a:t>
            </a:r>
            <a:r>
              <a:rPr lang="en-US" sz="40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</a:t>
            </a:r>
            <a:r>
              <a:rPr lang="uk-UA" sz="40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uk-UA" sz="40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365" y="2051977"/>
            <a:ext cx="113875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72 </a:t>
            </a: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з 79 респондентів відмітили прояв хоча б одного аспекту як </a:t>
            </a: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uk-UA" sz="2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Сильний</a:t>
            </a: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uk-UA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71 з 79 респондентів відмітили прояв хоча б 5 аспектів як </a:t>
            </a: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uk-UA" sz="22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Помірний</a:t>
            </a: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або </a:t>
            </a: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uk-UA" sz="2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Сильний</a:t>
            </a: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uk-UA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43 з 79 респондентів відмітили прояв хоча б 15 з 25 аспектів як </a:t>
            </a: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uk-UA" sz="22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Помірний</a:t>
            </a: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або </a:t>
            </a: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uk-UA" sz="2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Сильний</a:t>
            </a: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uk-UA" sz="22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3390" y="3837081"/>
            <a:ext cx="707952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найсильніше проявлених симптомів:</a:t>
            </a:r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Підвищене роздратування (сер. = 2.30)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Проблеми зі шкірою (сер. = 2.14)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Втома (сер. = 2.12)</a:t>
            </a:r>
            <a:endParaRPr lang="uk-UA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Підвищений апетит (сер. = 2.11)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Часта зміна настрою (сер. = 2.10)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Додатково, сильно проявляється біль в животі</a:t>
            </a:r>
            <a:endParaRPr lang="uk-UA" sz="22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201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2106" y="294905"/>
            <a:ext cx="107088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Загальний, психологічний і фізіологіний вплив менструації. Підсумки (</a:t>
            </a:r>
            <a:r>
              <a:rPr lang="en-US" sz="40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2/2</a:t>
            </a:r>
            <a:r>
              <a:rPr lang="uk-UA" sz="40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uk-UA" sz="40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7645" y="1932312"/>
            <a:ext cx="113875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Для всіх 10 психологічних аспектів середня оцінка вища у підвибірки з нетех. дівчат (в нетех. дівчат симптоми </a:t>
            </a: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проявляються</a:t>
            </a: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 сильніше). В загальних і фізіологічних аспектах вираженість симптомів в середньому однакова для обох вибірок.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Середня оцінка по всіх аспектах рівна 1.58 для тех. дівчат і 1.68 для нетех. дівчат. Щодо психологічних аспектів, то середня оцянка рівна 1.42 </a:t>
            </a:r>
            <a:r>
              <a:rPr lang="uk-UA" sz="2200">
                <a:latin typeface="Arial" panose="020B0604020202020204" pitchFamily="34" charset="0"/>
                <a:cs typeface="Arial" panose="020B0604020202020204" pitchFamily="34" charset="0"/>
              </a:rPr>
              <a:t>для тех. дівчат </a:t>
            </a:r>
            <a:r>
              <a:rPr lang="uk-UA" sz="2200">
                <a:latin typeface="Arial" panose="020B0604020202020204" pitchFamily="34" charset="0"/>
                <a:cs typeface="Arial" panose="020B0604020202020204" pitchFamily="34" charset="0"/>
              </a:rPr>
              <a:t>і </a:t>
            </a: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1.72 </a:t>
            </a:r>
            <a:r>
              <a:rPr lang="uk-UA" sz="2200">
                <a:latin typeface="Arial" panose="020B0604020202020204" pitchFamily="34" charset="0"/>
                <a:cs typeface="Arial" panose="020B0604020202020204" pitchFamily="34" charset="0"/>
              </a:rPr>
              <a:t>для нетех. </a:t>
            </a:r>
            <a:r>
              <a:rPr lang="uk-UA" sz="2200">
                <a:latin typeface="Arial" panose="020B0604020202020204" pitchFamily="34" charset="0"/>
                <a:cs typeface="Arial" panose="020B0604020202020204" pitchFamily="34" charset="0"/>
              </a:rPr>
              <a:t>дівчат</a:t>
            </a: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5035" y="4181402"/>
            <a:ext cx="113687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Можна зробити статистично значимий висновок, що, хоча б в плані психологічних симптомів, менструація, </a:t>
            </a:r>
            <a:r>
              <a:rPr lang="uk-UA" sz="2200" b="1" smtClean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в середньому</a:t>
            </a:r>
            <a:r>
              <a:rPr lang="uk-UA" sz="2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приносить більше неприємностей нетех. дівчатам, в порівнянні з тех. дівчатами.</a:t>
            </a:r>
          </a:p>
          <a:p>
            <a:pPr algn="just"/>
            <a:r>
              <a:rPr lang="uk-UA" sz="2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цьому, варіація всередині підвибірок висока, тобто якість життя конкретної дівчини з будь якої групи може сильно падати через вплив менструації.</a:t>
            </a:r>
          </a:p>
        </p:txBody>
      </p:sp>
    </p:spTree>
    <p:extLst>
      <p:ext uri="{BB962C8B-B14F-4D97-AF65-F5344CB8AC3E}">
        <p14:creationId xmlns:p14="http://schemas.microsoft.com/office/powerpoint/2010/main" val="3843262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9874" y="2114278"/>
            <a:ext cx="10840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РОЗДІЛ 2.</a:t>
            </a:r>
          </a:p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Соціальні аспекти менструації</a:t>
            </a:r>
            <a:endParaRPr lang="uk-UA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68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060" y="294905"/>
            <a:ext cx="11406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</a:t>
            </a:r>
            <a:r>
              <a:rPr lang="uk-UA" sz="32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 </a:t>
            </a:r>
            <a:r>
              <a:rPr lang="ru-RU" sz="32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маєте Ви доступ до медичних послуг, що Вам потрібні, щоб керувати проблемами, пов'язаними з менструацією?</a:t>
            </a:r>
            <a:endParaRPr lang="uk-UA" sz="32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" t="10364" r="5774" b="9173"/>
          <a:stretch/>
        </p:blipFill>
        <p:spPr>
          <a:xfrm>
            <a:off x="1074654" y="2516956"/>
            <a:ext cx="4081807" cy="35657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47674" y="3191818"/>
            <a:ext cx="63018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Додаткові відповіді: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не користуюсь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медичними </a:t>
            </a:r>
            <a:r>
              <a:rPr lang="ru-RU" sz="2200" smtClean="0">
                <a:latin typeface="Arial" panose="020B0604020202020204" pitchFamily="34" charset="0"/>
                <a:cs typeface="Arial" panose="020B0604020202020204" pitchFamily="34" charset="0"/>
              </a:rPr>
              <a:t>послугами в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таких випадках</a:t>
            </a:r>
            <a:endParaRPr lang="uk-UA" sz="22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958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060" y="294905"/>
            <a:ext cx="11406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</a:t>
            </a:r>
            <a:r>
              <a:rPr lang="uk-UA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32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 погоджуєтеся Ви з твердженням, що несправедливо, що лише жінки зіштовхуються з проблемами, пов'язаними з менструальним циклом?</a:t>
            </a:r>
            <a:endParaRPr lang="uk-UA" sz="32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34314" y="3210672"/>
            <a:ext cx="3011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Додаткові відповіді: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ахахах</a:t>
            </a:r>
            <a:endParaRPr lang="uk-UA" sz="22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12" y="2760565"/>
            <a:ext cx="7242062" cy="356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72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060" y="294905"/>
            <a:ext cx="11406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</a:t>
            </a:r>
            <a:r>
              <a:rPr lang="uk-UA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32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 вважаєте Ви, що проблема впливу менструації на повсякденне життя отримує недостатню увагу в суспільстві?</a:t>
            </a:r>
            <a:endParaRPr lang="uk-UA" sz="32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6286" y="3260184"/>
            <a:ext cx="4317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Додаткові відповіді: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залежно від країни. в Україні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ця </a:t>
            </a:r>
            <a:r>
              <a:rPr lang="ru-RU" sz="2200" smtClean="0">
                <a:latin typeface="Arial" panose="020B0604020202020204" pitchFamily="34" charset="0"/>
                <a:cs typeface="Arial" panose="020B0604020202020204" pitchFamily="34" charset="0"/>
              </a:rPr>
              <a:t>тема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smtClean="0">
                <a:latin typeface="Arial" panose="020B0604020202020204" pitchFamily="34" charset="0"/>
                <a:cs typeface="Arial" panose="020B0604020202020204" pitchFamily="34" charset="0"/>
              </a:rPr>
              <a:t>розкривається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дуже вузько</a:t>
            </a:r>
            <a:endParaRPr lang="uk-UA" sz="22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3" y="2487187"/>
            <a:ext cx="7223846" cy="356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1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924" y="2424120"/>
            <a:ext cx="113687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smtClean="0">
                <a:latin typeface="Arial" panose="020B0604020202020204" pitchFamily="34" charset="0"/>
                <a:cs typeface="Arial" panose="020B0604020202020204" pitchFamily="34" charset="0"/>
              </a:rPr>
              <a:t>Ряд наступних питань намагаються оцінити рівень проявленості симптомів.</a:t>
            </a:r>
          </a:p>
          <a:p>
            <a:pPr algn="just"/>
            <a:endParaRPr lang="uk-UA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800" smtClean="0">
                <a:latin typeface="Arial" panose="020B0604020202020204" pitchFamily="34" charset="0"/>
                <a:cs typeface="Arial" panose="020B0604020202020204" pitchFamily="34" charset="0"/>
              </a:rPr>
              <a:t>Кожний симптом чи аспект оцінюється за шкалою його проявленості «</a:t>
            </a:r>
            <a:r>
              <a:rPr lang="uk-UA" sz="28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Відсутній</a:t>
            </a:r>
            <a:r>
              <a:rPr lang="uk-UA" sz="2800" smtClean="0">
                <a:latin typeface="Arial" panose="020B0604020202020204" pitchFamily="34" charset="0"/>
                <a:cs typeface="Arial" panose="020B0604020202020204" pitchFamily="34" charset="0"/>
              </a:rPr>
              <a:t>», «</a:t>
            </a:r>
            <a:r>
              <a:rPr lang="uk-UA" sz="2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Слабкий</a:t>
            </a:r>
            <a:r>
              <a:rPr lang="uk-UA" sz="2800" smtClean="0">
                <a:latin typeface="Arial" panose="020B0604020202020204" pitchFamily="34" charset="0"/>
                <a:cs typeface="Arial" panose="020B0604020202020204" pitchFamily="34" charset="0"/>
              </a:rPr>
              <a:t>», «</a:t>
            </a:r>
            <a:r>
              <a:rPr lang="uk-UA" sz="280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Помірний</a:t>
            </a:r>
            <a:r>
              <a:rPr lang="uk-UA" sz="2800" smtClean="0">
                <a:latin typeface="Arial" panose="020B0604020202020204" pitchFamily="34" charset="0"/>
                <a:cs typeface="Arial" panose="020B0604020202020204" pitchFamily="34" charset="0"/>
              </a:rPr>
              <a:t>», «</a:t>
            </a:r>
            <a:r>
              <a:rPr lang="uk-UA" sz="28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Сильний</a:t>
            </a:r>
            <a:r>
              <a:rPr lang="uk-UA" sz="2800" smtClean="0">
                <a:latin typeface="Arial" panose="020B0604020202020204" pitchFamily="34" charset="0"/>
                <a:cs typeface="Arial" panose="020B0604020202020204" pitchFamily="34" charset="0"/>
              </a:rPr>
              <a:t>». Також є варіант «</a:t>
            </a:r>
            <a:r>
              <a:rPr lang="uk-UA" sz="280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Важко оцінити</a:t>
            </a:r>
            <a:r>
              <a:rPr lang="uk-UA" sz="2800" smtClean="0"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9874" y="115796"/>
            <a:ext cx="10840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РОЗДІЛ 1.</a:t>
            </a:r>
          </a:p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Загальний, психологічний і фізіологіний вплив менструації</a:t>
            </a:r>
            <a:endParaRPr lang="uk-UA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957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060" y="294905"/>
            <a:ext cx="114064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</a:t>
            </a:r>
            <a:r>
              <a:rPr lang="uk-UA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32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 згодні Ви, що суспільство в значній мірі сексуалізує жінок, проте при цьому недостатньо обговорює природні біологічні процеси, такі як менструація?</a:t>
            </a:r>
            <a:endParaRPr lang="uk-UA" sz="32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066" y="2760565"/>
            <a:ext cx="6688849" cy="356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45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060" y="294905"/>
            <a:ext cx="11406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</a:t>
            </a:r>
            <a:r>
              <a:rPr lang="uk-UA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32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 є у Вашому житті особи, з якими Ви можете обговорити свої відчуття або труднощі, пов'язані з менструацією?</a:t>
            </a:r>
            <a:endParaRPr lang="uk-UA" sz="32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07" y="2348354"/>
            <a:ext cx="5617423" cy="40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6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060" y="294905"/>
            <a:ext cx="114064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</a:t>
            </a:r>
            <a:r>
              <a:rPr lang="uk-UA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32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 обговорювали Ви тему менструації з членами Вашої </a:t>
            </a:r>
            <a:r>
              <a:rPr lang="ru-RU" sz="32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родини</a:t>
            </a:r>
            <a:r>
              <a:rPr lang="ru-RU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uk-UA" sz="32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07" y="2157249"/>
            <a:ext cx="7410338" cy="411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44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060" y="294905"/>
            <a:ext cx="11406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</a:t>
            </a:r>
            <a:r>
              <a:rPr lang="uk-UA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uk-UA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lang="ru-RU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кі </a:t>
            </a:r>
            <a:r>
              <a:rPr lang="ru-RU" sz="32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джерела інформації Ви використовували для отримання знань про менструацію та способи мінімізації її впливу на повсякденне життя?</a:t>
            </a:r>
            <a:endParaRPr lang="uk-UA" sz="32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6286" y="3260184"/>
            <a:ext cx="4317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Додаткові відповіді: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На власному досвіді, методом спроб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і </a:t>
            </a:r>
            <a:r>
              <a:rPr lang="ru-RU" sz="2200" smtClean="0">
                <a:latin typeface="Arial" panose="020B0604020202020204" pitchFamily="34" charset="0"/>
                <a:cs typeface="Arial" panose="020B0604020202020204" pitchFamily="34" charset="0"/>
              </a:rPr>
              <a:t>помилок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200">
                <a:latin typeface="Arial" panose="020B0604020202020204" pitchFamily="34" charset="0"/>
                <a:cs typeface="Arial" panose="020B0604020202020204" pitchFamily="34" charset="0"/>
              </a:rPr>
              <a:t>Енциклопедії для дівчат</a:t>
            </a:r>
            <a:endParaRPr lang="uk-UA" sz="22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9" y="2095219"/>
            <a:ext cx="6913273" cy="420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21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060" y="294905"/>
            <a:ext cx="114064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</a:t>
            </a:r>
            <a:r>
              <a:rPr lang="uk-UA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32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 зіштовхувалися Ви з дискримінацією або нерівним ставленням у зв'язку з Вашими менструальними потребами (наприклад, в освітніх установах або на роботі)?</a:t>
            </a:r>
            <a:endParaRPr lang="uk-UA" sz="32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1118" y="2854833"/>
            <a:ext cx="57629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Додаткові відповіді: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В школі наді мною під час моєї менструації насміхалися не через зміни в моїй поведінці, а через те, що інколи в мене забруднювався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одяг</a:t>
            </a:r>
            <a:r>
              <a:rPr lang="ru-RU" sz="22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200">
                <a:latin typeface="Arial" panose="020B0604020202020204" pitchFamily="34" charset="0"/>
                <a:cs typeface="Arial" panose="020B0604020202020204" pitchFamily="34" charset="0"/>
              </a:rPr>
              <a:t>Можливо і зіштовхувалася, однак розуміння в цей момент що це саме є дискримінацією не було. Але ймовірно в підлітковому віці були випадки.</a:t>
            </a:r>
            <a:endParaRPr lang="uk-UA" sz="22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9" y="2718803"/>
            <a:ext cx="5978777" cy="369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98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060" y="294905"/>
            <a:ext cx="11406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</a:t>
            </a:r>
            <a:r>
              <a:rPr lang="uk-UA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32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 проявляють Ваші друзі і родичі чоловічої статі емпатію відносно ускладнень які Ви відчуваєте через менструацію?</a:t>
            </a:r>
            <a:endParaRPr lang="uk-UA" sz="32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49591" y="2468333"/>
            <a:ext cx="524130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Додаткові відповіді: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вони не знають коли в мене місячні</a:t>
            </a:r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400"/>
              <a:t>Не обговорювали</a:t>
            </a:r>
            <a:endParaRPr lang="uk-UA" sz="22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" y="1987567"/>
            <a:ext cx="5476046" cy="460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302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060" y="294905"/>
            <a:ext cx="114064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</a:t>
            </a:r>
            <a:r>
              <a:rPr lang="uk-UA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32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Вашу думку, Ваш поточний (або останній) партнер слідкує за Вашим менструальним циклом?</a:t>
            </a:r>
            <a:endParaRPr lang="uk-UA" sz="32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04495" y="2468333"/>
            <a:ext cx="54863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Додаткові відповіді: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Не було (постійного) партнера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(6 </a:t>
            </a: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респонденток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Він просто не отримував сексу під час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моїх </a:t>
            </a:r>
            <a:r>
              <a:rPr lang="ru-RU" sz="2200" smtClean="0">
                <a:latin typeface="Arial" panose="020B0604020202020204" pitchFamily="34" charset="0"/>
                <a:cs typeface="Arial" panose="020B0604020202020204" pitchFamily="34" charset="0"/>
              </a:rPr>
              <a:t>менструацій :)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слідкує, але мій партнер це дівчина :)</a:t>
            </a:r>
            <a:endParaRPr lang="uk-UA" sz="22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76" y="1985034"/>
            <a:ext cx="5322728" cy="442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672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060" y="294905"/>
            <a:ext cx="11406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1/1</a:t>
            </a:r>
            <a:r>
              <a:rPr lang="uk-UA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32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 відчуваєте Ви достатню підтримку від подруг та знайомих жіночої статі щодо питань, пов'язаних з менструацією?</a:t>
            </a:r>
            <a:endParaRPr lang="uk-UA" sz="32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32775" y="3231904"/>
            <a:ext cx="54958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Додаткові відповіді: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Не звертаю на це увагу, так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як </a:t>
            </a:r>
            <a:r>
              <a:rPr lang="ru-RU" sz="2200" smtClean="0">
                <a:latin typeface="Arial" panose="020B0604020202020204" pitchFamily="34" charset="0"/>
                <a:cs typeface="Arial" panose="020B0604020202020204" pitchFamily="34" charset="0"/>
              </a:rPr>
              <a:t>період менструації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не викликає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у </a:t>
            </a:r>
            <a:r>
              <a:rPr lang="ru-RU" sz="2200" smtClean="0">
                <a:latin typeface="Arial" panose="020B0604020202020204" pitchFamily="34" charset="0"/>
                <a:cs typeface="Arial" panose="020B0604020202020204" pitchFamily="34" charset="0"/>
              </a:rPr>
              <a:t>мене дискомфорт</a:t>
            </a:r>
            <a:endParaRPr lang="uk-UA" sz="22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8" y="2477761"/>
            <a:ext cx="6039624" cy="356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327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060" y="294905"/>
            <a:ext cx="114064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2/1</a:t>
            </a:r>
            <a:r>
              <a:rPr lang="uk-UA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32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 відчуваєте ви соціальний тиск або стигму, пов'язані з менструацією?</a:t>
            </a:r>
            <a:endParaRPr lang="uk-UA" sz="32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383" y="1544508"/>
            <a:ext cx="5393888" cy="492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956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060" y="294905"/>
            <a:ext cx="114064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</a:t>
            </a:r>
            <a:r>
              <a:rPr lang="uk-UA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32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 вважаєте Ви, що асортимент продуктів гігієни для менструації в суспільстві достатній?</a:t>
            </a:r>
            <a:endParaRPr lang="uk-UA" sz="32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963" y="2317506"/>
            <a:ext cx="8013123" cy="415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7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5291" y="273377"/>
            <a:ext cx="10840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Математична шкала оцінки</a:t>
            </a:r>
            <a:endParaRPr lang="uk-UA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924" y="1208069"/>
            <a:ext cx="113687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smtClean="0">
                <a:latin typeface="Arial" panose="020B0604020202020204" pitchFamily="34" charset="0"/>
                <a:cs typeface="Arial" panose="020B0604020202020204" pitchFamily="34" charset="0"/>
              </a:rPr>
              <a:t>Для обрахунків додатково використовувалась числова шкала: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uk-UA" sz="28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Відсутній</a:t>
            </a:r>
            <a:r>
              <a:rPr lang="uk-UA" sz="2800" smtClean="0">
                <a:latin typeface="Arial" panose="020B0604020202020204" pitchFamily="34" charset="0"/>
                <a:cs typeface="Arial" panose="020B0604020202020204" pitchFamily="34" charset="0"/>
              </a:rPr>
              <a:t> – 0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uk-UA" sz="2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Слабкий</a:t>
            </a:r>
            <a:r>
              <a:rPr lang="uk-UA" sz="2800" smtClean="0">
                <a:latin typeface="Arial" panose="020B0604020202020204" pitchFamily="34" charset="0"/>
                <a:cs typeface="Arial" panose="020B0604020202020204" pitchFamily="34" charset="0"/>
              </a:rPr>
              <a:t> – 1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uk-UA" sz="280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Помірний</a:t>
            </a:r>
            <a:r>
              <a:rPr lang="uk-UA" sz="2800" smtClean="0"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uk-UA" sz="28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Сильний</a:t>
            </a:r>
            <a:r>
              <a:rPr lang="uk-UA" sz="2800" smtClean="0">
                <a:latin typeface="Arial" panose="020B0604020202020204" pitchFamily="34" charset="0"/>
                <a:cs typeface="Arial" panose="020B0604020202020204" pitchFamily="34" charset="0"/>
              </a:rPr>
              <a:t> – 3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uk-UA" sz="280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Важко оцінити</a:t>
            </a:r>
            <a:r>
              <a:rPr lang="uk-UA" sz="2800" smtClean="0">
                <a:latin typeface="Arial" panose="020B0604020202020204" pitchFamily="34" charset="0"/>
                <a:cs typeface="Arial" panose="020B0604020202020204" pitchFamily="34" charset="0"/>
              </a:rPr>
              <a:t> - не використовувалось в розрахунках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009" y="3989420"/>
            <a:ext cx="4440028" cy="26295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402" y="4235212"/>
            <a:ext cx="7286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smtClean="0">
                <a:latin typeface="Arial" panose="020B0604020202020204" pitchFamily="34" charset="0"/>
                <a:cs typeface="Arial" panose="020B0604020202020204" pitchFamily="34" charset="0"/>
              </a:rPr>
              <a:t>Наприклад, відповідь зправа має оцінки 2, 3, 3 і 1.</a:t>
            </a:r>
          </a:p>
          <a:p>
            <a:pPr algn="just"/>
            <a:r>
              <a:rPr lang="uk-UA" sz="2400" smtClean="0">
                <a:latin typeface="Arial" panose="020B0604020202020204" pitchFamily="34" charset="0"/>
                <a:cs typeface="Arial" panose="020B0604020202020204" pitchFamily="34" charset="0"/>
              </a:rPr>
              <a:t>Середня оцінка проясленості аспектів (надалі </a:t>
            </a:r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</a:t>
            </a:r>
            <a:r>
              <a:rPr lang="uk-UA" sz="2400" smtClean="0">
                <a:latin typeface="Arial" panose="020B0604020202020204" pitchFamily="34" charset="0"/>
                <a:cs typeface="Arial" panose="020B0604020202020204" pitchFamily="34" charset="0"/>
              </a:rPr>
              <a:t>) рівна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(2 + 3 + 3 + 1) / 4 = 9 / 4 = 2.25.</a:t>
            </a:r>
          </a:p>
          <a:p>
            <a:pPr algn="just"/>
            <a:r>
              <a:rPr lang="uk-UA" sz="2400" smtClean="0">
                <a:latin typeface="Arial" panose="020B0604020202020204" pitchFamily="34" charset="0"/>
                <a:cs typeface="Arial" panose="020B0604020202020204" pitchFamily="34" charset="0"/>
              </a:rPr>
              <a:t>Можна сказати, що для даного респондента вплив менструації між помірним і сильним, ближче до помірного.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709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060" y="294905"/>
            <a:ext cx="114064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</a:t>
            </a:r>
            <a:r>
              <a:rPr lang="uk-UA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32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 менструація впливає на Ваше сприйняття себе як особистості?</a:t>
            </a:r>
            <a:endParaRPr lang="uk-UA" sz="32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00420" y="2694576"/>
            <a:ext cx="51470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Додаткові відповіді: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smtClean="0">
                <a:latin typeface="Arial" panose="020B0604020202020204" pitchFamily="34" charset="0"/>
                <a:cs typeface="Arial" panose="020B0604020202020204" pitchFamily="34" charset="0"/>
              </a:rPr>
              <a:t>Неоднозначно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smtClean="0">
                <a:latin typeface="Arial" panose="020B0604020202020204" pitchFamily="34" charset="0"/>
                <a:cs typeface="Arial" panose="020B0604020202020204" pitchFamily="34" charset="0"/>
              </a:rPr>
              <a:t>Складно відповісти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Позитивно. Я відчуваю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емпатію </a:t>
            </a:r>
            <a:r>
              <a:rPr lang="ru-RU" sz="2200" smtClean="0">
                <a:latin typeface="Arial" panose="020B0604020202020204" pitchFamily="34" charset="0"/>
                <a:cs typeface="Arial" panose="020B0604020202020204" pitchFamily="34" charset="0"/>
              </a:rPr>
              <a:t>до дівчат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, у яких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менструація </a:t>
            </a:r>
            <a:r>
              <a:rPr lang="ru-RU" sz="2200" smtClean="0">
                <a:latin typeface="Arial" panose="020B0604020202020204" pitchFamily="34" charset="0"/>
                <a:cs typeface="Arial" panose="020B0604020202020204" pitchFamily="34" charset="0"/>
              </a:rPr>
              <a:t>викликає багато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труднощів. Однак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200" smtClean="0">
                <a:latin typeface="Arial" panose="020B0604020202020204" pitchFamily="34" charset="0"/>
                <a:cs typeface="Arial" panose="020B0604020202020204" pitchFamily="34" charset="0"/>
              </a:rPr>
              <a:t>мені приємно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, що я маю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емоційну </a:t>
            </a:r>
            <a:r>
              <a:rPr lang="ru-RU" sz="2200" smtClean="0">
                <a:latin typeface="Arial" panose="020B0604020202020204" pitchFamily="34" charset="0"/>
                <a:cs typeface="Arial" panose="020B0604020202020204" pitchFamily="34" charset="0"/>
              </a:rPr>
              <a:t>та фізичну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перевагу над ними</a:t>
            </a:r>
            <a:endParaRPr lang="uk-UA" sz="22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88" y="1965369"/>
            <a:ext cx="5357889" cy="429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318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4145" y="1311388"/>
            <a:ext cx="103412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Головні проблеми пов’язані з менструацією: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Складно навчатись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працювати в пік симптомів. Необхідність «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day off</a:t>
            </a: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» або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sick leave</a:t>
            </a: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uk-UA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Табу або неможливість обговорити дану тему, особливо в молодшому віці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uk-UA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Стигматизація, стереотипи, недоречні жарти (що негативно відображаються на самосприйнятті)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uk-UA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Огида до менструації зі сторони чоловіків (особливо в контексті сексуального потягу)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824" y="4566526"/>
            <a:ext cx="108502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Можливості покращення соціального та культурного сприйняття менструації: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200" smtClean="0">
                <a:latin typeface="Arial" panose="020B0604020202020204" pitchFamily="34" charset="0"/>
                <a:cs typeface="Arial" panose="020B0604020202020204" pitchFamily="34" charset="0"/>
              </a:rPr>
              <a:t>Введення предмету сексуальна освіта у школі (чи інші освітні зміни)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uk-UA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200" smtClean="0">
                <a:latin typeface="Arial" panose="020B0604020202020204" pitchFamily="34" charset="0"/>
                <a:cs typeface="Arial" panose="020B0604020202020204" pitchFamily="34" charset="0"/>
              </a:rPr>
              <a:t>Введення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поняття на законодавчому </a:t>
            </a:r>
            <a:r>
              <a:rPr lang="ru-RU" sz="2200" smtClean="0">
                <a:latin typeface="Arial" panose="020B0604020202020204" pitchFamily="34" charset="0"/>
                <a:cs typeface="Arial" panose="020B0604020202020204" pitchFamily="34" charset="0"/>
              </a:rPr>
              <a:t>рівні, можливість брати лікарняний;</a:t>
            </a:r>
            <a:endParaRPr lang="uk-UA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2200" smtClean="0">
                <a:latin typeface="Arial" panose="020B0604020202020204" pitchFamily="34" charset="0"/>
                <a:cs typeface="Arial" panose="020B0604020202020204" pitchFamily="34" charset="0"/>
              </a:rPr>
              <a:t>Зняття табу;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3824" y="149131"/>
            <a:ext cx="10708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Аналіз відкритих відповідей</a:t>
            </a:r>
            <a:endParaRPr lang="uk-UA" sz="40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4496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3824" y="705312"/>
            <a:ext cx="10708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Контакти</a:t>
            </a:r>
            <a:endParaRPr lang="uk-UA" sz="40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79" y="3027066"/>
            <a:ext cx="10341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E-mail: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max.koval4uk@ukr.net</a:t>
            </a:r>
            <a:endParaRPr lang="en-US" sz="3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Telegram: t.me/reeWorld</a:t>
            </a:r>
          </a:p>
        </p:txBody>
      </p:sp>
    </p:spTree>
    <p:extLst>
      <p:ext uri="{BB962C8B-B14F-4D97-AF65-F5344CB8AC3E}">
        <p14:creationId xmlns:p14="http://schemas.microsoft.com/office/powerpoint/2010/main" val="37146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169" y="537327"/>
            <a:ext cx="10840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Загальні аспекти. (1</a:t>
            </a:r>
            <a:r>
              <a:rPr lang="en-US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/5</a:t>
            </a:r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Негативний емоційний вплив</a:t>
            </a:r>
            <a:endParaRPr lang="uk-UA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7" y="2620761"/>
            <a:ext cx="11670384" cy="32512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4911" y="5871991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2.05</a:t>
            </a:r>
            <a:endParaRPr lang="uk-UA" sz="2400" b="1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7583" y="5871990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2.00</a:t>
            </a:r>
            <a:endParaRPr lang="uk-UA" sz="2400" b="1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80255" y="5871989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2.09</a:t>
            </a:r>
            <a:endParaRPr lang="uk-UA" sz="2400" b="1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34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169" y="537327"/>
            <a:ext cx="10840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Загальні аспекти.</a:t>
            </a:r>
            <a:r>
              <a:rPr lang="en-US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2/5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Погіршення емоційного стану</a:t>
            </a:r>
            <a:endParaRPr lang="uk-UA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4911" y="5871991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2.10</a:t>
            </a:r>
            <a:endParaRPr lang="uk-UA" sz="2400" b="1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7583" y="5871990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80255" y="5871989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2.08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65" y="2602448"/>
            <a:ext cx="11431572" cy="31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169" y="122548"/>
            <a:ext cx="10840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Загальні аспекти.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3/5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uk-UA" sz="4800" b="1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Зниження ефективності і</a:t>
            </a:r>
          </a:p>
          <a:p>
            <a:pPr algn="ctr"/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продуктивності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4911" y="5871991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07583" y="5871990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1.93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80255" y="5871989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2.31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51" y="2776581"/>
            <a:ext cx="11111060" cy="309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5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169" y="113121"/>
            <a:ext cx="10840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Загальні аспекти.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4/5</a:t>
            </a:r>
            <a:r>
              <a:rPr lang="uk-UA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uk-UA" sz="4800" b="1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Погіршення </a:t>
            </a:r>
            <a:r>
              <a:rPr lang="ru-RU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відносин </a:t>
            </a:r>
            <a:r>
              <a:rPr lang="ru-RU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</a:t>
            </a:r>
          </a:p>
          <a:p>
            <a:pPr algn="ctr"/>
            <a:r>
              <a:rPr lang="ru-RU" sz="4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іншими людьми</a:t>
            </a:r>
            <a:endParaRPr lang="uk-UA" sz="4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4911" y="5871991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07583" y="5871990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80255" y="5871989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>
                <a:latin typeface="Arial" panose="020B0604020202020204" pitchFamily="34" charset="0"/>
                <a:cs typeface="Arial" panose="020B0604020202020204" pitchFamily="34" charset="0"/>
              </a:rPr>
              <a:t>Сер. = </a:t>
            </a:r>
            <a:r>
              <a:rPr lang="uk-UA" sz="2400" b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69" y="2829103"/>
            <a:ext cx="10922524" cy="30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02911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1257</TotalTime>
  <Words>1705</Words>
  <Application>Microsoft Office PowerPoint</Application>
  <PresentationFormat>Широкоэкранный</PresentationFormat>
  <Paragraphs>240</Paragraphs>
  <Slides>52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7" baseType="lpstr">
      <vt:lpstr>Arial</vt:lpstr>
      <vt:lpstr>Arial Black</vt:lpstr>
      <vt:lpstr>Cambria Math</vt:lpstr>
      <vt:lpstr>Tw Cen MT</vt:lpstr>
      <vt:lpstr>Капля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50</cp:revision>
  <dcterms:created xsi:type="dcterms:W3CDTF">2023-06-06T11:45:00Z</dcterms:created>
  <dcterms:modified xsi:type="dcterms:W3CDTF">2023-06-07T23:48:34Z</dcterms:modified>
</cp:coreProperties>
</file>