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88" r:id="rId2"/>
    <p:sldId id="298" r:id="rId3"/>
    <p:sldId id="310" r:id="rId4"/>
    <p:sldId id="306" r:id="rId5"/>
    <p:sldId id="281" r:id="rId6"/>
    <p:sldId id="309" r:id="rId7"/>
    <p:sldId id="311" r:id="rId8"/>
    <p:sldId id="312" r:id="rId9"/>
    <p:sldId id="313" r:id="rId10"/>
    <p:sldId id="31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8E6E9-C442-46C5-B225-CC68BC41F65E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6AAE2-6BFC-4559-A651-04CFB93A7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80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dirty="0"/>
              <a:t>Präsentationstitel, Datum und Autor über -&gt; Header &amp; </a:t>
            </a:r>
            <a:r>
              <a:rPr lang="de-DE" dirty="0" err="1"/>
              <a:t>Footer</a:t>
            </a:r>
            <a:r>
              <a:rPr lang="de-DE" dirty="0"/>
              <a:t> einfügen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dirty="0"/>
              <a:t>(c) </a:t>
            </a:r>
            <a:r>
              <a:rPr lang="de-DE" dirty="0" err="1"/>
              <a:t>msg</a:t>
            </a:r>
            <a:r>
              <a:rPr lang="de-DE" dirty="0"/>
              <a:t>, tt.mm.20jj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Autor / Referent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48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923" y="134284"/>
            <a:ext cx="9175023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12" indent="0">
              <a:buNone/>
              <a:defRPr>
                <a:solidFill>
                  <a:schemeClr val="accent6"/>
                </a:solidFill>
              </a:defRPr>
            </a:lvl2pPr>
            <a:lvl3pPr marL="914423" indent="0">
              <a:buNone/>
              <a:defRPr>
                <a:solidFill>
                  <a:schemeClr val="accent6"/>
                </a:solidFill>
              </a:defRPr>
            </a:lvl3pPr>
            <a:lvl4pPr marL="1371634" indent="0">
              <a:buNone/>
              <a:defRPr>
                <a:solidFill>
                  <a:schemeClr val="accent6"/>
                </a:solidFill>
              </a:defRPr>
            </a:lvl4pPr>
            <a:lvl5pPr marL="1828846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/>
              <a:t>Enter Title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68923" y="5949956"/>
            <a:ext cx="9174191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80" indent="-180980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12" indent="0">
              <a:buNone/>
              <a:defRPr sz="800">
                <a:solidFill>
                  <a:schemeClr val="tx2"/>
                </a:solidFill>
              </a:defRPr>
            </a:lvl2pPr>
            <a:lvl3pPr marL="914423" indent="0">
              <a:buNone/>
              <a:defRPr sz="800">
                <a:solidFill>
                  <a:schemeClr val="tx2"/>
                </a:solidFill>
              </a:defRPr>
            </a:lvl3pPr>
            <a:lvl4pPr marL="1371634" indent="0">
              <a:buNone/>
              <a:defRPr sz="800">
                <a:solidFill>
                  <a:schemeClr val="tx2"/>
                </a:solidFill>
              </a:defRPr>
            </a:lvl4pPr>
            <a:lvl5pPr marL="1828846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err="1"/>
              <a:t>Footnote</a:t>
            </a:r>
            <a:r>
              <a:rPr lang="de-DE" dirty="0"/>
              <a:t> / </a:t>
            </a:r>
            <a:r>
              <a:rPr lang="de-DE" noProof="0" dirty="0" err="1"/>
              <a:t>source</a:t>
            </a:r>
            <a:endParaRPr lang="de-DE" noProof="0" dirty="0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de-DE" dirty="0"/>
              <a:t>© Andreas Golgath | </a:t>
            </a:r>
            <a:r>
              <a:rPr lang="de-DE" dirty="0" err="1"/>
              <a:t>December</a:t>
            </a:r>
            <a:r>
              <a:rPr lang="de-DE" dirty="0"/>
              <a:t> 2019 | </a:t>
            </a:r>
            <a:r>
              <a:rPr lang="de-DE" dirty="0" err="1"/>
              <a:t>DevOps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20"/>
          </p:nvPr>
        </p:nvSpPr>
        <p:spPr bwMode="gray">
          <a:xfrm>
            <a:off x="461109" y="1633538"/>
            <a:ext cx="11261969" cy="4316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8855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vops.ch/2016/12/28/devops-essentials/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docs.microsoft.com/en-us/azure/devops/learn/what-is-infrastructure-as-code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itrevolution.com/" TargetMode="Externa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4058117" cy="2509213"/>
          </a:xfrm>
        </p:spPr>
        <p:txBody>
          <a:bodyPr/>
          <a:lstStyle/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DevOps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explained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51012" y="4833257"/>
            <a:ext cx="8689976" cy="424542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© 2020 </a:t>
            </a:r>
            <a:r>
              <a:rPr lang="de-DE" dirty="0" err="1"/>
              <a:t>andreas</a:t>
            </a:r>
            <a:r>
              <a:rPr lang="de-DE" dirty="0"/>
              <a:t> </a:t>
            </a:r>
            <a:r>
              <a:rPr lang="de-DE" dirty="0" err="1"/>
              <a:t>golgath</a:t>
            </a:r>
            <a:endParaRPr lang="de-DE" dirty="0"/>
          </a:p>
        </p:txBody>
      </p:sp>
      <p:pic>
        <p:nvPicPr>
          <p:cNvPr id="5" name="Grafik 4" descr="Ein Bild, das draußen, Wasser, groß, alt enthält.&#10;&#10;Automatisch generierte Beschreibung">
            <a:extLst>
              <a:ext uri="{FF2B5EF4-FFF2-40B4-BE49-F238E27FC236}">
                <a16:creationId xmlns:a16="http://schemas.microsoft.com/office/drawing/2014/main" id="{B8355A20-3CC0-4C4D-9314-D234CC5CA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129" y="123824"/>
            <a:ext cx="3904130" cy="456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9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E3FF9B0-6EFF-4AD1-B10B-F3BCECBC34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0F532D-0147-43C9-960B-E589249E86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F323862-543C-4D9A-93F9-CD217C6AE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09" y="618517"/>
            <a:ext cx="11261969" cy="1015015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Dilbert so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the </a:t>
            </a:r>
            <a:r>
              <a:rPr lang="de-DE" dirty="0" err="1"/>
              <a:t>truth</a:t>
            </a:r>
            <a:r>
              <a:rPr lang="de-DE" dirty="0"/>
              <a:t>?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4E368BC-6C46-4369-B1C0-1FB5F73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532" y="2138842"/>
            <a:ext cx="9442936" cy="309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>
          <a:xfrm>
            <a:off x="1027611" y="5949956"/>
            <a:ext cx="8615503" cy="37045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Source: https://atlassian.com/devops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36040"/>
          </a:xfrm>
        </p:spPr>
        <p:txBody>
          <a:bodyPr/>
          <a:lstStyle/>
          <a:p>
            <a:r>
              <a:rPr lang="de-DE" dirty="0" err="1"/>
              <a:t>DevOps</a:t>
            </a:r>
            <a:br>
              <a:rPr lang="de-DE" dirty="0"/>
            </a:br>
            <a:r>
              <a:rPr lang="de-DE" dirty="0"/>
              <a:t>Breaking the Development-</a:t>
            </a:r>
            <a:r>
              <a:rPr lang="de-DE" dirty="0" err="1"/>
              <a:t>Operations</a:t>
            </a:r>
            <a:r>
              <a:rPr lang="de-DE" dirty="0"/>
              <a:t> </a:t>
            </a:r>
            <a:r>
              <a:rPr lang="de-DE" dirty="0" err="1"/>
              <a:t>Barrier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3314" name="Picture 2" descr="https://wac-cdn.atlassian.com/dam/jcr:325fff80-6aa7-4d46-a3f9-4db402f17a8d/devops-loop-illustrations.png?cdnVersion=jx"/>
          <p:cNvPicPr>
            <a:picLocks noGrp="1" noChangeAspect="1" noChangeArrowheads="1"/>
          </p:cNvPicPr>
          <p:nvPr>
            <p:ph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590" y="1685233"/>
            <a:ext cx="4859988" cy="275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468923" y="2934789"/>
            <a:ext cx="10326896" cy="30335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buClr>
                <a:schemeClr val="accent2"/>
              </a:buClr>
            </a:pPr>
            <a:r>
              <a:rPr lang="en-US" sz="2000" dirty="0"/>
              <a:t>DevOps is a set of practices that automates the processes between</a:t>
            </a:r>
            <a:br>
              <a:rPr lang="en-US" sz="2000" dirty="0"/>
            </a:br>
            <a:r>
              <a:rPr lang="en-US" sz="2000" dirty="0"/>
              <a:t>software development and IT teams, in order that they can build,</a:t>
            </a:r>
            <a:br>
              <a:rPr lang="en-US" sz="2000" dirty="0"/>
            </a:br>
            <a:r>
              <a:rPr lang="en-US" sz="2000" dirty="0"/>
              <a:t>test, and release software faster and more reliably.</a:t>
            </a:r>
          </a:p>
          <a:p>
            <a:pPr>
              <a:spcBef>
                <a:spcPts val="300"/>
              </a:spcBef>
              <a:buClr>
                <a:schemeClr val="accent2"/>
              </a:buClr>
            </a:pPr>
            <a:r>
              <a:rPr lang="en-US" dirty="0"/>
              <a:t> </a:t>
            </a:r>
            <a:br>
              <a:rPr lang="en-US" dirty="0"/>
            </a:br>
            <a:r>
              <a:rPr lang="en-US" sz="2000" dirty="0"/>
              <a:t>The concept of DevOps is founded on building a culture of </a:t>
            </a:r>
            <a:br>
              <a:rPr lang="en-US" sz="2000" dirty="0"/>
            </a:br>
            <a:r>
              <a:rPr lang="en-US" sz="2000" dirty="0"/>
              <a:t>collaboration between teams that historically functioned in relative siloes.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The promised benefits include increased trust, faster software releases, ability to solve </a:t>
            </a:r>
            <a:br>
              <a:rPr lang="en-US" sz="2000" dirty="0"/>
            </a:br>
            <a:r>
              <a:rPr lang="en-US" sz="2000" dirty="0"/>
              <a:t>critical issues quickly, and better manage unplanned work.</a:t>
            </a:r>
            <a:br>
              <a:rPr lang="en-US" sz="1600" dirty="0"/>
            </a:br>
            <a:endParaRPr lang="en-US" sz="1600" dirty="0"/>
          </a:p>
          <a:p>
            <a:pPr>
              <a:spcBef>
                <a:spcPts val="300"/>
              </a:spcBef>
              <a:buClr>
                <a:schemeClr val="accent2"/>
              </a:buClr>
            </a:pPr>
            <a:endParaRPr lang="de-DE" sz="1400" dirty="0" err="1"/>
          </a:p>
        </p:txBody>
      </p:sp>
    </p:spTree>
    <p:extLst>
      <p:ext uri="{BB962C8B-B14F-4D97-AF65-F5344CB8AC3E}">
        <p14:creationId xmlns:p14="http://schemas.microsoft.com/office/powerpoint/2010/main" val="42029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DevOps</a:t>
            </a:r>
            <a:r>
              <a:rPr lang="de-DE" dirty="0"/>
              <a:t> ist nicht die Sache einer Einzelperson. Alle sind gemeinsam gefragt  (Christophe Capel, </a:t>
            </a:r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Manager, </a:t>
            </a:r>
            <a:r>
              <a:rPr lang="de-DE" dirty="0" err="1"/>
              <a:t>Jira</a:t>
            </a:r>
            <a:r>
              <a:rPr lang="de-DE" dirty="0"/>
              <a:t> Service Desk)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83562"/>
          </a:xfrm>
        </p:spPr>
        <p:txBody>
          <a:bodyPr/>
          <a:lstStyle/>
          <a:p>
            <a:r>
              <a:rPr lang="de-DE" dirty="0"/>
              <a:t>Advantages </a:t>
            </a:r>
            <a:r>
              <a:rPr lang="de-DE" dirty="0" err="1"/>
              <a:t>of</a:t>
            </a:r>
            <a:r>
              <a:rPr lang="de-DE" dirty="0"/>
              <a:t> DEVOPS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2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Cross-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collaboration</a:t>
            </a:r>
            <a:r>
              <a:rPr lang="de-DE" dirty="0"/>
              <a:t> and </a:t>
            </a:r>
            <a:r>
              <a:rPr lang="de-DE" dirty="0" err="1"/>
              <a:t>trust</a:t>
            </a:r>
            <a:endParaRPr lang="de-DE" dirty="0"/>
          </a:p>
          <a:p>
            <a:pPr lvl="1"/>
            <a:r>
              <a:rPr lang="de-DE" dirty="0"/>
              <a:t>Team Building =&gt;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friction</a:t>
            </a:r>
            <a:endParaRPr lang="de-DE" dirty="0"/>
          </a:p>
          <a:p>
            <a:r>
              <a:rPr lang="de-DE" dirty="0"/>
              <a:t>Elimination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routine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pPr lvl="1"/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, </a:t>
            </a:r>
            <a:r>
              <a:rPr lang="de-DE" dirty="0" err="1"/>
              <a:t>tests</a:t>
            </a:r>
            <a:r>
              <a:rPr lang="de-DE" dirty="0"/>
              <a:t>, </a:t>
            </a:r>
            <a:r>
              <a:rPr lang="de-DE" dirty="0" err="1"/>
              <a:t>Deployment</a:t>
            </a:r>
            <a:r>
              <a:rPr lang="de-DE" dirty="0"/>
              <a:t>, and </a:t>
            </a:r>
            <a:r>
              <a:rPr lang="de-DE" dirty="0" err="1"/>
              <a:t>Provisioning</a:t>
            </a:r>
            <a:endParaRPr lang="de-DE" dirty="0"/>
          </a:p>
          <a:p>
            <a:pPr lvl="1"/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code, </a:t>
            </a:r>
            <a:r>
              <a:rPr lang="de-DE" dirty="0" err="1"/>
              <a:t>environments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deployed</a:t>
            </a:r>
            <a:r>
              <a:rPr lang="de-DE" dirty="0"/>
              <a:t> fast and </a:t>
            </a:r>
            <a:r>
              <a:rPr lang="de-DE" dirty="0" err="1"/>
              <a:t>reproducible</a:t>
            </a:r>
            <a:endParaRPr lang="de-DE" dirty="0"/>
          </a:p>
          <a:p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releases</a:t>
            </a:r>
            <a:r>
              <a:rPr lang="de-DE" dirty="0"/>
              <a:t> and </a:t>
            </a:r>
            <a:r>
              <a:rPr lang="de-DE" dirty="0" err="1"/>
              <a:t>more</a:t>
            </a:r>
            <a:r>
              <a:rPr lang="de-DE" dirty="0"/>
              <a:t> intelligent </a:t>
            </a:r>
            <a:r>
              <a:rPr lang="de-DE" dirty="0" err="1"/>
              <a:t>working</a:t>
            </a:r>
            <a:endParaRPr lang="de-DE" dirty="0"/>
          </a:p>
          <a:p>
            <a:pPr lvl="1"/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improvement</a:t>
            </a:r>
            <a:endParaRPr lang="de-DE" dirty="0"/>
          </a:p>
          <a:p>
            <a:pPr lvl="1"/>
            <a:r>
              <a:rPr lang="de-DE" dirty="0"/>
              <a:t>Shorter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cycles</a:t>
            </a:r>
            <a:r>
              <a:rPr lang="de-DE" dirty="0"/>
              <a:t> (e.g. </a:t>
            </a:r>
            <a:r>
              <a:rPr lang="de-DE" dirty="0" err="1"/>
              <a:t>once</a:t>
            </a:r>
            <a:r>
              <a:rPr lang="de-DE" dirty="0"/>
              <a:t> per </a:t>
            </a:r>
            <a:r>
              <a:rPr lang="de-DE" dirty="0" err="1"/>
              <a:t>sprint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and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endParaRPr lang="de-DE" dirty="0"/>
          </a:p>
          <a:p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resolution</a:t>
            </a:r>
            <a:r>
              <a:rPr lang="de-DE" dirty="0"/>
              <a:t> time</a:t>
            </a:r>
          </a:p>
          <a:p>
            <a:pPr lvl="1"/>
            <a:r>
              <a:rPr lang="de-DE" dirty="0" err="1"/>
              <a:t>Happier</a:t>
            </a:r>
            <a:r>
              <a:rPr lang="de-DE" dirty="0"/>
              <a:t> </a:t>
            </a:r>
            <a:r>
              <a:rPr lang="de-DE" dirty="0" err="1"/>
              <a:t>customers</a:t>
            </a:r>
            <a:endParaRPr lang="de-DE" dirty="0"/>
          </a:p>
          <a:p>
            <a:r>
              <a:rPr lang="de-DE" dirty="0" err="1"/>
              <a:t>Improved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unplanned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pPr lvl="1"/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reaction</a:t>
            </a:r>
            <a:r>
              <a:rPr lang="de-DE" dirty="0"/>
              <a:t> time</a:t>
            </a:r>
          </a:p>
        </p:txBody>
      </p:sp>
      <p:pic>
        <p:nvPicPr>
          <p:cNvPr id="8" name="Grafik 7" descr="Ein Bild, das Gras, draußen, Gebäude, Uhr enthält.&#10;&#10;Automatisch generierte Beschreibung">
            <a:extLst>
              <a:ext uri="{FF2B5EF4-FFF2-40B4-BE49-F238E27FC236}">
                <a16:creationId xmlns:a16="http://schemas.microsoft.com/office/drawing/2014/main" id="{28C53692-5D78-43A8-AD23-A1356D015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634" y="3405346"/>
            <a:ext cx="3585883" cy="268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Source: devops.ch (</a:t>
            </a:r>
            <a:r>
              <a:rPr lang="de-DE" dirty="0">
                <a:hlinkClick r:id="rId2"/>
              </a:rPr>
              <a:t>https://www.devops.ch/2016/12/28/devops-essentials/</a:t>
            </a:r>
            <a:r>
              <a:rPr lang="de-DE" dirty="0"/>
              <a:t>)</a:t>
            </a:r>
          </a:p>
          <a:p>
            <a:r>
              <a:rPr lang="de-DE" dirty="0"/>
              <a:t>„</a:t>
            </a:r>
            <a:r>
              <a:rPr lang="de-DE" dirty="0" err="1"/>
              <a:t>DevOps</a:t>
            </a:r>
            <a:r>
              <a:rPr lang="de-DE" dirty="0"/>
              <a:t> - Agile Softwareentwicklung konsequent zu Ende gedacht.“ (</a:t>
            </a:r>
            <a:r>
              <a:rPr lang="de-DE" dirty="0" err="1"/>
              <a:t>TechDOSSIER</a:t>
            </a:r>
            <a:r>
              <a:rPr lang="de-DE" dirty="0"/>
              <a:t>, Sept. 2017)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DevOps</a:t>
            </a:r>
            <a:r>
              <a:rPr lang="de-DE" dirty="0"/>
              <a:t> Essentials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Richtungspfeil 8"/>
          <p:cNvSpPr/>
          <p:nvPr/>
        </p:nvSpPr>
        <p:spPr>
          <a:xfrm>
            <a:off x="1850924" y="2191734"/>
            <a:ext cx="929148" cy="567812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Vision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2558847" y="2191734"/>
            <a:ext cx="1253612" cy="56781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Backlog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3581401" y="2191734"/>
            <a:ext cx="1253612" cy="56781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Code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4613788" y="2191734"/>
            <a:ext cx="1253612" cy="56781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Build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5663383" y="2191734"/>
            <a:ext cx="1253612" cy="56781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Test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6695771" y="2191734"/>
            <a:ext cx="1253612" cy="56781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Release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7725701" y="2191734"/>
            <a:ext cx="1253612" cy="56781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Deploy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8758088" y="2191734"/>
            <a:ext cx="1253612" cy="56781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Operate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>
            <a:off x="1850923" y="3200404"/>
            <a:ext cx="8160776" cy="39577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DevOps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8" name="Pfeil nach rechts 17"/>
          <p:cNvSpPr/>
          <p:nvPr/>
        </p:nvSpPr>
        <p:spPr>
          <a:xfrm>
            <a:off x="1850927" y="3667095"/>
            <a:ext cx="6098459" cy="39577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Continuous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Delivery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9" name="Pfeil nach rechts 18"/>
          <p:cNvSpPr/>
          <p:nvPr/>
        </p:nvSpPr>
        <p:spPr>
          <a:xfrm>
            <a:off x="1850927" y="4145005"/>
            <a:ext cx="4785851" cy="39577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Continuous</a:t>
            </a:r>
            <a:r>
              <a:rPr lang="de-DE" sz="1200" dirty="0">
                <a:solidFill>
                  <a:schemeClr val="bg1"/>
                </a:solidFill>
              </a:rPr>
              <a:t> Integration</a:t>
            </a:r>
          </a:p>
        </p:txBody>
      </p:sp>
      <p:sp>
        <p:nvSpPr>
          <p:cNvPr id="20" name="Pfeil nach rechts 19"/>
          <p:cNvSpPr/>
          <p:nvPr/>
        </p:nvSpPr>
        <p:spPr>
          <a:xfrm>
            <a:off x="1850923" y="4661043"/>
            <a:ext cx="3812460" cy="39577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Agile Development</a:t>
            </a:r>
          </a:p>
        </p:txBody>
      </p:sp>
    </p:spTree>
    <p:extLst>
      <p:ext uri="{BB962C8B-B14F-4D97-AF65-F5344CB8AC3E}">
        <p14:creationId xmlns:p14="http://schemas.microsoft.com/office/powerpoint/2010/main" val="402808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>
          <a:xfrm>
            <a:off x="1523999" y="5949955"/>
            <a:ext cx="8957734" cy="370457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Infrastructure </a:t>
            </a:r>
            <a:r>
              <a:rPr lang="de-DE" dirty="0" err="1"/>
              <a:t>as</a:t>
            </a:r>
            <a:r>
              <a:rPr lang="de-DE" dirty="0"/>
              <a:t> Code? </a:t>
            </a:r>
            <a:r>
              <a:rPr lang="de-DE" dirty="0">
                <a:hlinkClick r:id="rId2"/>
              </a:rPr>
              <a:t>https://docs.microsoft.com/en-us/azure/devops/learn/what-is-infrastructure-as-code</a:t>
            </a:r>
            <a:endParaRPr lang="de-DE" dirty="0"/>
          </a:p>
          <a:p>
            <a:r>
              <a:rPr lang="de-DE" dirty="0"/>
              <a:t>Mario-Leander Reimer: </a:t>
            </a:r>
            <a:r>
              <a:rPr lang="de-DE" dirty="0" err="1"/>
              <a:t>Everything</a:t>
            </a:r>
            <a:r>
              <a:rPr lang="de-DE" dirty="0"/>
              <a:t>-</a:t>
            </a:r>
            <a:r>
              <a:rPr lang="de-DE" dirty="0" err="1"/>
              <a:t>as</a:t>
            </a:r>
            <a:r>
              <a:rPr lang="de-DE" dirty="0"/>
              <a:t>-Code – Ein vielsprachige Reise, </a:t>
            </a:r>
            <a:r>
              <a:rPr lang="de-DE" dirty="0" err="1"/>
              <a:t>JavaLand</a:t>
            </a:r>
            <a:r>
              <a:rPr lang="de-DE" dirty="0"/>
              <a:t> 2017 https://de.slideshare.net/QAware/everythingascode-polyglotte-softwareentwicklung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8923" y="618518"/>
            <a:ext cx="11162419" cy="1157370"/>
          </a:xfrm>
        </p:spPr>
        <p:txBody>
          <a:bodyPr/>
          <a:lstStyle/>
          <a:p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code = </a:t>
            </a:r>
            <a:r>
              <a:rPr lang="de-DE" dirty="0" err="1"/>
              <a:t>AutomatiNG</a:t>
            </a:r>
            <a:r>
              <a:rPr lang="de-DE" dirty="0"/>
              <a:t> Routine JOBs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1523999" y="6544791"/>
            <a:ext cx="7454030" cy="136678"/>
          </a:xfrm>
        </p:spPr>
        <p:txBody>
          <a:bodyPr/>
          <a:lstStyle/>
          <a:p>
            <a:r>
              <a:rPr lang="de-DE" dirty="0"/>
              <a:t>© </a:t>
            </a:r>
            <a:r>
              <a:rPr lang="de-DE" dirty="0" err="1"/>
              <a:t>msg</a:t>
            </a:r>
            <a:r>
              <a:rPr lang="de-DE" dirty="0"/>
              <a:t> | Oktober 2018 | Automotive Seminar - </a:t>
            </a:r>
            <a:r>
              <a:rPr lang="de-DE" dirty="0" err="1"/>
              <a:t>DevOps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20"/>
          </p:nvPr>
        </p:nvSpPr>
        <p:spPr>
          <a:xfrm>
            <a:off x="1517653" y="1633539"/>
            <a:ext cx="9319683" cy="4316412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Infrastructure </a:t>
            </a:r>
            <a:r>
              <a:rPr lang="de-DE" dirty="0" err="1"/>
              <a:t>as</a:t>
            </a:r>
            <a:r>
              <a:rPr lang="de-DE" dirty="0"/>
              <a:t> Code</a:t>
            </a:r>
          </a:p>
          <a:p>
            <a:pPr lvl="1"/>
            <a:r>
              <a:rPr lang="de-DE" dirty="0"/>
              <a:t>Managing </a:t>
            </a:r>
            <a:r>
              <a:rPr lang="de-DE" dirty="0" err="1"/>
              <a:t>infrastructure</a:t>
            </a:r>
            <a:endParaRPr lang="de-DE" dirty="0"/>
          </a:p>
          <a:p>
            <a:pPr lvl="1"/>
            <a:r>
              <a:rPr lang="de-DE" dirty="0" err="1"/>
              <a:t>Introducing</a:t>
            </a:r>
            <a:r>
              <a:rPr lang="de-DE" dirty="0"/>
              <a:t> </a:t>
            </a:r>
            <a:r>
              <a:rPr lang="de-DE" dirty="0" err="1"/>
              <a:t>Idempotence</a:t>
            </a:r>
            <a:r>
              <a:rPr lang="de-DE" dirty="0"/>
              <a:t> (Wiederholbarkeit von Anweisungen)</a:t>
            </a:r>
          </a:p>
          <a:p>
            <a:pPr lvl="1"/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Artifacts</a:t>
            </a:r>
            <a:r>
              <a:rPr lang="de-DE" dirty="0"/>
              <a:t> </a:t>
            </a:r>
            <a:r>
              <a:rPr lang="de-DE" dirty="0" err="1"/>
              <a:t>early</a:t>
            </a:r>
            <a:r>
              <a:rPr lang="de-DE" dirty="0"/>
              <a:t> on in </a:t>
            </a:r>
            <a:r>
              <a:rPr lang="de-DE" dirty="0" err="1"/>
              <a:t>environments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production</a:t>
            </a:r>
            <a:endParaRPr lang="de-DE" dirty="0"/>
          </a:p>
          <a:p>
            <a:pPr lvl="1"/>
            <a:r>
              <a:rPr lang="de-DE" dirty="0"/>
              <a:t>E.g. Terraform</a:t>
            </a:r>
          </a:p>
          <a:p>
            <a:r>
              <a:rPr lang="de-DE" dirty="0"/>
              <a:t>Test </a:t>
            </a:r>
            <a:r>
              <a:rPr lang="de-DE" dirty="0" err="1"/>
              <a:t>as</a:t>
            </a:r>
            <a:r>
              <a:rPr lang="de-DE" dirty="0"/>
              <a:t> Code</a:t>
            </a:r>
          </a:p>
          <a:p>
            <a:pPr lvl="1"/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  <a:p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Code</a:t>
            </a:r>
          </a:p>
          <a:p>
            <a:pPr lvl="1"/>
            <a:r>
              <a:rPr lang="de-DE" dirty="0" err="1"/>
              <a:t>Reproducible</a:t>
            </a:r>
            <a:r>
              <a:rPr lang="de-DE" dirty="0"/>
              <a:t> Management</a:t>
            </a:r>
          </a:p>
          <a:p>
            <a:r>
              <a:rPr lang="de-DE" dirty="0"/>
              <a:t>Pipeline </a:t>
            </a:r>
            <a:r>
              <a:rPr lang="de-DE" dirty="0" err="1"/>
              <a:t>as</a:t>
            </a:r>
            <a:r>
              <a:rPr lang="de-DE" dirty="0"/>
              <a:t> Code</a:t>
            </a:r>
          </a:p>
          <a:p>
            <a:pPr lvl="1"/>
            <a:r>
              <a:rPr lang="de-DE" dirty="0" err="1"/>
              <a:t>Continuous</a:t>
            </a:r>
            <a:r>
              <a:rPr lang="de-DE" dirty="0"/>
              <a:t> Integration /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Delivery</a:t>
            </a:r>
            <a:endParaRPr lang="de-DE" dirty="0"/>
          </a:p>
          <a:p>
            <a:r>
              <a:rPr lang="de-DE" dirty="0"/>
              <a:t>„Software </a:t>
            </a:r>
            <a:r>
              <a:rPr lang="de-DE" dirty="0" err="1"/>
              <a:t>Industrialisation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Higher </a:t>
            </a:r>
            <a:r>
              <a:rPr lang="de-DE" dirty="0" err="1"/>
              <a:t>degree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automation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labor-intensive and repetitive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steps</a:t>
            </a:r>
            <a:endParaRPr lang="de-DE" dirty="0"/>
          </a:p>
          <a:p>
            <a:pPr lvl="1"/>
            <a:r>
              <a:rPr lang="de-DE" dirty="0"/>
              <a:t>Higher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coordinated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chain</a:t>
            </a:r>
            <a:endParaRPr lang="de-DE" dirty="0"/>
          </a:p>
          <a:p>
            <a:pPr lvl="1"/>
            <a:r>
              <a:rPr lang="de-DE" dirty="0"/>
              <a:t>HIGHER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efficiency</a:t>
            </a:r>
            <a:r>
              <a:rPr lang="de-DE" dirty="0"/>
              <a:t> and </a:t>
            </a:r>
            <a:r>
              <a:rPr lang="de-DE" dirty="0" err="1"/>
              <a:t>competitive</a:t>
            </a:r>
            <a:r>
              <a:rPr lang="de-DE" dirty="0"/>
              <a:t> </a:t>
            </a:r>
            <a:r>
              <a:rPr lang="de-DE" dirty="0" err="1"/>
              <a:t>advantage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1268" name="Picture 4" descr="Bildergebnis fÃ¼r instant program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842" y="177589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16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Source: https://www.veritis.com/solutions/devops/automation-services/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79654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Benefits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DevOps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2050" name="Picture 2" descr="Bildergebnis fÃ¼r devops benefits"/>
          <p:cNvPicPr>
            <a:picLocks noGrp="1" noChangeAspect="1" noChangeArrowheads="1"/>
          </p:cNvPicPr>
          <p:nvPr>
            <p:ph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242" y="1622602"/>
            <a:ext cx="6731722" cy="418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72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D69192F-ABCF-43DB-8604-844786266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0D3C46-2AC5-44B7-976B-F9CB59894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478931" y="3244008"/>
            <a:ext cx="3120428" cy="233378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John Willis, Patrick </a:t>
            </a:r>
            <a:r>
              <a:rPr lang="de-DE" dirty="0" err="1"/>
              <a:t>Debois</a:t>
            </a:r>
            <a:r>
              <a:rPr lang="de-DE" dirty="0"/>
              <a:t> and </a:t>
            </a:r>
            <a:r>
              <a:rPr lang="de-DE" dirty="0" err="1"/>
              <a:t>Jez</a:t>
            </a:r>
            <a:r>
              <a:rPr lang="de-DE" dirty="0"/>
              <a:t> </a:t>
            </a:r>
            <a:r>
              <a:rPr lang="de-DE" dirty="0" err="1"/>
              <a:t>Humble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586BDC5-308B-4C73-9556-99E426CA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06871"/>
          </a:xfrm>
        </p:spPr>
        <p:txBody>
          <a:bodyPr/>
          <a:lstStyle/>
          <a:p>
            <a:r>
              <a:rPr lang="de-DE" dirty="0"/>
              <a:t>Gene Kim</a:t>
            </a:r>
          </a:p>
        </p:txBody>
      </p:sp>
      <p:pic>
        <p:nvPicPr>
          <p:cNvPr id="6" name="Grafik 5" descr="Ein Bild, das Person, Mann, Gebäude, Personen enthält.&#10;&#10;Automatisch generierte Beschreibung">
            <a:extLst>
              <a:ext uri="{FF2B5EF4-FFF2-40B4-BE49-F238E27FC236}">
                <a16:creationId xmlns:a16="http://schemas.microsoft.com/office/drawing/2014/main" id="{203DCFD0-C9D8-4CA2-8160-BE65BCB8E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525" y="2171524"/>
            <a:ext cx="2152950" cy="251495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91E20FA-FDB6-4A34-B872-AE36A839B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931" y="798982"/>
            <a:ext cx="1552575" cy="2381250"/>
          </a:xfrm>
          <a:prstGeom prst="rect">
            <a:avLst/>
          </a:prstGeom>
        </p:spPr>
      </p:pic>
      <p:pic>
        <p:nvPicPr>
          <p:cNvPr id="12" name="Grafik 11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2A27524E-4C1F-4D71-86E5-474105D27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4" y="537587"/>
            <a:ext cx="1992886" cy="2985247"/>
          </a:xfrm>
          <a:prstGeom prst="rect">
            <a:avLst/>
          </a:prstGeom>
        </p:spPr>
      </p:pic>
      <p:pic>
        <p:nvPicPr>
          <p:cNvPr id="14" name="Grafik 1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F74D19F-52E3-4046-B67D-6B3515D41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173" y="3522834"/>
            <a:ext cx="1992886" cy="2961495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722CD34-5AC2-4B32-AD8F-69508B19A2C3}"/>
              </a:ext>
            </a:extLst>
          </p:cNvPr>
          <p:cNvSpPr txBox="1"/>
          <p:nvPr/>
        </p:nvSpPr>
        <p:spPr>
          <a:xfrm>
            <a:off x="1112760" y="4215590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2019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A7C3C85-4F20-42D5-A2B3-245D37046FDE}"/>
              </a:ext>
            </a:extLst>
          </p:cNvPr>
          <p:cNvSpPr txBox="1"/>
          <p:nvPr/>
        </p:nvSpPr>
        <p:spPr>
          <a:xfrm>
            <a:off x="4885476" y="4749227"/>
            <a:ext cx="2421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6"/>
              </a:rPr>
              <a:t>https://itrevolution.com/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2400343-C86A-474F-859B-24147381A190}"/>
              </a:ext>
            </a:extLst>
          </p:cNvPr>
          <p:cNvSpPr/>
          <p:nvPr/>
        </p:nvSpPr>
        <p:spPr>
          <a:xfrm>
            <a:off x="10039145" y="79898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2016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70276AB-0910-4436-9629-23F36BE654E4}"/>
              </a:ext>
            </a:extLst>
          </p:cNvPr>
          <p:cNvSpPr/>
          <p:nvPr/>
        </p:nvSpPr>
        <p:spPr>
          <a:xfrm>
            <a:off x="2879055" y="537587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2012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EF9599B-013D-479E-94E8-4C011F2BE5C4}"/>
              </a:ext>
            </a:extLst>
          </p:cNvPr>
          <p:cNvSpPr/>
          <p:nvPr/>
        </p:nvSpPr>
        <p:spPr>
          <a:xfrm>
            <a:off x="179294" y="2991365"/>
            <a:ext cx="734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2018</a:t>
            </a:r>
          </a:p>
        </p:txBody>
      </p:sp>
      <p:pic>
        <p:nvPicPr>
          <p:cNvPr id="21" name="Grafik 20" descr="Ein Bild, das Schild, Zeitung, rot, Ende enthält.&#10;&#10;Automatisch generierte Beschreibung">
            <a:extLst>
              <a:ext uri="{FF2B5EF4-FFF2-40B4-BE49-F238E27FC236}">
                <a16:creationId xmlns:a16="http://schemas.microsoft.com/office/drawing/2014/main" id="{999FFBEA-2125-44DA-92C6-B00B89885F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8579" y="4518212"/>
            <a:ext cx="1099041" cy="173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9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8A0BD-0A9A-4964-9A48-C3FD2A4F27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ABA1BE-2509-4E38-96B4-DCD00D0CDC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Oh </a:t>
            </a:r>
            <a:r>
              <a:rPr lang="de-DE" dirty="0" err="1"/>
              <a:t>No</a:t>
            </a:r>
            <a:r>
              <a:rPr lang="de-DE" dirty="0"/>
              <a:t>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phases</a:t>
            </a:r>
            <a:r>
              <a:rPr lang="de-DE" dirty="0"/>
              <a:t> </a:t>
            </a:r>
            <a:r>
              <a:rPr lang="de-DE" dirty="0" err="1"/>
              <a:t>again</a:t>
            </a:r>
            <a:r>
              <a:rPr lang="de-DE" dirty="0"/>
              <a:t>…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EE07ABC-FE6B-4C2F-9118-93C326085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22" y="618517"/>
            <a:ext cx="11254155" cy="1015015"/>
          </a:xfrm>
        </p:spPr>
        <p:txBody>
          <a:bodyPr/>
          <a:lstStyle/>
          <a:p>
            <a:r>
              <a:rPr lang="de-DE" dirty="0"/>
              <a:t>Mirco Hering: </a:t>
            </a:r>
            <a:r>
              <a:rPr lang="de-DE" dirty="0" err="1"/>
              <a:t>DevOps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the Modern Enterprise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CAFF08D-0E9F-4368-A5F1-A3DCA9DFB949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2"/>
          <a:stretch>
            <a:fillRect/>
          </a:stretch>
        </p:blipFill>
        <p:spPr>
          <a:xfrm>
            <a:off x="3771322" y="1633532"/>
            <a:ext cx="4390407" cy="431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3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8386BB4-A5E3-4279-AF6B-F12DA31500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143133-FDD9-44F3-A443-1A0BC38E21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3A4E75D-C2E3-4F8A-8C06-454C9EF5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22" y="618517"/>
            <a:ext cx="11254155" cy="1015015"/>
          </a:xfrm>
        </p:spPr>
        <p:txBody>
          <a:bodyPr/>
          <a:lstStyle/>
          <a:p>
            <a:r>
              <a:rPr lang="de-DE" dirty="0"/>
              <a:t>Other Fun Reading Material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C9558B-0F62-4A33-B501-34323540FBB4}"/>
              </a:ext>
            </a:extLst>
          </p:cNvPr>
          <p:cNvPicPr>
            <a:picLocks noGrp="1" noChangeAspect="1" noChangeArrowheads="1"/>
          </p:cNvPicPr>
          <p:nvPr>
            <p:ph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527" y="1633544"/>
            <a:ext cx="2880491" cy="431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31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theme/theme1.xml><?xml version="1.0" encoding="utf-8"?>
<a:theme xmlns:a="http://schemas.openxmlformats.org/drawingml/2006/main" name="Tropfen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TM04033925[[fn=Tropfen]]</Template>
  <TotalTime>0</TotalTime>
  <Words>420</Words>
  <Application>Microsoft Office PowerPoint</Application>
  <PresentationFormat>Widescreen</PresentationFormat>
  <Paragraphs>78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Tropfen</vt:lpstr>
      <vt:lpstr>DevOps explained</vt:lpstr>
      <vt:lpstr>DevOps Breaking the Development-Operations Barrier</vt:lpstr>
      <vt:lpstr>Advantages of DEVOPS</vt:lpstr>
      <vt:lpstr>DevOps Essentials</vt:lpstr>
      <vt:lpstr>Everything as code = AutomatiNG Routine JOBs</vt:lpstr>
      <vt:lpstr>The Benefits of DevOps</vt:lpstr>
      <vt:lpstr>Gene Kim</vt:lpstr>
      <vt:lpstr>Mirco Hering: DevOps for the Modern Enterprise</vt:lpstr>
      <vt:lpstr>Other Fun Reading Material</vt:lpstr>
      <vt:lpstr>Why is Dilbert so close to the truth?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explained</dc:title>
  <dc:creator>Andreas Golgath</dc:creator>
  <cp:lastModifiedBy>Golgath Andreas, (Andreas.AG.Golgath@partner.bmw.de)</cp:lastModifiedBy>
  <cp:revision>24</cp:revision>
  <dcterms:created xsi:type="dcterms:W3CDTF">2019-01-24T20:35:54Z</dcterms:created>
  <dcterms:modified xsi:type="dcterms:W3CDTF">2020-01-13T09:22:40Z</dcterms:modified>
</cp:coreProperties>
</file>