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25"/>
  </p:notesMasterIdLst>
  <p:sldIdLst>
    <p:sldId id="285" r:id="rId2"/>
    <p:sldId id="257" r:id="rId3"/>
    <p:sldId id="258" r:id="rId4"/>
    <p:sldId id="264" r:id="rId5"/>
    <p:sldId id="266" r:id="rId6"/>
    <p:sldId id="260" r:id="rId7"/>
    <p:sldId id="276" r:id="rId8"/>
    <p:sldId id="265" r:id="rId9"/>
    <p:sldId id="267" r:id="rId10"/>
    <p:sldId id="273" r:id="rId11"/>
    <p:sldId id="268" r:id="rId12"/>
    <p:sldId id="269" r:id="rId13"/>
    <p:sldId id="286" r:id="rId14"/>
    <p:sldId id="278" r:id="rId15"/>
    <p:sldId id="279" r:id="rId16"/>
    <p:sldId id="280" r:id="rId17"/>
    <p:sldId id="281" r:id="rId18"/>
    <p:sldId id="282" r:id="rId19"/>
    <p:sldId id="283" r:id="rId20"/>
    <p:sldId id="284" r:id="rId21"/>
    <p:sldId id="262" r:id="rId22"/>
    <p:sldId id="263"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93" d="100"/>
          <a:sy n="93" d="100"/>
        </p:scale>
        <p:origin x="739"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64302B-BD7B-4B63-9A5A-9BD59FBC95C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956D5BF-C6A4-4DFD-A451-9821044F1D5F}">
      <dgm:prSet custT="1"/>
      <dgm:spPr/>
      <dgm:t>
        <a:bodyPr/>
        <a:lstStyle/>
        <a:p>
          <a:r>
            <a:rPr lang="en-GB" sz="1400" dirty="0"/>
            <a:t>While this approach provides broad </a:t>
          </a:r>
          <a:r>
            <a:rPr lang="en-GB" sz="1400" b="1" dirty="0"/>
            <a:t>test coverage </a:t>
          </a:r>
          <a:r>
            <a:rPr lang="en-GB" sz="1400" dirty="0"/>
            <a:t>of the </a:t>
          </a:r>
          <a:r>
            <a:rPr lang="en-GB" sz="1400" b="1" dirty="0"/>
            <a:t>software in question </a:t>
          </a:r>
          <a:r>
            <a:rPr lang="en-GB" sz="1400" dirty="0"/>
            <a:t>a </a:t>
          </a:r>
          <a:r>
            <a:rPr lang="en-GB" sz="1400" b="1" dirty="0">
              <a:solidFill>
                <a:srgbClr val="FF0000"/>
              </a:solidFill>
            </a:rPr>
            <a:t>limitation</a:t>
          </a:r>
          <a:r>
            <a:rPr lang="en-GB" sz="1400" dirty="0"/>
            <a:t> of using combined techniques is that they can lead to a ‘rabbit hole’ effect, revealing numerous edge cases that may be unlikely and rarely encountered by users, increasing time, cost, and effort.</a:t>
          </a:r>
          <a:endParaRPr lang="en-US" sz="1400" dirty="0"/>
        </a:p>
      </dgm:t>
    </dgm:pt>
    <dgm:pt modelId="{C25EE810-E5D7-471C-A614-04D910DBC329}" type="parTrans" cxnId="{C98D7B05-C0FB-42EB-82DF-1AA5CEAE2BFC}">
      <dgm:prSet/>
      <dgm:spPr/>
      <dgm:t>
        <a:bodyPr/>
        <a:lstStyle/>
        <a:p>
          <a:endParaRPr lang="en-US"/>
        </a:p>
      </dgm:t>
    </dgm:pt>
    <dgm:pt modelId="{546A5ABC-9FC1-4796-B61F-19A29B5D311D}" type="sibTrans" cxnId="{C98D7B05-C0FB-42EB-82DF-1AA5CEAE2BFC}">
      <dgm:prSet/>
      <dgm:spPr/>
      <dgm:t>
        <a:bodyPr/>
        <a:lstStyle/>
        <a:p>
          <a:endParaRPr lang="en-US"/>
        </a:p>
      </dgm:t>
    </dgm:pt>
    <dgm:pt modelId="{0F417DDF-CEAB-4694-8D26-D55CE17596C7}">
      <dgm:prSet custT="1"/>
      <dgm:spPr/>
      <dgm:t>
        <a:bodyPr/>
        <a:lstStyle/>
        <a:p>
          <a:r>
            <a:rPr lang="en-GB" sz="1400" dirty="0"/>
            <a:t>Despite these </a:t>
          </a:r>
          <a:r>
            <a:rPr lang="en-GB" sz="1400" b="1" dirty="0">
              <a:solidFill>
                <a:srgbClr val="FF0000"/>
              </a:solidFill>
            </a:rPr>
            <a:t>limitations</a:t>
          </a:r>
          <a:r>
            <a:rPr lang="en-GB" sz="1400" dirty="0"/>
            <a:t>, I believe the approach was </a:t>
          </a:r>
          <a:r>
            <a:rPr lang="en-GB" sz="1400" b="1" dirty="0">
              <a:solidFill>
                <a:srgbClr val="00B050"/>
              </a:solidFill>
            </a:rPr>
            <a:t>justified</a:t>
          </a:r>
          <a:r>
            <a:rPr lang="en-GB" sz="1400" dirty="0"/>
            <a:t>. Given the ambiguous requirements, exploring edge cases was crucial to address potential invalid or incomplete data scenarios, minimizing the risk of uncovered errors and </a:t>
          </a:r>
          <a:r>
            <a:rPr lang="en-GB" sz="1400" b="1" dirty="0"/>
            <a:t>improving software reliability and user experience</a:t>
          </a:r>
          <a:r>
            <a:rPr lang="en-GB" sz="1400" dirty="0"/>
            <a:t>.</a:t>
          </a:r>
          <a:endParaRPr lang="en-US" sz="1400" b="1" dirty="0"/>
        </a:p>
      </dgm:t>
    </dgm:pt>
    <dgm:pt modelId="{42D2D9CE-C840-4F3E-A5DB-48A970C470C0}" type="parTrans" cxnId="{DAF0B99C-E9C9-487C-8301-DE0BA0D1C4C9}">
      <dgm:prSet/>
      <dgm:spPr/>
      <dgm:t>
        <a:bodyPr/>
        <a:lstStyle/>
        <a:p>
          <a:endParaRPr lang="en-US"/>
        </a:p>
      </dgm:t>
    </dgm:pt>
    <dgm:pt modelId="{79CF2F7C-3ECD-440D-83AE-C561A9F2523C}" type="sibTrans" cxnId="{DAF0B99C-E9C9-487C-8301-DE0BA0D1C4C9}">
      <dgm:prSet/>
      <dgm:spPr/>
      <dgm:t>
        <a:bodyPr/>
        <a:lstStyle/>
        <a:p>
          <a:endParaRPr lang="en-US"/>
        </a:p>
      </dgm:t>
    </dgm:pt>
    <dgm:pt modelId="{45F164A4-8BE1-43CD-B12B-4D5CA283F58C}" type="pres">
      <dgm:prSet presAssocID="{9264302B-BD7B-4B63-9A5A-9BD59FBC95CC}" presName="root" presStyleCnt="0">
        <dgm:presLayoutVars>
          <dgm:dir/>
          <dgm:resizeHandles val="exact"/>
        </dgm:presLayoutVars>
      </dgm:prSet>
      <dgm:spPr/>
    </dgm:pt>
    <dgm:pt modelId="{C1D79424-61A6-4330-BCF3-CF35A2B9690B}" type="pres">
      <dgm:prSet presAssocID="{5956D5BF-C6A4-4DFD-A451-9821044F1D5F}" presName="compNode" presStyleCnt="0"/>
      <dgm:spPr/>
    </dgm:pt>
    <dgm:pt modelId="{D545CE5E-86F6-41D4-BD28-B824F1D04A7F}" type="pres">
      <dgm:prSet presAssocID="{5956D5BF-C6A4-4DFD-A451-9821044F1D5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peed Bump"/>
        </a:ext>
      </dgm:extLst>
    </dgm:pt>
    <dgm:pt modelId="{B3FF28F8-E400-4D10-9267-732A93D28FBA}" type="pres">
      <dgm:prSet presAssocID="{5956D5BF-C6A4-4DFD-A451-9821044F1D5F}" presName="spaceRect" presStyleCnt="0"/>
      <dgm:spPr/>
    </dgm:pt>
    <dgm:pt modelId="{76F341BF-FF9E-4B76-8B16-4178CB1B9298}" type="pres">
      <dgm:prSet presAssocID="{5956D5BF-C6A4-4DFD-A451-9821044F1D5F}" presName="textRect" presStyleLbl="revTx" presStyleIdx="0" presStyleCnt="2">
        <dgm:presLayoutVars>
          <dgm:chMax val="1"/>
          <dgm:chPref val="1"/>
        </dgm:presLayoutVars>
      </dgm:prSet>
      <dgm:spPr/>
    </dgm:pt>
    <dgm:pt modelId="{1D8ECCD1-3E44-4A30-9369-1A3BF4C6C324}" type="pres">
      <dgm:prSet presAssocID="{546A5ABC-9FC1-4796-B61F-19A29B5D311D}" presName="sibTrans" presStyleCnt="0"/>
      <dgm:spPr/>
    </dgm:pt>
    <dgm:pt modelId="{2652E2AE-562C-4562-8CF3-3DBAA38EBD7C}" type="pres">
      <dgm:prSet presAssocID="{0F417DDF-CEAB-4694-8D26-D55CE17596C7}" presName="compNode" presStyleCnt="0"/>
      <dgm:spPr/>
    </dgm:pt>
    <dgm:pt modelId="{3587BF96-EC39-4A27-9959-24542F043226}" type="pres">
      <dgm:prSet presAssocID="{0F417DDF-CEAB-4694-8D26-D55CE17596C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nfused Person"/>
        </a:ext>
      </dgm:extLst>
    </dgm:pt>
    <dgm:pt modelId="{1230E8E9-D2C9-4773-B20B-0E55E7171ACC}" type="pres">
      <dgm:prSet presAssocID="{0F417DDF-CEAB-4694-8D26-D55CE17596C7}" presName="spaceRect" presStyleCnt="0"/>
      <dgm:spPr/>
    </dgm:pt>
    <dgm:pt modelId="{8E854D0B-8151-46C8-8266-10A3AAB02D79}" type="pres">
      <dgm:prSet presAssocID="{0F417DDF-CEAB-4694-8D26-D55CE17596C7}" presName="textRect" presStyleLbl="revTx" presStyleIdx="1" presStyleCnt="2">
        <dgm:presLayoutVars>
          <dgm:chMax val="1"/>
          <dgm:chPref val="1"/>
        </dgm:presLayoutVars>
      </dgm:prSet>
      <dgm:spPr/>
    </dgm:pt>
  </dgm:ptLst>
  <dgm:cxnLst>
    <dgm:cxn modelId="{C98D7B05-C0FB-42EB-82DF-1AA5CEAE2BFC}" srcId="{9264302B-BD7B-4B63-9A5A-9BD59FBC95CC}" destId="{5956D5BF-C6A4-4DFD-A451-9821044F1D5F}" srcOrd="0" destOrd="0" parTransId="{C25EE810-E5D7-471C-A614-04D910DBC329}" sibTransId="{546A5ABC-9FC1-4796-B61F-19A29B5D311D}"/>
    <dgm:cxn modelId="{6AD05819-CE40-4972-B3AE-E940A8270C2C}" type="presOf" srcId="{0F417DDF-CEAB-4694-8D26-D55CE17596C7}" destId="{8E854D0B-8151-46C8-8266-10A3AAB02D79}" srcOrd="0" destOrd="0" presId="urn:microsoft.com/office/officeart/2018/2/layout/IconLabelList"/>
    <dgm:cxn modelId="{D033226D-47B6-4234-AAFA-7913DAD2273D}" type="presOf" srcId="{9264302B-BD7B-4B63-9A5A-9BD59FBC95CC}" destId="{45F164A4-8BE1-43CD-B12B-4D5CA283F58C}" srcOrd="0" destOrd="0" presId="urn:microsoft.com/office/officeart/2018/2/layout/IconLabelList"/>
    <dgm:cxn modelId="{DAF0B99C-E9C9-487C-8301-DE0BA0D1C4C9}" srcId="{9264302B-BD7B-4B63-9A5A-9BD59FBC95CC}" destId="{0F417DDF-CEAB-4694-8D26-D55CE17596C7}" srcOrd="1" destOrd="0" parTransId="{42D2D9CE-C840-4F3E-A5DB-48A970C470C0}" sibTransId="{79CF2F7C-3ECD-440D-83AE-C561A9F2523C}"/>
    <dgm:cxn modelId="{97D449CB-D760-489F-9A8F-247CD1A3ED14}" type="presOf" srcId="{5956D5BF-C6A4-4DFD-A451-9821044F1D5F}" destId="{76F341BF-FF9E-4B76-8B16-4178CB1B9298}" srcOrd="0" destOrd="0" presId="urn:microsoft.com/office/officeart/2018/2/layout/IconLabelList"/>
    <dgm:cxn modelId="{470149BA-6D2D-40B9-9574-298DA5F7CE85}" type="presParOf" srcId="{45F164A4-8BE1-43CD-B12B-4D5CA283F58C}" destId="{C1D79424-61A6-4330-BCF3-CF35A2B9690B}" srcOrd="0" destOrd="0" presId="urn:microsoft.com/office/officeart/2018/2/layout/IconLabelList"/>
    <dgm:cxn modelId="{95657B60-1A84-45E7-9BAC-66F017EE61F1}" type="presParOf" srcId="{C1D79424-61A6-4330-BCF3-CF35A2B9690B}" destId="{D545CE5E-86F6-41D4-BD28-B824F1D04A7F}" srcOrd="0" destOrd="0" presId="urn:microsoft.com/office/officeart/2018/2/layout/IconLabelList"/>
    <dgm:cxn modelId="{5EFC5CB9-7284-4714-87DD-4F5EBEB90947}" type="presParOf" srcId="{C1D79424-61A6-4330-BCF3-CF35A2B9690B}" destId="{B3FF28F8-E400-4D10-9267-732A93D28FBA}" srcOrd="1" destOrd="0" presId="urn:microsoft.com/office/officeart/2018/2/layout/IconLabelList"/>
    <dgm:cxn modelId="{4BB4A89D-34B2-4293-8222-F4EE7EAF8C6E}" type="presParOf" srcId="{C1D79424-61A6-4330-BCF3-CF35A2B9690B}" destId="{76F341BF-FF9E-4B76-8B16-4178CB1B9298}" srcOrd="2" destOrd="0" presId="urn:microsoft.com/office/officeart/2018/2/layout/IconLabelList"/>
    <dgm:cxn modelId="{B5EAC87E-E37F-4DE9-BF37-A64D444D936E}" type="presParOf" srcId="{45F164A4-8BE1-43CD-B12B-4D5CA283F58C}" destId="{1D8ECCD1-3E44-4A30-9369-1A3BF4C6C324}" srcOrd="1" destOrd="0" presId="urn:microsoft.com/office/officeart/2018/2/layout/IconLabelList"/>
    <dgm:cxn modelId="{01935ED0-A867-4049-8855-194AB92B97F4}" type="presParOf" srcId="{45F164A4-8BE1-43CD-B12B-4D5CA283F58C}" destId="{2652E2AE-562C-4562-8CF3-3DBAA38EBD7C}" srcOrd="2" destOrd="0" presId="urn:microsoft.com/office/officeart/2018/2/layout/IconLabelList"/>
    <dgm:cxn modelId="{873771A2-BFAA-46EE-95DA-FB7206A7223B}" type="presParOf" srcId="{2652E2AE-562C-4562-8CF3-3DBAA38EBD7C}" destId="{3587BF96-EC39-4A27-9959-24542F043226}" srcOrd="0" destOrd="0" presId="urn:microsoft.com/office/officeart/2018/2/layout/IconLabelList"/>
    <dgm:cxn modelId="{DBA0A9F8-8279-4947-839D-D325909D8577}" type="presParOf" srcId="{2652E2AE-562C-4562-8CF3-3DBAA38EBD7C}" destId="{1230E8E9-D2C9-4773-B20B-0E55E7171ACC}" srcOrd="1" destOrd="0" presId="urn:microsoft.com/office/officeart/2018/2/layout/IconLabelList"/>
    <dgm:cxn modelId="{53AAB16D-7E6F-4AD0-A632-AC0550580A63}" type="presParOf" srcId="{2652E2AE-562C-4562-8CF3-3DBAA38EBD7C}" destId="{8E854D0B-8151-46C8-8266-10A3AAB02D7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BC64CB-774C-4A68-B3AF-FC1C4A27F00C}"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F4619A1A-CBCE-4C9D-9946-E3AAB05B38C2}">
      <dgm:prSet/>
      <dgm:spPr/>
      <dgm:t>
        <a:bodyPr/>
        <a:lstStyle/>
        <a:p>
          <a:r>
            <a:rPr lang="en-GB" dirty="0"/>
            <a:t>The third testing technique involves </a:t>
          </a:r>
          <a:r>
            <a:rPr lang="en-GB" b="1" dirty="0"/>
            <a:t>partitioning and requirements-based testing</a:t>
          </a:r>
          <a:r>
            <a:rPr lang="en-GB" dirty="0"/>
            <a:t>, focusing on opening a </a:t>
          </a:r>
          <a:r>
            <a:rPr lang="en-GB" b="1" dirty="0"/>
            <a:t>valid CSV file </a:t>
          </a:r>
          <a:r>
            <a:rPr lang="en-GB" dirty="0"/>
            <a:t>with </a:t>
          </a:r>
          <a:r>
            <a:rPr lang="en-GB" b="1" dirty="0"/>
            <a:t>varying input partitions </a:t>
          </a:r>
          <a:r>
            <a:rPr lang="en-GB" dirty="0"/>
            <a:t>for the weighting fields, which </a:t>
          </a:r>
          <a:r>
            <a:rPr lang="en-GB" b="1" dirty="0"/>
            <a:t>“must total 100%”, </a:t>
          </a:r>
          <a:r>
            <a:rPr lang="en-GB" dirty="0"/>
            <a:t>as specified in </a:t>
          </a:r>
          <a:r>
            <a:rPr lang="en-GB" i="1" dirty="0"/>
            <a:t>Functional Requirement 2.2</a:t>
          </a:r>
          <a:r>
            <a:rPr lang="en-GB" dirty="0"/>
            <a:t>. Using </a:t>
          </a:r>
          <a:r>
            <a:rPr lang="en-GB" b="1" dirty="0"/>
            <a:t>partition testing analysis</a:t>
          </a:r>
          <a:r>
            <a:rPr lang="en-GB" dirty="0"/>
            <a:t>, I categorized inputs into critical test scenarios, </a:t>
          </a:r>
          <a:r>
            <a:rPr lang="en-GB" b="1" dirty="0"/>
            <a:t>saving time </a:t>
          </a:r>
          <a:r>
            <a:rPr lang="en-GB" dirty="0"/>
            <a:t>by avoiding the need to test every edge case. For instance, if a string input fails, all similar string inputs can be </a:t>
          </a:r>
          <a:r>
            <a:rPr lang="en-GB" b="1" dirty="0"/>
            <a:t>assumed</a:t>
          </a:r>
          <a:r>
            <a:rPr lang="en-GB" dirty="0"/>
            <a:t> to fail.</a:t>
          </a:r>
          <a:endParaRPr lang="en-US" dirty="0"/>
        </a:p>
      </dgm:t>
    </dgm:pt>
    <dgm:pt modelId="{2BBF8FB8-831F-448D-9A0E-089BD8F43A3C}" type="parTrans" cxnId="{9976D9D1-284C-4D91-A488-05E09CAE8363}">
      <dgm:prSet/>
      <dgm:spPr/>
      <dgm:t>
        <a:bodyPr/>
        <a:lstStyle/>
        <a:p>
          <a:endParaRPr lang="en-US"/>
        </a:p>
      </dgm:t>
    </dgm:pt>
    <dgm:pt modelId="{D0E0C08D-B77B-4462-A6B9-9AEDC0963705}" type="sibTrans" cxnId="{9976D9D1-284C-4D91-A488-05E09CAE8363}">
      <dgm:prSet/>
      <dgm:spPr/>
      <dgm:t>
        <a:bodyPr/>
        <a:lstStyle/>
        <a:p>
          <a:endParaRPr lang="en-US"/>
        </a:p>
      </dgm:t>
    </dgm:pt>
    <dgm:pt modelId="{94D5E41F-D946-4530-931B-4D8901EAB0CC}">
      <dgm:prSet/>
      <dgm:spPr/>
      <dgm:t>
        <a:bodyPr/>
        <a:lstStyle/>
        <a:p>
          <a:r>
            <a:rPr lang="en-GB" dirty="0"/>
            <a:t>Building on the first test case, where a balanced weight of </a:t>
          </a:r>
          <a:r>
            <a:rPr lang="en-GB" b="1" dirty="0"/>
            <a:t>50,50 was successful</a:t>
          </a:r>
          <a:r>
            <a:rPr lang="en-GB" dirty="0"/>
            <a:t>, we can </a:t>
          </a:r>
          <a:r>
            <a:rPr lang="en-GB" b="1" dirty="0"/>
            <a:t>assume</a:t>
          </a:r>
          <a:r>
            <a:rPr lang="en-GB" dirty="0"/>
            <a:t> all balanced weights within </a:t>
          </a:r>
          <a:r>
            <a:rPr lang="en-GB" b="1" dirty="0"/>
            <a:t>the 0–100% range will also be valid because of this test</a:t>
          </a:r>
          <a:r>
            <a:rPr lang="en-GB" dirty="0"/>
            <a:t>. This </a:t>
          </a:r>
          <a:r>
            <a:rPr lang="en-GB" b="1" dirty="0"/>
            <a:t>assumption</a:t>
          </a:r>
          <a:r>
            <a:rPr lang="en-GB" dirty="0"/>
            <a:t> allows us to focus on </a:t>
          </a:r>
          <a:r>
            <a:rPr lang="en-GB" b="1" dirty="0"/>
            <a:t>invalid partitions </a:t>
          </a:r>
          <a:r>
            <a:rPr lang="en-GB" b="0" dirty="0"/>
            <a:t>as we can assume that all values within this range will behave similarly</a:t>
          </a:r>
          <a:r>
            <a:rPr lang="en-GB" dirty="0"/>
            <a:t>, providing </a:t>
          </a:r>
          <a:r>
            <a:rPr lang="en-GB" b="1" dirty="0"/>
            <a:t>broader test coverage </a:t>
          </a:r>
          <a:r>
            <a:rPr lang="en-GB" dirty="0"/>
            <a:t>while minimizing the time spent on validating known </a:t>
          </a:r>
          <a:r>
            <a:rPr lang="en-GB" b="1" dirty="0"/>
            <a:t>valid inputs</a:t>
          </a:r>
          <a:r>
            <a:rPr lang="en-GB" dirty="0"/>
            <a:t>.</a:t>
          </a:r>
          <a:endParaRPr lang="en-US" dirty="0"/>
        </a:p>
      </dgm:t>
    </dgm:pt>
    <dgm:pt modelId="{433D28C8-32F9-42A2-A342-4431F46257DC}" type="parTrans" cxnId="{F63877A3-7386-4492-B2CD-E21DE15EDCF2}">
      <dgm:prSet/>
      <dgm:spPr/>
      <dgm:t>
        <a:bodyPr/>
        <a:lstStyle/>
        <a:p>
          <a:endParaRPr lang="en-US"/>
        </a:p>
      </dgm:t>
    </dgm:pt>
    <dgm:pt modelId="{D98C6790-ED71-48E7-95A5-A1311D932518}" type="sibTrans" cxnId="{F63877A3-7386-4492-B2CD-E21DE15EDCF2}">
      <dgm:prSet/>
      <dgm:spPr/>
      <dgm:t>
        <a:bodyPr/>
        <a:lstStyle/>
        <a:p>
          <a:endParaRPr lang="en-US"/>
        </a:p>
      </dgm:t>
    </dgm:pt>
    <dgm:pt modelId="{33E47AF1-3C5F-4060-9F02-D6BFA2527D9E}">
      <dgm:prSet/>
      <dgm:spPr/>
      <dgm:t>
        <a:bodyPr/>
        <a:lstStyle/>
        <a:p>
          <a:r>
            <a:rPr lang="en-GB" dirty="0"/>
            <a:t>This technique complements the </a:t>
          </a:r>
          <a:r>
            <a:rPr lang="en-GB" b="1" dirty="0"/>
            <a:t>second technique</a:t>
          </a:r>
          <a:r>
            <a:rPr lang="en-GB" dirty="0"/>
            <a:t>, which deeply explored numerous edge cases which was resource and time intensive, whereas this technique </a:t>
          </a:r>
          <a:r>
            <a:rPr lang="en-GB" b="1" dirty="0"/>
            <a:t>compensated </a:t>
          </a:r>
          <a:r>
            <a:rPr lang="en-GB" dirty="0"/>
            <a:t>the </a:t>
          </a:r>
          <a:r>
            <a:rPr lang="en-GB" b="1" dirty="0"/>
            <a:t>second technique </a:t>
          </a:r>
          <a:r>
            <a:rPr lang="en-GB" b="0" dirty="0"/>
            <a:t>because </a:t>
          </a:r>
          <a:r>
            <a:rPr lang="en-GB" dirty="0"/>
            <a:t>its more time efficient as it leverages previous </a:t>
          </a:r>
          <a:r>
            <a:rPr lang="en-GB" b="1" dirty="0"/>
            <a:t>assumptions</a:t>
          </a:r>
          <a:r>
            <a:rPr lang="en-GB" dirty="0"/>
            <a:t> to reduce redundant test cases.</a:t>
          </a:r>
        </a:p>
      </dgm:t>
    </dgm:pt>
    <dgm:pt modelId="{0E554B4B-8F83-43B5-A9AB-47EAD2C6986F}" type="parTrans" cxnId="{5D08C002-C9C8-44BD-9416-E7EA2B6881FD}">
      <dgm:prSet/>
      <dgm:spPr/>
      <dgm:t>
        <a:bodyPr/>
        <a:lstStyle/>
        <a:p>
          <a:endParaRPr lang="en-US"/>
        </a:p>
      </dgm:t>
    </dgm:pt>
    <dgm:pt modelId="{CB5E8E7D-EAE5-43DF-9E02-A722760704F3}" type="sibTrans" cxnId="{5D08C002-C9C8-44BD-9416-E7EA2B6881FD}">
      <dgm:prSet/>
      <dgm:spPr/>
      <dgm:t>
        <a:bodyPr/>
        <a:lstStyle/>
        <a:p>
          <a:endParaRPr lang="en-US"/>
        </a:p>
      </dgm:t>
    </dgm:pt>
    <dgm:pt modelId="{77E134CA-DD7E-4DCF-BCB7-F79E6D396B45}" type="pres">
      <dgm:prSet presAssocID="{B9BC64CB-774C-4A68-B3AF-FC1C4A27F00C}" presName="root" presStyleCnt="0">
        <dgm:presLayoutVars>
          <dgm:dir/>
          <dgm:resizeHandles val="exact"/>
        </dgm:presLayoutVars>
      </dgm:prSet>
      <dgm:spPr/>
    </dgm:pt>
    <dgm:pt modelId="{9D460657-3C67-4936-93C4-5DF947FDA74C}" type="pres">
      <dgm:prSet presAssocID="{F4619A1A-CBCE-4C9D-9946-E3AAB05B38C2}" presName="compNode" presStyleCnt="0"/>
      <dgm:spPr/>
    </dgm:pt>
    <dgm:pt modelId="{DECAFCD3-D2F5-4222-8CEB-B7847B9DC72D}" type="pres">
      <dgm:prSet presAssocID="{F4619A1A-CBCE-4C9D-9946-E3AAB05B38C2}" presName="bgRect" presStyleLbl="bgShp" presStyleIdx="0" presStyleCnt="3"/>
      <dgm:spPr/>
    </dgm:pt>
    <dgm:pt modelId="{D5A65DDF-05D3-4676-9678-55E50387F06C}" type="pres">
      <dgm:prSet presAssocID="{F4619A1A-CBCE-4C9D-9946-E3AAB05B38C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BD43F612-0970-47D3-B871-AC894A1C38AE}" type="pres">
      <dgm:prSet presAssocID="{F4619A1A-CBCE-4C9D-9946-E3AAB05B38C2}" presName="spaceRect" presStyleCnt="0"/>
      <dgm:spPr/>
    </dgm:pt>
    <dgm:pt modelId="{4CB1DAE3-C675-443D-9577-0F98DD3A68A7}" type="pres">
      <dgm:prSet presAssocID="{F4619A1A-CBCE-4C9D-9946-E3AAB05B38C2}" presName="parTx" presStyleLbl="revTx" presStyleIdx="0" presStyleCnt="3">
        <dgm:presLayoutVars>
          <dgm:chMax val="0"/>
          <dgm:chPref val="0"/>
        </dgm:presLayoutVars>
      </dgm:prSet>
      <dgm:spPr/>
    </dgm:pt>
    <dgm:pt modelId="{CD7905BA-C0F8-4F96-9CAA-74507271562E}" type="pres">
      <dgm:prSet presAssocID="{D0E0C08D-B77B-4462-A6B9-9AEDC0963705}" presName="sibTrans" presStyleCnt="0"/>
      <dgm:spPr/>
    </dgm:pt>
    <dgm:pt modelId="{87E72823-A2C6-438C-80A5-2A0272261A3D}" type="pres">
      <dgm:prSet presAssocID="{94D5E41F-D946-4530-931B-4D8901EAB0CC}" presName="compNode" presStyleCnt="0"/>
      <dgm:spPr/>
    </dgm:pt>
    <dgm:pt modelId="{57D8BA66-D8BB-4477-B0D9-579C102A9F38}" type="pres">
      <dgm:prSet presAssocID="{94D5E41F-D946-4530-931B-4D8901EAB0CC}" presName="bgRect" presStyleLbl="bgShp" presStyleIdx="1" presStyleCnt="3"/>
      <dgm:spPr/>
    </dgm:pt>
    <dgm:pt modelId="{C9B00B6C-DD3C-46F0-B153-8732C2242134}" type="pres">
      <dgm:prSet presAssocID="{94D5E41F-D946-4530-931B-4D8901EAB0C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C3029C97-758A-4C64-B3C7-2E0F13A9B18D}" type="pres">
      <dgm:prSet presAssocID="{94D5E41F-D946-4530-931B-4D8901EAB0CC}" presName="spaceRect" presStyleCnt="0"/>
      <dgm:spPr/>
    </dgm:pt>
    <dgm:pt modelId="{9D3A08B6-2BE4-4EA4-99A0-F8B6E202F226}" type="pres">
      <dgm:prSet presAssocID="{94D5E41F-D946-4530-931B-4D8901EAB0CC}" presName="parTx" presStyleLbl="revTx" presStyleIdx="1" presStyleCnt="3">
        <dgm:presLayoutVars>
          <dgm:chMax val="0"/>
          <dgm:chPref val="0"/>
        </dgm:presLayoutVars>
      </dgm:prSet>
      <dgm:spPr/>
    </dgm:pt>
    <dgm:pt modelId="{6EAFAF21-CBBF-4BAA-B07D-1E91F510796F}" type="pres">
      <dgm:prSet presAssocID="{D98C6790-ED71-48E7-95A5-A1311D932518}" presName="sibTrans" presStyleCnt="0"/>
      <dgm:spPr/>
    </dgm:pt>
    <dgm:pt modelId="{287F1660-32EF-46DF-AB02-B703A949D306}" type="pres">
      <dgm:prSet presAssocID="{33E47AF1-3C5F-4060-9F02-D6BFA2527D9E}" presName="compNode" presStyleCnt="0"/>
      <dgm:spPr/>
    </dgm:pt>
    <dgm:pt modelId="{FE9ECA9A-ABAF-45FB-8AAB-767A4308C9B9}" type="pres">
      <dgm:prSet presAssocID="{33E47AF1-3C5F-4060-9F02-D6BFA2527D9E}" presName="bgRect" presStyleLbl="bgShp" presStyleIdx="2" presStyleCnt="3"/>
      <dgm:spPr/>
    </dgm:pt>
    <dgm:pt modelId="{1DB13CB6-C661-4B02-A985-5212AE431F87}" type="pres">
      <dgm:prSet presAssocID="{33E47AF1-3C5F-4060-9F02-D6BFA2527D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umbbell"/>
        </a:ext>
      </dgm:extLst>
    </dgm:pt>
    <dgm:pt modelId="{6C921B64-F13D-4F9F-B3F6-34D65C2DA637}" type="pres">
      <dgm:prSet presAssocID="{33E47AF1-3C5F-4060-9F02-D6BFA2527D9E}" presName="spaceRect" presStyleCnt="0"/>
      <dgm:spPr/>
    </dgm:pt>
    <dgm:pt modelId="{B66D31F2-2E63-4287-B06B-2F5CCC327E2E}" type="pres">
      <dgm:prSet presAssocID="{33E47AF1-3C5F-4060-9F02-D6BFA2527D9E}" presName="parTx" presStyleLbl="revTx" presStyleIdx="2" presStyleCnt="3">
        <dgm:presLayoutVars>
          <dgm:chMax val="0"/>
          <dgm:chPref val="0"/>
        </dgm:presLayoutVars>
      </dgm:prSet>
      <dgm:spPr/>
    </dgm:pt>
  </dgm:ptLst>
  <dgm:cxnLst>
    <dgm:cxn modelId="{5D08C002-C9C8-44BD-9416-E7EA2B6881FD}" srcId="{B9BC64CB-774C-4A68-B3AF-FC1C4A27F00C}" destId="{33E47AF1-3C5F-4060-9F02-D6BFA2527D9E}" srcOrd="2" destOrd="0" parTransId="{0E554B4B-8F83-43B5-A9AB-47EAD2C6986F}" sibTransId="{CB5E8E7D-EAE5-43DF-9E02-A722760704F3}"/>
    <dgm:cxn modelId="{5ACD1912-B772-4CA9-B6C4-63827CE2C0E6}" type="presOf" srcId="{F4619A1A-CBCE-4C9D-9946-E3AAB05B38C2}" destId="{4CB1DAE3-C675-443D-9577-0F98DD3A68A7}" srcOrd="0" destOrd="0" presId="urn:microsoft.com/office/officeart/2018/2/layout/IconVerticalSolidList"/>
    <dgm:cxn modelId="{465C7333-2395-4654-82AD-DEFB70FB632E}" type="presOf" srcId="{33E47AF1-3C5F-4060-9F02-D6BFA2527D9E}" destId="{B66D31F2-2E63-4287-B06B-2F5CCC327E2E}" srcOrd="0" destOrd="0" presId="urn:microsoft.com/office/officeart/2018/2/layout/IconVerticalSolidList"/>
    <dgm:cxn modelId="{3CD0C66E-D3F0-4EA7-8C7F-217B31DE6069}" type="presOf" srcId="{94D5E41F-D946-4530-931B-4D8901EAB0CC}" destId="{9D3A08B6-2BE4-4EA4-99A0-F8B6E202F226}" srcOrd="0" destOrd="0" presId="urn:microsoft.com/office/officeart/2018/2/layout/IconVerticalSolidList"/>
    <dgm:cxn modelId="{F63877A3-7386-4492-B2CD-E21DE15EDCF2}" srcId="{B9BC64CB-774C-4A68-B3AF-FC1C4A27F00C}" destId="{94D5E41F-D946-4530-931B-4D8901EAB0CC}" srcOrd="1" destOrd="0" parTransId="{433D28C8-32F9-42A2-A342-4431F46257DC}" sibTransId="{D98C6790-ED71-48E7-95A5-A1311D932518}"/>
    <dgm:cxn modelId="{CDA8B9D0-4B13-4D6B-B7DB-7F6757629CDF}" type="presOf" srcId="{B9BC64CB-774C-4A68-B3AF-FC1C4A27F00C}" destId="{77E134CA-DD7E-4DCF-BCB7-F79E6D396B45}" srcOrd="0" destOrd="0" presId="urn:microsoft.com/office/officeart/2018/2/layout/IconVerticalSolidList"/>
    <dgm:cxn modelId="{9976D9D1-284C-4D91-A488-05E09CAE8363}" srcId="{B9BC64CB-774C-4A68-B3AF-FC1C4A27F00C}" destId="{F4619A1A-CBCE-4C9D-9946-E3AAB05B38C2}" srcOrd="0" destOrd="0" parTransId="{2BBF8FB8-831F-448D-9A0E-089BD8F43A3C}" sibTransId="{D0E0C08D-B77B-4462-A6B9-9AEDC0963705}"/>
    <dgm:cxn modelId="{6AF81504-11CB-40B2-B91E-13A8C6512E48}" type="presParOf" srcId="{77E134CA-DD7E-4DCF-BCB7-F79E6D396B45}" destId="{9D460657-3C67-4936-93C4-5DF947FDA74C}" srcOrd="0" destOrd="0" presId="urn:microsoft.com/office/officeart/2018/2/layout/IconVerticalSolidList"/>
    <dgm:cxn modelId="{25971FC4-7B41-42BC-953D-36367CC139B4}" type="presParOf" srcId="{9D460657-3C67-4936-93C4-5DF947FDA74C}" destId="{DECAFCD3-D2F5-4222-8CEB-B7847B9DC72D}" srcOrd="0" destOrd="0" presId="urn:microsoft.com/office/officeart/2018/2/layout/IconVerticalSolidList"/>
    <dgm:cxn modelId="{CDFEB780-83D5-42B3-9BBC-85B47C9A5147}" type="presParOf" srcId="{9D460657-3C67-4936-93C4-5DF947FDA74C}" destId="{D5A65DDF-05D3-4676-9678-55E50387F06C}" srcOrd="1" destOrd="0" presId="urn:microsoft.com/office/officeart/2018/2/layout/IconVerticalSolidList"/>
    <dgm:cxn modelId="{2001FD11-C9E3-480A-96E5-CECCDA5A45A6}" type="presParOf" srcId="{9D460657-3C67-4936-93C4-5DF947FDA74C}" destId="{BD43F612-0970-47D3-B871-AC894A1C38AE}" srcOrd="2" destOrd="0" presId="urn:microsoft.com/office/officeart/2018/2/layout/IconVerticalSolidList"/>
    <dgm:cxn modelId="{7EEB53BC-3001-4A65-9F0B-1F3A58C5B13D}" type="presParOf" srcId="{9D460657-3C67-4936-93C4-5DF947FDA74C}" destId="{4CB1DAE3-C675-443D-9577-0F98DD3A68A7}" srcOrd="3" destOrd="0" presId="urn:microsoft.com/office/officeart/2018/2/layout/IconVerticalSolidList"/>
    <dgm:cxn modelId="{2715EADC-311C-4EF8-AD0D-1CE4BF818EA8}" type="presParOf" srcId="{77E134CA-DD7E-4DCF-BCB7-F79E6D396B45}" destId="{CD7905BA-C0F8-4F96-9CAA-74507271562E}" srcOrd="1" destOrd="0" presId="urn:microsoft.com/office/officeart/2018/2/layout/IconVerticalSolidList"/>
    <dgm:cxn modelId="{8B5785E6-07BE-4EEA-9232-FD50CE710E8C}" type="presParOf" srcId="{77E134CA-DD7E-4DCF-BCB7-F79E6D396B45}" destId="{87E72823-A2C6-438C-80A5-2A0272261A3D}" srcOrd="2" destOrd="0" presId="urn:microsoft.com/office/officeart/2018/2/layout/IconVerticalSolidList"/>
    <dgm:cxn modelId="{EDAEA3B9-4670-430E-9422-BECC3984FE7F}" type="presParOf" srcId="{87E72823-A2C6-438C-80A5-2A0272261A3D}" destId="{57D8BA66-D8BB-4477-B0D9-579C102A9F38}" srcOrd="0" destOrd="0" presId="urn:microsoft.com/office/officeart/2018/2/layout/IconVerticalSolidList"/>
    <dgm:cxn modelId="{86B0722D-F255-443A-9E9F-3E082783EE0E}" type="presParOf" srcId="{87E72823-A2C6-438C-80A5-2A0272261A3D}" destId="{C9B00B6C-DD3C-46F0-B153-8732C2242134}" srcOrd="1" destOrd="0" presId="urn:microsoft.com/office/officeart/2018/2/layout/IconVerticalSolidList"/>
    <dgm:cxn modelId="{841AFD3E-4F66-4DC7-BDDB-92DD66E95AC9}" type="presParOf" srcId="{87E72823-A2C6-438C-80A5-2A0272261A3D}" destId="{C3029C97-758A-4C64-B3C7-2E0F13A9B18D}" srcOrd="2" destOrd="0" presId="urn:microsoft.com/office/officeart/2018/2/layout/IconVerticalSolidList"/>
    <dgm:cxn modelId="{D7C323C8-166C-4952-8901-24CB87F3143A}" type="presParOf" srcId="{87E72823-A2C6-438C-80A5-2A0272261A3D}" destId="{9D3A08B6-2BE4-4EA4-99A0-F8B6E202F226}" srcOrd="3" destOrd="0" presId="urn:microsoft.com/office/officeart/2018/2/layout/IconVerticalSolidList"/>
    <dgm:cxn modelId="{572D5872-B8F6-44BF-9B0D-390E83BF6FCF}" type="presParOf" srcId="{77E134CA-DD7E-4DCF-BCB7-F79E6D396B45}" destId="{6EAFAF21-CBBF-4BAA-B07D-1E91F510796F}" srcOrd="3" destOrd="0" presId="urn:microsoft.com/office/officeart/2018/2/layout/IconVerticalSolidList"/>
    <dgm:cxn modelId="{ED61E568-6EF0-49BD-8F9D-3F57AA13EBA8}" type="presParOf" srcId="{77E134CA-DD7E-4DCF-BCB7-F79E6D396B45}" destId="{287F1660-32EF-46DF-AB02-B703A949D306}" srcOrd="4" destOrd="0" presId="urn:microsoft.com/office/officeart/2018/2/layout/IconVerticalSolidList"/>
    <dgm:cxn modelId="{E8E8FC6E-7737-4430-8A00-94AD1C700EAC}" type="presParOf" srcId="{287F1660-32EF-46DF-AB02-B703A949D306}" destId="{FE9ECA9A-ABAF-45FB-8AAB-767A4308C9B9}" srcOrd="0" destOrd="0" presId="urn:microsoft.com/office/officeart/2018/2/layout/IconVerticalSolidList"/>
    <dgm:cxn modelId="{7A7F0D85-9C74-4610-9E19-B8080F353DD3}" type="presParOf" srcId="{287F1660-32EF-46DF-AB02-B703A949D306}" destId="{1DB13CB6-C661-4B02-A985-5212AE431F87}" srcOrd="1" destOrd="0" presId="urn:microsoft.com/office/officeart/2018/2/layout/IconVerticalSolidList"/>
    <dgm:cxn modelId="{3239D0E9-F5FE-4F96-AE7F-47F8ADB827A0}" type="presParOf" srcId="{287F1660-32EF-46DF-AB02-B703A949D306}" destId="{6C921B64-F13D-4F9F-B3F6-34D65C2DA637}" srcOrd="2" destOrd="0" presId="urn:microsoft.com/office/officeart/2018/2/layout/IconVerticalSolidList"/>
    <dgm:cxn modelId="{C2323150-9A0F-4AE2-992D-03DD18788D90}" type="presParOf" srcId="{287F1660-32EF-46DF-AB02-B703A949D306}" destId="{B66D31F2-2E63-4287-B06B-2F5CCC327E2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2A2CEA1-A79F-4893-A116-38D731F3AEAC}"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D5BDE763-8F33-4940-9334-FE4A1CCBD657}">
      <dgm:prSet/>
      <dgm:spPr/>
      <dgm:t>
        <a:bodyPr/>
        <a:lstStyle/>
        <a:p>
          <a:r>
            <a:rPr lang="en-GB" b="1"/>
            <a:t>Valid Partitions for Testing:</a:t>
          </a:r>
          <a:endParaRPr lang="en-US"/>
        </a:p>
      </dgm:t>
    </dgm:pt>
    <dgm:pt modelId="{A46C3370-C45A-4EE3-B7CD-D35E5E5D1CC7}" type="parTrans" cxnId="{60B75F56-035D-4723-858C-4BDF96DA2F8D}">
      <dgm:prSet/>
      <dgm:spPr/>
      <dgm:t>
        <a:bodyPr/>
        <a:lstStyle/>
        <a:p>
          <a:endParaRPr lang="en-US"/>
        </a:p>
      </dgm:t>
    </dgm:pt>
    <dgm:pt modelId="{C3AE0B40-CCBA-47D8-B17E-5AF24015D6DF}" type="sibTrans" cxnId="{60B75F56-035D-4723-858C-4BDF96DA2F8D}">
      <dgm:prSet/>
      <dgm:spPr/>
      <dgm:t>
        <a:bodyPr/>
        <a:lstStyle/>
        <a:p>
          <a:endParaRPr lang="en-US"/>
        </a:p>
      </dgm:t>
    </dgm:pt>
    <dgm:pt modelId="{FACCA7FB-F954-4585-98A7-1EF80D411180}">
      <dgm:prSet/>
      <dgm:spPr/>
      <dgm:t>
        <a:bodyPr/>
        <a:lstStyle/>
        <a:p>
          <a:r>
            <a:rPr lang="en-GB" b="1"/>
            <a:t>Out-of-Range Values:</a:t>
          </a:r>
          <a:endParaRPr lang="en-US"/>
        </a:p>
      </dgm:t>
    </dgm:pt>
    <dgm:pt modelId="{38F81E99-8453-41AC-B7D5-1EF738B7F310}" type="parTrans" cxnId="{BEFD4CD4-3DC6-4E24-A804-F5920B45F4CA}">
      <dgm:prSet/>
      <dgm:spPr/>
      <dgm:t>
        <a:bodyPr/>
        <a:lstStyle/>
        <a:p>
          <a:endParaRPr lang="en-US"/>
        </a:p>
      </dgm:t>
    </dgm:pt>
    <dgm:pt modelId="{E4EFAB5C-2C88-4B88-8B45-11F6F4CECE88}" type="sibTrans" cxnId="{BEFD4CD4-3DC6-4E24-A804-F5920B45F4CA}">
      <dgm:prSet/>
      <dgm:spPr/>
      <dgm:t>
        <a:bodyPr/>
        <a:lstStyle/>
        <a:p>
          <a:endParaRPr lang="en-US"/>
        </a:p>
      </dgm:t>
    </dgm:pt>
    <dgm:pt modelId="{0A993415-6E81-4BEF-81B3-95B412B7C251}">
      <dgm:prSet/>
      <dgm:spPr/>
      <dgm:t>
        <a:bodyPr/>
        <a:lstStyle/>
        <a:p>
          <a:r>
            <a:rPr lang="en-GB"/>
            <a:t>Below 0 (e.g., -1, -10)</a:t>
          </a:r>
          <a:endParaRPr lang="en-US"/>
        </a:p>
      </dgm:t>
    </dgm:pt>
    <dgm:pt modelId="{D02EBDDC-4E78-4D3E-9B00-0CE4939292CA}" type="parTrans" cxnId="{78850473-6ABA-42B0-B0FF-D2C9D5D8BF96}">
      <dgm:prSet/>
      <dgm:spPr/>
      <dgm:t>
        <a:bodyPr/>
        <a:lstStyle/>
        <a:p>
          <a:endParaRPr lang="en-US"/>
        </a:p>
      </dgm:t>
    </dgm:pt>
    <dgm:pt modelId="{DA1421C5-4BC9-4964-AF8A-BB26C03C4EC6}" type="sibTrans" cxnId="{78850473-6ABA-42B0-B0FF-D2C9D5D8BF96}">
      <dgm:prSet/>
      <dgm:spPr/>
      <dgm:t>
        <a:bodyPr/>
        <a:lstStyle/>
        <a:p>
          <a:endParaRPr lang="en-US"/>
        </a:p>
      </dgm:t>
    </dgm:pt>
    <dgm:pt modelId="{31E35180-B355-4E44-ABC6-0997A7FA61E2}">
      <dgm:prSet/>
      <dgm:spPr/>
      <dgm:t>
        <a:bodyPr/>
        <a:lstStyle/>
        <a:p>
          <a:r>
            <a:rPr lang="en-GB"/>
            <a:t>Above 100 (e.g., 101, 150)</a:t>
          </a:r>
          <a:endParaRPr lang="en-US"/>
        </a:p>
      </dgm:t>
    </dgm:pt>
    <dgm:pt modelId="{96637C8A-88DD-40AE-A644-4F7CB826921E}" type="parTrans" cxnId="{9E724DB9-8BC6-4D01-AA48-93A1B7476BC5}">
      <dgm:prSet/>
      <dgm:spPr/>
      <dgm:t>
        <a:bodyPr/>
        <a:lstStyle/>
        <a:p>
          <a:endParaRPr lang="en-US"/>
        </a:p>
      </dgm:t>
    </dgm:pt>
    <dgm:pt modelId="{384CE273-4F55-4F1A-AAEB-59C5EE800601}" type="sibTrans" cxnId="{9E724DB9-8BC6-4D01-AA48-93A1B7476BC5}">
      <dgm:prSet/>
      <dgm:spPr/>
      <dgm:t>
        <a:bodyPr/>
        <a:lstStyle/>
        <a:p>
          <a:endParaRPr lang="en-US"/>
        </a:p>
      </dgm:t>
    </dgm:pt>
    <dgm:pt modelId="{F4C98C4F-AF1C-415B-A1F2-486416545F15}">
      <dgm:prSet/>
      <dgm:spPr/>
      <dgm:t>
        <a:bodyPr/>
        <a:lstStyle/>
        <a:p>
          <a:r>
            <a:rPr lang="en-GB" b="1"/>
            <a:t>Empty and Null Values:</a:t>
          </a:r>
          <a:endParaRPr lang="en-US"/>
        </a:p>
      </dgm:t>
    </dgm:pt>
    <dgm:pt modelId="{9FFE6103-F35F-4685-85F5-369060C9D333}" type="parTrans" cxnId="{F1753418-2210-427B-9388-2C9337797880}">
      <dgm:prSet/>
      <dgm:spPr/>
      <dgm:t>
        <a:bodyPr/>
        <a:lstStyle/>
        <a:p>
          <a:endParaRPr lang="en-US"/>
        </a:p>
      </dgm:t>
    </dgm:pt>
    <dgm:pt modelId="{A6C64FC4-D935-4A06-84D2-D81468471D9C}" type="sibTrans" cxnId="{F1753418-2210-427B-9388-2C9337797880}">
      <dgm:prSet/>
      <dgm:spPr/>
      <dgm:t>
        <a:bodyPr/>
        <a:lstStyle/>
        <a:p>
          <a:endParaRPr lang="en-US"/>
        </a:p>
      </dgm:t>
    </dgm:pt>
    <dgm:pt modelId="{3B882668-A61B-4DA2-ABCE-B097B52E76E9}">
      <dgm:prSet/>
      <dgm:spPr/>
      <dgm:t>
        <a:bodyPr/>
        <a:lstStyle/>
        <a:p>
          <a:r>
            <a:rPr lang="en-GB"/>
            <a:t>Blank or None</a:t>
          </a:r>
          <a:endParaRPr lang="en-US"/>
        </a:p>
      </dgm:t>
    </dgm:pt>
    <dgm:pt modelId="{B906A850-F44D-43C0-AF23-77E54C20D60C}" type="parTrans" cxnId="{17130DBA-D3A7-414E-88EA-3AB9412EDC7A}">
      <dgm:prSet/>
      <dgm:spPr/>
      <dgm:t>
        <a:bodyPr/>
        <a:lstStyle/>
        <a:p>
          <a:endParaRPr lang="en-US"/>
        </a:p>
      </dgm:t>
    </dgm:pt>
    <dgm:pt modelId="{F0267016-8A01-4F8E-BF86-E33E20B2495D}" type="sibTrans" cxnId="{17130DBA-D3A7-414E-88EA-3AB9412EDC7A}">
      <dgm:prSet/>
      <dgm:spPr/>
      <dgm:t>
        <a:bodyPr/>
        <a:lstStyle/>
        <a:p>
          <a:endParaRPr lang="en-US"/>
        </a:p>
      </dgm:t>
    </dgm:pt>
    <dgm:pt modelId="{68B63464-04D8-44D0-BBD2-810CE150A70B}">
      <dgm:prSet/>
      <dgm:spPr/>
      <dgm:t>
        <a:bodyPr/>
        <a:lstStyle/>
        <a:p>
          <a:r>
            <a:rPr lang="en-GB" b="1"/>
            <a:t>Invalid Types:</a:t>
          </a:r>
          <a:endParaRPr lang="en-US"/>
        </a:p>
      </dgm:t>
    </dgm:pt>
    <dgm:pt modelId="{6162BE19-A5B3-43B4-9DC3-C1786BF4F004}" type="parTrans" cxnId="{580116B2-3E19-4624-AEDF-C03723E253DC}">
      <dgm:prSet/>
      <dgm:spPr/>
      <dgm:t>
        <a:bodyPr/>
        <a:lstStyle/>
        <a:p>
          <a:endParaRPr lang="en-US"/>
        </a:p>
      </dgm:t>
    </dgm:pt>
    <dgm:pt modelId="{586072CA-1ECF-4126-9029-6382896CA31A}" type="sibTrans" cxnId="{580116B2-3E19-4624-AEDF-C03723E253DC}">
      <dgm:prSet/>
      <dgm:spPr/>
      <dgm:t>
        <a:bodyPr/>
        <a:lstStyle/>
        <a:p>
          <a:endParaRPr lang="en-US"/>
        </a:p>
      </dgm:t>
    </dgm:pt>
    <dgm:pt modelId="{A83DCA8E-0DF3-4EBC-8D4E-ADD8EA96AD63}">
      <dgm:prSet/>
      <dgm:spPr/>
      <dgm:t>
        <a:bodyPr/>
        <a:lstStyle/>
        <a:p>
          <a:r>
            <a:rPr lang="en-GB"/>
            <a:t>Non-numeric (e.g., strings like "Hello")</a:t>
          </a:r>
          <a:endParaRPr lang="en-US"/>
        </a:p>
      </dgm:t>
    </dgm:pt>
    <dgm:pt modelId="{68DB247B-479B-4641-A94C-D6A40B0BEED0}" type="parTrans" cxnId="{E7501716-C1A7-420A-9C27-B6C76EC30DE4}">
      <dgm:prSet/>
      <dgm:spPr/>
      <dgm:t>
        <a:bodyPr/>
        <a:lstStyle/>
        <a:p>
          <a:endParaRPr lang="en-US"/>
        </a:p>
      </dgm:t>
    </dgm:pt>
    <dgm:pt modelId="{4B24A066-857F-4C75-8000-04605525713C}" type="sibTrans" cxnId="{E7501716-C1A7-420A-9C27-B6C76EC30DE4}">
      <dgm:prSet/>
      <dgm:spPr/>
      <dgm:t>
        <a:bodyPr/>
        <a:lstStyle/>
        <a:p>
          <a:endParaRPr lang="en-US"/>
        </a:p>
      </dgm:t>
    </dgm:pt>
    <dgm:pt modelId="{3488AF96-3853-4F83-AB9D-12FDC27368C6}" type="pres">
      <dgm:prSet presAssocID="{B2A2CEA1-A79F-4893-A116-38D731F3AEAC}" presName="diagram" presStyleCnt="0">
        <dgm:presLayoutVars>
          <dgm:chPref val="1"/>
          <dgm:dir/>
          <dgm:animOne val="branch"/>
          <dgm:animLvl val="lvl"/>
          <dgm:resizeHandles/>
        </dgm:presLayoutVars>
      </dgm:prSet>
      <dgm:spPr/>
    </dgm:pt>
    <dgm:pt modelId="{7B037827-499E-4D79-B886-B725CA3E7A77}" type="pres">
      <dgm:prSet presAssocID="{D5BDE763-8F33-4940-9334-FE4A1CCBD657}" presName="root" presStyleCnt="0"/>
      <dgm:spPr/>
    </dgm:pt>
    <dgm:pt modelId="{4E230856-FF01-4F07-940E-B4FF6F62CCA9}" type="pres">
      <dgm:prSet presAssocID="{D5BDE763-8F33-4940-9334-FE4A1CCBD657}" presName="rootComposite" presStyleCnt="0"/>
      <dgm:spPr/>
    </dgm:pt>
    <dgm:pt modelId="{E3DE7820-CEA4-4E9B-87E9-A408045B93B9}" type="pres">
      <dgm:prSet presAssocID="{D5BDE763-8F33-4940-9334-FE4A1CCBD657}" presName="rootText" presStyleLbl="node1" presStyleIdx="0" presStyleCnt="4"/>
      <dgm:spPr/>
    </dgm:pt>
    <dgm:pt modelId="{34E4ECB2-772E-4E6E-946B-32C2C7938E1C}" type="pres">
      <dgm:prSet presAssocID="{D5BDE763-8F33-4940-9334-FE4A1CCBD657}" presName="rootConnector" presStyleLbl="node1" presStyleIdx="0" presStyleCnt="4"/>
      <dgm:spPr/>
    </dgm:pt>
    <dgm:pt modelId="{6C275D0D-CF31-47CD-841D-36F7D21460F3}" type="pres">
      <dgm:prSet presAssocID="{D5BDE763-8F33-4940-9334-FE4A1CCBD657}" presName="childShape" presStyleCnt="0"/>
      <dgm:spPr/>
    </dgm:pt>
    <dgm:pt modelId="{B41F21B0-4E91-45D0-8771-3CD15F682CFA}" type="pres">
      <dgm:prSet presAssocID="{FACCA7FB-F954-4585-98A7-1EF80D411180}" presName="root" presStyleCnt="0"/>
      <dgm:spPr/>
    </dgm:pt>
    <dgm:pt modelId="{682A6F05-E405-41D9-9818-819DC1F83C89}" type="pres">
      <dgm:prSet presAssocID="{FACCA7FB-F954-4585-98A7-1EF80D411180}" presName="rootComposite" presStyleCnt="0"/>
      <dgm:spPr/>
    </dgm:pt>
    <dgm:pt modelId="{D6E8A3B3-587E-4C37-84F1-34F2F44EE5CB}" type="pres">
      <dgm:prSet presAssocID="{FACCA7FB-F954-4585-98A7-1EF80D411180}" presName="rootText" presStyleLbl="node1" presStyleIdx="1" presStyleCnt="4"/>
      <dgm:spPr/>
    </dgm:pt>
    <dgm:pt modelId="{CD81D6A3-826F-4B27-9404-FC0E3D475B66}" type="pres">
      <dgm:prSet presAssocID="{FACCA7FB-F954-4585-98A7-1EF80D411180}" presName="rootConnector" presStyleLbl="node1" presStyleIdx="1" presStyleCnt="4"/>
      <dgm:spPr/>
    </dgm:pt>
    <dgm:pt modelId="{F4FD2A4E-7749-4F63-ADE5-E6F768FF57EA}" type="pres">
      <dgm:prSet presAssocID="{FACCA7FB-F954-4585-98A7-1EF80D411180}" presName="childShape" presStyleCnt="0"/>
      <dgm:spPr/>
    </dgm:pt>
    <dgm:pt modelId="{905A1190-BF08-4D1A-9FED-43A75BAF8B22}" type="pres">
      <dgm:prSet presAssocID="{D02EBDDC-4E78-4D3E-9B00-0CE4939292CA}" presName="Name13" presStyleLbl="parChTrans1D2" presStyleIdx="0" presStyleCnt="4"/>
      <dgm:spPr/>
    </dgm:pt>
    <dgm:pt modelId="{F5EE2E8A-CAD1-435C-8891-A396B3D15649}" type="pres">
      <dgm:prSet presAssocID="{0A993415-6E81-4BEF-81B3-95B412B7C251}" presName="childText" presStyleLbl="bgAcc1" presStyleIdx="0" presStyleCnt="4">
        <dgm:presLayoutVars>
          <dgm:bulletEnabled val="1"/>
        </dgm:presLayoutVars>
      </dgm:prSet>
      <dgm:spPr/>
    </dgm:pt>
    <dgm:pt modelId="{C1B53DA9-6241-4FD0-943F-EF5667978C53}" type="pres">
      <dgm:prSet presAssocID="{96637C8A-88DD-40AE-A644-4F7CB826921E}" presName="Name13" presStyleLbl="parChTrans1D2" presStyleIdx="1" presStyleCnt="4"/>
      <dgm:spPr/>
    </dgm:pt>
    <dgm:pt modelId="{6CBC1A98-4A05-48BF-96B0-5323D1458731}" type="pres">
      <dgm:prSet presAssocID="{31E35180-B355-4E44-ABC6-0997A7FA61E2}" presName="childText" presStyleLbl="bgAcc1" presStyleIdx="1" presStyleCnt="4">
        <dgm:presLayoutVars>
          <dgm:bulletEnabled val="1"/>
        </dgm:presLayoutVars>
      </dgm:prSet>
      <dgm:spPr/>
    </dgm:pt>
    <dgm:pt modelId="{8C82DF36-12F8-4DF9-927A-E5F2CC88C3D7}" type="pres">
      <dgm:prSet presAssocID="{F4C98C4F-AF1C-415B-A1F2-486416545F15}" presName="root" presStyleCnt="0"/>
      <dgm:spPr/>
    </dgm:pt>
    <dgm:pt modelId="{D1436990-00EB-4567-BEC4-9F3B08CE4761}" type="pres">
      <dgm:prSet presAssocID="{F4C98C4F-AF1C-415B-A1F2-486416545F15}" presName="rootComposite" presStyleCnt="0"/>
      <dgm:spPr/>
    </dgm:pt>
    <dgm:pt modelId="{24F6BB21-9B8B-472F-91CA-9DC56FD18D90}" type="pres">
      <dgm:prSet presAssocID="{F4C98C4F-AF1C-415B-A1F2-486416545F15}" presName="rootText" presStyleLbl="node1" presStyleIdx="2" presStyleCnt="4"/>
      <dgm:spPr/>
    </dgm:pt>
    <dgm:pt modelId="{A252A2A7-1EF9-40CE-9D28-1DE7234671BA}" type="pres">
      <dgm:prSet presAssocID="{F4C98C4F-AF1C-415B-A1F2-486416545F15}" presName="rootConnector" presStyleLbl="node1" presStyleIdx="2" presStyleCnt="4"/>
      <dgm:spPr/>
    </dgm:pt>
    <dgm:pt modelId="{D77F17D7-A5A6-4ACF-9940-C99204D9405D}" type="pres">
      <dgm:prSet presAssocID="{F4C98C4F-AF1C-415B-A1F2-486416545F15}" presName="childShape" presStyleCnt="0"/>
      <dgm:spPr/>
    </dgm:pt>
    <dgm:pt modelId="{08C9E595-ECA5-4F30-BBF3-63642DCFC604}" type="pres">
      <dgm:prSet presAssocID="{B906A850-F44D-43C0-AF23-77E54C20D60C}" presName="Name13" presStyleLbl="parChTrans1D2" presStyleIdx="2" presStyleCnt="4"/>
      <dgm:spPr/>
    </dgm:pt>
    <dgm:pt modelId="{776111CB-C83D-4503-AD41-DAC98B87E15A}" type="pres">
      <dgm:prSet presAssocID="{3B882668-A61B-4DA2-ABCE-B097B52E76E9}" presName="childText" presStyleLbl="bgAcc1" presStyleIdx="2" presStyleCnt="4">
        <dgm:presLayoutVars>
          <dgm:bulletEnabled val="1"/>
        </dgm:presLayoutVars>
      </dgm:prSet>
      <dgm:spPr/>
    </dgm:pt>
    <dgm:pt modelId="{8739109B-26B5-445B-B619-421DD71927EB}" type="pres">
      <dgm:prSet presAssocID="{68B63464-04D8-44D0-BBD2-810CE150A70B}" presName="root" presStyleCnt="0"/>
      <dgm:spPr/>
    </dgm:pt>
    <dgm:pt modelId="{736A5BA1-A716-4C9B-9B05-1EF2FFC3456C}" type="pres">
      <dgm:prSet presAssocID="{68B63464-04D8-44D0-BBD2-810CE150A70B}" presName="rootComposite" presStyleCnt="0"/>
      <dgm:spPr/>
    </dgm:pt>
    <dgm:pt modelId="{5EB86945-B1F1-4F35-8C63-C9CC08EA9FF3}" type="pres">
      <dgm:prSet presAssocID="{68B63464-04D8-44D0-BBD2-810CE150A70B}" presName="rootText" presStyleLbl="node1" presStyleIdx="3" presStyleCnt="4"/>
      <dgm:spPr/>
    </dgm:pt>
    <dgm:pt modelId="{DA6C04C4-B86A-4844-A3E5-FAC0EE5D25AD}" type="pres">
      <dgm:prSet presAssocID="{68B63464-04D8-44D0-BBD2-810CE150A70B}" presName="rootConnector" presStyleLbl="node1" presStyleIdx="3" presStyleCnt="4"/>
      <dgm:spPr/>
    </dgm:pt>
    <dgm:pt modelId="{9F5EA3EF-1492-42F2-9B5A-FD4DE30E30C7}" type="pres">
      <dgm:prSet presAssocID="{68B63464-04D8-44D0-BBD2-810CE150A70B}" presName="childShape" presStyleCnt="0"/>
      <dgm:spPr/>
    </dgm:pt>
    <dgm:pt modelId="{F19A62B1-53DB-4613-911F-F561159EFE57}" type="pres">
      <dgm:prSet presAssocID="{68DB247B-479B-4641-A94C-D6A40B0BEED0}" presName="Name13" presStyleLbl="parChTrans1D2" presStyleIdx="3" presStyleCnt="4"/>
      <dgm:spPr/>
    </dgm:pt>
    <dgm:pt modelId="{D6181E5E-B43D-4EE2-BCA6-DBEE7775E95F}" type="pres">
      <dgm:prSet presAssocID="{A83DCA8E-0DF3-4EBC-8D4E-ADD8EA96AD63}" presName="childText" presStyleLbl="bgAcc1" presStyleIdx="3" presStyleCnt="4">
        <dgm:presLayoutVars>
          <dgm:bulletEnabled val="1"/>
        </dgm:presLayoutVars>
      </dgm:prSet>
      <dgm:spPr/>
    </dgm:pt>
  </dgm:ptLst>
  <dgm:cxnLst>
    <dgm:cxn modelId="{0651C90E-87E4-465A-BC3A-8B7576EB88C7}" type="presOf" srcId="{FACCA7FB-F954-4585-98A7-1EF80D411180}" destId="{D6E8A3B3-587E-4C37-84F1-34F2F44EE5CB}" srcOrd="0" destOrd="0" presId="urn:microsoft.com/office/officeart/2005/8/layout/hierarchy3"/>
    <dgm:cxn modelId="{C555390F-EB54-4B2E-9B42-3E0345DF8FFA}" type="presOf" srcId="{D5BDE763-8F33-4940-9334-FE4A1CCBD657}" destId="{34E4ECB2-772E-4E6E-946B-32C2C7938E1C}" srcOrd="1" destOrd="0" presId="urn:microsoft.com/office/officeart/2005/8/layout/hierarchy3"/>
    <dgm:cxn modelId="{C15DF710-CBBE-4B68-8A1A-3EB16544AAA8}" type="presOf" srcId="{0A993415-6E81-4BEF-81B3-95B412B7C251}" destId="{F5EE2E8A-CAD1-435C-8891-A396B3D15649}" srcOrd="0" destOrd="0" presId="urn:microsoft.com/office/officeart/2005/8/layout/hierarchy3"/>
    <dgm:cxn modelId="{472C0E11-273F-4AE3-9CF4-56F3E2973F85}" type="presOf" srcId="{D5BDE763-8F33-4940-9334-FE4A1CCBD657}" destId="{E3DE7820-CEA4-4E9B-87E9-A408045B93B9}" srcOrd="0" destOrd="0" presId="urn:microsoft.com/office/officeart/2005/8/layout/hierarchy3"/>
    <dgm:cxn modelId="{E7501716-C1A7-420A-9C27-B6C76EC30DE4}" srcId="{68B63464-04D8-44D0-BBD2-810CE150A70B}" destId="{A83DCA8E-0DF3-4EBC-8D4E-ADD8EA96AD63}" srcOrd="0" destOrd="0" parTransId="{68DB247B-479B-4641-A94C-D6A40B0BEED0}" sibTransId="{4B24A066-857F-4C75-8000-04605525713C}"/>
    <dgm:cxn modelId="{F1753418-2210-427B-9388-2C9337797880}" srcId="{B2A2CEA1-A79F-4893-A116-38D731F3AEAC}" destId="{F4C98C4F-AF1C-415B-A1F2-486416545F15}" srcOrd="2" destOrd="0" parTransId="{9FFE6103-F35F-4685-85F5-369060C9D333}" sibTransId="{A6C64FC4-D935-4A06-84D2-D81468471D9C}"/>
    <dgm:cxn modelId="{6D91AA21-1B36-4EDD-A1BF-9DAD315B7C1D}" type="presOf" srcId="{68B63464-04D8-44D0-BBD2-810CE150A70B}" destId="{5EB86945-B1F1-4F35-8C63-C9CC08EA9FF3}" srcOrd="0" destOrd="0" presId="urn:microsoft.com/office/officeart/2005/8/layout/hierarchy3"/>
    <dgm:cxn modelId="{5DFEF441-D95B-4BA6-A9B5-291DB0FE1E69}" type="presOf" srcId="{F4C98C4F-AF1C-415B-A1F2-486416545F15}" destId="{A252A2A7-1EF9-40CE-9D28-1DE7234671BA}" srcOrd="1" destOrd="0" presId="urn:microsoft.com/office/officeart/2005/8/layout/hierarchy3"/>
    <dgm:cxn modelId="{78850473-6ABA-42B0-B0FF-D2C9D5D8BF96}" srcId="{FACCA7FB-F954-4585-98A7-1EF80D411180}" destId="{0A993415-6E81-4BEF-81B3-95B412B7C251}" srcOrd="0" destOrd="0" parTransId="{D02EBDDC-4E78-4D3E-9B00-0CE4939292CA}" sibTransId="{DA1421C5-4BC9-4964-AF8A-BB26C03C4EC6}"/>
    <dgm:cxn modelId="{CEA23B56-4F11-4340-8B68-1E2C7C55E9C3}" type="presOf" srcId="{FACCA7FB-F954-4585-98A7-1EF80D411180}" destId="{CD81D6A3-826F-4B27-9404-FC0E3D475B66}" srcOrd="1" destOrd="0" presId="urn:microsoft.com/office/officeart/2005/8/layout/hierarchy3"/>
    <dgm:cxn modelId="{60B75F56-035D-4723-858C-4BDF96DA2F8D}" srcId="{B2A2CEA1-A79F-4893-A116-38D731F3AEAC}" destId="{D5BDE763-8F33-4940-9334-FE4A1CCBD657}" srcOrd="0" destOrd="0" parTransId="{A46C3370-C45A-4EE3-B7CD-D35E5E5D1CC7}" sibTransId="{C3AE0B40-CCBA-47D8-B17E-5AF24015D6DF}"/>
    <dgm:cxn modelId="{A57D4F78-6EB7-4656-9CA3-6F62641EF09D}" type="presOf" srcId="{68DB247B-479B-4641-A94C-D6A40B0BEED0}" destId="{F19A62B1-53DB-4613-911F-F561159EFE57}" srcOrd="0" destOrd="0" presId="urn:microsoft.com/office/officeart/2005/8/layout/hierarchy3"/>
    <dgm:cxn modelId="{6D8F8D8F-183A-4583-B333-D71DD18B6E69}" type="presOf" srcId="{96637C8A-88DD-40AE-A644-4F7CB826921E}" destId="{C1B53DA9-6241-4FD0-943F-EF5667978C53}" srcOrd="0" destOrd="0" presId="urn:microsoft.com/office/officeart/2005/8/layout/hierarchy3"/>
    <dgm:cxn modelId="{E30E65A3-E610-4831-9CEC-706A600B836C}" type="presOf" srcId="{D02EBDDC-4E78-4D3E-9B00-0CE4939292CA}" destId="{905A1190-BF08-4D1A-9FED-43A75BAF8B22}" srcOrd="0" destOrd="0" presId="urn:microsoft.com/office/officeart/2005/8/layout/hierarchy3"/>
    <dgm:cxn modelId="{7CA758AF-B2CB-4B34-98D2-4F87141D05BE}" type="presOf" srcId="{31E35180-B355-4E44-ABC6-0997A7FA61E2}" destId="{6CBC1A98-4A05-48BF-96B0-5323D1458731}" srcOrd="0" destOrd="0" presId="urn:microsoft.com/office/officeart/2005/8/layout/hierarchy3"/>
    <dgm:cxn modelId="{580116B2-3E19-4624-AEDF-C03723E253DC}" srcId="{B2A2CEA1-A79F-4893-A116-38D731F3AEAC}" destId="{68B63464-04D8-44D0-BBD2-810CE150A70B}" srcOrd="3" destOrd="0" parTransId="{6162BE19-A5B3-43B4-9DC3-C1786BF4F004}" sibTransId="{586072CA-1ECF-4126-9029-6382896CA31A}"/>
    <dgm:cxn modelId="{BBA1FBB7-3558-4F72-86CD-4BEF52336857}" type="presOf" srcId="{3B882668-A61B-4DA2-ABCE-B097B52E76E9}" destId="{776111CB-C83D-4503-AD41-DAC98B87E15A}" srcOrd="0" destOrd="0" presId="urn:microsoft.com/office/officeart/2005/8/layout/hierarchy3"/>
    <dgm:cxn modelId="{9E724DB9-8BC6-4D01-AA48-93A1B7476BC5}" srcId="{FACCA7FB-F954-4585-98A7-1EF80D411180}" destId="{31E35180-B355-4E44-ABC6-0997A7FA61E2}" srcOrd="1" destOrd="0" parTransId="{96637C8A-88DD-40AE-A644-4F7CB826921E}" sibTransId="{384CE273-4F55-4F1A-AAEB-59C5EE800601}"/>
    <dgm:cxn modelId="{17130DBA-D3A7-414E-88EA-3AB9412EDC7A}" srcId="{F4C98C4F-AF1C-415B-A1F2-486416545F15}" destId="{3B882668-A61B-4DA2-ABCE-B097B52E76E9}" srcOrd="0" destOrd="0" parTransId="{B906A850-F44D-43C0-AF23-77E54C20D60C}" sibTransId="{F0267016-8A01-4F8E-BF86-E33E20B2495D}"/>
    <dgm:cxn modelId="{B634ECC4-8D63-4C9A-B895-84DEB1C3ED29}" type="presOf" srcId="{A83DCA8E-0DF3-4EBC-8D4E-ADD8EA96AD63}" destId="{D6181E5E-B43D-4EE2-BCA6-DBEE7775E95F}" srcOrd="0" destOrd="0" presId="urn:microsoft.com/office/officeart/2005/8/layout/hierarchy3"/>
    <dgm:cxn modelId="{0F5D81C6-B2EB-4295-8B8A-D3EF14931896}" type="presOf" srcId="{B2A2CEA1-A79F-4893-A116-38D731F3AEAC}" destId="{3488AF96-3853-4F83-AB9D-12FDC27368C6}" srcOrd="0" destOrd="0" presId="urn:microsoft.com/office/officeart/2005/8/layout/hierarchy3"/>
    <dgm:cxn modelId="{A6BCDEC6-9167-4118-B0C5-BD29EF3B7F0F}" type="presOf" srcId="{F4C98C4F-AF1C-415B-A1F2-486416545F15}" destId="{24F6BB21-9B8B-472F-91CA-9DC56FD18D90}" srcOrd="0" destOrd="0" presId="urn:microsoft.com/office/officeart/2005/8/layout/hierarchy3"/>
    <dgm:cxn modelId="{3AC18EC9-48EB-445E-B9E7-F937B878610E}" type="presOf" srcId="{68B63464-04D8-44D0-BBD2-810CE150A70B}" destId="{DA6C04C4-B86A-4844-A3E5-FAC0EE5D25AD}" srcOrd="1" destOrd="0" presId="urn:microsoft.com/office/officeart/2005/8/layout/hierarchy3"/>
    <dgm:cxn modelId="{32A689CA-8A65-4B9A-A0CB-30135C0E7B46}" type="presOf" srcId="{B906A850-F44D-43C0-AF23-77E54C20D60C}" destId="{08C9E595-ECA5-4F30-BBF3-63642DCFC604}" srcOrd="0" destOrd="0" presId="urn:microsoft.com/office/officeart/2005/8/layout/hierarchy3"/>
    <dgm:cxn modelId="{BEFD4CD4-3DC6-4E24-A804-F5920B45F4CA}" srcId="{B2A2CEA1-A79F-4893-A116-38D731F3AEAC}" destId="{FACCA7FB-F954-4585-98A7-1EF80D411180}" srcOrd="1" destOrd="0" parTransId="{38F81E99-8453-41AC-B7D5-1EF738B7F310}" sibTransId="{E4EFAB5C-2C88-4B88-8B45-11F6F4CECE88}"/>
    <dgm:cxn modelId="{D4F90A9C-D050-4773-ACF9-8CA26127A965}" type="presParOf" srcId="{3488AF96-3853-4F83-AB9D-12FDC27368C6}" destId="{7B037827-499E-4D79-B886-B725CA3E7A77}" srcOrd="0" destOrd="0" presId="urn:microsoft.com/office/officeart/2005/8/layout/hierarchy3"/>
    <dgm:cxn modelId="{3AFB8882-7738-4E30-8DF8-EA2AE5A98670}" type="presParOf" srcId="{7B037827-499E-4D79-B886-B725CA3E7A77}" destId="{4E230856-FF01-4F07-940E-B4FF6F62CCA9}" srcOrd="0" destOrd="0" presId="urn:microsoft.com/office/officeart/2005/8/layout/hierarchy3"/>
    <dgm:cxn modelId="{EF8C4818-E26D-45C8-8D7C-371380FDC0C7}" type="presParOf" srcId="{4E230856-FF01-4F07-940E-B4FF6F62CCA9}" destId="{E3DE7820-CEA4-4E9B-87E9-A408045B93B9}" srcOrd="0" destOrd="0" presId="urn:microsoft.com/office/officeart/2005/8/layout/hierarchy3"/>
    <dgm:cxn modelId="{435A61E1-E967-47EB-8ACB-E36E41DE4684}" type="presParOf" srcId="{4E230856-FF01-4F07-940E-B4FF6F62CCA9}" destId="{34E4ECB2-772E-4E6E-946B-32C2C7938E1C}" srcOrd="1" destOrd="0" presId="urn:microsoft.com/office/officeart/2005/8/layout/hierarchy3"/>
    <dgm:cxn modelId="{BB965791-E705-46A7-AAFE-C49487014220}" type="presParOf" srcId="{7B037827-499E-4D79-B886-B725CA3E7A77}" destId="{6C275D0D-CF31-47CD-841D-36F7D21460F3}" srcOrd="1" destOrd="0" presId="urn:microsoft.com/office/officeart/2005/8/layout/hierarchy3"/>
    <dgm:cxn modelId="{0C2AD9C9-8C67-46D3-BA72-EB6DA88D1206}" type="presParOf" srcId="{3488AF96-3853-4F83-AB9D-12FDC27368C6}" destId="{B41F21B0-4E91-45D0-8771-3CD15F682CFA}" srcOrd="1" destOrd="0" presId="urn:microsoft.com/office/officeart/2005/8/layout/hierarchy3"/>
    <dgm:cxn modelId="{89997775-D5A4-4898-B983-A8CB1E86429C}" type="presParOf" srcId="{B41F21B0-4E91-45D0-8771-3CD15F682CFA}" destId="{682A6F05-E405-41D9-9818-819DC1F83C89}" srcOrd="0" destOrd="0" presId="urn:microsoft.com/office/officeart/2005/8/layout/hierarchy3"/>
    <dgm:cxn modelId="{142452E5-BA0E-4E68-9222-734051FD6588}" type="presParOf" srcId="{682A6F05-E405-41D9-9818-819DC1F83C89}" destId="{D6E8A3B3-587E-4C37-84F1-34F2F44EE5CB}" srcOrd="0" destOrd="0" presId="urn:microsoft.com/office/officeart/2005/8/layout/hierarchy3"/>
    <dgm:cxn modelId="{861CC5EB-D260-4565-9B65-CE07E38A9A45}" type="presParOf" srcId="{682A6F05-E405-41D9-9818-819DC1F83C89}" destId="{CD81D6A3-826F-4B27-9404-FC0E3D475B66}" srcOrd="1" destOrd="0" presId="urn:microsoft.com/office/officeart/2005/8/layout/hierarchy3"/>
    <dgm:cxn modelId="{EF45F3B6-BCE0-45F3-93A4-C1759A957FEC}" type="presParOf" srcId="{B41F21B0-4E91-45D0-8771-3CD15F682CFA}" destId="{F4FD2A4E-7749-4F63-ADE5-E6F768FF57EA}" srcOrd="1" destOrd="0" presId="urn:microsoft.com/office/officeart/2005/8/layout/hierarchy3"/>
    <dgm:cxn modelId="{EB729B07-9407-44B4-9DAB-C174DBE429B2}" type="presParOf" srcId="{F4FD2A4E-7749-4F63-ADE5-E6F768FF57EA}" destId="{905A1190-BF08-4D1A-9FED-43A75BAF8B22}" srcOrd="0" destOrd="0" presId="urn:microsoft.com/office/officeart/2005/8/layout/hierarchy3"/>
    <dgm:cxn modelId="{DF034984-E05F-4DB8-9A67-00711B282788}" type="presParOf" srcId="{F4FD2A4E-7749-4F63-ADE5-E6F768FF57EA}" destId="{F5EE2E8A-CAD1-435C-8891-A396B3D15649}" srcOrd="1" destOrd="0" presId="urn:microsoft.com/office/officeart/2005/8/layout/hierarchy3"/>
    <dgm:cxn modelId="{0F184B04-7238-4690-BA03-1978FDA27B1E}" type="presParOf" srcId="{F4FD2A4E-7749-4F63-ADE5-E6F768FF57EA}" destId="{C1B53DA9-6241-4FD0-943F-EF5667978C53}" srcOrd="2" destOrd="0" presId="urn:microsoft.com/office/officeart/2005/8/layout/hierarchy3"/>
    <dgm:cxn modelId="{D79517A8-02D6-4CEF-B817-65059A44CEE1}" type="presParOf" srcId="{F4FD2A4E-7749-4F63-ADE5-E6F768FF57EA}" destId="{6CBC1A98-4A05-48BF-96B0-5323D1458731}" srcOrd="3" destOrd="0" presId="urn:microsoft.com/office/officeart/2005/8/layout/hierarchy3"/>
    <dgm:cxn modelId="{A0D0FEFB-6E40-44DD-9D16-6349096030D3}" type="presParOf" srcId="{3488AF96-3853-4F83-AB9D-12FDC27368C6}" destId="{8C82DF36-12F8-4DF9-927A-E5F2CC88C3D7}" srcOrd="2" destOrd="0" presId="urn:microsoft.com/office/officeart/2005/8/layout/hierarchy3"/>
    <dgm:cxn modelId="{48B47254-B14A-4105-8951-FC66A580EFC3}" type="presParOf" srcId="{8C82DF36-12F8-4DF9-927A-E5F2CC88C3D7}" destId="{D1436990-00EB-4567-BEC4-9F3B08CE4761}" srcOrd="0" destOrd="0" presId="urn:microsoft.com/office/officeart/2005/8/layout/hierarchy3"/>
    <dgm:cxn modelId="{62735534-F27F-43D2-9D13-82545B7364CC}" type="presParOf" srcId="{D1436990-00EB-4567-BEC4-9F3B08CE4761}" destId="{24F6BB21-9B8B-472F-91CA-9DC56FD18D90}" srcOrd="0" destOrd="0" presId="urn:microsoft.com/office/officeart/2005/8/layout/hierarchy3"/>
    <dgm:cxn modelId="{9B221DA4-017D-4A80-80CF-EDE638B54DF7}" type="presParOf" srcId="{D1436990-00EB-4567-BEC4-9F3B08CE4761}" destId="{A252A2A7-1EF9-40CE-9D28-1DE7234671BA}" srcOrd="1" destOrd="0" presId="urn:microsoft.com/office/officeart/2005/8/layout/hierarchy3"/>
    <dgm:cxn modelId="{B66E8581-82E5-4BEE-967C-793589FE20C7}" type="presParOf" srcId="{8C82DF36-12F8-4DF9-927A-E5F2CC88C3D7}" destId="{D77F17D7-A5A6-4ACF-9940-C99204D9405D}" srcOrd="1" destOrd="0" presId="urn:microsoft.com/office/officeart/2005/8/layout/hierarchy3"/>
    <dgm:cxn modelId="{B4474F10-D438-44D0-ABAD-AE4B06366D67}" type="presParOf" srcId="{D77F17D7-A5A6-4ACF-9940-C99204D9405D}" destId="{08C9E595-ECA5-4F30-BBF3-63642DCFC604}" srcOrd="0" destOrd="0" presId="urn:microsoft.com/office/officeart/2005/8/layout/hierarchy3"/>
    <dgm:cxn modelId="{086ABDB0-BF24-439E-9709-DB71221BACED}" type="presParOf" srcId="{D77F17D7-A5A6-4ACF-9940-C99204D9405D}" destId="{776111CB-C83D-4503-AD41-DAC98B87E15A}" srcOrd="1" destOrd="0" presId="urn:microsoft.com/office/officeart/2005/8/layout/hierarchy3"/>
    <dgm:cxn modelId="{2545F608-C96B-455F-81F2-1A37BC09A8E2}" type="presParOf" srcId="{3488AF96-3853-4F83-AB9D-12FDC27368C6}" destId="{8739109B-26B5-445B-B619-421DD71927EB}" srcOrd="3" destOrd="0" presId="urn:microsoft.com/office/officeart/2005/8/layout/hierarchy3"/>
    <dgm:cxn modelId="{25E0C3A5-EAA4-4B6D-A91C-47C416AF7505}" type="presParOf" srcId="{8739109B-26B5-445B-B619-421DD71927EB}" destId="{736A5BA1-A716-4C9B-9B05-1EF2FFC3456C}" srcOrd="0" destOrd="0" presId="urn:microsoft.com/office/officeart/2005/8/layout/hierarchy3"/>
    <dgm:cxn modelId="{2B2F8CA7-575F-4EE1-A7A0-EB567DBD7EE5}" type="presParOf" srcId="{736A5BA1-A716-4C9B-9B05-1EF2FFC3456C}" destId="{5EB86945-B1F1-4F35-8C63-C9CC08EA9FF3}" srcOrd="0" destOrd="0" presId="urn:microsoft.com/office/officeart/2005/8/layout/hierarchy3"/>
    <dgm:cxn modelId="{11AAF61D-35F0-40CC-9D2B-05A22EFE2ADB}" type="presParOf" srcId="{736A5BA1-A716-4C9B-9B05-1EF2FFC3456C}" destId="{DA6C04C4-B86A-4844-A3E5-FAC0EE5D25AD}" srcOrd="1" destOrd="0" presId="urn:microsoft.com/office/officeart/2005/8/layout/hierarchy3"/>
    <dgm:cxn modelId="{DACE5512-9156-4F2A-8FC3-890C8EACF122}" type="presParOf" srcId="{8739109B-26B5-445B-B619-421DD71927EB}" destId="{9F5EA3EF-1492-42F2-9B5A-FD4DE30E30C7}" srcOrd="1" destOrd="0" presId="urn:microsoft.com/office/officeart/2005/8/layout/hierarchy3"/>
    <dgm:cxn modelId="{B7595096-103E-497A-B809-7154E6CA18C0}" type="presParOf" srcId="{9F5EA3EF-1492-42F2-9B5A-FD4DE30E30C7}" destId="{F19A62B1-53DB-4613-911F-F561159EFE57}" srcOrd="0" destOrd="0" presId="urn:microsoft.com/office/officeart/2005/8/layout/hierarchy3"/>
    <dgm:cxn modelId="{FF443A4A-B842-4294-98A3-0AAD43246833}" type="presParOf" srcId="{9F5EA3EF-1492-42F2-9B5A-FD4DE30E30C7}" destId="{D6181E5E-B43D-4EE2-BCA6-DBEE7775E95F}"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81AEF25-D40F-4C1C-8A54-778D77DB18C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8B3C6F-04A5-495F-98A4-EC09AFBDCD76}">
      <dgm:prSet/>
      <dgm:spPr/>
      <dgm:t>
        <a:bodyPr/>
        <a:lstStyle/>
        <a:p>
          <a:r>
            <a:rPr lang="en-GB" dirty="0"/>
            <a:t>One key </a:t>
          </a:r>
          <a:r>
            <a:rPr lang="en-GB" b="1" dirty="0">
              <a:solidFill>
                <a:srgbClr val="FF0000"/>
              </a:solidFill>
            </a:rPr>
            <a:t>limitation</a:t>
          </a:r>
          <a:r>
            <a:rPr lang="en-GB" dirty="0"/>
            <a:t> of this technique is its </a:t>
          </a:r>
          <a:r>
            <a:rPr lang="en-GB" b="1" dirty="0"/>
            <a:t>dependence on assumptions </a:t>
          </a:r>
          <a:r>
            <a:rPr lang="en-GB" dirty="0"/>
            <a:t>made in the first testing technique regarding </a:t>
          </a:r>
          <a:r>
            <a:rPr lang="en-GB" b="1" dirty="0"/>
            <a:t>valid</a:t>
          </a:r>
          <a:r>
            <a:rPr lang="en-GB" dirty="0"/>
            <a:t> input ranges. This technique assumes that </a:t>
          </a:r>
          <a:r>
            <a:rPr lang="en-GB" b="1" dirty="0"/>
            <a:t>ALL</a:t>
          </a:r>
          <a:r>
            <a:rPr lang="en-GB" dirty="0"/>
            <a:t> inputs within the specified range are </a:t>
          </a:r>
          <a:r>
            <a:rPr lang="en-GB" b="1" dirty="0"/>
            <a:t>valid and behave similarly</a:t>
          </a:r>
          <a:r>
            <a:rPr lang="en-GB" dirty="0"/>
            <a:t>. If these assumptions are </a:t>
          </a:r>
          <a:r>
            <a:rPr lang="en-GB" b="1" dirty="0"/>
            <a:t>inaccurate or incomplete</a:t>
          </a:r>
          <a:r>
            <a:rPr lang="en-GB" dirty="0"/>
            <a:t>, there is a risk of overlooking issues with inputs within this range.</a:t>
          </a:r>
        </a:p>
      </dgm:t>
    </dgm:pt>
    <dgm:pt modelId="{EDF2467B-865E-4211-B982-2685D517F45C}" type="parTrans" cxnId="{50AA32F3-4D45-4C26-BBC2-C6B1351C64E2}">
      <dgm:prSet/>
      <dgm:spPr/>
      <dgm:t>
        <a:bodyPr/>
        <a:lstStyle/>
        <a:p>
          <a:endParaRPr lang="en-US"/>
        </a:p>
      </dgm:t>
    </dgm:pt>
    <dgm:pt modelId="{A8232EC2-61F9-4765-BE5D-70C63F563900}" type="sibTrans" cxnId="{50AA32F3-4D45-4C26-BBC2-C6B1351C64E2}">
      <dgm:prSet/>
      <dgm:spPr/>
      <dgm:t>
        <a:bodyPr/>
        <a:lstStyle/>
        <a:p>
          <a:endParaRPr lang="en-US"/>
        </a:p>
      </dgm:t>
    </dgm:pt>
    <dgm:pt modelId="{AE01DA63-D58C-4E00-8058-3EA815BC642E}">
      <dgm:prSet/>
      <dgm:spPr/>
      <dgm:t>
        <a:bodyPr/>
        <a:lstStyle/>
        <a:p>
          <a:r>
            <a:rPr lang="en-GB" dirty="0"/>
            <a:t>Additionally, the approach might miss potential errors related to the </a:t>
          </a:r>
          <a:r>
            <a:rPr lang="en-GB" b="0" dirty="0"/>
            <a:t>type</a:t>
          </a:r>
          <a:r>
            <a:rPr lang="en-GB" dirty="0"/>
            <a:t> of data, such as float values </a:t>
          </a:r>
          <a:r>
            <a:rPr lang="en-GB" b="0" dirty="0"/>
            <a:t>within the valid range </a:t>
          </a:r>
          <a:r>
            <a:rPr lang="en-GB" b="1" dirty="0"/>
            <a:t>not being tested</a:t>
          </a:r>
          <a:r>
            <a:rPr lang="en-GB" dirty="0"/>
            <a:t>. This reliance on assumptions can limit the </a:t>
          </a:r>
          <a:r>
            <a:rPr lang="en-GB" b="1" dirty="0"/>
            <a:t>flexibility</a:t>
          </a:r>
          <a:r>
            <a:rPr lang="en-GB" dirty="0"/>
            <a:t> of the approach and </a:t>
          </a:r>
          <a:r>
            <a:rPr lang="en-GB" b="1" dirty="0"/>
            <a:t>increase</a:t>
          </a:r>
          <a:r>
            <a:rPr lang="en-GB" dirty="0"/>
            <a:t> the likelihood of missing edge cases that fall outside of the defined input partitions.</a:t>
          </a:r>
          <a:endParaRPr lang="en-US" dirty="0"/>
        </a:p>
      </dgm:t>
    </dgm:pt>
    <dgm:pt modelId="{375E9A3D-D45C-492A-984D-1E49DF2AD64D}" type="parTrans" cxnId="{70F0F57E-6A53-418C-927F-6ECD6DB9D240}">
      <dgm:prSet/>
      <dgm:spPr/>
      <dgm:t>
        <a:bodyPr/>
        <a:lstStyle/>
        <a:p>
          <a:endParaRPr lang="en-US"/>
        </a:p>
      </dgm:t>
    </dgm:pt>
    <dgm:pt modelId="{5668D482-8BF6-4231-825E-6ED06FD1DD3E}" type="sibTrans" cxnId="{70F0F57E-6A53-418C-927F-6ECD6DB9D240}">
      <dgm:prSet/>
      <dgm:spPr/>
      <dgm:t>
        <a:bodyPr/>
        <a:lstStyle/>
        <a:p>
          <a:endParaRPr lang="en-US"/>
        </a:p>
      </dgm:t>
    </dgm:pt>
    <dgm:pt modelId="{961BE708-02B5-4379-A27B-456244466CCA}" type="pres">
      <dgm:prSet presAssocID="{081AEF25-D40F-4C1C-8A54-778D77DB18C5}" presName="root" presStyleCnt="0">
        <dgm:presLayoutVars>
          <dgm:dir/>
          <dgm:resizeHandles val="exact"/>
        </dgm:presLayoutVars>
      </dgm:prSet>
      <dgm:spPr/>
    </dgm:pt>
    <dgm:pt modelId="{72B5123B-B202-48FF-BDF1-84AE1742ADC9}" type="pres">
      <dgm:prSet presAssocID="{508B3C6F-04A5-495F-98A4-EC09AFBDCD76}" presName="compNode" presStyleCnt="0"/>
      <dgm:spPr/>
    </dgm:pt>
    <dgm:pt modelId="{68074EE9-0CD0-4F28-94B5-AFF56AC6E033}" type="pres">
      <dgm:prSet presAssocID="{508B3C6F-04A5-495F-98A4-EC09AFBDCD7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D0ECE91E-2643-4EBA-9C7C-264C06B3281F}" type="pres">
      <dgm:prSet presAssocID="{508B3C6F-04A5-495F-98A4-EC09AFBDCD76}" presName="spaceRect" presStyleCnt="0"/>
      <dgm:spPr/>
    </dgm:pt>
    <dgm:pt modelId="{D725841D-1327-47D5-80EF-88EB954190F6}" type="pres">
      <dgm:prSet presAssocID="{508B3C6F-04A5-495F-98A4-EC09AFBDCD76}" presName="textRect" presStyleLbl="revTx" presStyleIdx="0" presStyleCnt="2">
        <dgm:presLayoutVars>
          <dgm:chMax val="1"/>
          <dgm:chPref val="1"/>
        </dgm:presLayoutVars>
      </dgm:prSet>
      <dgm:spPr/>
    </dgm:pt>
    <dgm:pt modelId="{DDC39335-F2FB-4D88-BAE6-84488E144B37}" type="pres">
      <dgm:prSet presAssocID="{A8232EC2-61F9-4765-BE5D-70C63F563900}" presName="sibTrans" presStyleCnt="0"/>
      <dgm:spPr/>
    </dgm:pt>
    <dgm:pt modelId="{8C7148EC-9349-474D-BC3E-11DD56F1C0FF}" type="pres">
      <dgm:prSet presAssocID="{AE01DA63-D58C-4E00-8058-3EA815BC642E}" presName="compNode" presStyleCnt="0"/>
      <dgm:spPr/>
    </dgm:pt>
    <dgm:pt modelId="{56FB123D-0225-4E04-A101-A61B13237723}" type="pres">
      <dgm:prSet presAssocID="{AE01DA63-D58C-4E00-8058-3EA815BC64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8677ED70-2BAD-4CC5-9AB9-42778AAA4967}" type="pres">
      <dgm:prSet presAssocID="{AE01DA63-D58C-4E00-8058-3EA815BC642E}" presName="spaceRect" presStyleCnt="0"/>
      <dgm:spPr/>
    </dgm:pt>
    <dgm:pt modelId="{9B182868-4534-49FB-9B5B-1434C83F9EFA}" type="pres">
      <dgm:prSet presAssocID="{AE01DA63-D58C-4E00-8058-3EA815BC642E}" presName="textRect" presStyleLbl="revTx" presStyleIdx="1" presStyleCnt="2" custLinFactNeighborY="744">
        <dgm:presLayoutVars>
          <dgm:chMax val="1"/>
          <dgm:chPref val="1"/>
        </dgm:presLayoutVars>
      </dgm:prSet>
      <dgm:spPr/>
    </dgm:pt>
  </dgm:ptLst>
  <dgm:cxnLst>
    <dgm:cxn modelId="{D90A2B25-A525-40AB-B3A9-8AAE15F3D0C5}" type="presOf" srcId="{081AEF25-D40F-4C1C-8A54-778D77DB18C5}" destId="{961BE708-02B5-4379-A27B-456244466CCA}" srcOrd="0" destOrd="0" presId="urn:microsoft.com/office/officeart/2018/2/layout/IconLabelList"/>
    <dgm:cxn modelId="{0E813E29-36E7-4484-8A66-56EBC7B124EC}" type="presOf" srcId="{AE01DA63-D58C-4E00-8058-3EA815BC642E}" destId="{9B182868-4534-49FB-9B5B-1434C83F9EFA}" srcOrd="0" destOrd="0" presId="urn:microsoft.com/office/officeart/2018/2/layout/IconLabelList"/>
    <dgm:cxn modelId="{70F0F57E-6A53-418C-927F-6ECD6DB9D240}" srcId="{081AEF25-D40F-4C1C-8A54-778D77DB18C5}" destId="{AE01DA63-D58C-4E00-8058-3EA815BC642E}" srcOrd="1" destOrd="0" parTransId="{375E9A3D-D45C-492A-984D-1E49DF2AD64D}" sibTransId="{5668D482-8BF6-4231-825E-6ED06FD1DD3E}"/>
    <dgm:cxn modelId="{B7F7B1E0-26EA-40FE-B911-FBCA5FCB531B}" type="presOf" srcId="{508B3C6F-04A5-495F-98A4-EC09AFBDCD76}" destId="{D725841D-1327-47D5-80EF-88EB954190F6}" srcOrd="0" destOrd="0" presId="urn:microsoft.com/office/officeart/2018/2/layout/IconLabelList"/>
    <dgm:cxn modelId="{50AA32F3-4D45-4C26-BBC2-C6B1351C64E2}" srcId="{081AEF25-D40F-4C1C-8A54-778D77DB18C5}" destId="{508B3C6F-04A5-495F-98A4-EC09AFBDCD76}" srcOrd="0" destOrd="0" parTransId="{EDF2467B-865E-4211-B982-2685D517F45C}" sibTransId="{A8232EC2-61F9-4765-BE5D-70C63F563900}"/>
    <dgm:cxn modelId="{C62761EB-54E4-4F1D-AE31-AA78C6B5EC58}" type="presParOf" srcId="{961BE708-02B5-4379-A27B-456244466CCA}" destId="{72B5123B-B202-48FF-BDF1-84AE1742ADC9}" srcOrd="0" destOrd="0" presId="urn:microsoft.com/office/officeart/2018/2/layout/IconLabelList"/>
    <dgm:cxn modelId="{10552DC9-40C6-49BF-835C-0A0E074CBA8E}" type="presParOf" srcId="{72B5123B-B202-48FF-BDF1-84AE1742ADC9}" destId="{68074EE9-0CD0-4F28-94B5-AFF56AC6E033}" srcOrd="0" destOrd="0" presId="urn:microsoft.com/office/officeart/2018/2/layout/IconLabelList"/>
    <dgm:cxn modelId="{884F2639-EDBA-4432-A06B-514D2516DD4D}" type="presParOf" srcId="{72B5123B-B202-48FF-BDF1-84AE1742ADC9}" destId="{D0ECE91E-2643-4EBA-9C7C-264C06B3281F}" srcOrd="1" destOrd="0" presId="urn:microsoft.com/office/officeart/2018/2/layout/IconLabelList"/>
    <dgm:cxn modelId="{9BB4D20B-5949-4AC6-AB9A-090C8A8D1648}" type="presParOf" srcId="{72B5123B-B202-48FF-BDF1-84AE1742ADC9}" destId="{D725841D-1327-47D5-80EF-88EB954190F6}" srcOrd="2" destOrd="0" presId="urn:microsoft.com/office/officeart/2018/2/layout/IconLabelList"/>
    <dgm:cxn modelId="{33239FEB-46EB-406B-9BEF-37E8DAD4D0EA}" type="presParOf" srcId="{961BE708-02B5-4379-A27B-456244466CCA}" destId="{DDC39335-F2FB-4D88-BAE6-84488E144B37}" srcOrd="1" destOrd="0" presId="urn:microsoft.com/office/officeart/2018/2/layout/IconLabelList"/>
    <dgm:cxn modelId="{74C484A6-A1DF-45EF-890B-E5E22716ECE5}" type="presParOf" srcId="{961BE708-02B5-4379-A27B-456244466CCA}" destId="{8C7148EC-9349-474D-BC3E-11DD56F1C0FF}" srcOrd="2" destOrd="0" presId="urn:microsoft.com/office/officeart/2018/2/layout/IconLabelList"/>
    <dgm:cxn modelId="{2322A07E-0A46-4409-A869-EADD99B9CCCE}" type="presParOf" srcId="{8C7148EC-9349-474D-BC3E-11DD56F1C0FF}" destId="{56FB123D-0225-4E04-A101-A61B13237723}" srcOrd="0" destOrd="0" presId="urn:microsoft.com/office/officeart/2018/2/layout/IconLabelList"/>
    <dgm:cxn modelId="{704515CD-718F-45AA-BA12-E912E1E4435F}" type="presParOf" srcId="{8C7148EC-9349-474D-BC3E-11DD56F1C0FF}" destId="{8677ED70-2BAD-4CC5-9AB9-42778AAA4967}" srcOrd="1" destOrd="0" presId="urn:microsoft.com/office/officeart/2018/2/layout/IconLabelList"/>
    <dgm:cxn modelId="{A0071155-5FAE-4C99-891C-1EC2C0D7C8B8}" type="presParOf" srcId="{8C7148EC-9349-474D-BC3E-11DD56F1C0FF}" destId="{9B182868-4534-49FB-9B5B-1434C83F9EF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6E1EC6E-BE87-4FD2-B44F-5215D383F64E}"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1786447-72B2-4AED-80BE-79C2E91C0165}">
      <dgm:prSet/>
      <dgm:spPr/>
      <dgm:t>
        <a:bodyPr/>
        <a:lstStyle/>
        <a:p>
          <a:r>
            <a:rPr lang="en-GB"/>
            <a:t>Upon reflection, I realized that there could be other potential errors a user might encounter that wouldn’t be detected with the </a:t>
          </a:r>
          <a:r>
            <a:rPr lang="en-GB" b="1"/>
            <a:t>current</a:t>
          </a:r>
          <a:r>
            <a:rPr lang="en-GB"/>
            <a:t> set of tests. </a:t>
          </a:r>
          <a:endParaRPr lang="en-US"/>
        </a:p>
      </dgm:t>
    </dgm:pt>
    <dgm:pt modelId="{E207B400-6C33-4755-B453-DA0F17A212B8}" type="parTrans" cxnId="{93380FE3-753E-4B10-B7F8-12035BBB3ED4}">
      <dgm:prSet/>
      <dgm:spPr/>
      <dgm:t>
        <a:bodyPr/>
        <a:lstStyle/>
        <a:p>
          <a:endParaRPr lang="en-US"/>
        </a:p>
      </dgm:t>
    </dgm:pt>
    <dgm:pt modelId="{C97AE38A-2B49-4A63-9558-5E915C5FF8B3}" type="sibTrans" cxnId="{93380FE3-753E-4B10-B7F8-12035BBB3ED4}">
      <dgm:prSet/>
      <dgm:spPr/>
      <dgm:t>
        <a:bodyPr/>
        <a:lstStyle/>
        <a:p>
          <a:endParaRPr lang="en-US"/>
        </a:p>
      </dgm:t>
    </dgm:pt>
    <dgm:pt modelId="{D65288B9-87A2-4318-B280-2B3FE490B9B5}">
      <dgm:prSet/>
      <dgm:spPr/>
      <dgm:t>
        <a:bodyPr/>
        <a:lstStyle/>
        <a:p>
          <a:r>
            <a:rPr lang="en-GB" dirty="0"/>
            <a:t>I felt that moving on to testing other parts of the </a:t>
          </a:r>
          <a:r>
            <a:rPr lang="en-GB" b="1" dirty="0"/>
            <a:t>software in question</a:t>
          </a:r>
          <a:r>
            <a:rPr lang="en-GB" dirty="0"/>
            <a:t> without further exploration of edge cases would be </a:t>
          </a:r>
          <a:r>
            <a:rPr lang="en-GB" b="1" dirty="0">
              <a:solidFill>
                <a:srgbClr val="FF0000"/>
              </a:solidFill>
            </a:rPr>
            <a:t>unjustifiable</a:t>
          </a:r>
          <a:r>
            <a:rPr lang="en-GB" dirty="0"/>
            <a:t>. This led me to modify the technique to incorporate </a:t>
          </a:r>
          <a:r>
            <a:rPr lang="en-GB" b="1" dirty="0"/>
            <a:t>exploratory testing.</a:t>
          </a:r>
        </a:p>
        <a:p>
          <a:r>
            <a:rPr lang="en-GB" dirty="0"/>
            <a:t>I conducted several exploratory tests using varying inputs to determine whether the CSV file would open under </a:t>
          </a:r>
          <a:r>
            <a:rPr lang="en-GB" b="1" dirty="0"/>
            <a:t>different edge-case conditions. </a:t>
          </a:r>
          <a:endParaRPr lang="en-US" b="1" dirty="0"/>
        </a:p>
      </dgm:t>
    </dgm:pt>
    <dgm:pt modelId="{68C5E883-973A-432C-ABDE-C393377195D0}" type="parTrans" cxnId="{E08EDB76-4DA8-4F33-8692-7E8DF04511EA}">
      <dgm:prSet/>
      <dgm:spPr/>
      <dgm:t>
        <a:bodyPr/>
        <a:lstStyle/>
        <a:p>
          <a:endParaRPr lang="en-US"/>
        </a:p>
      </dgm:t>
    </dgm:pt>
    <dgm:pt modelId="{F1469457-735F-4BD1-8E47-DE88CB9152CB}" type="sibTrans" cxnId="{E08EDB76-4DA8-4F33-8692-7E8DF04511EA}">
      <dgm:prSet/>
      <dgm:spPr/>
      <dgm:t>
        <a:bodyPr/>
        <a:lstStyle/>
        <a:p>
          <a:endParaRPr lang="en-US"/>
        </a:p>
      </dgm:t>
    </dgm:pt>
    <dgm:pt modelId="{73FAC20F-7E7D-4A22-85E7-548782445595}">
      <dgm:prSet/>
      <dgm:spPr/>
      <dgm:t>
        <a:bodyPr/>
        <a:lstStyle/>
        <a:p>
          <a:r>
            <a:rPr lang="en-GB" dirty="0"/>
            <a:t>Given the limitations mentioned, the existing tests did not provide a sufficient basis to </a:t>
          </a:r>
          <a:r>
            <a:rPr lang="en-GB" b="1" dirty="0"/>
            <a:t>fully assess the performance of the function.</a:t>
          </a:r>
        </a:p>
      </dgm:t>
    </dgm:pt>
    <dgm:pt modelId="{4864B54B-10A1-4BEB-A0C4-04E653FF9CFE}" type="parTrans" cxnId="{A814860D-1F17-482A-8279-890CFD1F515E}">
      <dgm:prSet/>
      <dgm:spPr/>
      <dgm:t>
        <a:bodyPr/>
        <a:lstStyle/>
        <a:p>
          <a:endParaRPr lang="en-US"/>
        </a:p>
      </dgm:t>
    </dgm:pt>
    <dgm:pt modelId="{0A4D9765-03FE-4C1A-AB0F-69D7BA51DB12}" type="sibTrans" cxnId="{A814860D-1F17-482A-8279-890CFD1F515E}">
      <dgm:prSet/>
      <dgm:spPr/>
      <dgm:t>
        <a:bodyPr/>
        <a:lstStyle/>
        <a:p>
          <a:endParaRPr lang="en-US"/>
        </a:p>
      </dgm:t>
    </dgm:pt>
    <dgm:pt modelId="{EAAE968F-7B24-415D-ABBE-DCF4AE5B1F75}">
      <dgm:prSet/>
      <dgm:spPr/>
      <dgm:t>
        <a:bodyPr/>
        <a:lstStyle/>
        <a:p>
          <a:r>
            <a:rPr lang="en-GB" dirty="0"/>
            <a:t>This integration is </a:t>
          </a:r>
          <a:r>
            <a:rPr lang="en-GB" b="1" dirty="0">
              <a:solidFill>
                <a:srgbClr val="00B050"/>
              </a:solidFill>
            </a:rPr>
            <a:t>justified</a:t>
          </a:r>
          <a:r>
            <a:rPr lang="en-GB" dirty="0"/>
            <a:t> because as a result, I discovered numerous </a:t>
          </a:r>
          <a:r>
            <a:rPr lang="en-GB" b="1" dirty="0"/>
            <a:t>additional</a:t>
          </a:r>
          <a:r>
            <a:rPr lang="en-GB" dirty="0"/>
            <a:t> defects </a:t>
          </a:r>
          <a:r>
            <a:rPr lang="en-GB" b="1" dirty="0"/>
            <a:t>with</a:t>
          </a:r>
          <a:r>
            <a:rPr lang="en-GB" dirty="0"/>
            <a:t> the integration of exploratory testing. This further validated the approach by demonstrating the value of integrating exploratory testing to uncover additional issues.</a:t>
          </a:r>
          <a:endParaRPr lang="en-US" dirty="0"/>
        </a:p>
      </dgm:t>
    </dgm:pt>
    <dgm:pt modelId="{7F621CF1-E8EF-4F3B-BF78-A10A7301ED75}" type="parTrans" cxnId="{3224C904-4CCD-4D9E-8B84-01DA51CEB3BB}">
      <dgm:prSet/>
      <dgm:spPr/>
      <dgm:t>
        <a:bodyPr/>
        <a:lstStyle/>
        <a:p>
          <a:endParaRPr lang="en-US"/>
        </a:p>
      </dgm:t>
    </dgm:pt>
    <dgm:pt modelId="{811C3637-7432-4AEE-B0DD-E82D5C9876A3}" type="sibTrans" cxnId="{3224C904-4CCD-4D9E-8B84-01DA51CEB3BB}">
      <dgm:prSet/>
      <dgm:spPr/>
      <dgm:t>
        <a:bodyPr/>
        <a:lstStyle/>
        <a:p>
          <a:endParaRPr lang="en-US"/>
        </a:p>
      </dgm:t>
    </dgm:pt>
    <dgm:pt modelId="{E2724DA9-982E-4EE3-AFB3-3FC4EFB81213}" type="pres">
      <dgm:prSet presAssocID="{B6E1EC6E-BE87-4FD2-B44F-5215D383F64E}" presName="root" presStyleCnt="0">
        <dgm:presLayoutVars>
          <dgm:dir/>
          <dgm:resizeHandles val="exact"/>
        </dgm:presLayoutVars>
      </dgm:prSet>
      <dgm:spPr/>
    </dgm:pt>
    <dgm:pt modelId="{77F13A0E-A5FA-4B0B-AD10-DFE75FF21E02}" type="pres">
      <dgm:prSet presAssocID="{B6E1EC6E-BE87-4FD2-B44F-5215D383F64E}" presName="container" presStyleCnt="0">
        <dgm:presLayoutVars>
          <dgm:dir/>
          <dgm:resizeHandles val="exact"/>
        </dgm:presLayoutVars>
      </dgm:prSet>
      <dgm:spPr/>
    </dgm:pt>
    <dgm:pt modelId="{E09CE497-DE14-4D06-94DB-0842AC6B3E8B}" type="pres">
      <dgm:prSet presAssocID="{11786447-72B2-4AED-80BE-79C2E91C0165}" presName="compNode" presStyleCnt="0"/>
      <dgm:spPr/>
    </dgm:pt>
    <dgm:pt modelId="{64FD4437-83A4-467E-AAA6-6075E69C75F9}" type="pres">
      <dgm:prSet presAssocID="{11786447-72B2-4AED-80BE-79C2E91C0165}" presName="iconBgRect" presStyleLbl="bgShp" presStyleIdx="0" presStyleCnt="4"/>
      <dgm:spPr/>
    </dgm:pt>
    <dgm:pt modelId="{167460F8-7D5A-40DA-B5C8-0A230820E9B4}" type="pres">
      <dgm:prSet presAssocID="{11786447-72B2-4AED-80BE-79C2E91C016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rritant"/>
        </a:ext>
      </dgm:extLst>
    </dgm:pt>
    <dgm:pt modelId="{43231FAF-9AE0-4076-88BF-A3422F0061BF}" type="pres">
      <dgm:prSet presAssocID="{11786447-72B2-4AED-80BE-79C2E91C0165}" presName="spaceRect" presStyleCnt="0"/>
      <dgm:spPr/>
    </dgm:pt>
    <dgm:pt modelId="{C5081F83-24DC-4B15-8598-C7449ABB97C5}" type="pres">
      <dgm:prSet presAssocID="{11786447-72B2-4AED-80BE-79C2E91C0165}" presName="textRect" presStyleLbl="revTx" presStyleIdx="0" presStyleCnt="4">
        <dgm:presLayoutVars>
          <dgm:chMax val="1"/>
          <dgm:chPref val="1"/>
        </dgm:presLayoutVars>
      </dgm:prSet>
      <dgm:spPr/>
    </dgm:pt>
    <dgm:pt modelId="{FF5ECE3B-7E71-4038-A6A9-1BA6EBA847A8}" type="pres">
      <dgm:prSet presAssocID="{C97AE38A-2B49-4A63-9558-5E915C5FF8B3}" presName="sibTrans" presStyleLbl="sibTrans2D1" presStyleIdx="0" presStyleCnt="0"/>
      <dgm:spPr/>
    </dgm:pt>
    <dgm:pt modelId="{AE8785B9-A301-4A7D-A4A3-069F9CF92226}" type="pres">
      <dgm:prSet presAssocID="{D65288B9-87A2-4318-B280-2B3FE490B9B5}" presName="compNode" presStyleCnt="0"/>
      <dgm:spPr/>
    </dgm:pt>
    <dgm:pt modelId="{DF0A5384-1C2A-4CC5-98B9-8F3CB982C04C}" type="pres">
      <dgm:prSet presAssocID="{D65288B9-87A2-4318-B280-2B3FE490B9B5}" presName="iconBgRect" presStyleLbl="bgShp" presStyleIdx="1" presStyleCnt="4"/>
      <dgm:spPr/>
    </dgm:pt>
    <dgm:pt modelId="{14FD24A3-7CFA-40AE-853B-C2860BEE93D1}" type="pres">
      <dgm:prSet presAssocID="{D65288B9-87A2-4318-B280-2B3FE490B9B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ight Bulb and Gear"/>
        </a:ext>
      </dgm:extLst>
    </dgm:pt>
    <dgm:pt modelId="{50C7080F-1E4D-4C2B-925F-EA0245330E43}" type="pres">
      <dgm:prSet presAssocID="{D65288B9-87A2-4318-B280-2B3FE490B9B5}" presName="spaceRect" presStyleCnt="0"/>
      <dgm:spPr/>
    </dgm:pt>
    <dgm:pt modelId="{01FDEC1A-88FF-4ACA-95AF-3331357BAF0F}" type="pres">
      <dgm:prSet presAssocID="{D65288B9-87A2-4318-B280-2B3FE490B9B5}" presName="textRect" presStyleLbl="revTx" presStyleIdx="1" presStyleCnt="4">
        <dgm:presLayoutVars>
          <dgm:chMax val="1"/>
          <dgm:chPref val="1"/>
        </dgm:presLayoutVars>
      </dgm:prSet>
      <dgm:spPr/>
    </dgm:pt>
    <dgm:pt modelId="{3668A0A9-3E95-4BA4-B446-2C32AD57B179}" type="pres">
      <dgm:prSet presAssocID="{F1469457-735F-4BD1-8E47-DE88CB9152CB}" presName="sibTrans" presStyleLbl="sibTrans2D1" presStyleIdx="0" presStyleCnt="0"/>
      <dgm:spPr/>
    </dgm:pt>
    <dgm:pt modelId="{D4C57601-0894-46FB-A791-FFBD927B9011}" type="pres">
      <dgm:prSet presAssocID="{73FAC20F-7E7D-4A22-85E7-548782445595}" presName="compNode" presStyleCnt="0"/>
      <dgm:spPr/>
    </dgm:pt>
    <dgm:pt modelId="{95DE247F-7CD8-4F6A-ACF8-81BE0D88E2C9}" type="pres">
      <dgm:prSet presAssocID="{73FAC20F-7E7D-4A22-85E7-548782445595}" presName="iconBgRect" presStyleLbl="bgShp" presStyleIdx="2" presStyleCnt="4"/>
      <dgm:spPr/>
    </dgm:pt>
    <dgm:pt modelId="{CFE6B9E8-565C-4D3D-A1E0-A36D75A7351D}" type="pres">
      <dgm:prSet presAssocID="{73FAC20F-7E7D-4A22-85E7-5487824455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Checklist"/>
        </a:ext>
      </dgm:extLst>
    </dgm:pt>
    <dgm:pt modelId="{EC2E965E-0B99-468A-A648-F1D0C5A97641}" type="pres">
      <dgm:prSet presAssocID="{73FAC20F-7E7D-4A22-85E7-548782445595}" presName="spaceRect" presStyleCnt="0"/>
      <dgm:spPr/>
    </dgm:pt>
    <dgm:pt modelId="{6BFDE35D-4C94-4E4F-9FF5-BD1C706BE992}" type="pres">
      <dgm:prSet presAssocID="{73FAC20F-7E7D-4A22-85E7-548782445595}" presName="textRect" presStyleLbl="revTx" presStyleIdx="2" presStyleCnt="4">
        <dgm:presLayoutVars>
          <dgm:chMax val="1"/>
          <dgm:chPref val="1"/>
        </dgm:presLayoutVars>
      </dgm:prSet>
      <dgm:spPr/>
    </dgm:pt>
    <dgm:pt modelId="{669F5029-4A60-4A99-9807-F782023DFA1F}" type="pres">
      <dgm:prSet presAssocID="{0A4D9765-03FE-4C1A-AB0F-69D7BA51DB12}" presName="sibTrans" presStyleLbl="sibTrans2D1" presStyleIdx="0" presStyleCnt="0"/>
      <dgm:spPr/>
    </dgm:pt>
    <dgm:pt modelId="{9AE96991-9B09-4851-8EE0-D61D957C3975}" type="pres">
      <dgm:prSet presAssocID="{EAAE968F-7B24-415D-ABBE-DCF4AE5B1F75}" presName="compNode" presStyleCnt="0"/>
      <dgm:spPr/>
    </dgm:pt>
    <dgm:pt modelId="{50221A38-E59A-443E-9B35-6A902CD37365}" type="pres">
      <dgm:prSet presAssocID="{EAAE968F-7B24-415D-ABBE-DCF4AE5B1F75}" presName="iconBgRect" presStyleLbl="bgShp" presStyleIdx="3" presStyleCnt="4"/>
      <dgm:spPr/>
    </dgm:pt>
    <dgm:pt modelId="{10120D3E-E931-4DDC-9416-35877079A82B}" type="pres">
      <dgm:prSet presAssocID="{EAAE968F-7B24-415D-ABBE-DCF4AE5B1F7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7BCA2001-9459-4F0A-8B4A-F44FF0C7954F}" type="pres">
      <dgm:prSet presAssocID="{EAAE968F-7B24-415D-ABBE-DCF4AE5B1F75}" presName="spaceRect" presStyleCnt="0"/>
      <dgm:spPr/>
    </dgm:pt>
    <dgm:pt modelId="{72A0A3E9-592F-47C1-B9D4-ED2C0A4618D1}" type="pres">
      <dgm:prSet presAssocID="{EAAE968F-7B24-415D-ABBE-DCF4AE5B1F75}" presName="textRect" presStyleLbl="revTx" presStyleIdx="3" presStyleCnt="4">
        <dgm:presLayoutVars>
          <dgm:chMax val="1"/>
          <dgm:chPref val="1"/>
        </dgm:presLayoutVars>
      </dgm:prSet>
      <dgm:spPr/>
    </dgm:pt>
  </dgm:ptLst>
  <dgm:cxnLst>
    <dgm:cxn modelId="{3224C904-4CCD-4D9E-8B84-01DA51CEB3BB}" srcId="{B6E1EC6E-BE87-4FD2-B44F-5215D383F64E}" destId="{EAAE968F-7B24-415D-ABBE-DCF4AE5B1F75}" srcOrd="3" destOrd="0" parTransId="{7F621CF1-E8EF-4F3B-BF78-A10A7301ED75}" sibTransId="{811C3637-7432-4AEE-B0DD-E82D5C9876A3}"/>
    <dgm:cxn modelId="{A814860D-1F17-482A-8279-890CFD1F515E}" srcId="{B6E1EC6E-BE87-4FD2-B44F-5215D383F64E}" destId="{73FAC20F-7E7D-4A22-85E7-548782445595}" srcOrd="2" destOrd="0" parTransId="{4864B54B-10A1-4BEB-A0C4-04E653FF9CFE}" sibTransId="{0A4D9765-03FE-4C1A-AB0F-69D7BA51DB12}"/>
    <dgm:cxn modelId="{5D00DC2A-EFEC-4561-B939-93AD60D8E290}" type="presOf" srcId="{73FAC20F-7E7D-4A22-85E7-548782445595}" destId="{6BFDE35D-4C94-4E4F-9FF5-BD1C706BE992}" srcOrd="0" destOrd="0" presId="urn:microsoft.com/office/officeart/2018/2/layout/IconCircleList"/>
    <dgm:cxn modelId="{F8501560-A1AA-41F2-A888-B3DCF09F9F57}" type="presOf" srcId="{11786447-72B2-4AED-80BE-79C2E91C0165}" destId="{C5081F83-24DC-4B15-8598-C7449ABB97C5}" srcOrd="0" destOrd="0" presId="urn:microsoft.com/office/officeart/2018/2/layout/IconCircleList"/>
    <dgm:cxn modelId="{BFF57460-BB65-40E0-91E3-FC062F37622E}" type="presOf" srcId="{EAAE968F-7B24-415D-ABBE-DCF4AE5B1F75}" destId="{72A0A3E9-592F-47C1-B9D4-ED2C0A4618D1}" srcOrd="0" destOrd="0" presId="urn:microsoft.com/office/officeart/2018/2/layout/IconCircleList"/>
    <dgm:cxn modelId="{18B00F47-7542-422F-B093-8B4F7D03D999}" type="presOf" srcId="{F1469457-735F-4BD1-8E47-DE88CB9152CB}" destId="{3668A0A9-3E95-4BA4-B446-2C32AD57B179}" srcOrd="0" destOrd="0" presId="urn:microsoft.com/office/officeart/2018/2/layout/IconCircleList"/>
    <dgm:cxn modelId="{AEEE1850-C3D9-4020-933A-461D2730AB67}" type="presOf" srcId="{C97AE38A-2B49-4A63-9558-5E915C5FF8B3}" destId="{FF5ECE3B-7E71-4038-A6A9-1BA6EBA847A8}" srcOrd="0" destOrd="0" presId="urn:microsoft.com/office/officeart/2018/2/layout/IconCircleList"/>
    <dgm:cxn modelId="{E08EDB76-4DA8-4F33-8692-7E8DF04511EA}" srcId="{B6E1EC6E-BE87-4FD2-B44F-5215D383F64E}" destId="{D65288B9-87A2-4318-B280-2B3FE490B9B5}" srcOrd="1" destOrd="0" parTransId="{68C5E883-973A-432C-ABDE-C393377195D0}" sibTransId="{F1469457-735F-4BD1-8E47-DE88CB9152CB}"/>
    <dgm:cxn modelId="{D74F5D8B-1D56-4B86-9771-7D6947EC8563}" type="presOf" srcId="{D65288B9-87A2-4318-B280-2B3FE490B9B5}" destId="{01FDEC1A-88FF-4ACA-95AF-3331357BAF0F}" srcOrd="0" destOrd="0" presId="urn:microsoft.com/office/officeart/2018/2/layout/IconCircleList"/>
    <dgm:cxn modelId="{4CE761D3-1C2C-4FC2-9E32-37E99AB0BEA9}" type="presOf" srcId="{B6E1EC6E-BE87-4FD2-B44F-5215D383F64E}" destId="{E2724DA9-982E-4EE3-AFB3-3FC4EFB81213}" srcOrd="0" destOrd="0" presId="urn:microsoft.com/office/officeart/2018/2/layout/IconCircleList"/>
    <dgm:cxn modelId="{93380FE3-753E-4B10-B7F8-12035BBB3ED4}" srcId="{B6E1EC6E-BE87-4FD2-B44F-5215D383F64E}" destId="{11786447-72B2-4AED-80BE-79C2E91C0165}" srcOrd="0" destOrd="0" parTransId="{E207B400-6C33-4755-B453-DA0F17A212B8}" sibTransId="{C97AE38A-2B49-4A63-9558-5E915C5FF8B3}"/>
    <dgm:cxn modelId="{18764CE5-1564-4FF6-BD3E-5116EE6E3A3E}" type="presOf" srcId="{0A4D9765-03FE-4C1A-AB0F-69D7BA51DB12}" destId="{669F5029-4A60-4A99-9807-F782023DFA1F}" srcOrd="0" destOrd="0" presId="urn:microsoft.com/office/officeart/2018/2/layout/IconCircleList"/>
    <dgm:cxn modelId="{8F5BCE71-C9B0-4F90-888E-849B3201F938}" type="presParOf" srcId="{E2724DA9-982E-4EE3-AFB3-3FC4EFB81213}" destId="{77F13A0E-A5FA-4B0B-AD10-DFE75FF21E02}" srcOrd="0" destOrd="0" presId="urn:microsoft.com/office/officeart/2018/2/layout/IconCircleList"/>
    <dgm:cxn modelId="{9DD35B01-CEE6-417E-BC15-3960F28919CC}" type="presParOf" srcId="{77F13A0E-A5FA-4B0B-AD10-DFE75FF21E02}" destId="{E09CE497-DE14-4D06-94DB-0842AC6B3E8B}" srcOrd="0" destOrd="0" presId="urn:microsoft.com/office/officeart/2018/2/layout/IconCircleList"/>
    <dgm:cxn modelId="{CD1D6B5E-565A-464F-A9EA-0903C39F3923}" type="presParOf" srcId="{E09CE497-DE14-4D06-94DB-0842AC6B3E8B}" destId="{64FD4437-83A4-467E-AAA6-6075E69C75F9}" srcOrd="0" destOrd="0" presId="urn:microsoft.com/office/officeart/2018/2/layout/IconCircleList"/>
    <dgm:cxn modelId="{59A20ABB-7755-46C2-BAA2-1843793B0114}" type="presParOf" srcId="{E09CE497-DE14-4D06-94DB-0842AC6B3E8B}" destId="{167460F8-7D5A-40DA-B5C8-0A230820E9B4}" srcOrd="1" destOrd="0" presId="urn:microsoft.com/office/officeart/2018/2/layout/IconCircleList"/>
    <dgm:cxn modelId="{5D514982-3D5E-455C-BC91-7B37DA5C143F}" type="presParOf" srcId="{E09CE497-DE14-4D06-94DB-0842AC6B3E8B}" destId="{43231FAF-9AE0-4076-88BF-A3422F0061BF}" srcOrd="2" destOrd="0" presId="urn:microsoft.com/office/officeart/2018/2/layout/IconCircleList"/>
    <dgm:cxn modelId="{D6916183-3BA7-4AD6-BB8A-55E810ECC654}" type="presParOf" srcId="{E09CE497-DE14-4D06-94DB-0842AC6B3E8B}" destId="{C5081F83-24DC-4B15-8598-C7449ABB97C5}" srcOrd="3" destOrd="0" presId="urn:microsoft.com/office/officeart/2018/2/layout/IconCircleList"/>
    <dgm:cxn modelId="{C2A53793-1059-445C-AAD9-D57F68476D01}" type="presParOf" srcId="{77F13A0E-A5FA-4B0B-AD10-DFE75FF21E02}" destId="{FF5ECE3B-7E71-4038-A6A9-1BA6EBA847A8}" srcOrd="1" destOrd="0" presId="urn:microsoft.com/office/officeart/2018/2/layout/IconCircleList"/>
    <dgm:cxn modelId="{224B77A6-3688-46AF-82E2-B76A57BEC937}" type="presParOf" srcId="{77F13A0E-A5FA-4B0B-AD10-DFE75FF21E02}" destId="{AE8785B9-A301-4A7D-A4A3-069F9CF92226}" srcOrd="2" destOrd="0" presId="urn:microsoft.com/office/officeart/2018/2/layout/IconCircleList"/>
    <dgm:cxn modelId="{2FFE0F4A-5B88-4EA5-BD85-ED5295D0E57E}" type="presParOf" srcId="{AE8785B9-A301-4A7D-A4A3-069F9CF92226}" destId="{DF0A5384-1C2A-4CC5-98B9-8F3CB982C04C}" srcOrd="0" destOrd="0" presId="urn:microsoft.com/office/officeart/2018/2/layout/IconCircleList"/>
    <dgm:cxn modelId="{45906CC5-CAC8-43EE-A0F6-2DC5B14044F3}" type="presParOf" srcId="{AE8785B9-A301-4A7D-A4A3-069F9CF92226}" destId="{14FD24A3-7CFA-40AE-853B-C2860BEE93D1}" srcOrd="1" destOrd="0" presId="urn:microsoft.com/office/officeart/2018/2/layout/IconCircleList"/>
    <dgm:cxn modelId="{DC5374EE-1B45-476B-B220-6B1850818BAE}" type="presParOf" srcId="{AE8785B9-A301-4A7D-A4A3-069F9CF92226}" destId="{50C7080F-1E4D-4C2B-925F-EA0245330E43}" srcOrd="2" destOrd="0" presId="urn:microsoft.com/office/officeart/2018/2/layout/IconCircleList"/>
    <dgm:cxn modelId="{EAC2FF3F-3A8B-48E2-8C82-89917854CB16}" type="presParOf" srcId="{AE8785B9-A301-4A7D-A4A3-069F9CF92226}" destId="{01FDEC1A-88FF-4ACA-95AF-3331357BAF0F}" srcOrd="3" destOrd="0" presId="urn:microsoft.com/office/officeart/2018/2/layout/IconCircleList"/>
    <dgm:cxn modelId="{66D6640B-1124-4CAE-A0A2-B1415D124E34}" type="presParOf" srcId="{77F13A0E-A5FA-4B0B-AD10-DFE75FF21E02}" destId="{3668A0A9-3E95-4BA4-B446-2C32AD57B179}" srcOrd="3" destOrd="0" presId="urn:microsoft.com/office/officeart/2018/2/layout/IconCircleList"/>
    <dgm:cxn modelId="{3D3BAF12-279C-4A6A-832F-707918CF8589}" type="presParOf" srcId="{77F13A0E-A5FA-4B0B-AD10-DFE75FF21E02}" destId="{D4C57601-0894-46FB-A791-FFBD927B9011}" srcOrd="4" destOrd="0" presId="urn:microsoft.com/office/officeart/2018/2/layout/IconCircleList"/>
    <dgm:cxn modelId="{E9B49889-7878-46DD-8EC3-23B398F8918F}" type="presParOf" srcId="{D4C57601-0894-46FB-A791-FFBD927B9011}" destId="{95DE247F-7CD8-4F6A-ACF8-81BE0D88E2C9}" srcOrd="0" destOrd="0" presId="urn:microsoft.com/office/officeart/2018/2/layout/IconCircleList"/>
    <dgm:cxn modelId="{97104215-3530-4C01-9C3A-E1BAD86DA4EB}" type="presParOf" srcId="{D4C57601-0894-46FB-A791-FFBD927B9011}" destId="{CFE6B9E8-565C-4D3D-A1E0-A36D75A7351D}" srcOrd="1" destOrd="0" presId="urn:microsoft.com/office/officeart/2018/2/layout/IconCircleList"/>
    <dgm:cxn modelId="{7548F682-7DE9-4487-9300-206C3FA5FB79}" type="presParOf" srcId="{D4C57601-0894-46FB-A791-FFBD927B9011}" destId="{EC2E965E-0B99-468A-A648-F1D0C5A97641}" srcOrd="2" destOrd="0" presId="urn:microsoft.com/office/officeart/2018/2/layout/IconCircleList"/>
    <dgm:cxn modelId="{86A68306-6D8B-4084-9772-9A570E7BDAFC}" type="presParOf" srcId="{D4C57601-0894-46FB-A791-FFBD927B9011}" destId="{6BFDE35D-4C94-4E4F-9FF5-BD1C706BE992}" srcOrd="3" destOrd="0" presId="urn:microsoft.com/office/officeart/2018/2/layout/IconCircleList"/>
    <dgm:cxn modelId="{5A502244-68CA-4126-AD79-247BFA9C0F38}" type="presParOf" srcId="{77F13A0E-A5FA-4B0B-AD10-DFE75FF21E02}" destId="{669F5029-4A60-4A99-9807-F782023DFA1F}" srcOrd="5" destOrd="0" presId="urn:microsoft.com/office/officeart/2018/2/layout/IconCircleList"/>
    <dgm:cxn modelId="{B7E6C564-89CD-46F5-9562-05DD274D16B9}" type="presParOf" srcId="{77F13A0E-A5FA-4B0B-AD10-DFE75FF21E02}" destId="{9AE96991-9B09-4851-8EE0-D61D957C3975}" srcOrd="6" destOrd="0" presId="urn:microsoft.com/office/officeart/2018/2/layout/IconCircleList"/>
    <dgm:cxn modelId="{3D3F0D35-04D5-4AB9-8AC1-BDD55B9A462F}" type="presParOf" srcId="{9AE96991-9B09-4851-8EE0-D61D957C3975}" destId="{50221A38-E59A-443E-9B35-6A902CD37365}" srcOrd="0" destOrd="0" presId="urn:microsoft.com/office/officeart/2018/2/layout/IconCircleList"/>
    <dgm:cxn modelId="{69C0D38A-01B7-42E0-9799-24F85405A989}" type="presParOf" srcId="{9AE96991-9B09-4851-8EE0-D61D957C3975}" destId="{10120D3E-E931-4DDC-9416-35877079A82B}" srcOrd="1" destOrd="0" presId="urn:microsoft.com/office/officeart/2018/2/layout/IconCircleList"/>
    <dgm:cxn modelId="{9C1E4750-DA33-4912-9935-33789EA8B443}" type="presParOf" srcId="{9AE96991-9B09-4851-8EE0-D61D957C3975}" destId="{7BCA2001-9459-4F0A-8B4A-F44FF0C7954F}" srcOrd="2" destOrd="0" presId="urn:microsoft.com/office/officeart/2018/2/layout/IconCircleList"/>
    <dgm:cxn modelId="{FE8CE9D2-B97D-43B5-9DD9-8E75A1E1DD57}" type="presParOf" srcId="{9AE96991-9B09-4851-8EE0-D61D957C3975}" destId="{72A0A3E9-592F-47C1-B9D4-ED2C0A4618D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5CE5E-86F6-41D4-BD28-B824F1D04A7F}">
      <dsp:nvSpPr>
        <dsp:cNvPr id="0" name=""/>
        <dsp:cNvSpPr/>
      </dsp:nvSpPr>
      <dsp:spPr>
        <a:xfrm>
          <a:off x="824171" y="727774"/>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F341BF-FF9E-4B76-8B16-4178CB1B9298}">
      <dsp:nvSpPr>
        <dsp:cNvPr id="0" name=""/>
        <dsp:cNvSpPr/>
      </dsp:nvSpPr>
      <dsp:spPr>
        <a:xfrm>
          <a:off x="4328" y="2616824"/>
          <a:ext cx="2981250" cy="176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kern="1200" dirty="0"/>
            <a:t>While this approach provides broad </a:t>
          </a:r>
          <a:r>
            <a:rPr lang="en-GB" sz="1400" b="1" kern="1200" dirty="0"/>
            <a:t>test coverage </a:t>
          </a:r>
          <a:r>
            <a:rPr lang="en-GB" sz="1400" kern="1200" dirty="0"/>
            <a:t>of the </a:t>
          </a:r>
          <a:r>
            <a:rPr lang="en-GB" sz="1400" b="1" kern="1200" dirty="0"/>
            <a:t>software in question </a:t>
          </a:r>
          <a:r>
            <a:rPr lang="en-GB" sz="1400" kern="1200" dirty="0"/>
            <a:t>a </a:t>
          </a:r>
          <a:r>
            <a:rPr lang="en-GB" sz="1400" b="1" kern="1200" dirty="0">
              <a:solidFill>
                <a:srgbClr val="FF0000"/>
              </a:solidFill>
            </a:rPr>
            <a:t>limitation</a:t>
          </a:r>
          <a:r>
            <a:rPr lang="en-GB" sz="1400" kern="1200" dirty="0"/>
            <a:t> of using combined techniques is that they can lead to a ‘rabbit hole’ effect, revealing numerous edge cases that may be unlikely and rarely encountered by users, increasing time, cost, and effort.</a:t>
          </a:r>
          <a:endParaRPr lang="en-US" sz="1400" kern="1200" dirty="0"/>
        </a:p>
      </dsp:txBody>
      <dsp:txXfrm>
        <a:off x="4328" y="2616824"/>
        <a:ext cx="2981250" cy="1760800"/>
      </dsp:txXfrm>
    </dsp:sp>
    <dsp:sp modelId="{3587BF96-EC39-4A27-9959-24542F043226}">
      <dsp:nvSpPr>
        <dsp:cNvPr id="0" name=""/>
        <dsp:cNvSpPr/>
      </dsp:nvSpPr>
      <dsp:spPr>
        <a:xfrm>
          <a:off x="4327140" y="727774"/>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E854D0B-8151-46C8-8266-10A3AAB02D79}">
      <dsp:nvSpPr>
        <dsp:cNvPr id="0" name=""/>
        <dsp:cNvSpPr/>
      </dsp:nvSpPr>
      <dsp:spPr>
        <a:xfrm>
          <a:off x="3507296" y="2616824"/>
          <a:ext cx="2981250" cy="1760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kern="1200" dirty="0"/>
            <a:t>Despite these </a:t>
          </a:r>
          <a:r>
            <a:rPr lang="en-GB" sz="1400" b="1" kern="1200" dirty="0">
              <a:solidFill>
                <a:srgbClr val="FF0000"/>
              </a:solidFill>
            </a:rPr>
            <a:t>limitations</a:t>
          </a:r>
          <a:r>
            <a:rPr lang="en-GB" sz="1400" kern="1200" dirty="0"/>
            <a:t>, I believe the approach was </a:t>
          </a:r>
          <a:r>
            <a:rPr lang="en-GB" sz="1400" b="1" kern="1200" dirty="0">
              <a:solidFill>
                <a:srgbClr val="00B050"/>
              </a:solidFill>
            </a:rPr>
            <a:t>justified</a:t>
          </a:r>
          <a:r>
            <a:rPr lang="en-GB" sz="1400" kern="1200" dirty="0"/>
            <a:t>. Given the ambiguous requirements, exploring edge cases was crucial to address potential invalid or incomplete data scenarios, minimizing the risk of uncovered errors and </a:t>
          </a:r>
          <a:r>
            <a:rPr lang="en-GB" sz="1400" b="1" kern="1200" dirty="0"/>
            <a:t>improving software reliability and user experience</a:t>
          </a:r>
          <a:r>
            <a:rPr lang="en-GB" sz="1400" kern="1200" dirty="0"/>
            <a:t>.</a:t>
          </a:r>
          <a:endParaRPr lang="en-US" sz="1400" b="1" kern="1200" dirty="0"/>
        </a:p>
      </dsp:txBody>
      <dsp:txXfrm>
        <a:off x="3507296" y="2616824"/>
        <a:ext cx="2981250" cy="1760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AFCD3-D2F5-4222-8CEB-B7847B9DC72D}">
      <dsp:nvSpPr>
        <dsp:cNvPr id="0" name=""/>
        <dsp:cNvSpPr/>
      </dsp:nvSpPr>
      <dsp:spPr>
        <a:xfrm>
          <a:off x="0" y="2207"/>
          <a:ext cx="9742319" cy="10054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A65DDF-05D3-4676-9678-55E50387F06C}">
      <dsp:nvSpPr>
        <dsp:cNvPr id="0" name=""/>
        <dsp:cNvSpPr/>
      </dsp:nvSpPr>
      <dsp:spPr>
        <a:xfrm>
          <a:off x="304149" y="228434"/>
          <a:ext cx="553539" cy="5529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CB1DAE3-C675-443D-9577-0F98DD3A68A7}">
      <dsp:nvSpPr>
        <dsp:cNvPr id="0" name=""/>
        <dsp:cNvSpPr/>
      </dsp:nvSpPr>
      <dsp:spPr>
        <a:xfrm>
          <a:off x="1161839" y="2207"/>
          <a:ext cx="8441747" cy="1006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515" tIns="106515" rIns="106515" bIns="106515" numCol="1" spcCol="1270" anchor="ctr" anchorCtr="0">
          <a:noAutofit/>
        </a:bodyPr>
        <a:lstStyle/>
        <a:p>
          <a:pPr marL="0" lvl="0" indent="0" algn="l" defTabSz="622300">
            <a:lnSpc>
              <a:spcPct val="90000"/>
            </a:lnSpc>
            <a:spcBef>
              <a:spcPct val="0"/>
            </a:spcBef>
            <a:spcAft>
              <a:spcPct val="35000"/>
            </a:spcAft>
            <a:buNone/>
          </a:pPr>
          <a:r>
            <a:rPr lang="en-GB" sz="1400" kern="1200" dirty="0"/>
            <a:t>The third testing technique involves </a:t>
          </a:r>
          <a:r>
            <a:rPr lang="en-GB" sz="1400" b="1" kern="1200" dirty="0"/>
            <a:t>partitioning and requirements-based testing</a:t>
          </a:r>
          <a:r>
            <a:rPr lang="en-GB" sz="1400" kern="1200" dirty="0"/>
            <a:t>, focusing on opening a </a:t>
          </a:r>
          <a:r>
            <a:rPr lang="en-GB" sz="1400" b="1" kern="1200" dirty="0"/>
            <a:t>valid CSV file </a:t>
          </a:r>
          <a:r>
            <a:rPr lang="en-GB" sz="1400" kern="1200" dirty="0"/>
            <a:t>with </a:t>
          </a:r>
          <a:r>
            <a:rPr lang="en-GB" sz="1400" b="1" kern="1200" dirty="0"/>
            <a:t>varying input partitions </a:t>
          </a:r>
          <a:r>
            <a:rPr lang="en-GB" sz="1400" kern="1200" dirty="0"/>
            <a:t>for the weighting fields, which </a:t>
          </a:r>
          <a:r>
            <a:rPr lang="en-GB" sz="1400" b="1" kern="1200" dirty="0"/>
            <a:t>“must total 100%”, </a:t>
          </a:r>
          <a:r>
            <a:rPr lang="en-GB" sz="1400" kern="1200" dirty="0"/>
            <a:t>as specified in </a:t>
          </a:r>
          <a:r>
            <a:rPr lang="en-GB" sz="1400" i="1" kern="1200" dirty="0"/>
            <a:t>Functional Requirement 2.2</a:t>
          </a:r>
          <a:r>
            <a:rPr lang="en-GB" sz="1400" kern="1200" dirty="0"/>
            <a:t>. Using </a:t>
          </a:r>
          <a:r>
            <a:rPr lang="en-GB" sz="1400" b="1" kern="1200" dirty="0"/>
            <a:t>partition testing analysis</a:t>
          </a:r>
          <a:r>
            <a:rPr lang="en-GB" sz="1400" kern="1200" dirty="0"/>
            <a:t>, I categorized inputs into critical test scenarios, </a:t>
          </a:r>
          <a:r>
            <a:rPr lang="en-GB" sz="1400" b="1" kern="1200" dirty="0"/>
            <a:t>saving time </a:t>
          </a:r>
          <a:r>
            <a:rPr lang="en-GB" sz="1400" kern="1200" dirty="0"/>
            <a:t>by avoiding the need to test every edge case. For instance, if a string input fails, all similar string inputs can be </a:t>
          </a:r>
          <a:r>
            <a:rPr lang="en-GB" sz="1400" b="1" kern="1200" dirty="0"/>
            <a:t>assumed</a:t>
          </a:r>
          <a:r>
            <a:rPr lang="en-GB" sz="1400" kern="1200" dirty="0"/>
            <a:t> to fail.</a:t>
          </a:r>
          <a:endParaRPr lang="en-US" sz="1400" kern="1200" dirty="0"/>
        </a:p>
      </dsp:txBody>
      <dsp:txXfrm>
        <a:off x="1161839" y="2207"/>
        <a:ext cx="8441747" cy="1006436"/>
      </dsp:txXfrm>
    </dsp:sp>
    <dsp:sp modelId="{57D8BA66-D8BB-4477-B0D9-579C102A9F38}">
      <dsp:nvSpPr>
        <dsp:cNvPr id="0" name=""/>
        <dsp:cNvSpPr/>
      </dsp:nvSpPr>
      <dsp:spPr>
        <a:xfrm>
          <a:off x="0" y="1215091"/>
          <a:ext cx="9742319" cy="10054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00B6C-DD3C-46F0-B153-8732C2242134}">
      <dsp:nvSpPr>
        <dsp:cNvPr id="0" name=""/>
        <dsp:cNvSpPr/>
      </dsp:nvSpPr>
      <dsp:spPr>
        <a:xfrm>
          <a:off x="304149" y="1441318"/>
          <a:ext cx="553539" cy="5529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3A08B6-2BE4-4EA4-99A0-F8B6E202F226}">
      <dsp:nvSpPr>
        <dsp:cNvPr id="0" name=""/>
        <dsp:cNvSpPr/>
      </dsp:nvSpPr>
      <dsp:spPr>
        <a:xfrm>
          <a:off x="1161839" y="1215091"/>
          <a:ext cx="8441747" cy="1006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515" tIns="106515" rIns="106515" bIns="106515" numCol="1" spcCol="1270" anchor="ctr" anchorCtr="0">
          <a:noAutofit/>
        </a:bodyPr>
        <a:lstStyle/>
        <a:p>
          <a:pPr marL="0" lvl="0" indent="0" algn="l" defTabSz="622300">
            <a:lnSpc>
              <a:spcPct val="90000"/>
            </a:lnSpc>
            <a:spcBef>
              <a:spcPct val="0"/>
            </a:spcBef>
            <a:spcAft>
              <a:spcPct val="35000"/>
            </a:spcAft>
            <a:buNone/>
          </a:pPr>
          <a:r>
            <a:rPr lang="en-GB" sz="1400" kern="1200" dirty="0"/>
            <a:t>Building on the first test case, where a balanced weight of </a:t>
          </a:r>
          <a:r>
            <a:rPr lang="en-GB" sz="1400" b="1" kern="1200" dirty="0"/>
            <a:t>50,50 was successful</a:t>
          </a:r>
          <a:r>
            <a:rPr lang="en-GB" sz="1400" kern="1200" dirty="0"/>
            <a:t>, we can </a:t>
          </a:r>
          <a:r>
            <a:rPr lang="en-GB" sz="1400" b="1" kern="1200" dirty="0"/>
            <a:t>assume</a:t>
          </a:r>
          <a:r>
            <a:rPr lang="en-GB" sz="1400" kern="1200" dirty="0"/>
            <a:t> all balanced weights within </a:t>
          </a:r>
          <a:r>
            <a:rPr lang="en-GB" sz="1400" b="1" kern="1200" dirty="0"/>
            <a:t>the 0–100% range will also be valid because of this test</a:t>
          </a:r>
          <a:r>
            <a:rPr lang="en-GB" sz="1400" kern="1200" dirty="0"/>
            <a:t>. This </a:t>
          </a:r>
          <a:r>
            <a:rPr lang="en-GB" sz="1400" b="1" kern="1200" dirty="0"/>
            <a:t>assumption</a:t>
          </a:r>
          <a:r>
            <a:rPr lang="en-GB" sz="1400" kern="1200" dirty="0"/>
            <a:t> allows us to focus on </a:t>
          </a:r>
          <a:r>
            <a:rPr lang="en-GB" sz="1400" b="1" kern="1200" dirty="0"/>
            <a:t>invalid partitions </a:t>
          </a:r>
          <a:r>
            <a:rPr lang="en-GB" sz="1400" b="0" kern="1200" dirty="0"/>
            <a:t>as we can assume that all values within this range will behave similarly</a:t>
          </a:r>
          <a:r>
            <a:rPr lang="en-GB" sz="1400" kern="1200" dirty="0"/>
            <a:t>, providing </a:t>
          </a:r>
          <a:r>
            <a:rPr lang="en-GB" sz="1400" b="1" kern="1200" dirty="0"/>
            <a:t>broader test coverage </a:t>
          </a:r>
          <a:r>
            <a:rPr lang="en-GB" sz="1400" kern="1200" dirty="0"/>
            <a:t>while minimizing the time spent on validating known </a:t>
          </a:r>
          <a:r>
            <a:rPr lang="en-GB" sz="1400" b="1" kern="1200" dirty="0"/>
            <a:t>valid inputs</a:t>
          </a:r>
          <a:r>
            <a:rPr lang="en-GB" sz="1400" kern="1200" dirty="0"/>
            <a:t>.</a:t>
          </a:r>
          <a:endParaRPr lang="en-US" sz="1400" kern="1200" dirty="0"/>
        </a:p>
      </dsp:txBody>
      <dsp:txXfrm>
        <a:off x="1161839" y="1215091"/>
        <a:ext cx="8441747" cy="1006436"/>
      </dsp:txXfrm>
    </dsp:sp>
    <dsp:sp modelId="{FE9ECA9A-ABAF-45FB-8AAB-767A4308C9B9}">
      <dsp:nvSpPr>
        <dsp:cNvPr id="0" name=""/>
        <dsp:cNvSpPr/>
      </dsp:nvSpPr>
      <dsp:spPr>
        <a:xfrm>
          <a:off x="0" y="2427976"/>
          <a:ext cx="9742319" cy="100545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B13CB6-C661-4B02-A985-5212AE431F87}">
      <dsp:nvSpPr>
        <dsp:cNvPr id="0" name=""/>
        <dsp:cNvSpPr/>
      </dsp:nvSpPr>
      <dsp:spPr>
        <a:xfrm>
          <a:off x="304149" y="2654203"/>
          <a:ext cx="553539" cy="5529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66D31F2-2E63-4287-B06B-2F5CCC327E2E}">
      <dsp:nvSpPr>
        <dsp:cNvPr id="0" name=""/>
        <dsp:cNvSpPr/>
      </dsp:nvSpPr>
      <dsp:spPr>
        <a:xfrm>
          <a:off x="1161839" y="2427976"/>
          <a:ext cx="8441747" cy="1006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515" tIns="106515" rIns="106515" bIns="106515" numCol="1" spcCol="1270" anchor="ctr" anchorCtr="0">
          <a:noAutofit/>
        </a:bodyPr>
        <a:lstStyle/>
        <a:p>
          <a:pPr marL="0" lvl="0" indent="0" algn="l" defTabSz="622300">
            <a:lnSpc>
              <a:spcPct val="90000"/>
            </a:lnSpc>
            <a:spcBef>
              <a:spcPct val="0"/>
            </a:spcBef>
            <a:spcAft>
              <a:spcPct val="35000"/>
            </a:spcAft>
            <a:buNone/>
          </a:pPr>
          <a:r>
            <a:rPr lang="en-GB" sz="1400" kern="1200" dirty="0"/>
            <a:t>This technique complements the </a:t>
          </a:r>
          <a:r>
            <a:rPr lang="en-GB" sz="1400" b="1" kern="1200" dirty="0"/>
            <a:t>second technique</a:t>
          </a:r>
          <a:r>
            <a:rPr lang="en-GB" sz="1400" kern="1200" dirty="0"/>
            <a:t>, which deeply explored numerous edge cases which was resource and time intensive, whereas this technique </a:t>
          </a:r>
          <a:r>
            <a:rPr lang="en-GB" sz="1400" b="1" kern="1200" dirty="0"/>
            <a:t>compensated </a:t>
          </a:r>
          <a:r>
            <a:rPr lang="en-GB" sz="1400" kern="1200" dirty="0"/>
            <a:t>the </a:t>
          </a:r>
          <a:r>
            <a:rPr lang="en-GB" sz="1400" b="1" kern="1200" dirty="0"/>
            <a:t>second technique </a:t>
          </a:r>
          <a:r>
            <a:rPr lang="en-GB" sz="1400" b="0" kern="1200" dirty="0"/>
            <a:t>because </a:t>
          </a:r>
          <a:r>
            <a:rPr lang="en-GB" sz="1400" kern="1200" dirty="0"/>
            <a:t>its more time efficient as it leverages previous </a:t>
          </a:r>
          <a:r>
            <a:rPr lang="en-GB" sz="1400" b="1" kern="1200" dirty="0"/>
            <a:t>assumptions</a:t>
          </a:r>
          <a:r>
            <a:rPr lang="en-GB" sz="1400" kern="1200" dirty="0"/>
            <a:t> to reduce redundant test cases.</a:t>
          </a:r>
        </a:p>
      </dsp:txBody>
      <dsp:txXfrm>
        <a:off x="1161839" y="2427976"/>
        <a:ext cx="8441747" cy="10064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DE7820-CEA4-4E9B-87E9-A408045B93B9}">
      <dsp:nvSpPr>
        <dsp:cNvPr id="0" name=""/>
        <dsp:cNvSpPr/>
      </dsp:nvSpPr>
      <dsp:spPr>
        <a:xfrm>
          <a:off x="674006" y="1999"/>
          <a:ext cx="1767222" cy="883611"/>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b="1" kern="1200"/>
            <a:t>Valid Partitions for Testing:</a:t>
          </a:r>
          <a:endParaRPr lang="en-US" sz="1900" kern="1200"/>
        </a:p>
      </dsp:txBody>
      <dsp:txXfrm>
        <a:off x="699886" y="27879"/>
        <a:ext cx="1715462" cy="831851"/>
      </dsp:txXfrm>
    </dsp:sp>
    <dsp:sp modelId="{D6E8A3B3-587E-4C37-84F1-34F2F44EE5CB}">
      <dsp:nvSpPr>
        <dsp:cNvPr id="0" name=""/>
        <dsp:cNvSpPr/>
      </dsp:nvSpPr>
      <dsp:spPr>
        <a:xfrm>
          <a:off x="2883034" y="1999"/>
          <a:ext cx="1767222" cy="883611"/>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b="1" kern="1200"/>
            <a:t>Out-of-Range Values:</a:t>
          </a:r>
          <a:endParaRPr lang="en-US" sz="1900" kern="1200"/>
        </a:p>
      </dsp:txBody>
      <dsp:txXfrm>
        <a:off x="2908914" y="27879"/>
        <a:ext cx="1715462" cy="831851"/>
      </dsp:txXfrm>
    </dsp:sp>
    <dsp:sp modelId="{905A1190-BF08-4D1A-9FED-43A75BAF8B22}">
      <dsp:nvSpPr>
        <dsp:cNvPr id="0" name=""/>
        <dsp:cNvSpPr/>
      </dsp:nvSpPr>
      <dsp:spPr>
        <a:xfrm>
          <a:off x="3059756" y="885610"/>
          <a:ext cx="176722" cy="662708"/>
        </a:xfrm>
        <a:custGeom>
          <a:avLst/>
          <a:gdLst/>
          <a:ahLst/>
          <a:cxnLst/>
          <a:rect l="0" t="0" r="0" b="0"/>
          <a:pathLst>
            <a:path>
              <a:moveTo>
                <a:pt x="0" y="0"/>
              </a:moveTo>
              <a:lnTo>
                <a:pt x="0" y="662708"/>
              </a:lnTo>
              <a:lnTo>
                <a:pt x="176722" y="66270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2E8A-CAD1-435C-8891-A396B3D15649}">
      <dsp:nvSpPr>
        <dsp:cNvPr id="0" name=""/>
        <dsp:cNvSpPr/>
      </dsp:nvSpPr>
      <dsp:spPr>
        <a:xfrm>
          <a:off x="3236478" y="1106513"/>
          <a:ext cx="1413777" cy="883611"/>
        </a:xfrm>
        <a:prstGeom prst="roundRect">
          <a:avLst>
            <a:gd name="adj" fmla="val 10000"/>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GB" sz="1800" kern="1200"/>
            <a:t>Below 0 (e.g., -1, -10)</a:t>
          </a:r>
          <a:endParaRPr lang="en-US" sz="1800" kern="1200"/>
        </a:p>
      </dsp:txBody>
      <dsp:txXfrm>
        <a:off x="3262358" y="1132393"/>
        <a:ext cx="1362017" cy="831851"/>
      </dsp:txXfrm>
    </dsp:sp>
    <dsp:sp modelId="{C1B53DA9-6241-4FD0-943F-EF5667978C53}">
      <dsp:nvSpPr>
        <dsp:cNvPr id="0" name=""/>
        <dsp:cNvSpPr/>
      </dsp:nvSpPr>
      <dsp:spPr>
        <a:xfrm>
          <a:off x="3059756" y="885610"/>
          <a:ext cx="176722" cy="1767222"/>
        </a:xfrm>
        <a:custGeom>
          <a:avLst/>
          <a:gdLst/>
          <a:ahLst/>
          <a:cxnLst/>
          <a:rect l="0" t="0" r="0" b="0"/>
          <a:pathLst>
            <a:path>
              <a:moveTo>
                <a:pt x="0" y="0"/>
              </a:moveTo>
              <a:lnTo>
                <a:pt x="0" y="1767222"/>
              </a:lnTo>
              <a:lnTo>
                <a:pt x="176722" y="1767222"/>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BC1A98-4A05-48BF-96B0-5323D1458731}">
      <dsp:nvSpPr>
        <dsp:cNvPr id="0" name=""/>
        <dsp:cNvSpPr/>
      </dsp:nvSpPr>
      <dsp:spPr>
        <a:xfrm>
          <a:off x="3236478" y="2211027"/>
          <a:ext cx="1413777" cy="883611"/>
        </a:xfrm>
        <a:prstGeom prst="roundRect">
          <a:avLst>
            <a:gd name="adj" fmla="val 10000"/>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GB" sz="1800" kern="1200"/>
            <a:t>Above 100 (e.g., 101, 150)</a:t>
          </a:r>
          <a:endParaRPr lang="en-US" sz="1800" kern="1200"/>
        </a:p>
      </dsp:txBody>
      <dsp:txXfrm>
        <a:off x="3262358" y="2236907"/>
        <a:ext cx="1362017" cy="831851"/>
      </dsp:txXfrm>
    </dsp:sp>
    <dsp:sp modelId="{24F6BB21-9B8B-472F-91CA-9DC56FD18D90}">
      <dsp:nvSpPr>
        <dsp:cNvPr id="0" name=""/>
        <dsp:cNvSpPr/>
      </dsp:nvSpPr>
      <dsp:spPr>
        <a:xfrm>
          <a:off x="5092062" y="1999"/>
          <a:ext cx="1767222" cy="883611"/>
        </a:xfrm>
        <a:prstGeom prst="roundRect">
          <a:avLst>
            <a:gd name="adj" fmla="val 1000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b="1" kern="1200"/>
            <a:t>Empty and Null Values:</a:t>
          </a:r>
          <a:endParaRPr lang="en-US" sz="1900" kern="1200"/>
        </a:p>
      </dsp:txBody>
      <dsp:txXfrm>
        <a:off x="5117942" y="27879"/>
        <a:ext cx="1715462" cy="831851"/>
      </dsp:txXfrm>
    </dsp:sp>
    <dsp:sp modelId="{08C9E595-ECA5-4F30-BBF3-63642DCFC604}">
      <dsp:nvSpPr>
        <dsp:cNvPr id="0" name=""/>
        <dsp:cNvSpPr/>
      </dsp:nvSpPr>
      <dsp:spPr>
        <a:xfrm>
          <a:off x="5268784" y="885610"/>
          <a:ext cx="176722" cy="662708"/>
        </a:xfrm>
        <a:custGeom>
          <a:avLst/>
          <a:gdLst/>
          <a:ahLst/>
          <a:cxnLst/>
          <a:rect l="0" t="0" r="0" b="0"/>
          <a:pathLst>
            <a:path>
              <a:moveTo>
                <a:pt x="0" y="0"/>
              </a:moveTo>
              <a:lnTo>
                <a:pt x="0" y="662708"/>
              </a:lnTo>
              <a:lnTo>
                <a:pt x="176722" y="66270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6111CB-C83D-4503-AD41-DAC98B87E15A}">
      <dsp:nvSpPr>
        <dsp:cNvPr id="0" name=""/>
        <dsp:cNvSpPr/>
      </dsp:nvSpPr>
      <dsp:spPr>
        <a:xfrm>
          <a:off x="5445506" y="1106513"/>
          <a:ext cx="1413777" cy="883611"/>
        </a:xfrm>
        <a:prstGeom prst="roundRect">
          <a:avLst>
            <a:gd name="adj" fmla="val 10000"/>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GB" sz="1800" kern="1200"/>
            <a:t>Blank or None</a:t>
          </a:r>
          <a:endParaRPr lang="en-US" sz="1800" kern="1200"/>
        </a:p>
      </dsp:txBody>
      <dsp:txXfrm>
        <a:off x="5471386" y="1132393"/>
        <a:ext cx="1362017" cy="831851"/>
      </dsp:txXfrm>
    </dsp:sp>
    <dsp:sp modelId="{5EB86945-B1F1-4F35-8C63-C9CC08EA9FF3}">
      <dsp:nvSpPr>
        <dsp:cNvPr id="0" name=""/>
        <dsp:cNvSpPr/>
      </dsp:nvSpPr>
      <dsp:spPr>
        <a:xfrm>
          <a:off x="7301090" y="1999"/>
          <a:ext cx="1767222" cy="883611"/>
        </a:xfrm>
        <a:prstGeom prst="roundRect">
          <a:avLst>
            <a:gd name="adj" fmla="val 1000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GB" sz="1900" b="1" kern="1200"/>
            <a:t>Invalid Types:</a:t>
          </a:r>
          <a:endParaRPr lang="en-US" sz="1900" kern="1200"/>
        </a:p>
      </dsp:txBody>
      <dsp:txXfrm>
        <a:off x="7326970" y="27879"/>
        <a:ext cx="1715462" cy="831851"/>
      </dsp:txXfrm>
    </dsp:sp>
    <dsp:sp modelId="{F19A62B1-53DB-4613-911F-F561159EFE57}">
      <dsp:nvSpPr>
        <dsp:cNvPr id="0" name=""/>
        <dsp:cNvSpPr/>
      </dsp:nvSpPr>
      <dsp:spPr>
        <a:xfrm>
          <a:off x="7477812" y="885610"/>
          <a:ext cx="176722" cy="662708"/>
        </a:xfrm>
        <a:custGeom>
          <a:avLst/>
          <a:gdLst/>
          <a:ahLst/>
          <a:cxnLst/>
          <a:rect l="0" t="0" r="0" b="0"/>
          <a:pathLst>
            <a:path>
              <a:moveTo>
                <a:pt x="0" y="0"/>
              </a:moveTo>
              <a:lnTo>
                <a:pt x="0" y="662708"/>
              </a:lnTo>
              <a:lnTo>
                <a:pt x="176722" y="662708"/>
              </a:lnTo>
            </a:path>
          </a:pathLst>
        </a:custGeom>
        <a:noFill/>
        <a:ln w="15875" cap="rnd"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181E5E-B43D-4EE2-BCA6-DBEE7775E95F}">
      <dsp:nvSpPr>
        <dsp:cNvPr id="0" name=""/>
        <dsp:cNvSpPr/>
      </dsp:nvSpPr>
      <dsp:spPr>
        <a:xfrm>
          <a:off x="7654534" y="1106513"/>
          <a:ext cx="1413777" cy="883611"/>
        </a:xfrm>
        <a:prstGeom prst="roundRect">
          <a:avLst>
            <a:gd name="adj" fmla="val 10000"/>
          </a:avLst>
        </a:prstGeom>
        <a:solidFill>
          <a:schemeClr val="lt1">
            <a:alpha val="90000"/>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GB" sz="1800" kern="1200"/>
            <a:t>Non-numeric (e.g., strings like "Hello")</a:t>
          </a:r>
          <a:endParaRPr lang="en-US" sz="1800" kern="1200"/>
        </a:p>
      </dsp:txBody>
      <dsp:txXfrm>
        <a:off x="7680414" y="1132393"/>
        <a:ext cx="1362017" cy="83185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74EE9-0CD0-4F28-94B5-AFF56AC6E033}">
      <dsp:nvSpPr>
        <dsp:cNvPr id="0" name=""/>
        <dsp:cNvSpPr/>
      </dsp:nvSpPr>
      <dsp:spPr>
        <a:xfrm>
          <a:off x="824171" y="1039633"/>
          <a:ext cx="1341562" cy="134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25841D-1327-47D5-80EF-88EB954190F6}">
      <dsp:nvSpPr>
        <dsp:cNvPr id="0" name=""/>
        <dsp:cNvSpPr/>
      </dsp:nvSpPr>
      <dsp:spPr>
        <a:xfrm>
          <a:off x="4328" y="2835297"/>
          <a:ext cx="2981250" cy="123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dirty="0"/>
            <a:t>One key </a:t>
          </a:r>
          <a:r>
            <a:rPr lang="en-GB" sz="1100" b="1" kern="1200" dirty="0">
              <a:solidFill>
                <a:srgbClr val="FF0000"/>
              </a:solidFill>
            </a:rPr>
            <a:t>limitation</a:t>
          </a:r>
          <a:r>
            <a:rPr lang="en-GB" sz="1100" kern="1200" dirty="0"/>
            <a:t> of this technique is its </a:t>
          </a:r>
          <a:r>
            <a:rPr lang="en-GB" sz="1100" b="1" kern="1200" dirty="0"/>
            <a:t>dependence on assumptions </a:t>
          </a:r>
          <a:r>
            <a:rPr lang="en-GB" sz="1100" kern="1200" dirty="0"/>
            <a:t>made in the first testing technique regarding </a:t>
          </a:r>
          <a:r>
            <a:rPr lang="en-GB" sz="1100" b="1" kern="1200" dirty="0"/>
            <a:t>valid</a:t>
          </a:r>
          <a:r>
            <a:rPr lang="en-GB" sz="1100" kern="1200" dirty="0"/>
            <a:t> input ranges. This technique assumes that </a:t>
          </a:r>
          <a:r>
            <a:rPr lang="en-GB" sz="1100" b="1" kern="1200" dirty="0"/>
            <a:t>ALL</a:t>
          </a:r>
          <a:r>
            <a:rPr lang="en-GB" sz="1100" kern="1200" dirty="0"/>
            <a:t> inputs within the specified range are </a:t>
          </a:r>
          <a:r>
            <a:rPr lang="en-GB" sz="1100" b="1" kern="1200" dirty="0"/>
            <a:t>valid and behave similarly</a:t>
          </a:r>
          <a:r>
            <a:rPr lang="en-GB" sz="1100" kern="1200" dirty="0"/>
            <a:t>. If these assumptions are </a:t>
          </a:r>
          <a:r>
            <a:rPr lang="en-GB" sz="1100" b="1" kern="1200" dirty="0"/>
            <a:t>inaccurate or incomplete</a:t>
          </a:r>
          <a:r>
            <a:rPr lang="en-GB" sz="1100" kern="1200" dirty="0"/>
            <a:t>, there is a risk of overlooking issues with inputs within this range.</a:t>
          </a:r>
        </a:p>
      </dsp:txBody>
      <dsp:txXfrm>
        <a:off x="4328" y="2835297"/>
        <a:ext cx="2981250" cy="1230468"/>
      </dsp:txXfrm>
    </dsp:sp>
    <dsp:sp modelId="{56FB123D-0225-4E04-A101-A61B13237723}">
      <dsp:nvSpPr>
        <dsp:cNvPr id="0" name=""/>
        <dsp:cNvSpPr/>
      </dsp:nvSpPr>
      <dsp:spPr>
        <a:xfrm>
          <a:off x="4327140" y="1039633"/>
          <a:ext cx="1341562" cy="134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182868-4534-49FB-9B5B-1434C83F9EFA}">
      <dsp:nvSpPr>
        <dsp:cNvPr id="0" name=""/>
        <dsp:cNvSpPr/>
      </dsp:nvSpPr>
      <dsp:spPr>
        <a:xfrm>
          <a:off x="3507296" y="2844452"/>
          <a:ext cx="2981250" cy="12304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kern="1200" dirty="0"/>
            <a:t>Additionally, the approach might miss potential errors related to the </a:t>
          </a:r>
          <a:r>
            <a:rPr lang="en-GB" sz="1100" b="0" kern="1200" dirty="0"/>
            <a:t>type</a:t>
          </a:r>
          <a:r>
            <a:rPr lang="en-GB" sz="1100" kern="1200" dirty="0"/>
            <a:t> of data, such as float values </a:t>
          </a:r>
          <a:r>
            <a:rPr lang="en-GB" sz="1100" b="0" kern="1200" dirty="0"/>
            <a:t>within the valid range </a:t>
          </a:r>
          <a:r>
            <a:rPr lang="en-GB" sz="1100" b="1" kern="1200" dirty="0"/>
            <a:t>not being tested</a:t>
          </a:r>
          <a:r>
            <a:rPr lang="en-GB" sz="1100" kern="1200" dirty="0"/>
            <a:t>. This reliance on assumptions can limit the </a:t>
          </a:r>
          <a:r>
            <a:rPr lang="en-GB" sz="1100" b="1" kern="1200" dirty="0"/>
            <a:t>flexibility</a:t>
          </a:r>
          <a:r>
            <a:rPr lang="en-GB" sz="1100" kern="1200" dirty="0"/>
            <a:t> of the approach and </a:t>
          </a:r>
          <a:r>
            <a:rPr lang="en-GB" sz="1100" b="1" kern="1200" dirty="0"/>
            <a:t>increase</a:t>
          </a:r>
          <a:r>
            <a:rPr lang="en-GB" sz="1100" kern="1200" dirty="0"/>
            <a:t> the likelihood of missing edge cases that fall outside of the defined input partitions.</a:t>
          </a:r>
          <a:endParaRPr lang="en-US" sz="1100" kern="1200" dirty="0"/>
        </a:p>
      </dsp:txBody>
      <dsp:txXfrm>
        <a:off x="3507296" y="2844452"/>
        <a:ext cx="2981250" cy="123046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FD4437-83A4-467E-AAA6-6075E69C75F9}">
      <dsp:nvSpPr>
        <dsp:cNvPr id="0" name=""/>
        <dsp:cNvSpPr/>
      </dsp:nvSpPr>
      <dsp:spPr>
        <a:xfrm>
          <a:off x="81240" y="16851"/>
          <a:ext cx="1268252" cy="126825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7460F8-7D5A-40DA-B5C8-0A230820E9B4}">
      <dsp:nvSpPr>
        <dsp:cNvPr id="0" name=""/>
        <dsp:cNvSpPr/>
      </dsp:nvSpPr>
      <dsp:spPr>
        <a:xfrm>
          <a:off x="347573" y="283184"/>
          <a:ext cx="735586" cy="735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5081F83-24DC-4B15-8598-C7449ABB97C5}">
      <dsp:nvSpPr>
        <dsp:cNvPr id="0" name=""/>
        <dsp:cNvSpPr/>
      </dsp:nvSpPr>
      <dsp:spPr>
        <a:xfrm>
          <a:off x="1621261" y="16851"/>
          <a:ext cx="2989453" cy="12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a:t>Upon reflection, I realized that there could be other potential errors a user might encounter that wouldn’t be detected with the </a:t>
          </a:r>
          <a:r>
            <a:rPr lang="en-GB" sz="1100" b="1" kern="1200"/>
            <a:t>current</a:t>
          </a:r>
          <a:r>
            <a:rPr lang="en-GB" sz="1100" kern="1200"/>
            <a:t> set of tests. </a:t>
          </a:r>
          <a:endParaRPr lang="en-US" sz="1100" kern="1200"/>
        </a:p>
      </dsp:txBody>
      <dsp:txXfrm>
        <a:off x="1621261" y="16851"/>
        <a:ext cx="2989453" cy="1268252"/>
      </dsp:txXfrm>
    </dsp:sp>
    <dsp:sp modelId="{DF0A5384-1C2A-4CC5-98B9-8F3CB982C04C}">
      <dsp:nvSpPr>
        <dsp:cNvPr id="0" name=""/>
        <dsp:cNvSpPr/>
      </dsp:nvSpPr>
      <dsp:spPr>
        <a:xfrm>
          <a:off x="5131604" y="16851"/>
          <a:ext cx="1268252" cy="126825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FD24A3-7CFA-40AE-853B-C2860BEE93D1}">
      <dsp:nvSpPr>
        <dsp:cNvPr id="0" name=""/>
        <dsp:cNvSpPr/>
      </dsp:nvSpPr>
      <dsp:spPr>
        <a:xfrm>
          <a:off x="5397937" y="283184"/>
          <a:ext cx="735586" cy="735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FDEC1A-88FF-4ACA-95AF-3331357BAF0F}">
      <dsp:nvSpPr>
        <dsp:cNvPr id="0" name=""/>
        <dsp:cNvSpPr/>
      </dsp:nvSpPr>
      <dsp:spPr>
        <a:xfrm>
          <a:off x="6671625" y="16851"/>
          <a:ext cx="2989453" cy="12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I felt that moving on to testing other parts of the </a:t>
          </a:r>
          <a:r>
            <a:rPr lang="en-GB" sz="1100" b="1" kern="1200" dirty="0"/>
            <a:t>software in question</a:t>
          </a:r>
          <a:r>
            <a:rPr lang="en-GB" sz="1100" kern="1200" dirty="0"/>
            <a:t> without further exploration of edge cases would be </a:t>
          </a:r>
          <a:r>
            <a:rPr lang="en-GB" sz="1100" b="1" kern="1200" dirty="0">
              <a:solidFill>
                <a:srgbClr val="FF0000"/>
              </a:solidFill>
            </a:rPr>
            <a:t>unjustifiable</a:t>
          </a:r>
          <a:r>
            <a:rPr lang="en-GB" sz="1100" kern="1200" dirty="0"/>
            <a:t>. This led me to modify the technique to incorporate </a:t>
          </a:r>
          <a:r>
            <a:rPr lang="en-GB" sz="1100" b="1" kern="1200" dirty="0"/>
            <a:t>exploratory testing.</a:t>
          </a:r>
        </a:p>
        <a:p>
          <a:pPr marL="0" lvl="0" indent="0" algn="l" defTabSz="488950">
            <a:lnSpc>
              <a:spcPct val="90000"/>
            </a:lnSpc>
            <a:spcBef>
              <a:spcPct val="0"/>
            </a:spcBef>
            <a:spcAft>
              <a:spcPct val="35000"/>
            </a:spcAft>
            <a:buNone/>
          </a:pPr>
          <a:r>
            <a:rPr lang="en-GB" sz="1100" kern="1200" dirty="0"/>
            <a:t>I conducted several exploratory tests using varying inputs to determine whether the CSV file would open under </a:t>
          </a:r>
          <a:r>
            <a:rPr lang="en-GB" sz="1100" b="1" kern="1200" dirty="0"/>
            <a:t>different edge-case conditions. </a:t>
          </a:r>
          <a:endParaRPr lang="en-US" sz="1100" b="1" kern="1200" dirty="0"/>
        </a:p>
      </dsp:txBody>
      <dsp:txXfrm>
        <a:off x="6671625" y="16851"/>
        <a:ext cx="2989453" cy="1268252"/>
      </dsp:txXfrm>
    </dsp:sp>
    <dsp:sp modelId="{95DE247F-7CD8-4F6A-ACF8-81BE0D88E2C9}">
      <dsp:nvSpPr>
        <dsp:cNvPr id="0" name=""/>
        <dsp:cNvSpPr/>
      </dsp:nvSpPr>
      <dsp:spPr>
        <a:xfrm>
          <a:off x="81240" y="1811533"/>
          <a:ext cx="1268252" cy="126825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6B9E8-565C-4D3D-A1E0-A36D75A7351D}">
      <dsp:nvSpPr>
        <dsp:cNvPr id="0" name=""/>
        <dsp:cNvSpPr/>
      </dsp:nvSpPr>
      <dsp:spPr>
        <a:xfrm>
          <a:off x="347573" y="2077866"/>
          <a:ext cx="735586" cy="735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FDE35D-4C94-4E4F-9FF5-BD1C706BE992}">
      <dsp:nvSpPr>
        <dsp:cNvPr id="0" name=""/>
        <dsp:cNvSpPr/>
      </dsp:nvSpPr>
      <dsp:spPr>
        <a:xfrm>
          <a:off x="1621261" y="1811533"/>
          <a:ext cx="2989453" cy="12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Given the limitations mentioned, the existing tests did not provide a sufficient basis to </a:t>
          </a:r>
          <a:r>
            <a:rPr lang="en-GB" sz="1100" b="1" kern="1200" dirty="0"/>
            <a:t>fully assess the performance of the function.</a:t>
          </a:r>
        </a:p>
      </dsp:txBody>
      <dsp:txXfrm>
        <a:off x="1621261" y="1811533"/>
        <a:ext cx="2989453" cy="1268252"/>
      </dsp:txXfrm>
    </dsp:sp>
    <dsp:sp modelId="{50221A38-E59A-443E-9B35-6A902CD37365}">
      <dsp:nvSpPr>
        <dsp:cNvPr id="0" name=""/>
        <dsp:cNvSpPr/>
      </dsp:nvSpPr>
      <dsp:spPr>
        <a:xfrm>
          <a:off x="5131604" y="1811533"/>
          <a:ext cx="1268252" cy="126825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120D3E-E931-4DDC-9416-35877079A82B}">
      <dsp:nvSpPr>
        <dsp:cNvPr id="0" name=""/>
        <dsp:cNvSpPr/>
      </dsp:nvSpPr>
      <dsp:spPr>
        <a:xfrm>
          <a:off x="5397937" y="2077866"/>
          <a:ext cx="735586" cy="7355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A0A3E9-592F-47C1-B9D4-ED2C0A4618D1}">
      <dsp:nvSpPr>
        <dsp:cNvPr id="0" name=""/>
        <dsp:cNvSpPr/>
      </dsp:nvSpPr>
      <dsp:spPr>
        <a:xfrm>
          <a:off x="6671625" y="1811533"/>
          <a:ext cx="2989453" cy="12682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GB" sz="1100" kern="1200" dirty="0"/>
            <a:t>This integration is </a:t>
          </a:r>
          <a:r>
            <a:rPr lang="en-GB" sz="1100" b="1" kern="1200" dirty="0">
              <a:solidFill>
                <a:srgbClr val="00B050"/>
              </a:solidFill>
            </a:rPr>
            <a:t>justified</a:t>
          </a:r>
          <a:r>
            <a:rPr lang="en-GB" sz="1100" kern="1200" dirty="0"/>
            <a:t> because as a result, I discovered numerous </a:t>
          </a:r>
          <a:r>
            <a:rPr lang="en-GB" sz="1100" b="1" kern="1200" dirty="0"/>
            <a:t>additional</a:t>
          </a:r>
          <a:r>
            <a:rPr lang="en-GB" sz="1100" kern="1200" dirty="0"/>
            <a:t> defects </a:t>
          </a:r>
          <a:r>
            <a:rPr lang="en-GB" sz="1100" b="1" kern="1200" dirty="0"/>
            <a:t>with</a:t>
          </a:r>
          <a:r>
            <a:rPr lang="en-GB" sz="1100" kern="1200" dirty="0"/>
            <a:t> the integration of exploratory testing. This further validated the approach by demonstrating the value of integrating exploratory testing to uncover additional issues.</a:t>
          </a:r>
          <a:endParaRPr lang="en-US" sz="1100" kern="1200" dirty="0"/>
        </a:p>
      </dsp:txBody>
      <dsp:txXfrm>
        <a:off x="6671625" y="1811533"/>
        <a:ext cx="2989453" cy="126825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78DD7-EF53-4FBC-8540-B785143D375B}" type="datetimeFigureOut">
              <a:rPr lang="en-GB" smtClean="0"/>
              <a:t>25/01/2025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3D399-31BD-437A-AAAF-5DEFBFFE7CE0}" type="slidenum">
              <a:rPr lang="en-GB" smtClean="0"/>
              <a:t>‹#›</a:t>
            </a:fld>
            <a:endParaRPr lang="en-GB"/>
          </a:p>
        </p:txBody>
      </p:sp>
    </p:spTree>
    <p:extLst>
      <p:ext uri="{BB962C8B-B14F-4D97-AF65-F5344CB8AC3E}">
        <p14:creationId xmlns:p14="http://schemas.microsoft.com/office/powerpoint/2010/main" val="1352945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dirty="0">
                <a:latin typeface="Arial" panose="020B0604020202020204" pitchFamily="34" charset="0"/>
              </a:rPr>
              <a:t>This sample test case shows that my </a:t>
            </a:r>
            <a:r>
              <a:rPr lang="en-GB" altLang="en-US" b="1" dirty="0">
                <a:latin typeface="Arial" panose="020B0604020202020204" pitchFamily="34" charset="0"/>
              </a:rPr>
              <a:t>default input testing technique </a:t>
            </a:r>
            <a:r>
              <a:rPr lang="en-GB" altLang="en-US" dirty="0">
                <a:latin typeface="Arial" panose="020B0604020202020204" pitchFamily="34" charset="0"/>
              </a:rPr>
              <a:t>was </a:t>
            </a:r>
            <a:r>
              <a:rPr lang="en-GB" altLang="en-US" b="1" dirty="0">
                <a:latin typeface="Arial" panose="020B0604020202020204" pitchFamily="34" charset="0"/>
              </a:rPr>
              <a:t>successful</a:t>
            </a:r>
            <a:r>
              <a:rPr lang="en-GB" altLang="en-US" dirty="0">
                <a:latin typeface="Arial" panose="020B0604020202020204" pitchFamily="34" charset="0"/>
              </a:rPr>
              <a:t> in testing the </a:t>
            </a:r>
            <a:r>
              <a:rPr lang="en-GB" altLang="en-US" b="1" dirty="0">
                <a:latin typeface="Arial" panose="020B0604020202020204" pitchFamily="34" charset="0"/>
              </a:rPr>
              <a:t>initial functionality </a:t>
            </a:r>
            <a:r>
              <a:rPr lang="en-GB" altLang="en-US" dirty="0">
                <a:latin typeface="Arial" panose="020B0604020202020204" pitchFamily="34" charset="0"/>
              </a:rPr>
              <a:t>of the </a:t>
            </a:r>
            <a:r>
              <a:rPr lang="en-GB" altLang="en-US" b="1" dirty="0">
                <a:latin typeface="Arial" panose="020B0604020202020204" pitchFamily="34" charset="0"/>
              </a:rPr>
              <a:t>software in question </a:t>
            </a:r>
            <a:r>
              <a:rPr lang="en-GB" altLang="en-US" dirty="0">
                <a:latin typeface="Arial" panose="020B0604020202020204" pitchFamily="34" charset="0"/>
              </a:rPr>
              <a:t>under </a:t>
            </a:r>
            <a:r>
              <a:rPr lang="en-GB" altLang="en-US" b="1" dirty="0">
                <a:latin typeface="Arial" panose="020B0604020202020204" pitchFamily="34" charset="0"/>
              </a:rPr>
              <a:t>ideal conditions.</a:t>
            </a:r>
            <a:endParaRPr kumimoji="0" lang="en-GB" altLang="en-US" sz="1200" b="1" i="0" u="none" strike="noStrike" cap="none" normalizeH="0" baseline="0" dirty="0">
              <a:ln>
                <a:noFill/>
              </a:ln>
              <a:solidFill>
                <a:schemeClr val="tx1"/>
              </a:solidFill>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4183D399-31BD-437A-AAAF-5DEFBFFE7CE0}" type="slidenum">
              <a:rPr lang="en-GB" smtClean="0"/>
              <a:t>4</a:t>
            </a:fld>
            <a:endParaRPr lang="en-GB"/>
          </a:p>
        </p:txBody>
      </p:sp>
    </p:spTree>
    <p:extLst>
      <p:ext uri="{BB962C8B-B14F-4D97-AF65-F5344CB8AC3E}">
        <p14:creationId xmlns:p14="http://schemas.microsoft.com/office/powerpoint/2010/main" val="2102399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an example of my second testing technique in action. Here I submitted numerous invalid csv files to the software in question</a:t>
            </a:r>
          </a:p>
        </p:txBody>
      </p:sp>
      <p:sp>
        <p:nvSpPr>
          <p:cNvPr id="4" name="Slide Number Placeholder 3"/>
          <p:cNvSpPr>
            <a:spLocks noGrp="1"/>
          </p:cNvSpPr>
          <p:nvPr>
            <p:ph type="sldNum" sz="quarter" idx="5"/>
          </p:nvPr>
        </p:nvSpPr>
        <p:spPr/>
        <p:txBody>
          <a:bodyPr/>
          <a:lstStyle/>
          <a:p>
            <a:fld id="{4183D399-31BD-437A-AAAF-5DEFBFFE7CE0}" type="slidenum">
              <a:rPr lang="en-GB" smtClean="0"/>
              <a:t>7</a:t>
            </a:fld>
            <a:endParaRPr lang="en-GB"/>
          </a:p>
        </p:txBody>
      </p:sp>
    </p:spTree>
    <p:extLst>
      <p:ext uri="{BB962C8B-B14F-4D97-AF65-F5344CB8AC3E}">
        <p14:creationId xmlns:p14="http://schemas.microsoft.com/office/powerpoint/2010/main" val="924336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183D399-31BD-437A-AAAF-5DEFBFFE7CE0}" type="slidenum">
              <a:rPr lang="en-GB" smtClean="0"/>
              <a:t>9</a:t>
            </a:fld>
            <a:endParaRPr lang="en-GB"/>
          </a:p>
        </p:txBody>
      </p:sp>
    </p:spTree>
    <p:extLst>
      <p:ext uri="{BB962C8B-B14F-4D97-AF65-F5344CB8AC3E}">
        <p14:creationId xmlns:p14="http://schemas.microsoft.com/office/powerpoint/2010/main" val="177398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is my Partition Testing analysis where I created defined input partitions</a:t>
            </a:r>
          </a:p>
        </p:txBody>
      </p:sp>
      <p:sp>
        <p:nvSpPr>
          <p:cNvPr id="4" name="Slide Number Placeholder 3"/>
          <p:cNvSpPr>
            <a:spLocks noGrp="1"/>
          </p:cNvSpPr>
          <p:nvPr>
            <p:ph type="sldNum" sz="quarter" idx="5"/>
          </p:nvPr>
        </p:nvSpPr>
        <p:spPr/>
        <p:txBody>
          <a:bodyPr/>
          <a:lstStyle/>
          <a:p>
            <a:fld id="{4183D399-31BD-437A-AAAF-5DEFBFFE7CE0}" type="slidenum">
              <a:rPr lang="en-GB" smtClean="0"/>
              <a:t>10</a:t>
            </a:fld>
            <a:endParaRPr lang="en-GB"/>
          </a:p>
        </p:txBody>
      </p:sp>
    </p:spTree>
    <p:extLst>
      <p:ext uri="{BB962C8B-B14F-4D97-AF65-F5344CB8AC3E}">
        <p14:creationId xmlns:p14="http://schemas.microsoft.com/office/powerpoint/2010/main" val="36921008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altLang="en-US" sz="12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These sample test cases show that more tests were conducted as a result of additional exploratory testing</a:t>
            </a:r>
          </a:p>
        </p:txBody>
      </p:sp>
      <p:sp>
        <p:nvSpPr>
          <p:cNvPr id="4" name="Slide Number Placeholder 3"/>
          <p:cNvSpPr>
            <a:spLocks noGrp="1"/>
          </p:cNvSpPr>
          <p:nvPr>
            <p:ph type="sldNum" sz="quarter" idx="5"/>
          </p:nvPr>
        </p:nvSpPr>
        <p:spPr/>
        <p:txBody>
          <a:bodyPr/>
          <a:lstStyle/>
          <a:p>
            <a:fld id="{4183D399-31BD-437A-AAAF-5DEFBFFE7CE0}" type="slidenum">
              <a:rPr lang="en-GB" smtClean="0"/>
              <a:t>13</a:t>
            </a:fld>
            <a:endParaRPr lang="en-GB"/>
          </a:p>
        </p:txBody>
      </p:sp>
    </p:spTree>
    <p:extLst>
      <p:ext uri="{BB962C8B-B14F-4D97-AF65-F5344CB8AC3E}">
        <p14:creationId xmlns:p14="http://schemas.microsoft.com/office/powerpoint/2010/main" val="1361493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am now going to go through my defect report, please pause the video to read individual defects</a:t>
            </a:r>
          </a:p>
        </p:txBody>
      </p:sp>
      <p:sp>
        <p:nvSpPr>
          <p:cNvPr id="4" name="Slide Number Placeholder 3"/>
          <p:cNvSpPr>
            <a:spLocks noGrp="1"/>
          </p:cNvSpPr>
          <p:nvPr>
            <p:ph type="sldNum" sz="quarter" idx="5"/>
          </p:nvPr>
        </p:nvSpPr>
        <p:spPr/>
        <p:txBody>
          <a:bodyPr/>
          <a:lstStyle/>
          <a:p>
            <a:fld id="{4183D399-31BD-437A-AAAF-5DEFBFFE7CE0}" type="slidenum">
              <a:rPr lang="en-GB" smtClean="0"/>
              <a:t>14</a:t>
            </a:fld>
            <a:endParaRPr lang="en-GB"/>
          </a:p>
        </p:txBody>
      </p:sp>
    </p:spTree>
    <p:extLst>
      <p:ext uri="{BB962C8B-B14F-4D97-AF65-F5344CB8AC3E}">
        <p14:creationId xmlns:p14="http://schemas.microsoft.com/office/powerpoint/2010/main" val="2190783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183D399-31BD-437A-AAAF-5DEFBFFE7CE0}" type="slidenum">
              <a:rPr lang="en-GB" smtClean="0"/>
              <a:t>21</a:t>
            </a:fld>
            <a:endParaRPr lang="en-GB"/>
          </a:p>
        </p:txBody>
      </p:sp>
    </p:spTree>
    <p:extLst>
      <p:ext uri="{BB962C8B-B14F-4D97-AF65-F5344CB8AC3E}">
        <p14:creationId xmlns:p14="http://schemas.microsoft.com/office/powerpoint/2010/main" val="150671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ED2F9C-E485-4165-85DC-A086D16CC30E}" type="datetimeFigureOut">
              <a:rPr lang="en-GB" smtClean="0"/>
              <a:t>25/01/2025</a:t>
            </a:fld>
            <a:endParaRPr lang="en-GB"/>
          </a:p>
        </p:txBody>
      </p:sp>
      <p:sp>
        <p:nvSpPr>
          <p:cNvPr id="5" name="Footer Placeholder 4"/>
          <p:cNvSpPr>
            <a:spLocks noGrp="1"/>
          </p:cNvSpPr>
          <p:nvPr>
            <p:ph type="ftr" sz="quarter" idx="11"/>
          </p:nvPr>
        </p:nvSpPr>
        <p:spPr>
          <a:xfrm>
            <a:off x="5332412" y="5883275"/>
            <a:ext cx="4324044" cy="365125"/>
          </a:xfrm>
        </p:spPr>
        <p:txBody>
          <a:bodyPr/>
          <a:lstStyle/>
          <a:p>
            <a:endParaRPr lang="en-GB"/>
          </a:p>
        </p:txBody>
      </p:sp>
      <p:sp>
        <p:nvSpPr>
          <p:cNvPr id="6" name="Slide Number Placeholder 5"/>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1025876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ED2F9C-E485-4165-85DC-A086D16CC30E}" type="datetimeFigureOut">
              <a:rPr lang="en-GB" smtClean="0"/>
              <a:t>25/01/2025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1586746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D2F9C-E485-4165-85DC-A086D16CC30E}"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2421667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D2F9C-E485-4165-85DC-A086D16CC30E}"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3726137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D2F9C-E485-4165-85DC-A086D16CC30E}"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2314142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D2F9C-E485-4165-85DC-A086D16CC30E}"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2420040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D2F9C-E485-4165-85DC-A086D16CC30E}"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2920272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D2F9C-E485-4165-85DC-A086D16CC30E}"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1067146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D2F9C-E485-4165-85DC-A086D16CC30E}"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3392629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ED2F9C-E485-4165-85DC-A086D16CC30E}"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951856" y="5867131"/>
            <a:ext cx="551167" cy="365125"/>
          </a:xfrm>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4255926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ED2F9C-E485-4165-85DC-A086D16CC30E}" type="datetimeFigureOut">
              <a:rPr lang="en-GB" smtClean="0"/>
              <a:t>25/01/2025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1866863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ED2F9C-E485-4165-85DC-A086D16CC30E}" type="datetimeFigureOut">
              <a:rPr lang="en-GB" smtClean="0"/>
              <a:t>25/01/2025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80432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ED2F9C-E485-4165-85DC-A086D16CC30E}" type="datetimeFigureOut">
              <a:rPr lang="en-GB" smtClean="0"/>
              <a:t>25/01/2025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41766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ED2F9C-E485-4165-85DC-A086D16CC30E}" type="datetimeFigureOut">
              <a:rPr lang="en-GB" smtClean="0"/>
              <a:t>25/01/2025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261106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ED2F9C-E485-4165-85DC-A086D16CC30E}" type="datetimeFigureOut">
              <a:rPr lang="en-GB" smtClean="0"/>
              <a:t>25/01/2025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1547018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ED2F9C-E485-4165-85DC-A086D16CC30E}" type="datetimeFigureOut">
              <a:rPr lang="en-GB" smtClean="0"/>
              <a:t>25/01/2025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1877144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AED2F9C-E485-4165-85DC-A086D16CC30E}" type="datetimeFigureOut">
              <a:rPr lang="en-GB" smtClean="0"/>
              <a:t>25/01/2025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C872D42-9990-4863-8441-A9F3689A9C77}" type="slidenum">
              <a:rPr lang="en-GB" smtClean="0"/>
              <a:t>‹#›</a:t>
            </a:fld>
            <a:endParaRPr lang="en-GB"/>
          </a:p>
        </p:txBody>
      </p:sp>
    </p:spTree>
    <p:extLst>
      <p:ext uri="{BB962C8B-B14F-4D97-AF65-F5344CB8AC3E}">
        <p14:creationId xmlns:p14="http://schemas.microsoft.com/office/powerpoint/2010/main" val="2575310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ED2F9C-E485-4165-85DC-A086D16CC30E}" type="datetimeFigureOut">
              <a:rPr lang="en-GB" smtClean="0"/>
              <a:t>25/01/2025</a:t>
            </a:fld>
            <a:endParaRPr lang="en-GB"/>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GB"/>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872D42-9990-4863-8441-A9F3689A9C77}" type="slidenum">
              <a:rPr lang="en-GB" smtClean="0"/>
              <a:t>‹#›</a:t>
            </a:fld>
            <a:endParaRPr lang="en-GB"/>
          </a:p>
        </p:txBody>
      </p:sp>
    </p:spTree>
    <p:extLst>
      <p:ext uri="{BB962C8B-B14F-4D97-AF65-F5344CB8AC3E}">
        <p14:creationId xmlns:p14="http://schemas.microsoft.com/office/powerpoint/2010/main" val="17267043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hyperlink" Target="https://martinfowler.com/bliki/TestCoverage.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www.browserstack.com/guide/regression-testing#:~:text=Regression%20Testing%20is%20a%20type,the%20introduction%20of%20new%20changes." TargetMode="External"/><Relationship Id="rId5" Type="http://schemas.openxmlformats.org/officeDocument/2006/relationships/hyperlink" Target="https://help.highbond.com/helpdocs/analytics/141/user-guide/en-us/Content/analyzing_data/testing_sequential_order.htm" TargetMode="External"/><Relationship Id="rId4" Type="http://schemas.openxmlformats.org/officeDocument/2006/relationships/image" Target="../media/image28.jpeg"/></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en.wikipedia.org/wiki/Negative_testing" TargetMode="External"/><Relationship Id="rId13" Type="http://schemas.openxmlformats.org/officeDocument/2006/relationships/hyperlink" Target="https://en.wikipedia.org/wiki/Equivalence_partitioning#:~:text=Equivalence%20partitioning%20or%20equivalence%20class,test%20cases%20can%20be%20derived" TargetMode="External"/><Relationship Id="rId3" Type="http://schemas.openxmlformats.org/officeDocument/2006/relationships/image" Target="../media/image30.png"/><Relationship Id="rId7" Type="http://schemas.openxmlformats.org/officeDocument/2006/relationships/hyperlink" Target="https://www.simplilearn.com/what-is-requirement-analysis-article" TargetMode="External"/><Relationship Id="rId12" Type="http://schemas.openxmlformats.org/officeDocument/2006/relationships/hyperlink" Target="https://www.browserstack.com/guide/regression-testing#:~:text=Regression%20Testing%20is%20a%20type,the%20introduction%20of%20new%20changes"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mitrikozlov-74450.medium.com/what-are-default-settings-in-software-testing-9bee18522a1e" TargetMode="External"/><Relationship Id="rId11" Type="http://schemas.openxmlformats.org/officeDocument/2006/relationships/hyperlink" Target="https://help.highbond.com/helpdocs/analytics/141/user-guide/en-us/Content/analyzing_data/testing_sequential_order.htm" TargetMode="External"/><Relationship Id="rId5" Type="http://schemas.openxmlformats.org/officeDocument/2006/relationships/hyperlink" Target="https://martinfowler.com/bliki/TestCoverage.html" TargetMode="External"/><Relationship Id="rId10" Type="http://schemas.openxmlformats.org/officeDocument/2006/relationships/hyperlink" Target="https://www.linkedin.com/advice/0/what-difference-between-reliability-resilience" TargetMode="External"/><Relationship Id="rId4" Type="http://schemas.openxmlformats.org/officeDocument/2006/relationships/image" Target="../media/image31.svg"/><Relationship Id="rId9" Type="http://schemas.openxmlformats.org/officeDocument/2006/relationships/hyperlink" Target="https://www.atlassian.com/continuous-delivery/software-testing/exploratory-testing" TargetMode="External"/><Relationship Id="rId14" Type="http://schemas.openxmlformats.org/officeDocument/2006/relationships/hyperlink" Target="https://chatgpt.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9"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GB"/>
            </a:p>
          </p:txBody>
        </p:sp>
        <p:sp>
          <p:nvSpPr>
            <p:cNvPr id="10"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GB"/>
            </a:p>
          </p:txBody>
        </p:sp>
        <p:sp>
          <p:nvSpPr>
            <p:cNvPr id="11"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GB"/>
            </a:p>
          </p:txBody>
        </p:sp>
        <p:sp>
          <p:nvSpPr>
            <p:cNvPr id="12"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GB"/>
            </a:p>
          </p:txBody>
        </p:sp>
        <p:sp>
          <p:nvSpPr>
            <p:cNvPr id="13"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GB"/>
            </a:p>
          </p:txBody>
        </p:sp>
        <p:sp>
          <p:nvSpPr>
            <p:cNvPr id="14"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GB"/>
            </a:p>
          </p:txBody>
        </p:sp>
      </p:grpSp>
      <p:sp useBgFill="1">
        <p:nvSpPr>
          <p:cNvPr id="16" name="Rectangle 15">
            <a:extLst>
              <a:ext uri="{FF2B5EF4-FFF2-40B4-BE49-F238E27FC236}">
                <a16:creationId xmlns:a16="http://schemas.microsoft.com/office/drawing/2014/main" id="{15655827-B42D-4180-88D3-D83F25E4B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txBody>
          <a:bodyPr rtlCol="0" anchor="ctr"/>
          <a:lstStyle/>
          <a:p>
            <a:pPr algn="ctr"/>
            <a:endParaRPr lang="en-US"/>
          </a:p>
        </p:txBody>
      </p:sp>
      <p:sp>
        <p:nvSpPr>
          <p:cNvPr id="18" name="Freeform: Shape 17">
            <a:extLst>
              <a:ext uri="{FF2B5EF4-FFF2-40B4-BE49-F238E27FC236}">
                <a16:creationId xmlns:a16="http://schemas.microsoft.com/office/drawing/2014/main" id="{24ACCB06-563C-4ADE-B4D6-1FE9F723C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955594"/>
            <a:ext cx="1828958" cy="2902407"/>
          </a:xfrm>
          <a:custGeom>
            <a:avLst/>
            <a:gdLst>
              <a:gd name="connsiteX0" fmla="*/ 0 w 1828958"/>
              <a:gd name="connsiteY0" fmla="*/ 0 h 2902407"/>
              <a:gd name="connsiteX1" fmla="*/ 1828958 w 1828958"/>
              <a:gd name="connsiteY1" fmla="*/ 2902407 h 2902407"/>
              <a:gd name="connsiteX2" fmla="*/ 1709896 w 1828958"/>
              <a:gd name="connsiteY2" fmla="*/ 2902407 h 2902407"/>
              <a:gd name="connsiteX3" fmla="*/ 0 w 1828958"/>
              <a:gd name="connsiteY3" fmla="*/ 63474 h 2902407"/>
            </a:gdLst>
            <a:ahLst/>
            <a:cxnLst>
              <a:cxn ang="0">
                <a:pos x="connsiteX0" y="connsiteY0"/>
              </a:cxn>
              <a:cxn ang="0">
                <a:pos x="connsiteX1" y="connsiteY1"/>
              </a:cxn>
              <a:cxn ang="0">
                <a:pos x="connsiteX2" y="connsiteY2"/>
              </a:cxn>
              <a:cxn ang="0">
                <a:pos x="connsiteX3" y="connsiteY3"/>
              </a:cxn>
            </a:cxnLst>
            <a:rect l="l" t="t" r="r" b="b"/>
            <a:pathLst>
              <a:path w="1828958" h="2902407">
                <a:moveTo>
                  <a:pt x="0" y="0"/>
                </a:moveTo>
                <a:lnTo>
                  <a:pt x="1828958" y="2902407"/>
                </a:lnTo>
                <a:lnTo>
                  <a:pt x="1709896" y="2902407"/>
                </a:lnTo>
                <a:lnTo>
                  <a:pt x="0" y="63474"/>
                </a:lnTo>
                <a:close/>
              </a:path>
            </a:pathLst>
          </a:custGeom>
          <a:solidFill>
            <a:srgbClr val="262626"/>
          </a:solidFill>
          <a:ln>
            <a:noFill/>
          </a:ln>
        </p:spPr>
        <p:txBody>
          <a:bodyPr/>
          <a:lstStyle/>
          <a:p>
            <a:endParaRPr lang="en-GB"/>
          </a:p>
        </p:txBody>
      </p:sp>
      <p:sp>
        <p:nvSpPr>
          <p:cNvPr id="20" name="Freeform: Shape 19">
            <a:extLst>
              <a:ext uri="{FF2B5EF4-FFF2-40B4-BE49-F238E27FC236}">
                <a16:creationId xmlns:a16="http://schemas.microsoft.com/office/drawing/2014/main" id="{40761ECD-D92B-46AE-82CA-640023D282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3220098"/>
            <a:ext cx="2910045" cy="3637903"/>
          </a:xfrm>
          <a:custGeom>
            <a:avLst/>
            <a:gdLst>
              <a:gd name="connsiteX0" fmla="*/ 0 w 2910045"/>
              <a:gd name="connsiteY0" fmla="*/ 0 h 3637903"/>
              <a:gd name="connsiteX1" fmla="*/ 2910045 w 2910045"/>
              <a:gd name="connsiteY1" fmla="*/ 3637903 h 3637903"/>
              <a:gd name="connsiteX2" fmla="*/ 2786220 w 2910045"/>
              <a:gd name="connsiteY2" fmla="*/ 3637903 h 3637903"/>
              <a:gd name="connsiteX3" fmla="*/ 0 w 2910045"/>
              <a:gd name="connsiteY3" fmla="*/ 20366 h 3637903"/>
            </a:gdLst>
            <a:ahLst/>
            <a:cxnLst>
              <a:cxn ang="0">
                <a:pos x="connsiteX0" y="connsiteY0"/>
              </a:cxn>
              <a:cxn ang="0">
                <a:pos x="connsiteX1" y="connsiteY1"/>
              </a:cxn>
              <a:cxn ang="0">
                <a:pos x="connsiteX2" y="connsiteY2"/>
              </a:cxn>
              <a:cxn ang="0">
                <a:pos x="connsiteX3" y="connsiteY3"/>
              </a:cxn>
            </a:cxnLst>
            <a:rect l="l" t="t" r="r" b="b"/>
            <a:pathLst>
              <a:path w="2910045" h="3637903">
                <a:moveTo>
                  <a:pt x="0" y="0"/>
                </a:moveTo>
                <a:lnTo>
                  <a:pt x="2910045" y="3637903"/>
                </a:lnTo>
                <a:lnTo>
                  <a:pt x="2786220" y="3637903"/>
                </a:lnTo>
                <a:lnTo>
                  <a:pt x="0" y="20366"/>
                </a:lnTo>
                <a:close/>
              </a:path>
            </a:pathLst>
          </a:custGeom>
          <a:solidFill>
            <a:schemeClr val="accent1">
              <a:lumMod val="50000"/>
            </a:schemeClr>
          </a:solidFill>
          <a:ln>
            <a:noFill/>
          </a:ln>
        </p:spPr>
        <p:txBody>
          <a:bodyPr/>
          <a:lstStyle/>
          <a:p>
            <a:endParaRPr lang="en-GB"/>
          </a:p>
        </p:txBody>
      </p:sp>
      <p:sp>
        <p:nvSpPr>
          <p:cNvPr id="22" name="Freeform: Shape 21">
            <a:extLst>
              <a:ext uri="{FF2B5EF4-FFF2-40B4-BE49-F238E27FC236}">
                <a16:creationId xmlns:a16="http://schemas.microsoft.com/office/drawing/2014/main" id="{9A928607-C55C-40FD-B2DF-6CD6A7226A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 y="2845509"/>
            <a:ext cx="4149883" cy="4012491"/>
          </a:xfrm>
          <a:custGeom>
            <a:avLst/>
            <a:gdLst>
              <a:gd name="connsiteX0" fmla="*/ 0 w 4149883"/>
              <a:gd name="connsiteY0" fmla="*/ 0 h 4012491"/>
              <a:gd name="connsiteX1" fmla="*/ 4149883 w 4149883"/>
              <a:gd name="connsiteY1" fmla="*/ 4012491 h 4012491"/>
              <a:gd name="connsiteX2" fmla="*/ 2910046 w 4149883"/>
              <a:gd name="connsiteY2" fmla="*/ 4012491 h 4012491"/>
              <a:gd name="connsiteX3" fmla="*/ 0 w 4149883"/>
              <a:gd name="connsiteY3" fmla="*/ 374587 h 4012491"/>
            </a:gdLst>
            <a:ahLst/>
            <a:cxnLst>
              <a:cxn ang="0">
                <a:pos x="connsiteX0" y="connsiteY0"/>
              </a:cxn>
              <a:cxn ang="0">
                <a:pos x="connsiteX1" y="connsiteY1"/>
              </a:cxn>
              <a:cxn ang="0">
                <a:pos x="connsiteX2" y="connsiteY2"/>
              </a:cxn>
              <a:cxn ang="0">
                <a:pos x="connsiteX3" y="connsiteY3"/>
              </a:cxn>
            </a:cxnLst>
            <a:rect l="l" t="t" r="r" b="b"/>
            <a:pathLst>
              <a:path w="4149883" h="4012491">
                <a:moveTo>
                  <a:pt x="0" y="0"/>
                </a:moveTo>
                <a:lnTo>
                  <a:pt x="4149883" y="4012491"/>
                </a:lnTo>
                <a:lnTo>
                  <a:pt x="2910046" y="4012491"/>
                </a:lnTo>
                <a:lnTo>
                  <a:pt x="0" y="374587"/>
                </a:lnTo>
                <a:close/>
              </a:path>
            </a:pathLst>
          </a:custGeom>
          <a:solidFill>
            <a:schemeClr val="accent1">
              <a:lumMod val="75000"/>
            </a:schemeClr>
          </a:solidFill>
          <a:ln>
            <a:noFill/>
          </a:ln>
        </p:spPr>
        <p:txBody>
          <a:bodyPr/>
          <a:lstStyle/>
          <a:p>
            <a:endParaRPr lang="en-GB"/>
          </a:p>
        </p:txBody>
      </p:sp>
      <p:sp>
        <p:nvSpPr>
          <p:cNvPr id="24" name="Freeform: Shape 23">
            <a:extLst>
              <a:ext uri="{FF2B5EF4-FFF2-40B4-BE49-F238E27FC236}">
                <a16:creationId xmlns:a16="http://schemas.microsoft.com/office/drawing/2014/main" id="{400A20C1-29A4-43E0-AB15-7931F76F8C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332410"/>
            <a:ext cx="2719546" cy="3525590"/>
          </a:xfrm>
          <a:custGeom>
            <a:avLst/>
            <a:gdLst>
              <a:gd name="connsiteX0" fmla="*/ 0 w 2719546"/>
              <a:gd name="connsiteY0" fmla="*/ 0 h 3525590"/>
              <a:gd name="connsiteX1" fmla="*/ 2719546 w 2719546"/>
              <a:gd name="connsiteY1" fmla="*/ 3525590 h 3525590"/>
              <a:gd name="connsiteX2" fmla="*/ 1828959 w 2719546"/>
              <a:gd name="connsiteY2" fmla="*/ 3525590 h 3525590"/>
              <a:gd name="connsiteX3" fmla="*/ 0 w 2719546"/>
              <a:gd name="connsiteY3" fmla="*/ 623183 h 3525590"/>
            </a:gdLst>
            <a:ahLst/>
            <a:cxnLst>
              <a:cxn ang="0">
                <a:pos x="connsiteX0" y="connsiteY0"/>
              </a:cxn>
              <a:cxn ang="0">
                <a:pos x="connsiteX1" y="connsiteY1"/>
              </a:cxn>
              <a:cxn ang="0">
                <a:pos x="connsiteX2" y="connsiteY2"/>
              </a:cxn>
              <a:cxn ang="0">
                <a:pos x="connsiteX3" y="connsiteY3"/>
              </a:cxn>
            </a:cxnLst>
            <a:rect l="l" t="t" r="r" b="b"/>
            <a:pathLst>
              <a:path w="2719546" h="3525590">
                <a:moveTo>
                  <a:pt x="0" y="0"/>
                </a:moveTo>
                <a:lnTo>
                  <a:pt x="2719546" y="3525590"/>
                </a:lnTo>
                <a:lnTo>
                  <a:pt x="1828959" y="3525590"/>
                </a:lnTo>
                <a:lnTo>
                  <a:pt x="0" y="623183"/>
                </a:lnTo>
                <a:close/>
              </a:path>
            </a:pathLst>
          </a:custGeom>
          <a:solidFill>
            <a:srgbClr val="404040"/>
          </a:solidFill>
          <a:ln>
            <a:noFill/>
          </a:ln>
        </p:spPr>
        <p:txBody>
          <a:bodyPr/>
          <a:lstStyle/>
          <a:p>
            <a:endParaRPr lang="en-GB"/>
          </a:p>
        </p:txBody>
      </p:sp>
      <p:sp>
        <p:nvSpPr>
          <p:cNvPr id="2" name="Title 1">
            <a:extLst>
              <a:ext uri="{FF2B5EF4-FFF2-40B4-BE49-F238E27FC236}">
                <a16:creationId xmlns:a16="http://schemas.microsoft.com/office/drawing/2014/main" id="{42286A8B-C9AA-AD71-2F8B-609523152A5B}"/>
              </a:ext>
            </a:extLst>
          </p:cNvPr>
          <p:cNvSpPr>
            <a:spLocks noGrp="1"/>
          </p:cNvSpPr>
          <p:nvPr>
            <p:ph type="title"/>
          </p:nvPr>
        </p:nvSpPr>
        <p:spPr>
          <a:xfrm>
            <a:off x="1524000" y="643468"/>
            <a:ext cx="9144000" cy="3618898"/>
          </a:xfrm>
        </p:spPr>
        <p:txBody>
          <a:bodyPr vert="horz" lIns="91440" tIns="45720" rIns="91440" bIns="45720" rtlCol="0" anchor="b">
            <a:normAutofit/>
          </a:bodyPr>
          <a:lstStyle/>
          <a:p>
            <a:r>
              <a:rPr lang="en-US" sz="7200" dirty="0"/>
              <a:t>Software Quality And Testing Presentation</a:t>
            </a:r>
          </a:p>
        </p:txBody>
      </p:sp>
      <p:sp>
        <p:nvSpPr>
          <p:cNvPr id="3" name="Content Placeholder 2">
            <a:extLst>
              <a:ext uri="{FF2B5EF4-FFF2-40B4-BE49-F238E27FC236}">
                <a16:creationId xmlns:a16="http://schemas.microsoft.com/office/drawing/2014/main" id="{F90624EF-AF4E-E898-F1B7-AEE1377F31C3}"/>
              </a:ext>
            </a:extLst>
          </p:cNvPr>
          <p:cNvSpPr>
            <a:spLocks noGrp="1"/>
          </p:cNvSpPr>
          <p:nvPr>
            <p:ph idx="1"/>
          </p:nvPr>
        </p:nvSpPr>
        <p:spPr>
          <a:xfrm>
            <a:off x="2719546" y="4552335"/>
            <a:ext cx="6752908" cy="1091381"/>
          </a:xfrm>
        </p:spPr>
        <p:txBody>
          <a:bodyPr vert="horz" lIns="91440" tIns="45720" rIns="91440" bIns="45720" rtlCol="0" anchor="t">
            <a:normAutofit/>
          </a:bodyPr>
          <a:lstStyle/>
          <a:p>
            <a:pPr marL="0" indent="0" algn="ctr">
              <a:buNone/>
            </a:pPr>
            <a:r>
              <a:rPr lang="en-US"/>
              <a:t>By Reece Slade</a:t>
            </a:r>
          </a:p>
        </p:txBody>
      </p:sp>
      <p:pic>
        <p:nvPicPr>
          <p:cNvPr id="27" name="Audio 26">
            <a:hlinkClick r:id="" action="ppaction://media"/>
            <a:extLst>
              <a:ext uri="{FF2B5EF4-FFF2-40B4-BE49-F238E27FC236}">
                <a16:creationId xmlns:a16="http://schemas.microsoft.com/office/drawing/2014/main" id="{0D96F931-6482-ACB6-209F-7A3BE4CA86B3}"/>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328948" t="-328948" r="-328948" b="-328948"/>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568412820"/>
      </p:ext>
    </p:extLst>
  </p:cSld>
  <p:clrMapOvr>
    <a:masterClrMapping/>
  </p:clrMapOvr>
  <mc:AlternateContent xmlns:mc="http://schemas.openxmlformats.org/markup-compatibility/2006" xmlns:p14="http://schemas.microsoft.com/office/powerpoint/2010/main">
    <mc:Choice Requires="p14">
      <p:transition spd="slow" p14:dur="2000" advTm="4727"/>
    </mc:Choice>
    <mc:Fallback xmlns="">
      <p:transition spd="slow" advTm="47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B85F-DF87-6817-D222-FF19282139D4}"/>
              </a:ext>
            </a:extLst>
          </p:cNvPr>
          <p:cNvSpPr>
            <a:spLocks noGrp="1"/>
          </p:cNvSpPr>
          <p:nvPr>
            <p:ph type="title"/>
          </p:nvPr>
        </p:nvSpPr>
        <p:spPr>
          <a:xfrm>
            <a:off x="1760706" y="685800"/>
            <a:ext cx="9742318" cy="1752599"/>
          </a:xfrm>
        </p:spPr>
        <p:txBody>
          <a:bodyPr>
            <a:normAutofit/>
          </a:bodyPr>
          <a:lstStyle/>
          <a:p>
            <a:r>
              <a:rPr lang="en-GB" dirty="0"/>
              <a:t>Partition Testing Analysis: Defined Input Partitions</a:t>
            </a:r>
          </a:p>
        </p:txBody>
      </p:sp>
      <p:graphicFrame>
        <p:nvGraphicFramePr>
          <p:cNvPr id="11" name="Content Placeholder 8">
            <a:extLst>
              <a:ext uri="{FF2B5EF4-FFF2-40B4-BE49-F238E27FC236}">
                <a16:creationId xmlns:a16="http://schemas.microsoft.com/office/drawing/2014/main" id="{8C20C981-DD8E-4940-2160-D83A1F1A170C}"/>
              </a:ext>
            </a:extLst>
          </p:cNvPr>
          <p:cNvGraphicFramePr>
            <a:graphicFrameLocks noGrp="1"/>
          </p:cNvGraphicFramePr>
          <p:nvPr>
            <p:ph idx="1"/>
            <p:extLst>
              <p:ext uri="{D42A27DB-BD31-4B8C-83A1-F6EECF244321}">
                <p14:modId xmlns:p14="http://schemas.microsoft.com/office/powerpoint/2010/main" val="3968769559"/>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7049625"/>
      </p:ext>
    </p:extLst>
  </p:cSld>
  <p:clrMapOvr>
    <a:masterClrMapping/>
  </p:clrMapOvr>
  <p:transition spd="slow" advTm="7745">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385FCAA4-DA2A-C551-B43F-E4CA4581406F}"/>
              </a:ext>
            </a:extLst>
          </p:cNvPr>
          <p:cNvSpPr>
            <a:spLocks noGrp="1"/>
          </p:cNvSpPr>
          <p:nvPr>
            <p:ph type="title"/>
          </p:nvPr>
        </p:nvSpPr>
        <p:spPr>
          <a:xfrm>
            <a:off x="535021" y="685800"/>
            <a:ext cx="2639962" cy="5105400"/>
          </a:xfrm>
        </p:spPr>
        <p:txBody>
          <a:bodyPr>
            <a:normAutofit/>
          </a:bodyPr>
          <a:lstStyle/>
          <a:p>
            <a:r>
              <a:rPr lang="en-GB" dirty="0">
                <a:solidFill>
                  <a:srgbClr val="FFFFFF"/>
                </a:solidFill>
              </a:rPr>
              <a:t>Third Testing Technique Limitations</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graphicFrame>
        <p:nvGraphicFramePr>
          <p:cNvPr id="5" name="Content Placeholder 2">
            <a:extLst>
              <a:ext uri="{FF2B5EF4-FFF2-40B4-BE49-F238E27FC236}">
                <a16:creationId xmlns:a16="http://schemas.microsoft.com/office/drawing/2014/main" id="{D4B88550-5719-9827-8D74-55BA3D611729}"/>
              </a:ext>
            </a:extLst>
          </p:cNvPr>
          <p:cNvGraphicFramePr>
            <a:graphicFrameLocks noGrp="1"/>
          </p:cNvGraphicFramePr>
          <p:nvPr>
            <p:ph idx="1"/>
            <p:extLst>
              <p:ext uri="{D42A27DB-BD31-4B8C-83A1-F6EECF244321}">
                <p14:modId xmlns:p14="http://schemas.microsoft.com/office/powerpoint/2010/main" val="299799633"/>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3258753"/>
      </p:ext>
    </p:extLst>
  </p:cSld>
  <p:clrMapOvr>
    <a:masterClrMapping/>
  </p:clrMapOvr>
  <p:transition spd="slow" advTm="35572">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E6AF-AE50-567C-61F7-84DF7BEAEDCD}"/>
              </a:ext>
            </a:extLst>
          </p:cNvPr>
          <p:cNvSpPr>
            <a:spLocks noGrp="1"/>
          </p:cNvSpPr>
          <p:nvPr>
            <p:ph type="title"/>
          </p:nvPr>
        </p:nvSpPr>
        <p:spPr>
          <a:xfrm>
            <a:off x="1760706" y="685800"/>
            <a:ext cx="9742318" cy="1752599"/>
          </a:xfrm>
        </p:spPr>
        <p:txBody>
          <a:bodyPr>
            <a:normAutofit/>
          </a:bodyPr>
          <a:lstStyle/>
          <a:p>
            <a:r>
              <a:rPr lang="en-GB"/>
              <a:t>Third Testing Technique Justification &amp; Refinement </a:t>
            </a:r>
            <a:endParaRPr lang="en-GB" dirty="0"/>
          </a:p>
        </p:txBody>
      </p:sp>
      <p:graphicFrame>
        <p:nvGraphicFramePr>
          <p:cNvPr id="38" name="Content Placeholder 2">
            <a:extLst>
              <a:ext uri="{FF2B5EF4-FFF2-40B4-BE49-F238E27FC236}">
                <a16:creationId xmlns:a16="http://schemas.microsoft.com/office/drawing/2014/main" id="{C1001E73-4C14-A9F3-F892-C185C616417E}"/>
              </a:ext>
            </a:extLst>
          </p:cNvPr>
          <p:cNvGraphicFramePr>
            <a:graphicFrameLocks noGrp="1"/>
          </p:cNvGraphicFramePr>
          <p:nvPr>
            <p:ph idx="1"/>
            <p:extLst>
              <p:ext uri="{D42A27DB-BD31-4B8C-83A1-F6EECF244321}">
                <p14:modId xmlns:p14="http://schemas.microsoft.com/office/powerpoint/2010/main" val="288785899"/>
              </p:ext>
            </p:extLst>
          </p:nvPr>
        </p:nvGraphicFramePr>
        <p:xfrm>
          <a:off x="1760705" y="2694562"/>
          <a:ext cx="9742319" cy="309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25460956"/>
      </p:ext>
    </p:extLst>
  </p:cSld>
  <p:clrMapOvr>
    <a:masterClrMapping/>
  </p:clrMapOvr>
  <p:transition spd="slow" advTm="47090">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004BA-BE80-242A-32A5-6B8E73F9EA80}"/>
              </a:ext>
            </a:extLst>
          </p:cNvPr>
          <p:cNvSpPr>
            <a:spLocks noGrp="1"/>
          </p:cNvSpPr>
          <p:nvPr>
            <p:ph type="title"/>
          </p:nvPr>
        </p:nvSpPr>
        <p:spPr>
          <a:xfrm>
            <a:off x="1168843" y="-572749"/>
            <a:ext cx="10018713" cy="1752599"/>
          </a:xfrm>
        </p:spPr>
        <p:txBody>
          <a:bodyPr/>
          <a:lstStyle/>
          <a:p>
            <a:r>
              <a:rPr lang="en-GB" dirty="0"/>
              <a:t>Sample Test Cases</a:t>
            </a:r>
          </a:p>
        </p:txBody>
      </p:sp>
      <p:graphicFrame>
        <p:nvGraphicFramePr>
          <p:cNvPr id="6" name="Content Placeholder 5">
            <a:extLst>
              <a:ext uri="{FF2B5EF4-FFF2-40B4-BE49-F238E27FC236}">
                <a16:creationId xmlns:a16="http://schemas.microsoft.com/office/drawing/2014/main" id="{A5ABA34A-EEFD-3287-7E5D-858D3466326C}"/>
              </a:ext>
            </a:extLst>
          </p:cNvPr>
          <p:cNvGraphicFramePr>
            <a:graphicFrameLocks noGrp="1"/>
          </p:cNvGraphicFramePr>
          <p:nvPr>
            <p:ph idx="1"/>
            <p:extLst>
              <p:ext uri="{D42A27DB-BD31-4B8C-83A1-F6EECF244321}">
                <p14:modId xmlns:p14="http://schemas.microsoft.com/office/powerpoint/2010/main" val="3221613692"/>
              </p:ext>
            </p:extLst>
          </p:nvPr>
        </p:nvGraphicFramePr>
        <p:xfrm>
          <a:off x="232456" y="2578481"/>
          <a:ext cx="4975051" cy="3674324"/>
        </p:xfrm>
        <a:graphic>
          <a:graphicData uri="http://schemas.openxmlformats.org/drawingml/2006/table">
            <a:tbl>
              <a:tblPr firstRow="1" firstCol="1" bandRow="1">
                <a:tableStyleId>{5C22544A-7EE6-4342-B048-85BDC9FD1C3A}</a:tableStyleId>
              </a:tblPr>
              <a:tblGrid>
                <a:gridCol w="717930">
                  <a:extLst>
                    <a:ext uri="{9D8B030D-6E8A-4147-A177-3AD203B41FA5}">
                      <a16:colId xmlns:a16="http://schemas.microsoft.com/office/drawing/2014/main" val="2289011773"/>
                    </a:ext>
                  </a:extLst>
                </a:gridCol>
                <a:gridCol w="381411">
                  <a:extLst>
                    <a:ext uri="{9D8B030D-6E8A-4147-A177-3AD203B41FA5}">
                      <a16:colId xmlns:a16="http://schemas.microsoft.com/office/drawing/2014/main" val="947502236"/>
                    </a:ext>
                  </a:extLst>
                </a:gridCol>
                <a:gridCol w="646036">
                  <a:extLst>
                    <a:ext uri="{9D8B030D-6E8A-4147-A177-3AD203B41FA5}">
                      <a16:colId xmlns:a16="http://schemas.microsoft.com/office/drawing/2014/main" val="3431235223"/>
                    </a:ext>
                  </a:extLst>
                </a:gridCol>
                <a:gridCol w="1507249">
                  <a:extLst>
                    <a:ext uri="{9D8B030D-6E8A-4147-A177-3AD203B41FA5}">
                      <a16:colId xmlns:a16="http://schemas.microsoft.com/office/drawing/2014/main" val="3631059327"/>
                    </a:ext>
                  </a:extLst>
                </a:gridCol>
                <a:gridCol w="1004495">
                  <a:extLst>
                    <a:ext uri="{9D8B030D-6E8A-4147-A177-3AD203B41FA5}">
                      <a16:colId xmlns:a16="http://schemas.microsoft.com/office/drawing/2014/main" val="4290185680"/>
                    </a:ext>
                  </a:extLst>
                </a:gridCol>
                <a:gridCol w="717930">
                  <a:extLst>
                    <a:ext uri="{9D8B030D-6E8A-4147-A177-3AD203B41FA5}">
                      <a16:colId xmlns:a16="http://schemas.microsoft.com/office/drawing/2014/main" val="4004996048"/>
                    </a:ext>
                  </a:extLst>
                </a:gridCol>
              </a:tblGrid>
              <a:tr h="252425">
                <a:tc>
                  <a:txBody>
                    <a:bodyPr/>
                    <a:lstStyle/>
                    <a:p>
                      <a:pPr>
                        <a:lnSpc>
                          <a:spcPct val="107000"/>
                        </a:lnSpc>
                        <a:spcAft>
                          <a:spcPts val="800"/>
                        </a:spcAft>
                      </a:pPr>
                      <a:r>
                        <a:rPr lang="en-GB" sz="700" kern="100">
                          <a:effectLst/>
                        </a:rPr>
                        <a:t>Test Case ID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Test Case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 Input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dirty="0">
                          <a:effectLst/>
                        </a:rPr>
                        <a:t>Expected Output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Actual Output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Pass/Fail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extLst>
                  <a:ext uri="{0D108BD9-81ED-4DB2-BD59-A6C34878D82A}">
                    <a16:rowId xmlns:a16="http://schemas.microsoft.com/office/drawing/2014/main" val="2588867108"/>
                  </a:ext>
                </a:extLst>
              </a:tr>
              <a:tr h="895285">
                <a:tc>
                  <a:txBody>
                    <a:bodyPr/>
                    <a:lstStyle/>
                    <a:p>
                      <a:pPr>
                        <a:lnSpc>
                          <a:spcPct val="107000"/>
                        </a:lnSpc>
                        <a:spcAft>
                          <a:spcPts val="800"/>
                        </a:spcAft>
                      </a:pPr>
                      <a:r>
                        <a:rPr lang="en-GB" sz="700" kern="100" dirty="0">
                          <a:effectLst/>
                        </a:rPr>
                        <a:t>TC18</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Testing lower out of range values to open csv file</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-1, 101</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dirty="0">
                          <a:effectLst/>
                        </a:rPr>
                        <a:t>Display error: "The inputted weights are invalid. Weights must total 100% (e.g., assessment1: 40.0, assessment2: 60.0)"</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dirty="0">
                          <a:effectLst/>
                        </a:rPr>
                        <a:t>Opened CSV and correctly calculated overall grade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 Fail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extLst>
                  <a:ext uri="{0D108BD9-81ED-4DB2-BD59-A6C34878D82A}">
                    <a16:rowId xmlns:a16="http://schemas.microsoft.com/office/drawing/2014/main" val="3600149894"/>
                  </a:ext>
                </a:extLst>
              </a:tr>
              <a:tr h="895285">
                <a:tc>
                  <a:txBody>
                    <a:bodyPr/>
                    <a:lstStyle/>
                    <a:p>
                      <a:pPr>
                        <a:lnSpc>
                          <a:spcPct val="107000"/>
                        </a:lnSpc>
                        <a:spcAft>
                          <a:spcPts val="800"/>
                        </a:spcAft>
                      </a:pPr>
                      <a:r>
                        <a:rPr lang="en-GB" sz="700" kern="100">
                          <a:effectLst/>
                        </a:rPr>
                        <a:t>TC19</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Testing higher out of range values to open csv file</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101, -1</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 Display error: "The inputted weights are invalid. Weights must total 100% (e.g., assessment1: 40.0, assessment2: 60.0)"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dirty="0">
                          <a:effectLst/>
                        </a:rPr>
                        <a:t> Opened CSV and correctly calculated overall grade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dirty="0">
                          <a:effectLst/>
                        </a:rPr>
                        <a:t> Fail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extLst>
                  <a:ext uri="{0D108BD9-81ED-4DB2-BD59-A6C34878D82A}">
                    <a16:rowId xmlns:a16="http://schemas.microsoft.com/office/drawing/2014/main" val="546242220"/>
                  </a:ext>
                </a:extLst>
              </a:tr>
              <a:tr h="858751">
                <a:tc>
                  <a:txBody>
                    <a:bodyPr/>
                    <a:lstStyle/>
                    <a:p>
                      <a:pPr>
                        <a:lnSpc>
                          <a:spcPct val="107000"/>
                        </a:lnSpc>
                        <a:spcAft>
                          <a:spcPts val="800"/>
                        </a:spcAft>
                      </a:pPr>
                      <a:r>
                        <a:rPr lang="en-GB" sz="700" kern="100">
                          <a:effectLst/>
                        </a:rPr>
                        <a:t>TC20</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Testing empty and null values to open csv file</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dirty="0">
                          <a:effectLst/>
                        </a:rPr>
                        <a:t>“”,””</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Display error: “Inputted values cannot be empty”</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Displayed error: “Failed to load CSV file. Expecting floating-point number but got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Fail</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extLst>
                  <a:ext uri="{0D108BD9-81ED-4DB2-BD59-A6C34878D82A}">
                    <a16:rowId xmlns:a16="http://schemas.microsoft.com/office/drawing/2014/main" val="1423069971"/>
                  </a:ext>
                </a:extLst>
              </a:tr>
              <a:tr h="772578">
                <a:tc>
                  <a:txBody>
                    <a:bodyPr/>
                    <a:lstStyle/>
                    <a:p>
                      <a:pPr>
                        <a:lnSpc>
                          <a:spcPct val="107000"/>
                        </a:lnSpc>
                        <a:spcAft>
                          <a:spcPts val="800"/>
                        </a:spcAft>
                      </a:pPr>
                      <a:r>
                        <a:rPr lang="en-GB" sz="700" kern="100">
                          <a:effectLst/>
                        </a:rPr>
                        <a:t>TC21</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Testing invalid types to open csv file</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a:effectLst/>
                        </a:rPr>
                        <a:t>Hello, World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dirty="0">
                          <a:effectLst/>
                        </a:rPr>
                        <a:t> Display error: "The inputted weights are invalid. Values must be numbers between 0 and 100."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dirty="0">
                          <a:effectLst/>
                        </a:rPr>
                        <a:t>Displayed error: “Failed to load CSV file. Expecting floating-point number but got “hello”</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tc>
                  <a:txBody>
                    <a:bodyPr/>
                    <a:lstStyle/>
                    <a:p>
                      <a:pPr>
                        <a:lnSpc>
                          <a:spcPct val="107000"/>
                        </a:lnSpc>
                        <a:spcAft>
                          <a:spcPts val="800"/>
                        </a:spcAft>
                      </a:pPr>
                      <a:r>
                        <a:rPr lang="en-GB" sz="700" kern="100" dirty="0">
                          <a:effectLst/>
                        </a:rPr>
                        <a:t> Fail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9254" marR="29254" marT="0" marB="0"/>
                </a:tc>
                <a:extLst>
                  <a:ext uri="{0D108BD9-81ED-4DB2-BD59-A6C34878D82A}">
                    <a16:rowId xmlns:a16="http://schemas.microsoft.com/office/drawing/2014/main" val="527861"/>
                  </a:ext>
                </a:extLst>
              </a:tr>
            </a:tbl>
          </a:graphicData>
        </a:graphic>
      </p:graphicFrame>
      <p:graphicFrame>
        <p:nvGraphicFramePr>
          <p:cNvPr id="7" name="Table 6">
            <a:extLst>
              <a:ext uri="{FF2B5EF4-FFF2-40B4-BE49-F238E27FC236}">
                <a16:creationId xmlns:a16="http://schemas.microsoft.com/office/drawing/2014/main" id="{8BAE42E1-308D-02D9-850F-38C46CD4640A}"/>
              </a:ext>
            </a:extLst>
          </p:cNvPr>
          <p:cNvGraphicFramePr>
            <a:graphicFrameLocks noGrp="1"/>
          </p:cNvGraphicFramePr>
          <p:nvPr>
            <p:extLst>
              <p:ext uri="{D42A27DB-BD31-4B8C-83A1-F6EECF244321}">
                <p14:modId xmlns:p14="http://schemas.microsoft.com/office/powerpoint/2010/main" val="338453383"/>
              </p:ext>
            </p:extLst>
          </p:nvPr>
        </p:nvGraphicFramePr>
        <p:xfrm>
          <a:off x="5376672" y="2578479"/>
          <a:ext cx="6743699" cy="3674326"/>
        </p:xfrm>
        <a:graphic>
          <a:graphicData uri="http://schemas.openxmlformats.org/drawingml/2006/table">
            <a:tbl>
              <a:tblPr firstRow="1" firstCol="1" bandRow="1">
                <a:tableStyleId>{5C22544A-7EE6-4342-B048-85BDC9FD1C3A}</a:tableStyleId>
              </a:tblPr>
              <a:tblGrid>
                <a:gridCol w="1115602">
                  <a:extLst>
                    <a:ext uri="{9D8B030D-6E8A-4147-A177-3AD203B41FA5}">
                      <a16:colId xmlns:a16="http://schemas.microsoft.com/office/drawing/2014/main" val="1021686818"/>
                    </a:ext>
                  </a:extLst>
                </a:gridCol>
                <a:gridCol w="1226532">
                  <a:extLst>
                    <a:ext uri="{9D8B030D-6E8A-4147-A177-3AD203B41FA5}">
                      <a16:colId xmlns:a16="http://schemas.microsoft.com/office/drawing/2014/main" val="3136457283"/>
                    </a:ext>
                  </a:extLst>
                </a:gridCol>
                <a:gridCol w="398613">
                  <a:extLst>
                    <a:ext uri="{9D8B030D-6E8A-4147-A177-3AD203B41FA5}">
                      <a16:colId xmlns:a16="http://schemas.microsoft.com/office/drawing/2014/main" val="2311028586"/>
                    </a:ext>
                  </a:extLst>
                </a:gridCol>
                <a:gridCol w="991296">
                  <a:extLst>
                    <a:ext uri="{9D8B030D-6E8A-4147-A177-3AD203B41FA5}">
                      <a16:colId xmlns:a16="http://schemas.microsoft.com/office/drawing/2014/main" val="1048251663"/>
                    </a:ext>
                  </a:extLst>
                </a:gridCol>
                <a:gridCol w="1449970">
                  <a:extLst>
                    <a:ext uri="{9D8B030D-6E8A-4147-A177-3AD203B41FA5}">
                      <a16:colId xmlns:a16="http://schemas.microsoft.com/office/drawing/2014/main" val="724407246"/>
                    </a:ext>
                  </a:extLst>
                </a:gridCol>
                <a:gridCol w="1561686">
                  <a:extLst>
                    <a:ext uri="{9D8B030D-6E8A-4147-A177-3AD203B41FA5}">
                      <a16:colId xmlns:a16="http://schemas.microsoft.com/office/drawing/2014/main" val="2609769407"/>
                    </a:ext>
                  </a:extLst>
                </a:gridCol>
              </a:tblGrid>
              <a:tr h="176873">
                <a:tc>
                  <a:txBody>
                    <a:bodyPr/>
                    <a:lstStyle/>
                    <a:p>
                      <a:pPr>
                        <a:lnSpc>
                          <a:spcPct val="107000"/>
                        </a:lnSpc>
                        <a:spcAft>
                          <a:spcPts val="800"/>
                        </a:spcAft>
                      </a:pPr>
                      <a:r>
                        <a:rPr lang="en-GB" sz="700" kern="100">
                          <a:effectLst/>
                        </a:rPr>
                        <a:t>Test Case ID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Test Case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Input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Expected Output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Actual Output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Pass/Fail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extLst>
                  <a:ext uri="{0D108BD9-81ED-4DB2-BD59-A6C34878D82A}">
                    <a16:rowId xmlns:a16="http://schemas.microsoft.com/office/drawing/2014/main" val="532858170"/>
                  </a:ext>
                </a:extLst>
              </a:tr>
              <a:tr h="352752">
                <a:tc>
                  <a:txBody>
                    <a:bodyPr/>
                    <a:lstStyle/>
                    <a:p>
                      <a:pPr>
                        <a:lnSpc>
                          <a:spcPct val="107000"/>
                        </a:lnSpc>
                        <a:spcAft>
                          <a:spcPts val="800"/>
                        </a:spcAft>
                      </a:pPr>
                      <a:r>
                        <a:rPr lang="en-GB" sz="700" kern="100" dirty="0">
                          <a:effectLst/>
                        </a:rPr>
                        <a:t> TC22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 Testing foreign decimal notation in weights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10,5; 90,0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Display error: "Invalid input format. Use a decimal point (.) for numerical values."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Displayed error: "Can't multiply sequence by non-int of type float"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 Fail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extLst>
                  <a:ext uri="{0D108BD9-81ED-4DB2-BD59-A6C34878D82A}">
                    <a16:rowId xmlns:a16="http://schemas.microsoft.com/office/drawing/2014/main" val="1526108709"/>
                  </a:ext>
                </a:extLst>
              </a:tr>
              <a:tr h="263747">
                <a:tc>
                  <a:txBody>
                    <a:bodyPr/>
                    <a:lstStyle/>
                    <a:p>
                      <a:pPr>
                        <a:lnSpc>
                          <a:spcPct val="107000"/>
                        </a:lnSpc>
                        <a:spcAft>
                          <a:spcPts val="800"/>
                        </a:spcAft>
                      </a:pPr>
                      <a:r>
                        <a:rPr lang="en-GB" sz="700" kern="100">
                          <a:effectLst/>
                        </a:rPr>
                        <a:t> TC23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Testing recognition of numerical words in weights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“Fifty-five”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 Display error: "The weights must be numerical values."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Displayed error: "Can't multiply sequence by non-int of type float"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Fail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extLst>
                  <a:ext uri="{0D108BD9-81ED-4DB2-BD59-A6C34878D82A}">
                    <a16:rowId xmlns:a16="http://schemas.microsoft.com/office/drawing/2014/main" val="932791942"/>
                  </a:ext>
                </a:extLst>
              </a:tr>
              <a:tr h="174742">
                <a:tc>
                  <a:txBody>
                    <a:bodyPr/>
                    <a:lstStyle/>
                    <a:p>
                      <a:pPr>
                        <a:lnSpc>
                          <a:spcPct val="107000"/>
                        </a:lnSpc>
                        <a:spcAft>
                          <a:spcPts val="800"/>
                        </a:spcAft>
                      </a:pPr>
                      <a:r>
                        <a:rPr lang="en-GB" sz="700" kern="100" dirty="0">
                          <a:effectLst/>
                        </a:rPr>
                        <a:t> TC24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Testing low partition near 0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0.01, 99.09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Opened CSV and calculated grade correctly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Opened CSV and calculated grade correctly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Pass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extLst>
                  <a:ext uri="{0D108BD9-81ED-4DB2-BD59-A6C34878D82A}">
                    <a16:rowId xmlns:a16="http://schemas.microsoft.com/office/drawing/2014/main" val="1622178129"/>
                  </a:ext>
                </a:extLst>
              </a:tr>
              <a:tr h="441757">
                <a:tc>
                  <a:txBody>
                    <a:bodyPr/>
                    <a:lstStyle/>
                    <a:p>
                      <a:pPr>
                        <a:lnSpc>
                          <a:spcPct val="107000"/>
                        </a:lnSpc>
                        <a:spcAft>
                          <a:spcPts val="800"/>
                        </a:spcAft>
                      </a:pPr>
                      <a:r>
                        <a:rPr lang="en-GB" sz="700" kern="100">
                          <a:effectLst/>
                        </a:rPr>
                        <a:t> TC25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 Testing non-English numerals for weights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५०, ५०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Display error: "The weights must be numerical values between 0 and 100 in English numerals."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Displayed error: "Can't interpret non-English numerals"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 Fail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extLst>
                  <a:ext uri="{0D108BD9-81ED-4DB2-BD59-A6C34878D82A}">
                    <a16:rowId xmlns:a16="http://schemas.microsoft.com/office/drawing/2014/main" val="2052994204"/>
                  </a:ext>
                </a:extLst>
              </a:tr>
              <a:tr h="174742">
                <a:tc>
                  <a:txBody>
                    <a:bodyPr/>
                    <a:lstStyle/>
                    <a:p>
                      <a:pPr>
                        <a:lnSpc>
                          <a:spcPct val="107000"/>
                        </a:lnSpc>
                        <a:spcAft>
                          <a:spcPts val="800"/>
                        </a:spcAft>
                      </a:pPr>
                      <a:r>
                        <a:rPr lang="en-GB" sz="700" kern="100">
                          <a:effectLst/>
                        </a:rPr>
                        <a:t> TC26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Testing high decimal precision in weights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33.3333, 66.6667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Opened CSV and calculated grade correctly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 Opened CSV and calculated grade correctly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Fail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extLst>
                  <a:ext uri="{0D108BD9-81ED-4DB2-BD59-A6C34878D82A}">
                    <a16:rowId xmlns:a16="http://schemas.microsoft.com/office/drawing/2014/main" val="797663787"/>
                  </a:ext>
                </a:extLst>
              </a:tr>
              <a:tr h="174742">
                <a:tc>
                  <a:txBody>
                    <a:bodyPr/>
                    <a:lstStyle/>
                    <a:p>
                      <a:pPr>
                        <a:lnSpc>
                          <a:spcPct val="107000"/>
                        </a:lnSpc>
                        <a:spcAft>
                          <a:spcPts val="800"/>
                        </a:spcAft>
                      </a:pPr>
                      <a:r>
                        <a:rPr lang="en-GB" sz="700" kern="100">
                          <a:effectLst/>
                        </a:rPr>
                        <a:t> TC27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Testing values at exact boundary of valid range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0, 100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Successfully open CSV file.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Opened CSV file successfully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Pass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extLst>
                  <a:ext uri="{0D108BD9-81ED-4DB2-BD59-A6C34878D82A}">
                    <a16:rowId xmlns:a16="http://schemas.microsoft.com/office/drawing/2014/main" val="1733120025"/>
                  </a:ext>
                </a:extLst>
              </a:tr>
              <a:tr h="174742">
                <a:tc>
                  <a:txBody>
                    <a:bodyPr/>
                    <a:lstStyle/>
                    <a:p>
                      <a:pPr>
                        <a:lnSpc>
                          <a:spcPct val="107000"/>
                        </a:lnSpc>
                        <a:spcAft>
                          <a:spcPts val="800"/>
                        </a:spcAft>
                      </a:pPr>
                      <a:r>
                        <a:rPr lang="en-GB" sz="700" kern="100">
                          <a:effectLst/>
                        </a:rPr>
                        <a:t> TC28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Testing random valid weights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25, 75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Successfully open CSV file.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Opened CSV file successfully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Pass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extLst>
                  <a:ext uri="{0D108BD9-81ED-4DB2-BD59-A6C34878D82A}">
                    <a16:rowId xmlns:a16="http://schemas.microsoft.com/office/drawing/2014/main" val="182177019"/>
                  </a:ext>
                </a:extLst>
              </a:tr>
              <a:tr h="263747">
                <a:tc>
                  <a:txBody>
                    <a:bodyPr/>
                    <a:lstStyle/>
                    <a:p>
                      <a:pPr>
                        <a:lnSpc>
                          <a:spcPct val="107000"/>
                        </a:lnSpc>
                        <a:spcAft>
                          <a:spcPts val="800"/>
                        </a:spcAft>
                      </a:pPr>
                      <a:r>
                        <a:rPr lang="en-GB" sz="700" kern="100">
                          <a:effectLst/>
                        </a:rPr>
                        <a:t> TC29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Testing high decimal values in sequence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33.3, 66.7; 25.5, 74.5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Opened CSV and calculated grade correctly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Opened CSV and calculated grade correctly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Pass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extLst>
                  <a:ext uri="{0D108BD9-81ED-4DB2-BD59-A6C34878D82A}">
                    <a16:rowId xmlns:a16="http://schemas.microsoft.com/office/drawing/2014/main" val="3782453933"/>
                  </a:ext>
                </a:extLst>
              </a:tr>
              <a:tr h="263747">
                <a:tc>
                  <a:txBody>
                    <a:bodyPr/>
                    <a:lstStyle/>
                    <a:p>
                      <a:pPr>
                        <a:lnSpc>
                          <a:spcPct val="107000"/>
                        </a:lnSpc>
                        <a:spcAft>
                          <a:spcPts val="800"/>
                        </a:spcAft>
                      </a:pPr>
                      <a:r>
                        <a:rPr lang="en-GB" sz="700" kern="100">
                          <a:effectLst/>
                        </a:rPr>
                        <a:t> TC30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Testing single weight entry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40,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Display error: "Both weights must be entered to open CSV file."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No error displayed, CSV not opened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a:effectLst/>
                        </a:rPr>
                        <a:t> Fail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extLst>
                  <a:ext uri="{0D108BD9-81ED-4DB2-BD59-A6C34878D82A}">
                    <a16:rowId xmlns:a16="http://schemas.microsoft.com/office/drawing/2014/main" val="3333711490"/>
                  </a:ext>
                </a:extLst>
              </a:tr>
              <a:tr h="441757">
                <a:tc>
                  <a:txBody>
                    <a:bodyPr/>
                    <a:lstStyle/>
                    <a:p>
                      <a:pPr>
                        <a:lnSpc>
                          <a:spcPct val="107000"/>
                        </a:lnSpc>
                        <a:spcAft>
                          <a:spcPts val="800"/>
                        </a:spcAft>
                      </a:pPr>
                      <a:r>
                        <a:rPr lang="en-GB" sz="700" kern="100">
                          <a:effectLst/>
                        </a:rPr>
                        <a:t> TC31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Testing special characters in weights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 @, #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Display error: "The inputted weights are invalid. Values must be numbers between 0 and 100."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 Displayed error: "Can't interpret special characters"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tc>
                  <a:txBody>
                    <a:bodyPr/>
                    <a:lstStyle/>
                    <a:p>
                      <a:pPr>
                        <a:lnSpc>
                          <a:spcPct val="107000"/>
                        </a:lnSpc>
                        <a:spcAft>
                          <a:spcPts val="800"/>
                        </a:spcAft>
                      </a:pPr>
                      <a:r>
                        <a:rPr lang="en-GB" sz="700" kern="100" dirty="0">
                          <a:effectLst/>
                        </a:rPr>
                        <a:t> Fail          </a:t>
                      </a:r>
                      <a:endParaRPr lang="en-GB" sz="7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9702" marR="19702" marT="0" marB="0"/>
                </a:tc>
                <a:extLst>
                  <a:ext uri="{0D108BD9-81ED-4DB2-BD59-A6C34878D82A}">
                    <a16:rowId xmlns:a16="http://schemas.microsoft.com/office/drawing/2014/main" val="2080168969"/>
                  </a:ext>
                </a:extLst>
              </a:tr>
            </a:tbl>
          </a:graphicData>
        </a:graphic>
      </p:graphicFrame>
      <p:sp>
        <p:nvSpPr>
          <p:cNvPr id="9" name="TextBox 8">
            <a:extLst>
              <a:ext uri="{FF2B5EF4-FFF2-40B4-BE49-F238E27FC236}">
                <a16:creationId xmlns:a16="http://schemas.microsoft.com/office/drawing/2014/main" id="{47B10AD2-EFE1-58EC-29AD-06B8DE8E260B}"/>
              </a:ext>
            </a:extLst>
          </p:cNvPr>
          <p:cNvSpPr txBox="1"/>
          <p:nvPr/>
        </p:nvSpPr>
        <p:spPr>
          <a:xfrm>
            <a:off x="2938652" y="572554"/>
            <a:ext cx="6096762" cy="646331"/>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Test Data</a:t>
            </a:r>
            <a:r>
              <a:rPr kumimoji="0" lang="en-GB" altLang="en-US" sz="18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endParaRPr kumimoji="0" lang="en-GB" altLang="en-US" sz="18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File: </a:t>
            </a:r>
            <a:r>
              <a:rPr kumimoji="0" lang="en-GB" altLang="en-US" sz="1800" b="1"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studentgrade</a:t>
            </a:r>
            <a:r>
              <a:rPr kumimoji="0" lang="en-GB" altLang="en-US" sz="18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app.csv</a:t>
            </a:r>
          </a:p>
        </p:txBody>
      </p:sp>
      <p:sp>
        <p:nvSpPr>
          <p:cNvPr id="10" name="TextBox 9">
            <a:extLst>
              <a:ext uri="{FF2B5EF4-FFF2-40B4-BE49-F238E27FC236}">
                <a16:creationId xmlns:a16="http://schemas.microsoft.com/office/drawing/2014/main" id="{405DA03D-AD99-BB71-5E45-72FA7B93F4FF}"/>
              </a:ext>
            </a:extLst>
          </p:cNvPr>
          <p:cNvSpPr txBox="1"/>
          <p:nvPr/>
        </p:nvSpPr>
        <p:spPr>
          <a:xfrm>
            <a:off x="1070228" y="2023402"/>
            <a:ext cx="4137279"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Equivalence Partitioning Test Cases</a:t>
            </a:r>
          </a:p>
        </p:txBody>
      </p:sp>
      <p:sp>
        <p:nvSpPr>
          <p:cNvPr id="11" name="TextBox 10">
            <a:extLst>
              <a:ext uri="{FF2B5EF4-FFF2-40B4-BE49-F238E27FC236}">
                <a16:creationId xmlns:a16="http://schemas.microsoft.com/office/drawing/2014/main" id="{95A74A64-3A50-2E5E-6165-20F5CC9BC7EA}"/>
              </a:ext>
            </a:extLst>
          </p:cNvPr>
          <p:cNvSpPr txBox="1"/>
          <p:nvPr/>
        </p:nvSpPr>
        <p:spPr>
          <a:xfrm>
            <a:off x="6966775" y="2023402"/>
            <a:ext cx="4137279"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Additional Exploratory Test Cases</a:t>
            </a:r>
          </a:p>
        </p:txBody>
      </p:sp>
      <p:sp>
        <p:nvSpPr>
          <p:cNvPr id="12" name="TextBox 11">
            <a:extLst>
              <a:ext uri="{FF2B5EF4-FFF2-40B4-BE49-F238E27FC236}">
                <a16:creationId xmlns:a16="http://schemas.microsoft.com/office/drawing/2014/main" id="{BCFF115A-EBEC-70E7-BDA0-A6DE5F4CDA1C}"/>
              </a:ext>
            </a:extLst>
          </p:cNvPr>
          <p:cNvSpPr txBox="1"/>
          <p:nvPr/>
        </p:nvSpPr>
        <p:spPr>
          <a:xfrm>
            <a:off x="2938652" y="1259702"/>
            <a:ext cx="6096762" cy="646331"/>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8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These sample test cases show that more tests were conducted because of additional exploratory testing</a:t>
            </a:r>
          </a:p>
        </p:txBody>
      </p:sp>
    </p:spTree>
    <p:extLst>
      <p:ext uri="{BB962C8B-B14F-4D97-AF65-F5344CB8AC3E}">
        <p14:creationId xmlns:p14="http://schemas.microsoft.com/office/powerpoint/2010/main" val="2287363325"/>
      </p:ext>
    </p:extLst>
  </p:cSld>
  <p:clrMapOvr>
    <a:masterClrMapping/>
  </p:clrMapOvr>
  <mc:AlternateContent xmlns:mc="http://schemas.openxmlformats.org/markup-compatibility/2006" xmlns:p14="http://schemas.microsoft.com/office/powerpoint/2010/main">
    <mc:Choice Requires="p14">
      <p:transition spd="slow" p14:dur="2000" advTm="9130"/>
    </mc:Choice>
    <mc:Fallback xmlns="">
      <p:transition spd="slow" advTm="913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2"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33"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34"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35"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36"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37"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1" name="Title 20">
            <a:extLst>
              <a:ext uri="{FF2B5EF4-FFF2-40B4-BE49-F238E27FC236}">
                <a16:creationId xmlns:a16="http://schemas.microsoft.com/office/drawing/2014/main" id="{4792FDDC-3AE7-0258-FAC6-72B1F2F29F22}"/>
              </a:ext>
            </a:extLst>
          </p:cNvPr>
          <p:cNvSpPr>
            <a:spLocks noGrp="1"/>
          </p:cNvSpPr>
          <p:nvPr>
            <p:ph type="title"/>
          </p:nvPr>
        </p:nvSpPr>
        <p:spPr>
          <a:xfrm>
            <a:off x="1484312" y="685800"/>
            <a:ext cx="2812385" cy="1752599"/>
          </a:xfrm>
        </p:spPr>
        <p:txBody>
          <a:bodyPr>
            <a:normAutofit/>
          </a:bodyPr>
          <a:lstStyle/>
          <a:p>
            <a:r>
              <a:rPr lang="en-GB" sz="3200"/>
              <a:t>Defect Report</a:t>
            </a:r>
          </a:p>
        </p:txBody>
      </p:sp>
      <p:sp>
        <p:nvSpPr>
          <p:cNvPr id="28" name="Content Placeholder 27">
            <a:extLst>
              <a:ext uri="{FF2B5EF4-FFF2-40B4-BE49-F238E27FC236}">
                <a16:creationId xmlns:a16="http://schemas.microsoft.com/office/drawing/2014/main" id="{7A463B86-2265-2009-B98F-AD45AF961A81}"/>
              </a:ext>
            </a:extLst>
          </p:cNvPr>
          <p:cNvSpPr>
            <a:spLocks noGrp="1"/>
          </p:cNvSpPr>
          <p:nvPr>
            <p:ph idx="1"/>
          </p:nvPr>
        </p:nvSpPr>
        <p:spPr>
          <a:xfrm>
            <a:off x="1484310" y="2666999"/>
            <a:ext cx="2812387" cy="3124201"/>
          </a:xfrm>
        </p:spPr>
        <p:txBody>
          <a:bodyPr>
            <a:normAutofit/>
          </a:bodyPr>
          <a:lstStyle/>
          <a:p>
            <a:r>
              <a:rPr kumimoji="0" lang="en-US" altLang="en-US" sz="1800" b="1" i="0" u="none" strike="noStrike" normalizeH="0" baseline="0" dirty="0">
                <a:ln>
                  <a:noFill/>
                </a:ln>
                <a:highlight>
                  <a:srgbClr val="00FFFF"/>
                </a:highlight>
              </a:rPr>
              <a:t>Validation and Error Messaging Issues:</a:t>
            </a:r>
            <a:endParaRPr kumimoji="0" lang="en-US" altLang="en-US" sz="1800" b="0" i="0" u="none" strike="noStrike" normalizeH="0" baseline="0" dirty="0">
              <a:ln>
                <a:noFill/>
              </a:ln>
              <a:highlight>
                <a:srgbClr val="00FFFF"/>
              </a:highlight>
            </a:endParaRPr>
          </a:p>
        </p:txBody>
      </p:sp>
      <p:sp>
        <p:nvSpPr>
          <p:cNvPr id="25"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2">
            <a:extLst>
              <a:ext uri="{FF2B5EF4-FFF2-40B4-BE49-F238E27FC236}">
                <a16:creationId xmlns:a16="http://schemas.microsoft.com/office/drawing/2014/main" id="{02047438-D340-7902-D559-DCD3615FDB3E}"/>
              </a:ext>
            </a:extLst>
          </p:cNvPr>
          <p:cNvGraphicFramePr>
            <a:graphicFrameLocks/>
          </p:cNvGraphicFramePr>
          <p:nvPr/>
        </p:nvGraphicFramePr>
        <p:xfrm>
          <a:off x="4941202" y="1267890"/>
          <a:ext cx="6237362" cy="4078998"/>
        </p:xfrm>
        <a:graphic>
          <a:graphicData uri="http://schemas.openxmlformats.org/drawingml/2006/table">
            <a:tbl>
              <a:tblPr firstRow="1" firstCol="1" bandRow="1">
                <a:tableStyleId>{5C22544A-7EE6-4342-B048-85BDC9FD1C3A}</a:tableStyleId>
              </a:tblPr>
              <a:tblGrid>
                <a:gridCol w="323805">
                  <a:extLst>
                    <a:ext uri="{9D8B030D-6E8A-4147-A177-3AD203B41FA5}">
                      <a16:colId xmlns:a16="http://schemas.microsoft.com/office/drawing/2014/main" val="786147403"/>
                    </a:ext>
                  </a:extLst>
                </a:gridCol>
                <a:gridCol w="1102155">
                  <a:extLst>
                    <a:ext uri="{9D8B030D-6E8A-4147-A177-3AD203B41FA5}">
                      <a16:colId xmlns:a16="http://schemas.microsoft.com/office/drawing/2014/main" val="2043346707"/>
                    </a:ext>
                  </a:extLst>
                </a:gridCol>
                <a:gridCol w="2171724">
                  <a:extLst>
                    <a:ext uri="{9D8B030D-6E8A-4147-A177-3AD203B41FA5}">
                      <a16:colId xmlns:a16="http://schemas.microsoft.com/office/drawing/2014/main" val="1508355442"/>
                    </a:ext>
                  </a:extLst>
                </a:gridCol>
                <a:gridCol w="2089124">
                  <a:extLst>
                    <a:ext uri="{9D8B030D-6E8A-4147-A177-3AD203B41FA5}">
                      <a16:colId xmlns:a16="http://schemas.microsoft.com/office/drawing/2014/main" val="2655465052"/>
                    </a:ext>
                  </a:extLst>
                </a:gridCol>
                <a:gridCol w="550554">
                  <a:extLst>
                    <a:ext uri="{9D8B030D-6E8A-4147-A177-3AD203B41FA5}">
                      <a16:colId xmlns:a16="http://schemas.microsoft.com/office/drawing/2014/main" val="3272760491"/>
                    </a:ext>
                  </a:extLst>
                </a:gridCol>
              </a:tblGrid>
              <a:tr h="237297">
                <a:tc>
                  <a:txBody>
                    <a:bodyPr/>
                    <a:lstStyle/>
                    <a:p>
                      <a:pPr>
                        <a:lnSpc>
                          <a:spcPct val="107000"/>
                        </a:lnSpc>
                        <a:spcAft>
                          <a:spcPts val="800"/>
                        </a:spcAft>
                      </a:pPr>
                      <a:r>
                        <a:rPr lang="en-GB" sz="700" kern="100">
                          <a:effectLst/>
                        </a:rPr>
                        <a:t>Defect ID</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Title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 Description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 Root Cause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Technique Used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extLst>
                  <a:ext uri="{0D108BD9-81ED-4DB2-BD59-A6C34878D82A}">
                    <a16:rowId xmlns:a16="http://schemas.microsoft.com/office/drawing/2014/main" val="1790385261"/>
                  </a:ext>
                </a:extLst>
              </a:tr>
              <a:tr h="889967">
                <a:tc>
                  <a:txBody>
                    <a:bodyPr/>
                    <a:lstStyle/>
                    <a:p>
                      <a:pPr>
                        <a:lnSpc>
                          <a:spcPct val="107000"/>
                        </a:lnSpc>
                        <a:spcAft>
                          <a:spcPts val="800"/>
                        </a:spcAft>
                      </a:pPr>
                      <a:r>
                        <a:rPr lang="en-GB" sz="700" kern="100">
                          <a:effectLst/>
                          <a:highlight>
                            <a:srgbClr val="00FFFF"/>
                          </a:highlight>
                        </a:rPr>
                        <a:t>DF01</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Lack of validation and uninformative error message for CSV file with correct headers but no data</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When a CSV file with correct headers but missing data in required columns is uploaded, the system lacks validation to specify the required data and stop further execution. Instead, a generic error message—“Failed to load CSV, no numeric data to plot”—is shown. The validation should specify that columns ‘assessment1’ and ‘assessment2’ need valid numerical data and halt execution if these requirements are not met.</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The system lacks specific validation checks for files with correct headers but missing required data, resulting in continued execution and a generic error message rather than an instructive prompt to provide the necessary data.</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Testing technique 2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extLst>
                  <a:ext uri="{0D108BD9-81ED-4DB2-BD59-A6C34878D82A}">
                    <a16:rowId xmlns:a16="http://schemas.microsoft.com/office/drawing/2014/main" val="2225276827"/>
                  </a:ext>
                </a:extLst>
              </a:tr>
              <a:tr h="672410">
                <a:tc>
                  <a:txBody>
                    <a:bodyPr/>
                    <a:lstStyle/>
                    <a:p>
                      <a:pPr>
                        <a:lnSpc>
                          <a:spcPct val="107000"/>
                        </a:lnSpc>
                        <a:spcAft>
                          <a:spcPts val="800"/>
                        </a:spcAft>
                      </a:pPr>
                      <a:r>
                        <a:rPr lang="en-GB" sz="700" kern="100">
                          <a:effectLst/>
                          <a:highlight>
                            <a:srgbClr val="00FFFF"/>
                          </a:highlight>
                        </a:rPr>
                        <a:t>DF02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Duplicate Student ID columns not detected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Uploading a CSV file with duplicate student ID columns incorrectly loads the file without detecting duplicate values. Instead of properly validating the column, the system allows the file to load. The expected error message should be: "The uploaded file is invalid. The column studentID must contain unique values."</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The system lacks validation for unique values in the student ID column, allowing duplicates to be processed without detection.</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Testing Technique 2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extLst>
                  <a:ext uri="{0D108BD9-81ED-4DB2-BD59-A6C34878D82A}">
                    <a16:rowId xmlns:a16="http://schemas.microsoft.com/office/drawing/2014/main" val="3396002639"/>
                  </a:ext>
                </a:extLst>
              </a:tr>
              <a:tr h="889967">
                <a:tc>
                  <a:txBody>
                    <a:bodyPr/>
                    <a:lstStyle/>
                    <a:p>
                      <a:pPr>
                        <a:lnSpc>
                          <a:spcPct val="107000"/>
                        </a:lnSpc>
                        <a:spcAft>
                          <a:spcPts val="800"/>
                        </a:spcAft>
                      </a:pPr>
                      <a:r>
                        <a:rPr lang="en-GB" sz="700" kern="100">
                          <a:effectLst/>
                          <a:highlight>
                            <a:srgbClr val="00FFFF"/>
                          </a:highlight>
                        </a:rPr>
                        <a:t>DF03</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Lack of validation and uninformative error message for CSV file with incorrect headers and no data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Uploading a CSV file with incorrect headers and no data does not trigger specific validation to stop the program from further execution. Instead, a generic error message—“Failed to load CSV file. ‘assessment1’”—is shown. The validation should specify that the file must have the correct headers and contain data in the required columns, and it should halt execution if these conditions are not met.</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The system lacks validation checks for files with incorrect headers and missing required data. This results in continued execution and an uninformative error message instead of a clear instruction to provide the correct headers and data.</a:t>
                      </a:r>
                    </a:p>
                    <a:p>
                      <a:pPr>
                        <a:lnSpc>
                          <a:spcPct val="107000"/>
                        </a:lnSpc>
                        <a:spcAft>
                          <a:spcPts val="800"/>
                        </a:spcAft>
                      </a:pPr>
                      <a:r>
                        <a:rPr lang="en-GB" sz="700" kern="100">
                          <a:effectLst/>
                        </a:rPr>
                        <a:t>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Testing technique 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extLst>
                  <a:ext uri="{0D108BD9-81ED-4DB2-BD59-A6C34878D82A}">
                    <a16:rowId xmlns:a16="http://schemas.microsoft.com/office/drawing/2014/main" val="1720494601"/>
                  </a:ext>
                </a:extLst>
              </a:tr>
              <a:tr h="563632">
                <a:tc>
                  <a:txBody>
                    <a:bodyPr/>
                    <a:lstStyle/>
                    <a:p>
                      <a:pPr>
                        <a:lnSpc>
                          <a:spcPct val="107000"/>
                        </a:lnSpc>
                        <a:spcAft>
                          <a:spcPts val="800"/>
                        </a:spcAft>
                      </a:pPr>
                      <a:r>
                        <a:rPr lang="en-GB" sz="700" kern="100">
                          <a:effectLst/>
                          <a:highlight>
                            <a:srgbClr val="00FFFF"/>
                          </a:highlight>
                        </a:rPr>
                        <a:t>DF04</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Incorrect handling of extra unspecified header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Uploading a CSV file with an extra unspecified header loads the file without error. The system should include validation to check that only the specified columns are present, and stop execution if any extra headers are detected, preventing the file from being opened.</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The system lacks validation to detect and handle extra, unspecified headers. This results in the unintended acceptance of files with additional columns, without stopping execution or providing an appropriate error message.</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Testing technique 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extLst>
                  <a:ext uri="{0D108BD9-81ED-4DB2-BD59-A6C34878D82A}">
                    <a16:rowId xmlns:a16="http://schemas.microsoft.com/office/drawing/2014/main" val="2620894880"/>
                  </a:ext>
                </a:extLst>
              </a:tr>
              <a:tr h="781188">
                <a:tc>
                  <a:txBody>
                    <a:bodyPr/>
                    <a:lstStyle/>
                    <a:p>
                      <a:pPr>
                        <a:lnSpc>
                          <a:spcPct val="107000"/>
                        </a:lnSpc>
                        <a:spcAft>
                          <a:spcPts val="800"/>
                        </a:spcAft>
                      </a:pPr>
                      <a:r>
                        <a:rPr lang="en-GB" sz="700" kern="100">
                          <a:effectLst/>
                          <a:highlight>
                            <a:srgbClr val="00FFFF"/>
                          </a:highlight>
                        </a:rPr>
                        <a:t>DF05</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Numeric values in string columns not flagged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Uploading a CSV file with numeric values in specific string columns (e.g., W_or_I, assessment2_NS, assessment1_NS) does not trigger the expected validation or provide an error message. The file is loaded successfully where the system should actually validate the data types in these designated string columns and stop execution if a mismatch is detected.</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Lack of validation; the system does not check for data type mismatches in designated string columns or provide an appropriate error message to stop the program from executing.</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tc>
                  <a:txBody>
                    <a:bodyPr/>
                    <a:lstStyle/>
                    <a:p>
                      <a:pPr>
                        <a:lnSpc>
                          <a:spcPct val="107000"/>
                        </a:lnSpc>
                        <a:spcAft>
                          <a:spcPts val="800"/>
                        </a:spcAft>
                      </a:pPr>
                      <a:r>
                        <a:rPr lang="en-GB" sz="700" kern="100">
                          <a:effectLst/>
                        </a:rPr>
                        <a:t>Testing technique 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597" marR="5597" marT="0" marB="0"/>
                </a:tc>
                <a:extLst>
                  <a:ext uri="{0D108BD9-81ED-4DB2-BD59-A6C34878D82A}">
                    <a16:rowId xmlns:a16="http://schemas.microsoft.com/office/drawing/2014/main" val="2631210692"/>
                  </a:ext>
                </a:extLst>
              </a:tr>
            </a:tbl>
          </a:graphicData>
        </a:graphic>
      </p:graphicFrame>
    </p:spTree>
    <p:extLst>
      <p:ext uri="{BB962C8B-B14F-4D97-AF65-F5344CB8AC3E}">
        <p14:creationId xmlns:p14="http://schemas.microsoft.com/office/powerpoint/2010/main" val="2542895197"/>
      </p:ext>
    </p:extLst>
  </p:cSld>
  <p:clrMapOvr>
    <a:masterClrMapping/>
  </p:clrMapOvr>
  <p:transition spd="slow" advTm="8180">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5" name="Group 44">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6"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47"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48"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49"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50"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51"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1D74FCBB-D9DD-F136-2DAE-340F331BEE6A}"/>
              </a:ext>
            </a:extLst>
          </p:cNvPr>
          <p:cNvSpPr>
            <a:spLocks noGrp="1"/>
          </p:cNvSpPr>
          <p:nvPr>
            <p:ph type="title"/>
          </p:nvPr>
        </p:nvSpPr>
        <p:spPr>
          <a:xfrm>
            <a:off x="1484312" y="685800"/>
            <a:ext cx="2812385" cy="1752599"/>
          </a:xfrm>
        </p:spPr>
        <p:txBody>
          <a:bodyPr>
            <a:normAutofit/>
          </a:bodyPr>
          <a:lstStyle/>
          <a:p>
            <a:r>
              <a:rPr lang="en-GB" sz="3200"/>
              <a:t>Defect Report</a:t>
            </a:r>
          </a:p>
        </p:txBody>
      </p:sp>
      <p:sp>
        <p:nvSpPr>
          <p:cNvPr id="9" name="Content Placeholder 8">
            <a:extLst>
              <a:ext uri="{FF2B5EF4-FFF2-40B4-BE49-F238E27FC236}">
                <a16:creationId xmlns:a16="http://schemas.microsoft.com/office/drawing/2014/main" id="{B44FACD3-8887-4534-4813-83F251B4E27F}"/>
              </a:ext>
            </a:extLst>
          </p:cNvPr>
          <p:cNvSpPr>
            <a:spLocks noGrp="1"/>
          </p:cNvSpPr>
          <p:nvPr>
            <p:ph idx="1"/>
          </p:nvPr>
        </p:nvSpPr>
        <p:spPr>
          <a:xfrm>
            <a:off x="1484310" y="2666999"/>
            <a:ext cx="2812387" cy="3124201"/>
          </a:xfrm>
        </p:spPr>
        <p:txBody>
          <a:bodyPr>
            <a:normAutofit/>
          </a:bodyPr>
          <a:lstStyle/>
          <a:p>
            <a:r>
              <a:rPr kumimoji="0" lang="en-US" altLang="en-US" sz="1800" b="1" i="0" u="none" strike="noStrike" normalizeH="0" baseline="0" dirty="0">
                <a:ln>
                  <a:noFill/>
                </a:ln>
                <a:highlight>
                  <a:srgbClr val="00FFFF"/>
                </a:highlight>
              </a:rPr>
              <a:t>Validation and Error Messaging Issues:</a:t>
            </a:r>
            <a:endParaRPr kumimoji="0" lang="en-US" altLang="en-US" sz="1800" b="0" i="0" u="none" strike="noStrike" normalizeH="0" baseline="0" dirty="0">
              <a:ln>
                <a:noFill/>
              </a:ln>
              <a:highlight>
                <a:srgbClr val="00FFFF"/>
              </a:highlight>
            </a:endParaRPr>
          </a:p>
        </p:txBody>
      </p:sp>
      <p:sp>
        <p:nvSpPr>
          <p:cNvPr id="52"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DCFC36AB-3866-A047-A15F-F531932B496A}"/>
              </a:ext>
            </a:extLst>
          </p:cNvPr>
          <p:cNvGraphicFramePr>
            <a:graphicFrameLocks/>
          </p:cNvGraphicFramePr>
          <p:nvPr>
            <p:extLst>
              <p:ext uri="{D42A27DB-BD31-4B8C-83A1-F6EECF244321}">
                <p14:modId xmlns:p14="http://schemas.microsoft.com/office/powerpoint/2010/main" val="1820478689"/>
              </p:ext>
            </p:extLst>
          </p:nvPr>
        </p:nvGraphicFramePr>
        <p:xfrm>
          <a:off x="4941202" y="1365476"/>
          <a:ext cx="6237361" cy="3839288"/>
        </p:xfrm>
        <a:graphic>
          <a:graphicData uri="http://schemas.openxmlformats.org/drawingml/2006/table">
            <a:tbl>
              <a:tblPr firstRow="1" firstCol="1" bandRow="1">
                <a:tableStyleId>{5C22544A-7EE6-4342-B048-85BDC9FD1C3A}</a:tableStyleId>
              </a:tblPr>
              <a:tblGrid>
                <a:gridCol w="309181">
                  <a:extLst>
                    <a:ext uri="{9D8B030D-6E8A-4147-A177-3AD203B41FA5}">
                      <a16:colId xmlns:a16="http://schemas.microsoft.com/office/drawing/2014/main" val="2069258610"/>
                    </a:ext>
                  </a:extLst>
                </a:gridCol>
                <a:gridCol w="1027249">
                  <a:extLst>
                    <a:ext uri="{9D8B030D-6E8A-4147-A177-3AD203B41FA5}">
                      <a16:colId xmlns:a16="http://schemas.microsoft.com/office/drawing/2014/main" val="4096998342"/>
                    </a:ext>
                  </a:extLst>
                </a:gridCol>
                <a:gridCol w="2379044">
                  <a:extLst>
                    <a:ext uri="{9D8B030D-6E8A-4147-A177-3AD203B41FA5}">
                      <a16:colId xmlns:a16="http://schemas.microsoft.com/office/drawing/2014/main" val="1112398549"/>
                    </a:ext>
                  </a:extLst>
                </a:gridCol>
                <a:gridCol w="1960855">
                  <a:extLst>
                    <a:ext uri="{9D8B030D-6E8A-4147-A177-3AD203B41FA5}">
                      <a16:colId xmlns:a16="http://schemas.microsoft.com/office/drawing/2014/main" val="203259436"/>
                    </a:ext>
                  </a:extLst>
                </a:gridCol>
                <a:gridCol w="561032">
                  <a:extLst>
                    <a:ext uri="{9D8B030D-6E8A-4147-A177-3AD203B41FA5}">
                      <a16:colId xmlns:a16="http://schemas.microsoft.com/office/drawing/2014/main" val="3455065916"/>
                    </a:ext>
                  </a:extLst>
                </a:gridCol>
              </a:tblGrid>
              <a:tr h="743792">
                <a:tc>
                  <a:txBody>
                    <a:bodyPr/>
                    <a:lstStyle/>
                    <a:p>
                      <a:pPr>
                        <a:lnSpc>
                          <a:spcPct val="107000"/>
                        </a:lnSpc>
                        <a:spcAft>
                          <a:spcPts val="800"/>
                        </a:spcAft>
                      </a:pPr>
                      <a:r>
                        <a:rPr lang="en-GB" sz="700" kern="100">
                          <a:effectLst/>
                          <a:highlight>
                            <a:srgbClr val="00FFFF"/>
                          </a:highlight>
                        </a:rPr>
                        <a:t>DF06</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Unspecified strings in specific string columns not flagged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Uploading a CSV file with unspecified string values in columns (e.g., W_or_I not containing 'W' or 'I') does not trigger the specified validation or an error message, and the file is loaded successfully. The system should validate that string columns contain only allowed values and stop execution if invalid values are detected.</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Lack of validation; the system does not check that string columns contain only specified values and fails to provide an appropriate error message to stop the program from executing.</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Testing technique 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extLst>
                  <a:ext uri="{0D108BD9-81ED-4DB2-BD59-A6C34878D82A}">
                    <a16:rowId xmlns:a16="http://schemas.microsoft.com/office/drawing/2014/main" val="2712572309"/>
                  </a:ext>
                </a:extLst>
              </a:tr>
              <a:tr h="864119">
                <a:tc>
                  <a:txBody>
                    <a:bodyPr/>
                    <a:lstStyle/>
                    <a:p>
                      <a:pPr>
                        <a:lnSpc>
                          <a:spcPct val="107000"/>
                        </a:lnSpc>
                        <a:spcAft>
                          <a:spcPts val="800"/>
                        </a:spcAft>
                      </a:pPr>
                      <a:r>
                        <a:rPr lang="en-GB" sz="700" kern="100">
                          <a:effectLst/>
                          <a:highlight>
                            <a:srgbClr val="00FFFF"/>
                          </a:highlight>
                        </a:rPr>
                        <a:t>DF07</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Non-numeric data in numeric fields not flagged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Uploading a CSV file with non-numeric data in numeric fields triggers an unexpected error: "Can't multiply sequence by non-int of type float," instead of displaying a specific error message through validation. The system should validate that numeric fields contain valid numeric data and stop execution if invalid data is found, providing an appropriate error message.</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The system attempts operations on invalid data types before validating the contents of the columns, resulting in an unexpected error rather than a clear validation message.</a:t>
                      </a:r>
                    </a:p>
                    <a:p>
                      <a:pPr>
                        <a:lnSpc>
                          <a:spcPct val="107000"/>
                        </a:lnSpc>
                        <a:spcAft>
                          <a:spcPts val="800"/>
                        </a:spcAft>
                      </a:pPr>
                      <a:r>
                        <a:rPr lang="en-GB" sz="700" kern="100">
                          <a:effectLst/>
                        </a:rPr>
                        <a:t>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Testing technique 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extLst>
                  <a:ext uri="{0D108BD9-81ED-4DB2-BD59-A6C34878D82A}">
                    <a16:rowId xmlns:a16="http://schemas.microsoft.com/office/drawing/2014/main" val="118921061"/>
                  </a:ext>
                </a:extLst>
              </a:tr>
              <a:tr h="623466">
                <a:tc>
                  <a:txBody>
                    <a:bodyPr/>
                    <a:lstStyle/>
                    <a:p>
                      <a:pPr>
                        <a:lnSpc>
                          <a:spcPct val="107000"/>
                        </a:lnSpc>
                        <a:spcAft>
                          <a:spcPts val="800"/>
                        </a:spcAft>
                      </a:pPr>
                      <a:r>
                        <a:rPr lang="en-GB" sz="700" kern="100">
                          <a:effectLst/>
                          <a:highlight>
                            <a:srgbClr val="00FFFF"/>
                          </a:highlight>
                        </a:rPr>
                        <a:t>DF08</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File size limit not enforced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Uploading a large CSV file (12,500 KB) crashes the system instead of triggering a validation check for file size exceeding the allowed limits. The system should validate the file size before processing and display an error message if the file exceeds the limit.</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The system lacks a file size validation step before processing, allowing large files to cause a crash rather than providing an appropriate error message.</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Testing technique 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extLst>
                  <a:ext uri="{0D108BD9-81ED-4DB2-BD59-A6C34878D82A}">
                    <a16:rowId xmlns:a16="http://schemas.microsoft.com/office/drawing/2014/main" val="2007516051"/>
                  </a:ext>
                </a:extLst>
              </a:tr>
              <a:tr h="743792">
                <a:tc>
                  <a:txBody>
                    <a:bodyPr/>
                    <a:lstStyle/>
                    <a:p>
                      <a:pPr>
                        <a:lnSpc>
                          <a:spcPct val="107000"/>
                        </a:lnSpc>
                        <a:spcAft>
                          <a:spcPts val="800"/>
                        </a:spcAft>
                      </a:pPr>
                      <a:r>
                        <a:rPr lang="en-GB" sz="700" kern="100">
                          <a:effectLst/>
                          <a:highlight>
                            <a:srgbClr val="00FFFF"/>
                          </a:highlight>
                        </a:rPr>
                        <a:t>DF09</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Null values in columns not flagged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Uploading a CSV file with only commas and no values in columns loads without triggering a specific validation error for missing numeric data. The system should validate that columns contain valid numeric data and stop execution if columns are empty or contain null values, displaying an appropriate error message.</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The system fails to validate columns with null or empty values, allowing the file to load without triggering the necessary error message.</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Testing technique 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extLst>
                  <a:ext uri="{0D108BD9-81ED-4DB2-BD59-A6C34878D82A}">
                    <a16:rowId xmlns:a16="http://schemas.microsoft.com/office/drawing/2014/main" val="3847616269"/>
                  </a:ext>
                </a:extLst>
              </a:tr>
              <a:tr h="864119">
                <a:tc>
                  <a:txBody>
                    <a:bodyPr/>
                    <a:lstStyle/>
                    <a:p>
                      <a:pPr>
                        <a:lnSpc>
                          <a:spcPct val="107000"/>
                        </a:lnSpc>
                        <a:spcAft>
                          <a:spcPts val="800"/>
                        </a:spcAft>
                      </a:pPr>
                      <a:r>
                        <a:rPr lang="en-GB" sz="700" kern="100">
                          <a:effectLst/>
                          <a:highlight>
                            <a:srgbClr val="00FFFF"/>
                          </a:highlight>
                        </a:rPr>
                        <a:t>DF10</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Duplicate headers not flagged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Uploading a CSV file with duplicate headers and valid numeric data results in an unexpected error, instead of triggering a detailed validation message. The system should validate for duplicate headers before processing the data and display an appropriate error message, such as: "Duplicate headers detected. Please ensure each column has a unique header."</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The system does not validate for duplicate headers before processing the file, leading to an unexpected error instead of a clear validation message.</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tc>
                  <a:txBody>
                    <a:bodyPr/>
                    <a:lstStyle/>
                    <a:p>
                      <a:pPr>
                        <a:lnSpc>
                          <a:spcPct val="107000"/>
                        </a:lnSpc>
                        <a:spcAft>
                          <a:spcPts val="800"/>
                        </a:spcAft>
                      </a:pPr>
                      <a:r>
                        <a:rPr lang="en-GB" sz="700" kern="100">
                          <a:effectLst/>
                        </a:rPr>
                        <a:t>Testing technique 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5705" marR="5705" marT="0" marB="0"/>
                </a:tc>
                <a:extLst>
                  <a:ext uri="{0D108BD9-81ED-4DB2-BD59-A6C34878D82A}">
                    <a16:rowId xmlns:a16="http://schemas.microsoft.com/office/drawing/2014/main" val="1099359120"/>
                  </a:ext>
                </a:extLst>
              </a:tr>
            </a:tbl>
          </a:graphicData>
        </a:graphic>
      </p:graphicFrame>
    </p:spTree>
    <p:extLst>
      <p:ext uri="{BB962C8B-B14F-4D97-AF65-F5344CB8AC3E}">
        <p14:creationId xmlns:p14="http://schemas.microsoft.com/office/powerpoint/2010/main" val="101925753"/>
      </p:ext>
    </p:extLst>
  </p:cSld>
  <p:clrMapOvr>
    <a:masterClrMapping/>
  </p:clrMapOvr>
  <p:transition spd="slow" advTm="1319">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47F8AD49-1D24-F667-5325-641CC17F20B7}"/>
              </a:ext>
            </a:extLst>
          </p:cNvPr>
          <p:cNvSpPr>
            <a:spLocks noGrp="1"/>
          </p:cNvSpPr>
          <p:nvPr>
            <p:ph type="title"/>
          </p:nvPr>
        </p:nvSpPr>
        <p:spPr>
          <a:xfrm>
            <a:off x="1484312" y="685800"/>
            <a:ext cx="2812385" cy="1752599"/>
          </a:xfrm>
        </p:spPr>
        <p:txBody>
          <a:bodyPr>
            <a:normAutofit/>
          </a:bodyPr>
          <a:lstStyle/>
          <a:p>
            <a:r>
              <a:rPr lang="en-GB" sz="3200"/>
              <a:t>Defect Report</a:t>
            </a:r>
          </a:p>
        </p:txBody>
      </p:sp>
      <p:sp>
        <p:nvSpPr>
          <p:cNvPr id="9" name="Content Placeholder 8">
            <a:extLst>
              <a:ext uri="{FF2B5EF4-FFF2-40B4-BE49-F238E27FC236}">
                <a16:creationId xmlns:a16="http://schemas.microsoft.com/office/drawing/2014/main" id="{331577B4-E701-5565-688A-100B8852EE8C}"/>
              </a:ext>
            </a:extLst>
          </p:cNvPr>
          <p:cNvSpPr>
            <a:spLocks noGrp="1"/>
          </p:cNvSpPr>
          <p:nvPr>
            <p:ph idx="1"/>
          </p:nvPr>
        </p:nvSpPr>
        <p:spPr>
          <a:xfrm>
            <a:off x="1484310" y="2666999"/>
            <a:ext cx="2812387" cy="3124201"/>
          </a:xfrm>
        </p:spPr>
        <p:txBody>
          <a:bodyPr>
            <a:normAutofit/>
          </a:bodyPr>
          <a:lstStyle/>
          <a:p>
            <a:r>
              <a:rPr kumimoji="0" lang="en-US" altLang="en-US" sz="1800" b="1" i="0" u="none" strike="noStrike" normalizeH="0" baseline="0" dirty="0">
                <a:ln>
                  <a:noFill/>
                </a:ln>
                <a:highlight>
                  <a:srgbClr val="00FFFF"/>
                </a:highlight>
              </a:rPr>
              <a:t>Validation and Error Messaging Issues:</a:t>
            </a:r>
            <a:endParaRPr kumimoji="0" lang="en-US" altLang="en-US" sz="1800" b="0" i="0" u="none" strike="noStrike" normalizeH="0" baseline="0" dirty="0">
              <a:ln>
                <a:noFill/>
              </a:ln>
              <a:highlight>
                <a:srgbClr val="00FFFF"/>
              </a:highlight>
            </a:endParaRP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0455CDB8-EAFB-0C2D-24EA-BA01F67EC0D4}"/>
              </a:ext>
            </a:extLst>
          </p:cNvPr>
          <p:cNvGraphicFramePr>
            <a:graphicFrameLocks/>
          </p:cNvGraphicFramePr>
          <p:nvPr/>
        </p:nvGraphicFramePr>
        <p:xfrm>
          <a:off x="4941202" y="1452711"/>
          <a:ext cx="6237362" cy="3664819"/>
        </p:xfrm>
        <a:graphic>
          <a:graphicData uri="http://schemas.openxmlformats.org/drawingml/2006/table">
            <a:tbl>
              <a:tblPr firstRow="1" firstCol="1" bandRow="1">
                <a:tableStyleId>{5C22544A-7EE6-4342-B048-85BDC9FD1C3A}</a:tableStyleId>
              </a:tblPr>
              <a:tblGrid>
                <a:gridCol w="310006">
                  <a:extLst>
                    <a:ext uri="{9D8B030D-6E8A-4147-A177-3AD203B41FA5}">
                      <a16:colId xmlns:a16="http://schemas.microsoft.com/office/drawing/2014/main" val="2895504147"/>
                    </a:ext>
                  </a:extLst>
                </a:gridCol>
                <a:gridCol w="1117586">
                  <a:extLst>
                    <a:ext uri="{9D8B030D-6E8A-4147-A177-3AD203B41FA5}">
                      <a16:colId xmlns:a16="http://schemas.microsoft.com/office/drawing/2014/main" val="2822680555"/>
                    </a:ext>
                  </a:extLst>
                </a:gridCol>
                <a:gridCol w="2178890">
                  <a:extLst>
                    <a:ext uri="{9D8B030D-6E8A-4147-A177-3AD203B41FA5}">
                      <a16:colId xmlns:a16="http://schemas.microsoft.com/office/drawing/2014/main" val="3146438282"/>
                    </a:ext>
                  </a:extLst>
                </a:gridCol>
                <a:gridCol w="2072690">
                  <a:extLst>
                    <a:ext uri="{9D8B030D-6E8A-4147-A177-3AD203B41FA5}">
                      <a16:colId xmlns:a16="http://schemas.microsoft.com/office/drawing/2014/main" val="1785171491"/>
                    </a:ext>
                  </a:extLst>
                </a:gridCol>
                <a:gridCol w="558190">
                  <a:extLst>
                    <a:ext uri="{9D8B030D-6E8A-4147-A177-3AD203B41FA5}">
                      <a16:colId xmlns:a16="http://schemas.microsoft.com/office/drawing/2014/main" val="514102926"/>
                    </a:ext>
                  </a:extLst>
                </a:gridCol>
              </a:tblGrid>
              <a:tr h="851538">
                <a:tc>
                  <a:txBody>
                    <a:bodyPr/>
                    <a:lstStyle/>
                    <a:p>
                      <a:pPr>
                        <a:lnSpc>
                          <a:spcPct val="107000"/>
                        </a:lnSpc>
                        <a:spcAft>
                          <a:spcPts val="800"/>
                        </a:spcAft>
                      </a:pPr>
                      <a:r>
                        <a:rPr lang="en-GB" sz="700" kern="100">
                          <a:effectLst/>
                          <a:highlight>
                            <a:srgbClr val="00FFFF"/>
                          </a:highlight>
                        </a:rPr>
                        <a:t>DF11</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Unexpected formatting in numeric fields not flagged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Uploading a CSV file with unexpected formatting (e.g., extra spaces) in numeric fields causes an unexpected error, rather than triggering the intended validation. The system should preprocess the numeric fields to handle formatting issues, such as extra spaces, and display a clear validation message if the formatting is incorrect.</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The system lacks preprocessing for expected formatting in numeric fields, allowing unexpected errors to occur instead of a proper validation check.</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Testing technique 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extLst>
                  <a:ext uri="{0D108BD9-81ED-4DB2-BD59-A6C34878D82A}">
                    <a16:rowId xmlns:a16="http://schemas.microsoft.com/office/drawing/2014/main" val="3699326814"/>
                  </a:ext>
                </a:extLst>
              </a:tr>
              <a:tr h="851538">
                <a:tc>
                  <a:txBody>
                    <a:bodyPr/>
                    <a:lstStyle/>
                    <a:p>
                      <a:pPr>
                        <a:lnSpc>
                          <a:spcPct val="107000"/>
                        </a:lnSpc>
                        <a:spcAft>
                          <a:spcPts val="800"/>
                        </a:spcAft>
                      </a:pPr>
                      <a:r>
                        <a:rPr lang="en-GB" sz="700" kern="100">
                          <a:effectLst/>
                          <a:highlight>
                            <a:srgbClr val="00FFFF"/>
                          </a:highlight>
                        </a:rPr>
                        <a:t>DF12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Mixed delimiters in CSV file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Uploading a CSV file with mixed delimiters results in an "Inconsistent delimiters" error, rather than triggering the intended validation message for comma-separated values. The system should validate that the file uses consistent delimiters before parsing the data and provide an appropriate error message if inconsistencies are detected.</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The system does not handle or validate inconsistent delimiters before parsing the data, leading to errors instead of a clear validation message.</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Testing technique 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extLst>
                  <a:ext uri="{0D108BD9-81ED-4DB2-BD59-A6C34878D82A}">
                    <a16:rowId xmlns:a16="http://schemas.microsoft.com/office/drawing/2014/main" val="1814773457"/>
                  </a:ext>
                </a:extLst>
              </a:tr>
              <a:tr h="732964">
                <a:tc>
                  <a:txBody>
                    <a:bodyPr/>
                    <a:lstStyle/>
                    <a:p>
                      <a:pPr>
                        <a:lnSpc>
                          <a:spcPct val="107000"/>
                        </a:lnSpc>
                        <a:spcAft>
                          <a:spcPts val="800"/>
                        </a:spcAft>
                      </a:pPr>
                      <a:r>
                        <a:rPr lang="en-GB" sz="700" kern="100">
                          <a:effectLst/>
                          <a:highlight>
                            <a:srgbClr val="00FFFF"/>
                          </a:highlight>
                        </a:rPr>
                        <a:t>DF13</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Negative values in numeric fields not flagged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Uploading a CSV file with negative values in numeric fields loads without displaying expected validation or error messages for data range (0-100%). The system should validate that numeric fields fall within the expected range and display an appropriate error message if the values are outside the allowed range.</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The system lacks range validation for numeric fields, allowing invalid values (such as negative numbers) to be processed without triggering an error.</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Testing technique 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extLst>
                  <a:ext uri="{0D108BD9-81ED-4DB2-BD59-A6C34878D82A}">
                    <a16:rowId xmlns:a16="http://schemas.microsoft.com/office/drawing/2014/main" val="2560808223"/>
                  </a:ext>
                </a:extLst>
              </a:tr>
              <a:tr h="851538">
                <a:tc>
                  <a:txBody>
                    <a:bodyPr/>
                    <a:lstStyle/>
                    <a:p>
                      <a:pPr>
                        <a:lnSpc>
                          <a:spcPct val="107000"/>
                        </a:lnSpc>
                        <a:spcAft>
                          <a:spcPts val="800"/>
                        </a:spcAft>
                      </a:pPr>
                      <a:r>
                        <a:rPr lang="en-GB" sz="700" kern="100">
                          <a:effectLst/>
                          <a:highlight>
                            <a:srgbClr val="00FFFF"/>
                          </a:highlight>
                        </a:rPr>
                        <a:t>DF14</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Excessively large values in numeric fields not flagged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Uploading a CSV file with large numeric values in fields intended for the 0-100% range loads without triggering a validation or an error message. The system should validate that numeric fields fall within the expected 0-100% range and display an appropriate error message if the values exceed the upper limit.</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The system lacks validation for upper range limits in numeric fields, allowing values outside the 0-100% range to be processed without triggering an error.</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Testing technique 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extLst>
                  <a:ext uri="{0D108BD9-81ED-4DB2-BD59-A6C34878D82A}">
                    <a16:rowId xmlns:a16="http://schemas.microsoft.com/office/drawing/2014/main" val="3411611006"/>
                  </a:ext>
                </a:extLst>
              </a:tr>
              <a:tr h="377241">
                <a:tc>
                  <a:txBody>
                    <a:bodyPr/>
                    <a:lstStyle/>
                    <a:p>
                      <a:pPr>
                        <a:lnSpc>
                          <a:spcPct val="107000"/>
                        </a:lnSpc>
                        <a:spcAft>
                          <a:spcPts val="800"/>
                        </a:spcAft>
                      </a:pPr>
                      <a:r>
                        <a:rPr lang="en-GB" sz="700" kern="100">
                          <a:effectLst/>
                          <a:highlight>
                            <a:srgbClr val="00FFFF"/>
                          </a:highlight>
                        </a:rPr>
                        <a:t>DF15</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Handling of N/A values in numeric columns</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Uploading a CSV file where all values are "N/A" fails to display the intended validation or error message for missing numeric data.</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The system does not treat "N/A" values as missing data, allowing the file to load without validating the presence of numeric data.</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tc>
                  <a:txBody>
                    <a:bodyPr/>
                    <a:lstStyle/>
                    <a:p>
                      <a:pPr>
                        <a:lnSpc>
                          <a:spcPct val="107000"/>
                        </a:lnSpc>
                        <a:spcAft>
                          <a:spcPts val="800"/>
                        </a:spcAft>
                      </a:pPr>
                      <a:r>
                        <a:rPr lang="en-GB" sz="700" kern="100">
                          <a:effectLst/>
                        </a:rPr>
                        <a:t>Testing technique 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8285" marR="8285" marT="0" marB="0"/>
                </a:tc>
                <a:extLst>
                  <a:ext uri="{0D108BD9-81ED-4DB2-BD59-A6C34878D82A}">
                    <a16:rowId xmlns:a16="http://schemas.microsoft.com/office/drawing/2014/main" val="3840912796"/>
                  </a:ext>
                </a:extLst>
              </a:tr>
            </a:tbl>
          </a:graphicData>
        </a:graphic>
      </p:graphicFrame>
    </p:spTree>
    <p:extLst>
      <p:ext uri="{BB962C8B-B14F-4D97-AF65-F5344CB8AC3E}">
        <p14:creationId xmlns:p14="http://schemas.microsoft.com/office/powerpoint/2010/main" val="1521004683"/>
      </p:ext>
    </p:extLst>
  </p:cSld>
  <p:clrMapOvr>
    <a:masterClrMapping/>
  </p:clrMapOvr>
  <p:transition spd="slow" advTm="1566">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231D275F-7096-55CE-47F9-718B97EB161B}"/>
              </a:ext>
            </a:extLst>
          </p:cNvPr>
          <p:cNvSpPr>
            <a:spLocks noGrp="1"/>
          </p:cNvSpPr>
          <p:nvPr>
            <p:ph type="title"/>
          </p:nvPr>
        </p:nvSpPr>
        <p:spPr>
          <a:xfrm>
            <a:off x="1484312" y="685800"/>
            <a:ext cx="2812385" cy="1752599"/>
          </a:xfrm>
        </p:spPr>
        <p:txBody>
          <a:bodyPr>
            <a:normAutofit/>
          </a:bodyPr>
          <a:lstStyle/>
          <a:p>
            <a:r>
              <a:rPr lang="en-GB" sz="3200"/>
              <a:t>Defect Report</a:t>
            </a:r>
          </a:p>
        </p:txBody>
      </p:sp>
      <p:sp>
        <p:nvSpPr>
          <p:cNvPr id="9" name="Content Placeholder 8">
            <a:extLst>
              <a:ext uri="{FF2B5EF4-FFF2-40B4-BE49-F238E27FC236}">
                <a16:creationId xmlns:a16="http://schemas.microsoft.com/office/drawing/2014/main" id="{525252DB-4BF5-D03D-E492-366314514B9F}"/>
              </a:ext>
            </a:extLst>
          </p:cNvPr>
          <p:cNvSpPr>
            <a:spLocks noGrp="1"/>
          </p:cNvSpPr>
          <p:nvPr>
            <p:ph idx="1"/>
          </p:nvPr>
        </p:nvSpPr>
        <p:spPr>
          <a:xfrm>
            <a:off x="1484310" y="2666999"/>
            <a:ext cx="2812387" cy="3124201"/>
          </a:xfrm>
        </p:spPr>
        <p:txBody>
          <a:bodyPr>
            <a:normAutofit/>
          </a:bodyPr>
          <a:lstStyle/>
          <a:p>
            <a:r>
              <a:rPr kumimoji="0" lang="en-US" altLang="en-US" sz="1800" b="1" i="0" u="none" strike="noStrike" normalizeH="0" baseline="0" dirty="0">
                <a:ln>
                  <a:noFill/>
                </a:ln>
                <a:highlight>
                  <a:srgbClr val="00FFFF"/>
                </a:highlight>
              </a:rPr>
              <a:t>Validation and Error Messaging Issues:</a:t>
            </a:r>
            <a:endParaRPr kumimoji="0" lang="en-US" altLang="en-US" sz="1800" b="0" i="0" u="none" strike="noStrike" normalizeH="0" baseline="0" dirty="0">
              <a:ln>
                <a:noFill/>
              </a:ln>
              <a:highlight>
                <a:srgbClr val="00FFFF"/>
              </a:highlight>
            </a:endParaRP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35DEA923-3797-7B77-6C69-3CA4A4DD9D77}"/>
              </a:ext>
            </a:extLst>
          </p:cNvPr>
          <p:cNvGraphicFramePr>
            <a:graphicFrameLocks/>
          </p:cNvGraphicFramePr>
          <p:nvPr/>
        </p:nvGraphicFramePr>
        <p:xfrm>
          <a:off x="4941202" y="1365855"/>
          <a:ext cx="6237361" cy="3838529"/>
        </p:xfrm>
        <a:graphic>
          <a:graphicData uri="http://schemas.openxmlformats.org/drawingml/2006/table">
            <a:tbl>
              <a:tblPr firstRow="1" firstCol="1" bandRow="1">
                <a:tableStyleId>{5C22544A-7EE6-4342-B048-85BDC9FD1C3A}</a:tableStyleId>
              </a:tblPr>
              <a:tblGrid>
                <a:gridCol w="295685">
                  <a:extLst>
                    <a:ext uri="{9D8B030D-6E8A-4147-A177-3AD203B41FA5}">
                      <a16:colId xmlns:a16="http://schemas.microsoft.com/office/drawing/2014/main" val="170683658"/>
                    </a:ext>
                  </a:extLst>
                </a:gridCol>
                <a:gridCol w="1148859">
                  <a:extLst>
                    <a:ext uri="{9D8B030D-6E8A-4147-A177-3AD203B41FA5}">
                      <a16:colId xmlns:a16="http://schemas.microsoft.com/office/drawing/2014/main" val="1721853020"/>
                    </a:ext>
                  </a:extLst>
                </a:gridCol>
                <a:gridCol w="2221420">
                  <a:extLst>
                    <a:ext uri="{9D8B030D-6E8A-4147-A177-3AD203B41FA5}">
                      <a16:colId xmlns:a16="http://schemas.microsoft.com/office/drawing/2014/main" val="3322984137"/>
                    </a:ext>
                  </a:extLst>
                </a:gridCol>
                <a:gridCol w="1462427">
                  <a:extLst>
                    <a:ext uri="{9D8B030D-6E8A-4147-A177-3AD203B41FA5}">
                      <a16:colId xmlns:a16="http://schemas.microsoft.com/office/drawing/2014/main" val="1992260511"/>
                    </a:ext>
                  </a:extLst>
                </a:gridCol>
                <a:gridCol w="1108970">
                  <a:extLst>
                    <a:ext uri="{9D8B030D-6E8A-4147-A177-3AD203B41FA5}">
                      <a16:colId xmlns:a16="http://schemas.microsoft.com/office/drawing/2014/main" val="2691060522"/>
                    </a:ext>
                  </a:extLst>
                </a:gridCol>
              </a:tblGrid>
              <a:tr h="931178">
                <a:tc>
                  <a:txBody>
                    <a:bodyPr/>
                    <a:lstStyle/>
                    <a:p>
                      <a:pPr>
                        <a:lnSpc>
                          <a:spcPct val="107000"/>
                        </a:lnSpc>
                        <a:spcAft>
                          <a:spcPts val="800"/>
                        </a:spcAft>
                      </a:pPr>
                      <a:r>
                        <a:rPr lang="en-GB" sz="700" kern="100">
                          <a:effectLst/>
                          <a:highlight>
                            <a:srgbClr val="00FFFF"/>
                          </a:highlight>
                        </a:rPr>
                        <a:t> </a:t>
                      </a:r>
                      <a:endParaRPr lang="en-GB" sz="700" kern="100">
                        <a:effectLst/>
                      </a:endParaRPr>
                    </a:p>
                    <a:p>
                      <a:pPr>
                        <a:lnSpc>
                          <a:spcPct val="107000"/>
                        </a:lnSpc>
                        <a:spcAft>
                          <a:spcPts val="800"/>
                        </a:spcAft>
                      </a:pPr>
                      <a:r>
                        <a:rPr lang="en-GB" sz="700" kern="100">
                          <a:effectLst/>
                          <a:highlight>
                            <a:srgbClr val="00FFFF"/>
                          </a:highlight>
                        </a:rPr>
                        <a:t> </a:t>
                      </a:r>
                      <a:endParaRPr lang="en-GB" sz="700" kern="100">
                        <a:effectLst/>
                      </a:endParaRPr>
                    </a:p>
                    <a:p>
                      <a:pPr>
                        <a:lnSpc>
                          <a:spcPct val="107000"/>
                        </a:lnSpc>
                        <a:spcAft>
                          <a:spcPts val="800"/>
                        </a:spcAft>
                      </a:pPr>
                      <a:r>
                        <a:rPr lang="en-GB" sz="700" kern="100">
                          <a:effectLst/>
                          <a:highlight>
                            <a:srgbClr val="00FFFF"/>
                          </a:highlight>
                        </a:rPr>
                        <a:t>DF16</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Lack of validation and error message inconsistency for lower out-of-range weight values</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Uploading a CSV file with out-of-range weight values (e.g., -1, 101) does not trigger the expected validation message. Instead of displaying an error like "The inputted weights are invalid. Weights must total 100% (e.g., assessment1: 40.0, assessment2: 60.0)," the system proceeds to display the overall grade calculation. The system should validate that the weight values are within the acceptable range and total 100%.</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The system lacks providing validation and an appropriate error message for weight values that fall outside the acceptable range, allowing improper data processing and leading to the display of incorrect results.</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Testing Technique 3 (Equivalence Partitioning)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extLst>
                  <a:ext uri="{0D108BD9-81ED-4DB2-BD59-A6C34878D82A}">
                    <a16:rowId xmlns:a16="http://schemas.microsoft.com/office/drawing/2014/main" val="4083850457"/>
                  </a:ext>
                </a:extLst>
              </a:tr>
              <a:tr h="1044994">
                <a:tc>
                  <a:txBody>
                    <a:bodyPr/>
                    <a:lstStyle/>
                    <a:p>
                      <a:pPr>
                        <a:lnSpc>
                          <a:spcPct val="107000"/>
                        </a:lnSpc>
                        <a:spcAft>
                          <a:spcPts val="800"/>
                        </a:spcAft>
                      </a:pPr>
                      <a:r>
                        <a:rPr lang="en-GB" sz="700" kern="100">
                          <a:effectLst/>
                          <a:highlight>
                            <a:srgbClr val="00FFFF"/>
                          </a:highlight>
                        </a:rPr>
                        <a:t>DF17</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Lack of validation and error message inconsistency for higher out-of-range weight values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Uploading a CSV file with out-of-range weight values (e.g., 101, -1) bypasses the expected validation check and proceeds to display the overall grade calculation, instead of showing the specific error message: "The inputted weights are invalid. Weights must total 100% (e.g., assessment1: 40.0, assessment2: 60.0)." The system should validate that weight values do not exceed the upper or lower range and trigger the appropriate error message if they do.</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The system does not validate weight values exceeding the acceptable range, allowing invalid input to bypass validation and resulting in incorrect calculations.</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Testing Technique 3 (Equivalence Partitioning)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extLst>
                  <a:ext uri="{0D108BD9-81ED-4DB2-BD59-A6C34878D82A}">
                    <a16:rowId xmlns:a16="http://schemas.microsoft.com/office/drawing/2014/main" val="856485742"/>
                  </a:ext>
                </a:extLst>
              </a:tr>
              <a:tr h="817363">
                <a:tc>
                  <a:txBody>
                    <a:bodyPr/>
                    <a:lstStyle/>
                    <a:p>
                      <a:pPr>
                        <a:lnSpc>
                          <a:spcPct val="107000"/>
                        </a:lnSpc>
                        <a:spcAft>
                          <a:spcPts val="800"/>
                        </a:spcAft>
                      </a:pPr>
                      <a:r>
                        <a:rPr lang="en-GB" sz="700" kern="100">
                          <a:effectLst/>
                          <a:highlight>
                            <a:srgbClr val="00FFFF"/>
                          </a:highlight>
                        </a:rPr>
                        <a:t>DF18</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Lack of validation and error message inconsistency for empty and null weight values</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Uploading a CSV file with empty values ("", "") in the weight fields does not trigger the correct validation or an appropriate error message. Instead, it produces an unrelated parsing error: "Failed to load CSV file. Expecting floating-point number but got ""." The system should validate that weight fields are not empty and display a specific validation message if they are.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The system lacks a check for empty input values in the weight fields, causing parsing errors instead of providing clear validation feedback.</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Testing Technique 3 (Equivalence Partitioning)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extLst>
                  <a:ext uri="{0D108BD9-81ED-4DB2-BD59-A6C34878D82A}">
                    <a16:rowId xmlns:a16="http://schemas.microsoft.com/office/drawing/2014/main" val="393384087"/>
                  </a:ext>
                </a:extLst>
              </a:tr>
              <a:tr h="1044994">
                <a:tc>
                  <a:txBody>
                    <a:bodyPr/>
                    <a:lstStyle/>
                    <a:p>
                      <a:pPr>
                        <a:lnSpc>
                          <a:spcPct val="107000"/>
                        </a:lnSpc>
                        <a:spcAft>
                          <a:spcPts val="800"/>
                        </a:spcAft>
                      </a:pPr>
                      <a:r>
                        <a:rPr lang="en-GB" sz="700" kern="100">
                          <a:effectLst/>
                          <a:highlight>
                            <a:srgbClr val="00FFFF"/>
                          </a:highlight>
                        </a:rPr>
                        <a:t>DF19</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Lack of validation and error message inconsistency for invalid data types in weight fields</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Uploading a CSV file with invalid data types (e.g., "Hello, World" instead of numeric values) results in a generic parsing error: “Failed to load CSV file. Expecting floating-point number but got 'hello',” rather than triggering the expected validation message: "The inputted weights are invalid. Values must be numbers between 0 and 100." The system should validate the data types in the weight fields before parsing and display a specific validation error for invalid types.</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The system does not validate data types in weight fields prior to parsing, leading to an unhelpful error message when invalid data types are encountered.</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tc>
                  <a:txBody>
                    <a:bodyPr/>
                    <a:lstStyle/>
                    <a:p>
                      <a:pPr>
                        <a:lnSpc>
                          <a:spcPct val="107000"/>
                        </a:lnSpc>
                        <a:spcAft>
                          <a:spcPts val="800"/>
                        </a:spcAft>
                      </a:pPr>
                      <a:r>
                        <a:rPr lang="en-GB" sz="700" kern="100">
                          <a:effectLst/>
                        </a:rPr>
                        <a:t>Testing Technique 3 (Equivalence Partitioning)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013" marR="7013" marT="0" marB="0"/>
                </a:tc>
                <a:extLst>
                  <a:ext uri="{0D108BD9-81ED-4DB2-BD59-A6C34878D82A}">
                    <a16:rowId xmlns:a16="http://schemas.microsoft.com/office/drawing/2014/main" val="15104067"/>
                  </a:ext>
                </a:extLst>
              </a:tr>
            </a:tbl>
          </a:graphicData>
        </a:graphic>
      </p:graphicFrame>
    </p:spTree>
    <p:extLst>
      <p:ext uri="{BB962C8B-B14F-4D97-AF65-F5344CB8AC3E}">
        <p14:creationId xmlns:p14="http://schemas.microsoft.com/office/powerpoint/2010/main" val="436831953"/>
      </p:ext>
    </p:extLst>
  </p:cSld>
  <p:clrMapOvr>
    <a:masterClrMapping/>
  </p:clrMapOvr>
  <p:transition spd="slow" advTm="1512">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49E382E2-3465-BE8F-E600-917FC3CC6568}"/>
              </a:ext>
            </a:extLst>
          </p:cNvPr>
          <p:cNvSpPr>
            <a:spLocks noGrp="1"/>
          </p:cNvSpPr>
          <p:nvPr>
            <p:ph type="title"/>
          </p:nvPr>
        </p:nvSpPr>
        <p:spPr>
          <a:xfrm>
            <a:off x="1484312" y="685800"/>
            <a:ext cx="2812385" cy="1752599"/>
          </a:xfrm>
        </p:spPr>
        <p:txBody>
          <a:bodyPr>
            <a:normAutofit/>
          </a:bodyPr>
          <a:lstStyle/>
          <a:p>
            <a:r>
              <a:rPr lang="en-GB" sz="3200"/>
              <a:t>Defect Report</a:t>
            </a:r>
          </a:p>
        </p:txBody>
      </p:sp>
      <p:sp>
        <p:nvSpPr>
          <p:cNvPr id="9" name="Content Placeholder 8">
            <a:extLst>
              <a:ext uri="{FF2B5EF4-FFF2-40B4-BE49-F238E27FC236}">
                <a16:creationId xmlns:a16="http://schemas.microsoft.com/office/drawing/2014/main" id="{47C6B47F-2CB8-87A4-778A-DB19020C7332}"/>
              </a:ext>
            </a:extLst>
          </p:cNvPr>
          <p:cNvSpPr>
            <a:spLocks noGrp="1"/>
          </p:cNvSpPr>
          <p:nvPr>
            <p:ph idx="1"/>
          </p:nvPr>
        </p:nvSpPr>
        <p:spPr>
          <a:xfrm>
            <a:off x="1484310" y="2666999"/>
            <a:ext cx="2812387" cy="3124201"/>
          </a:xfrm>
        </p:spPr>
        <p:txBody>
          <a:bodyPr>
            <a:normAutofit/>
          </a:bodyPr>
          <a:lstStyle/>
          <a:p>
            <a:r>
              <a:rPr kumimoji="0" lang="en-US" altLang="en-US" sz="1800" b="1" i="0" u="none" strike="noStrike" normalizeH="0" baseline="0" dirty="0">
                <a:ln>
                  <a:noFill/>
                </a:ln>
                <a:highlight>
                  <a:srgbClr val="00FFFF"/>
                </a:highlight>
              </a:rPr>
              <a:t>Validation and Error Messaging Issues:</a:t>
            </a:r>
            <a:endParaRPr kumimoji="0" lang="en-US" altLang="en-US" sz="1800" b="0" i="0" u="none" strike="noStrike" normalizeH="0" baseline="0" dirty="0">
              <a:ln>
                <a:noFill/>
              </a:ln>
              <a:highlight>
                <a:srgbClr val="00FFFF"/>
              </a:highlight>
            </a:endParaRP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8AFBB069-A488-7F2B-BF34-5CBE0F4F87F7}"/>
              </a:ext>
            </a:extLst>
          </p:cNvPr>
          <p:cNvGraphicFramePr>
            <a:graphicFrameLocks/>
          </p:cNvGraphicFramePr>
          <p:nvPr/>
        </p:nvGraphicFramePr>
        <p:xfrm>
          <a:off x="4941202" y="1263332"/>
          <a:ext cx="6237361" cy="4043577"/>
        </p:xfrm>
        <a:graphic>
          <a:graphicData uri="http://schemas.openxmlformats.org/drawingml/2006/table">
            <a:tbl>
              <a:tblPr firstRow="1" firstCol="1" bandRow="1">
                <a:tableStyleId>{5C22544A-7EE6-4342-B048-85BDC9FD1C3A}</a:tableStyleId>
              </a:tblPr>
              <a:tblGrid>
                <a:gridCol w="304227">
                  <a:extLst>
                    <a:ext uri="{9D8B030D-6E8A-4147-A177-3AD203B41FA5}">
                      <a16:colId xmlns:a16="http://schemas.microsoft.com/office/drawing/2014/main" val="1756565609"/>
                    </a:ext>
                  </a:extLst>
                </a:gridCol>
                <a:gridCol w="1232196">
                  <a:extLst>
                    <a:ext uri="{9D8B030D-6E8A-4147-A177-3AD203B41FA5}">
                      <a16:colId xmlns:a16="http://schemas.microsoft.com/office/drawing/2014/main" val="65603275"/>
                    </a:ext>
                  </a:extLst>
                </a:gridCol>
                <a:gridCol w="2340287">
                  <a:extLst>
                    <a:ext uri="{9D8B030D-6E8A-4147-A177-3AD203B41FA5}">
                      <a16:colId xmlns:a16="http://schemas.microsoft.com/office/drawing/2014/main" val="4048405599"/>
                    </a:ext>
                  </a:extLst>
                </a:gridCol>
                <a:gridCol w="1358737">
                  <a:extLst>
                    <a:ext uri="{9D8B030D-6E8A-4147-A177-3AD203B41FA5}">
                      <a16:colId xmlns:a16="http://schemas.microsoft.com/office/drawing/2014/main" val="1132275958"/>
                    </a:ext>
                  </a:extLst>
                </a:gridCol>
                <a:gridCol w="1001914">
                  <a:extLst>
                    <a:ext uri="{9D8B030D-6E8A-4147-A177-3AD203B41FA5}">
                      <a16:colId xmlns:a16="http://schemas.microsoft.com/office/drawing/2014/main" val="164620046"/>
                    </a:ext>
                  </a:extLst>
                </a:gridCol>
              </a:tblGrid>
              <a:tr h="840964">
                <a:tc>
                  <a:txBody>
                    <a:bodyPr/>
                    <a:lstStyle/>
                    <a:p>
                      <a:pPr algn="ctr">
                        <a:lnSpc>
                          <a:spcPct val="107000"/>
                        </a:lnSpc>
                        <a:spcAft>
                          <a:spcPts val="800"/>
                        </a:spcAft>
                      </a:pPr>
                      <a:r>
                        <a:rPr lang="en-GB" sz="700" kern="100">
                          <a:effectLst/>
                          <a:highlight>
                            <a:srgbClr val="00FFFF"/>
                          </a:highlight>
                        </a:rPr>
                        <a:t>DF20</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Lack of validation and error message inconsistency for foreign decimal notation in weights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Entering foreign decimal notation (e.g., "10,5; 90,0") causes a parsing error instead of displaying the expected error message: "Invalid input format. Use a decimal point (.) for numerical values." The system should validate the input format before parsing and trigger a clear validation message when non-standard decimal notation is detected.</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The system does not validate the input format before parsing, leading to unexpected errors when non-standard decimal notation is used.</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Testing Technique 3 (Additional Exploratory Testing)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extLst>
                  <a:ext uri="{0D108BD9-81ED-4DB2-BD59-A6C34878D82A}">
                    <a16:rowId xmlns:a16="http://schemas.microsoft.com/office/drawing/2014/main" val="923229176"/>
                  </a:ext>
                </a:extLst>
              </a:tr>
              <a:tr h="796823">
                <a:tc>
                  <a:txBody>
                    <a:bodyPr/>
                    <a:lstStyle/>
                    <a:p>
                      <a:pPr algn="ctr">
                        <a:lnSpc>
                          <a:spcPct val="107000"/>
                        </a:lnSpc>
                        <a:spcAft>
                          <a:spcPts val="800"/>
                        </a:spcAft>
                      </a:pPr>
                      <a:r>
                        <a:rPr lang="en-GB" sz="700" kern="100">
                          <a:effectLst/>
                          <a:highlight>
                            <a:srgbClr val="00FFFF"/>
                          </a:highlight>
                        </a:rPr>
                        <a:t>DF21</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Lack of validation and error message inconsistency for numeric words in weights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Entering numeric words (e.g., "Fifty-five") in the weight fields leads to a parsing error instead of the expected validation message: "The weights must be numerical values." The system should validate that the weight fields contain numerical values before processing and display the appropriate validation message for non-numeric input.</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The system does not validate the data type or format for the weight fields before processing, allowing non-numeric input to cause parsing errors.</a:t>
                      </a:r>
                    </a:p>
                    <a:p>
                      <a:pPr>
                        <a:lnSpc>
                          <a:spcPct val="107000"/>
                        </a:lnSpc>
                        <a:spcAft>
                          <a:spcPts val="800"/>
                        </a:spcAft>
                      </a:pPr>
                      <a:r>
                        <a:rPr lang="en-GB" sz="700" kern="100">
                          <a:effectLst/>
                        </a:rPr>
                        <a:t>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Testing Technique 3 (Additional Exploratory Testing)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extLst>
                  <a:ext uri="{0D108BD9-81ED-4DB2-BD59-A6C34878D82A}">
                    <a16:rowId xmlns:a16="http://schemas.microsoft.com/office/drawing/2014/main" val="980782690"/>
                  </a:ext>
                </a:extLst>
              </a:tr>
              <a:tr h="840964">
                <a:tc>
                  <a:txBody>
                    <a:bodyPr/>
                    <a:lstStyle/>
                    <a:p>
                      <a:pPr algn="ctr">
                        <a:lnSpc>
                          <a:spcPct val="107000"/>
                        </a:lnSpc>
                        <a:spcAft>
                          <a:spcPts val="800"/>
                        </a:spcAft>
                      </a:pPr>
                      <a:r>
                        <a:rPr lang="en-GB" sz="700" kern="100">
                          <a:effectLst/>
                          <a:highlight>
                            <a:srgbClr val="00FFFF"/>
                          </a:highlight>
                        </a:rPr>
                        <a:t>DF22</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Lack of validation for non-English numerals in weights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Entering non-English numerals (e.g., "५०, ५०") produces a parsing error instead of the expected message: "The weights must be numerical values between 0 and 100 in English numerals." The system should validate that weight fields contain numerals in the correct format (English numerals) and display the appropriate validation message for non-English numerals.</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The system does not validate input language or numeral format, leading to errors when non-English numerals are entered.</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Testing Technique 3 (Additional Exploratory Testing)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extLst>
                  <a:ext uri="{0D108BD9-81ED-4DB2-BD59-A6C34878D82A}">
                    <a16:rowId xmlns:a16="http://schemas.microsoft.com/office/drawing/2014/main" val="2932733145"/>
                  </a:ext>
                </a:extLst>
              </a:tr>
              <a:tr h="723862">
                <a:tc>
                  <a:txBody>
                    <a:bodyPr/>
                    <a:lstStyle/>
                    <a:p>
                      <a:pPr algn="ctr">
                        <a:lnSpc>
                          <a:spcPct val="107000"/>
                        </a:lnSpc>
                        <a:spcAft>
                          <a:spcPts val="800"/>
                        </a:spcAft>
                      </a:pPr>
                      <a:r>
                        <a:rPr lang="en-GB" sz="700" kern="100">
                          <a:effectLst/>
                          <a:highlight>
                            <a:srgbClr val="00FFFF"/>
                          </a:highlight>
                        </a:rPr>
                        <a:t>DF23</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Missing weight value entry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Entering only one weight value (e.g., "40,") does not trigger the expected validation message: "Both weights must be entered to open CSV file." The system should validate that both weight values are provided before processing the CSV file and display the appropriate error message for incomplete input.</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The system fails to validate that both weight values are entered, allowing incomplete input to be processed.</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Testing Technique 3 (Additional Exploratory Testing)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extLst>
                  <a:ext uri="{0D108BD9-81ED-4DB2-BD59-A6C34878D82A}">
                    <a16:rowId xmlns:a16="http://schemas.microsoft.com/office/drawing/2014/main" val="1554322667"/>
                  </a:ext>
                </a:extLst>
              </a:tr>
              <a:tr h="840964">
                <a:tc>
                  <a:txBody>
                    <a:bodyPr/>
                    <a:lstStyle/>
                    <a:p>
                      <a:pPr algn="ctr">
                        <a:lnSpc>
                          <a:spcPct val="107000"/>
                        </a:lnSpc>
                        <a:spcAft>
                          <a:spcPts val="800"/>
                        </a:spcAft>
                      </a:pPr>
                      <a:r>
                        <a:rPr lang="en-GB" sz="700" kern="100">
                          <a:effectLst/>
                          <a:highlight>
                            <a:srgbClr val="00FFFF"/>
                          </a:highlight>
                        </a:rPr>
                        <a:t>DF24</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Special character input in weights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Entering special characters (e.g., "@, #") in the weight fields leads to a parsing error instead of the expected validation message: "The inputted weights are invalid. Values must be numbers between 0 and 100." The system should validate that only numeric values are entered in the weight fields and display the appropriate validation message for invalid characters.</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The system does not validate character types in the weight fields, resulting in an uninformative error when special characters are used.</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tc>
                  <a:txBody>
                    <a:bodyPr/>
                    <a:lstStyle/>
                    <a:p>
                      <a:pPr>
                        <a:lnSpc>
                          <a:spcPct val="107000"/>
                        </a:lnSpc>
                        <a:spcAft>
                          <a:spcPts val="800"/>
                        </a:spcAft>
                      </a:pPr>
                      <a:r>
                        <a:rPr lang="en-GB" sz="700" kern="100">
                          <a:effectLst/>
                        </a:rPr>
                        <a:t>Testing Technique 3 (Additional Exploratory Testing) </a:t>
                      </a:r>
                      <a:endParaRPr lang="en-GB" sz="700" kern="100">
                        <a:effectLst/>
                        <a:latin typeface="Aptos" panose="020B0004020202020204" pitchFamily="34" charset="0"/>
                        <a:ea typeface="Aptos" panose="020B0004020202020204" pitchFamily="34" charset="0"/>
                        <a:cs typeface="Times New Roman" panose="02020603050405020304" pitchFamily="18" charset="0"/>
                      </a:endParaRPr>
                    </a:p>
                  </a:txBody>
                  <a:tcPr marL="7218" marR="7218" marT="0" marB="0"/>
                </a:tc>
                <a:extLst>
                  <a:ext uri="{0D108BD9-81ED-4DB2-BD59-A6C34878D82A}">
                    <a16:rowId xmlns:a16="http://schemas.microsoft.com/office/drawing/2014/main" val="525308455"/>
                  </a:ext>
                </a:extLst>
              </a:tr>
            </a:tbl>
          </a:graphicData>
        </a:graphic>
      </p:graphicFrame>
    </p:spTree>
    <p:extLst>
      <p:ext uri="{BB962C8B-B14F-4D97-AF65-F5344CB8AC3E}">
        <p14:creationId xmlns:p14="http://schemas.microsoft.com/office/powerpoint/2010/main" val="4030055576"/>
      </p:ext>
    </p:extLst>
  </p:cSld>
  <p:clrMapOvr>
    <a:masterClrMapping/>
  </p:clrMapOvr>
  <p:transition spd="slow" advTm="1502">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14"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15"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16"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17"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18"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9596063F-CC15-1543-6A1B-FBE52A7E76C1}"/>
              </a:ext>
            </a:extLst>
          </p:cNvPr>
          <p:cNvSpPr>
            <a:spLocks noGrp="1"/>
          </p:cNvSpPr>
          <p:nvPr>
            <p:ph type="title"/>
          </p:nvPr>
        </p:nvSpPr>
        <p:spPr>
          <a:xfrm>
            <a:off x="1484312" y="685800"/>
            <a:ext cx="2812385" cy="1752599"/>
          </a:xfrm>
        </p:spPr>
        <p:txBody>
          <a:bodyPr>
            <a:normAutofit/>
          </a:bodyPr>
          <a:lstStyle/>
          <a:p>
            <a:r>
              <a:rPr lang="en-GB" sz="3200"/>
              <a:t>Defect Report</a:t>
            </a:r>
          </a:p>
        </p:txBody>
      </p:sp>
      <p:sp>
        <p:nvSpPr>
          <p:cNvPr id="9" name="Content Placeholder 8">
            <a:extLst>
              <a:ext uri="{FF2B5EF4-FFF2-40B4-BE49-F238E27FC236}">
                <a16:creationId xmlns:a16="http://schemas.microsoft.com/office/drawing/2014/main" id="{0315DE4B-3F0D-EA4C-B525-F55787DA9F66}"/>
              </a:ext>
            </a:extLst>
          </p:cNvPr>
          <p:cNvSpPr>
            <a:spLocks noGrp="1"/>
          </p:cNvSpPr>
          <p:nvPr>
            <p:ph idx="1"/>
          </p:nvPr>
        </p:nvSpPr>
        <p:spPr>
          <a:xfrm>
            <a:off x="1484310" y="2666999"/>
            <a:ext cx="2812387" cy="3124201"/>
          </a:xfrm>
        </p:spPr>
        <p:txBody>
          <a:bodyPr>
            <a:normAutofit/>
          </a:bodyPr>
          <a:lstStyle/>
          <a:p>
            <a:pPr algn="ctr">
              <a:lnSpc>
                <a:spcPct val="107000"/>
              </a:lnSpc>
              <a:spcAft>
                <a:spcPts val="800"/>
              </a:spcAft>
            </a:pPr>
            <a:r>
              <a:rPr lang="en-GB" sz="1800" b="1" kern="100" dirty="0">
                <a:effectLst/>
                <a:highlight>
                  <a:srgbClr val="FF00FF"/>
                </a:highlight>
                <a:latin typeface="Calibri" panose="020F0502020204030204" pitchFamily="34" charset="0"/>
                <a:ea typeface="Aptos" panose="020B0004020202020204" pitchFamily="34" charset="0"/>
                <a:cs typeface="Times New Roman" panose="02020603050405020304" pitchFamily="18" charset="0"/>
              </a:rPr>
              <a:t>UI Inconsistencies/Errors</a:t>
            </a:r>
            <a:r>
              <a:rPr lang="en-GB" sz="1800" b="1" kern="100" dirty="0">
                <a:effectLst/>
                <a:latin typeface="Calibri" panose="020F0502020204030204" pitchFamily="34" charset="0"/>
                <a:ea typeface="Aptos" panose="020B0004020202020204" pitchFamily="34" charset="0"/>
                <a:cs typeface="Times New Roman" panose="02020603050405020304" pitchFamily="18" charset="0"/>
              </a:rPr>
              <a:t>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20"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917088E9-AC16-8C61-CC7A-37E279AD71C0}"/>
              </a:ext>
            </a:extLst>
          </p:cNvPr>
          <p:cNvGraphicFramePr>
            <a:graphicFrameLocks/>
          </p:cNvGraphicFramePr>
          <p:nvPr/>
        </p:nvGraphicFramePr>
        <p:xfrm>
          <a:off x="4941202" y="1725912"/>
          <a:ext cx="6237362" cy="3118416"/>
        </p:xfrm>
        <a:graphic>
          <a:graphicData uri="http://schemas.openxmlformats.org/drawingml/2006/table">
            <a:tbl>
              <a:tblPr firstRow="1" firstCol="1" bandRow="1">
                <a:tableStyleId>{5C22544A-7EE6-4342-B048-85BDC9FD1C3A}</a:tableStyleId>
              </a:tblPr>
              <a:tblGrid>
                <a:gridCol w="414841">
                  <a:extLst>
                    <a:ext uri="{9D8B030D-6E8A-4147-A177-3AD203B41FA5}">
                      <a16:colId xmlns:a16="http://schemas.microsoft.com/office/drawing/2014/main" val="898063348"/>
                    </a:ext>
                  </a:extLst>
                </a:gridCol>
                <a:gridCol w="1116880">
                  <a:extLst>
                    <a:ext uri="{9D8B030D-6E8A-4147-A177-3AD203B41FA5}">
                      <a16:colId xmlns:a16="http://schemas.microsoft.com/office/drawing/2014/main" val="866398364"/>
                    </a:ext>
                  </a:extLst>
                </a:gridCol>
                <a:gridCol w="2395544">
                  <a:extLst>
                    <a:ext uri="{9D8B030D-6E8A-4147-A177-3AD203B41FA5}">
                      <a16:colId xmlns:a16="http://schemas.microsoft.com/office/drawing/2014/main" val="1593097291"/>
                    </a:ext>
                  </a:extLst>
                </a:gridCol>
                <a:gridCol w="1659426">
                  <a:extLst>
                    <a:ext uri="{9D8B030D-6E8A-4147-A177-3AD203B41FA5}">
                      <a16:colId xmlns:a16="http://schemas.microsoft.com/office/drawing/2014/main" val="3496443074"/>
                    </a:ext>
                  </a:extLst>
                </a:gridCol>
                <a:gridCol w="650671">
                  <a:extLst>
                    <a:ext uri="{9D8B030D-6E8A-4147-A177-3AD203B41FA5}">
                      <a16:colId xmlns:a16="http://schemas.microsoft.com/office/drawing/2014/main" val="2534242740"/>
                    </a:ext>
                  </a:extLst>
                </a:gridCol>
              </a:tblGrid>
              <a:tr h="305462">
                <a:tc>
                  <a:txBody>
                    <a:bodyPr/>
                    <a:lstStyle/>
                    <a:p>
                      <a:pPr algn="ctr">
                        <a:lnSpc>
                          <a:spcPct val="107000"/>
                        </a:lnSpc>
                        <a:spcAft>
                          <a:spcPts val="800"/>
                        </a:spcAft>
                      </a:pPr>
                      <a:r>
                        <a:rPr lang="en-GB" sz="900" kern="100">
                          <a:effectLst/>
                        </a:rPr>
                        <a:t>Defect ID</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gn="ctr">
                        <a:lnSpc>
                          <a:spcPct val="107000"/>
                        </a:lnSpc>
                        <a:spcAft>
                          <a:spcPts val="800"/>
                        </a:spcAft>
                      </a:pPr>
                      <a:r>
                        <a:rPr lang="en-GB" sz="900" kern="100">
                          <a:effectLst/>
                        </a:rPr>
                        <a:t>Title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gn="ctr">
                        <a:lnSpc>
                          <a:spcPct val="107000"/>
                        </a:lnSpc>
                        <a:spcAft>
                          <a:spcPts val="800"/>
                        </a:spcAft>
                      </a:pPr>
                      <a:r>
                        <a:rPr lang="en-GB" sz="900" kern="100">
                          <a:effectLst/>
                        </a:rPr>
                        <a:t> Description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gn="ctr">
                        <a:lnSpc>
                          <a:spcPct val="107000"/>
                        </a:lnSpc>
                        <a:spcAft>
                          <a:spcPts val="800"/>
                        </a:spcAft>
                      </a:pPr>
                      <a:r>
                        <a:rPr lang="en-GB" sz="900" kern="100">
                          <a:effectLst/>
                        </a:rPr>
                        <a:t> Root Cause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gn="ctr">
                        <a:lnSpc>
                          <a:spcPct val="107000"/>
                        </a:lnSpc>
                        <a:spcAft>
                          <a:spcPts val="800"/>
                        </a:spcAft>
                      </a:pPr>
                      <a:r>
                        <a:rPr lang="en-GB" sz="900" kern="100">
                          <a:effectLst/>
                        </a:rPr>
                        <a:t> Technique Used</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extLst>
                  <a:ext uri="{0D108BD9-81ED-4DB2-BD59-A6C34878D82A}">
                    <a16:rowId xmlns:a16="http://schemas.microsoft.com/office/drawing/2014/main" val="254824570"/>
                  </a:ext>
                </a:extLst>
              </a:tr>
              <a:tr h="445488">
                <a:tc>
                  <a:txBody>
                    <a:bodyPr/>
                    <a:lstStyle/>
                    <a:p>
                      <a:pPr>
                        <a:lnSpc>
                          <a:spcPct val="107000"/>
                        </a:lnSpc>
                        <a:spcAft>
                          <a:spcPts val="800"/>
                        </a:spcAft>
                      </a:pPr>
                      <a:r>
                        <a:rPr lang="en-GB" sz="900" kern="100">
                          <a:effectLst/>
                          <a:highlight>
                            <a:srgbClr val="FF00FF"/>
                          </a:highlight>
                        </a:rPr>
                        <a:t>DF25</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Handling of NAN values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NAN values are displayed as "NaN", which is not user-friendly. They should be replaced with more accessible terms like "No number" or "N/A".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The application displays NAN values without considering user experience or accessibility.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Usability &amp; Exploratory Testing</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extLst>
                  <a:ext uri="{0D108BD9-81ED-4DB2-BD59-A6C34878D82A}">
                    <a16:rowId xmlns:a16="http://schemas.microsoft.com/office/drawing/2014/main" val="2918006825"/>
                  </a:ext>
                </a:extLst>
              </a:tr>
              <a:tr h="585514">
                <a:tc>
                  <a:txBody>
                    <a:bodyPr/>
                    <a:lstStyle/>
                    <a:p>
                      <a:pPr>
                        <a:lnSpc>
                          <a:spcPct val="107000"/>
                        </a:lnSpc>
                        <a:spcAft>
                          <a:spcPts val="800"/>
                        </a:spcAft>
                      </a:pPr>
                      <a:r>
                        <a:rPr lang="en-GB" sz="900" kern="100">
                          <a:effectLst/>
                          <a:highlight>
                            <a:srgbClr val="FF00FF"/>
                          </a:highlight>
                        </a:rPr>
                        <a:t>DF26</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Non-rounded grades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Grades are displayed with excessive decimal places, like ’62.8799999999999995’, making them visually unappealing and confusing for users. Rounding should be applied.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The system does not round grades properly, leading to inconsistent visual presentation.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Usability &amp; Exploratory Testing</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extLst>
                  <a:ext uri="{0D108BD9-81ED-4DB2-BD59-A6C34878D82A}">
                    <a16:rowId xmlns:a16="http://schemas.microsoft.com/office/drawing/2014/main" val="1574874773"/>
                  </a:ext>
                </a:extLst>
              </a:tr>
              <a:tr h="445488">
                <a:tc>
                  <a:txBody>
                    <a:bodyPr/>
                    <a:lstStyle/>
                    <a:p>
                      <a:pPr>
                        <a:lnSpc>
                          <a:spcPct val="107000"/>
                        </a:lnSpc>
                        <a:spcAft>
                          <a:spcPts val="800"/>
                        </a:spcAft>
                      </a:pPr>
                      <a:r>
                        <a:rPr lang="en-GB" sz="900" kern="100">
                          <a:effectLst/>
                          <a:highlight>
                            <a:srgbClr val="FF00FF"/>
                          </a:highlight>
                        </a:rPr>
                        <a:t>DF27</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No plot adjustments for invalid values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When users input invalid values, plots do not adjust to reflect this, leading to confusion and a poor user experience.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The system fails to dynamically update plots in response to invalid input.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Usability &amp; Exploratory Testing</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extLst>
                  <a:ext uri="{0D108BD9-81ED-4DB2-BD59-A6C34878D82A}">
                    <a16:rowId xmlns:a16="http://schemas.microsoft.com/office/drawing/2014/main" val="1966205205"/>
                  </a:ext>
                </a:extLst>
              </a:tr>
              <a:tr h="445488">
                <a:tc>
                  <a:txBody>
                    <a:bodyPr/>
                    <a:lstStyle/>
                    <a:p>
                      <a:pPr>
                        <a:lnSpc>
                          <a:spcPct val="107000"/>
                        </a:lnSpc>
                        <a:spcAft>
                          <a:spcPts val="800"/>
                        </a:spcAft>
                      </a:pPr>
                      <a:r>
                        <a:rPr lang="en-GB" sz="900" kern="100">
                          <a:effectLst/>
                          <a:highlight>
                            <a:srgbClr val="FF00FF"/>
                          </a:highlight>
                        </a:rPr>
                        <a:t>DF28</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Inconsistent weight adjustments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When users enter values from right to left, they expect the weights to adjust in the same way as when entered left to right, but this is not the case.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Weight adjustment logic is not properly implemented to handle different input directions.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Usability &amp; Exploratory Testing</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extLst>
                  <a:ext uri="{0D108BD9-81ED-4DB2-BD59-A6C34878D82A}">
                    <a16:rowId xmlns:a16="http://schemas.microsoft.com/office/drawing/2014/main" val="2473803481"/>
                  </a:ext>
                </a:extLst>
              </a:tr>
              <a:tr h="445488">
                <a:tc>
                  <a:txBody>
                    <a:bodyPr/>
                    <a:lstStyle/>
                    <a:p>
                      <a:pPr>
                        <a:lnSpc>
                          <a:spcPct val="107000"/>
                        </a:lnSpc>
                        <a:spcAft>
                          <a:spcPts val="800"/>
                        </a:spcAft>
                      </a:pPr>
                      <a:r>
                        <a:rPr lang="en-GB" sz="900" kern="100">
                          <a:effectLst/>
                          <a:highlight>
                            <a:srgbClr val="FF00FF"/>
                          </a:highlight>
                        </a:rPr>
                        <a:t>DF29</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Unresponsive design on smaller devices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The application does not adjust properly when the window size is reduced, causing elements to be cut off on smaller screens.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The app's responsive design is not effectively implemented for smaller devices.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Usability &amp; Exploratory Testing</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extLst>
                  <a:ext uri="{0D108BD9-81ED-4DB2-BD59-A6C34878D82A}">
                    <a16:rowId xmlns:a16="http://schemas.microsoft.com/office/drawing/2014/main" val="1691296984"/>
                  </a:ext>
                </a:extLst>
              </a:tr>
              <a:tr h="445488">
                <a:tc>
                  <a:txBody>
                    <a:bodyPr/>
                    <a:lstStyle/>
                    <a:p>
                      <a:pPr>
                        <a:lnSpc>
                          <a:spcPct val="107000"/>
                        </a:lnSpc>
                        <a:spcAft>
                          <a:spcPts val="800"/>
                        </a:spcAft>
                      </a:pPr>
                      <a:r>
                        <a:rPr lang="en-GB" sz="900" kern="100">
                          <a:effectLst/>
                          <a:highlight>
                            <a:srgbClr val="FF00FF"/>
                          </a:highlight>
                        </a:rPr>
                        <a:t>DF30</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Ambiguous error messages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Error messages are unclear and do not provide sufficient information for users to understand the problem or how to resolve it.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Error handling messages lack clarity and actionable instructions. </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tc>
                  <a:txBody>
                    <a:bodyPr/>
                    <a:lstStyle/>
                    <a:p>
                      <a:pPr>
                        <a:lnSpc>
                          <a:spcPct val="107000"/>
                        </a:lnSpc>
                        <a:spcAft>
                          <a:spcPts val="800"/>
                        </a:spcAft>
                      </a:pPr>
                      <a:r>
                        <a:rPr lang="en-GB" sz="900" kern="100">
                          <a:effectLst/>
                        </a:rPr>
                        <a:t>Usability &amp; Exploratory Testing</a:t>
                      </a:r>
                      <a:endParaRPr lang="en-GB" sz="900" kern="100">
                        <a:effectLst/>
                        <a:latin typeface="Aptos" panose="020B0004020202020204" pitchFamily="34" charset="0"/>
                        <a:ea typeface="Aptos" panose="020B0004020202020204" pitchFamily="34" charset="0"/>
                        <a:cs typeface="Times New Roman" panose="02020603050405020304" pitchFamily="18" charset="0"/>
                      </a:endParaRPr>
                    </a:p>
                  </a:txBody>
                  <a:tcPr marL="6214" marR="6214" marT="0" marB="0"/>
                </a:tc>
                <a:extLst>
                  <a:ext uri="{0D108BD9-81ED-4DB2-BD59-A6C34878D82A}">
                    <a16:rowId xmlns:a16="http://schemas.microsoft.com/office/drawing/2014/main" val="178462527"/>
                  </a:ext>
                </a:extLst>
              </a:tr>
            </a:tbl>
          </a:graphicData>
        </a:graphic>
      </p:graphicFrame>
    </p:spTree>
    <p:extLst>
      <p:ext uri="{BB962C8B-B14F-4D97-AF65-F5344CB8AC3E}">
        <p14:creationId xmlns:p14="http://schemas.microsoft.com/office/powerpoint/2010/main" val="4183564842"/>
      </p:ext>
    </p:extLst>
  </p:cSld>
  <p:clrMapOvr>
    <a:masterClrMapping/>
  </p:clrMapOvr>
  <p:transition spd="slow" advTm="1658">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2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2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2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2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3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3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2F11FE9D-C615-8078-74D1-6EA028FB9EA2}"/>
              </a:ext>
            </a:extLst>
          </p:cNvPr>
          <p:cNvSpPr>
            <a:spLocks noGrp="1"/>
          </p:cNvSpPr>
          <p:nvPr>
            <p:ph type="title"/>
          </p:nvPr>
        </p:nvSpPr>
        <p:spPr>
          <a:xfrm>
            <a:off x="3962399" y="685800"/>
            <a:ext cx="7345891" cy="1413933"/>
          </a:xfrm>
        </p:spPr>
        <p:txBody>
          <a:bodyPr>
            <a:normAutofit/>
          </a:bodyPr>
          <a:lstStyle/>
          <a:p>
            <a:r>
              <a:rPr lang="en-GB" b="1" dirty="0"/>
              <a:t>Introduction</a:t>
            </a:r>
            <a:endParaRPr lang="en-GB" b="1"/>
          </a:p>
        </p:txBody>
      </p:sp>
      <p:pic>
        <p:nvPicPr>
          <p:cNvPr id="10" name="Picture 9" descr="A person reaching for a paper on a table full of paper and sticky notes">
            <a:extLst>
              <a:ext uri="{FF2B5EF4-FFF2-40B4-BE49-F238E27FC236}">
                <a16:creationId xmlns:a16="http://schemas.microsoft.com/office/drawing/2014/main" id="{0BB69F4A-75E0-C06B-8E07-6AC39C1B9E4E}"/>
              </a:ext>
            </a:extLst>
          </p:cNvPr>
          <p:cNvPicPr>
            <a:picLocks noChangeAspect="1"/>
          </p:cNvPicPr>
          <p:nvPr/>
        </p:nvPicPr>
        <p:blipFill>
          <a:blip r:embed="rId3"/>
          <a:srcRect l="33265" r="33066" b="-1"/>
          <a:stretch/>
        </p:blipFill>
        <p:spPr>
          <a:xfrm>
            <a:off x="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8" name="Content Placeholder 7">
            <a:extLst>
              <a:ext uri="{FF2B5EF4-FFF2-40B4-BE49-F238E27FC236}">
                <a16:creationId xmlns:a16="http://schemas.microsoft.com/office/drawing/2014/main" id="{077F34DB-D970-267E-1483-70EAE08E0BC3}"/>
              </a:ext>
            </a:extLst>
          </p:cNvPr>
          <p:cNvSpPr>
            <a:spLocks noGrp="1"/>
          </p:cNvSpPr>
          <p:nvPr>
            <p:ph idx="1"/>
          </p:nvPr>
        </p:nvSpPr>
        <p:spPr>
          <a:xfrm>
            <a:off x="3843867" y="2048933"/>
            <a:ext cx="7659156" cy="3742267"/>
          </a:xfrm>
        </p:spPr>
        <p:txBody>
          <a:bodyPr>
            <a:normAutofit/>
          </a:bodyPr>
          <a:lstStyle/>
          <a:p>
            <a:r>
              <a:rPr lang="en-GB" dirty="0"/>
              <a:t>This presentation outlines my test strategy for ensuring software quality, focusing on the chosen techniques, their limitations, justifications, and how they complement each other to address the requirements.</a:t>
            </a:r>
          </a:p>
          <a:p>
            <a:r>
              <a:rPr lang="en-GB" dirty="0"/>
              <a:t>I’ll briefly highlight test cases and defect reports—feel free to pause the video for details or refer to the attached documents for more information.</a:t>
            </a:r>
          </a:p>
        </p:txBody>
      </p:sp>
    </p:spTree>
    <p:extLst>
      <p:ext uri="{BB962C8B-B14F-4D97-AF65-F5344CB8AC3E}">
        <p14:creationId xmlns:p14="http://schemas.microsoft.com/office/powerpoint/2010/main" val="2959714226"/>
      </p:ext>
    </p:extLst>
  </p:cSld>
  <p:clrMapOvr>
    <a:masterClrMapping/>
  </p:clrMapOvr>
  <p:transition spd="slow" advTm="21184">
    <p:push dir="u"/>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6268-75DA-64E4-27AB-86EED1E40FB2}"/>
              </a:ext>
            </a:extLst>
          </p:cNvPr>
          <p:cNvSpPr>
            <a:spLocks noGrp="1"/>
          </p:cNvSpPr>
          <p:nvPr>
            <p:ph type="title"/>
          </p:nvPr>
        </p:nvSpPr>
        <p:spPr>
          <a:xfrm>
            <a:off x="1484311" y="685800"/>
            <a:ext cx="10018713" cy="1752599"/>
          </a:xfrm>
        </p:spPr>
        <p:txBody>
          <a:bodyPr>
            <a:normAutofit/>
          </a:bodyPr>
          <a:lstStyle/>
          <a:p>
            <a:r>
              <a:rPr lang="en-GB" dirty="0"/>
              <a:t>Defect Report Summary</a:t>
            </a:r>
          </a:p>
        </p:txBody>
      </p:sp>
      <p:pic>
        <p:nvPicPr>
          <p:cNvPr id="25" name="Graphic 24" descr="Warning">
            <a:extLst>
              <a:ext uri="{FF2B5EF4-FFF2-40B4-BE49-F238E27FC236}">
                <a16:creationId xmlns:a16="http://schemas.microsoft.com/office/drawing/2014/main" id="{3B6187A0-3DF5-14F2-29CA-4F5C410DAF6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7761" y="2743199"/>
            <a:ext cx="3047999" cy="30479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8" name="Content Placeholder 3">
            <a:extLst>
              <a:ext uri="{FF2B5EF4-FFF2-40B4-BE49-F238E27FC236}">
                <a16:creationId xmlns:a16="http://schemas.microsoft.com/office/drawing/2014/main" id="{CD9E92DB-D49E-F374-514F-0168DE8D5380}"/>
              </a:ext>
            </a:extLst>
          </p:cNvPr>
          <p:cNvSpPr>
            <a:spLocks noGrp="1"/>
          </p:cNvSpPr>
          <p:nvPr>
            <p:ph idx="1"/>
          </p:nvPr>
        </p:nvSpPr>
        <p:spPr>
          <a:xfrm>
            <a:off x="6016336" y="2666999"/>
            <a:ext cx="5486687" cy="3124201"/>
          </a:xfrm>
        </p:spPr>
        <p:txBody>
          <a:bodyPr anchor="t">
            <a:normAutofit lnSpcReduction="10000"/>
          </a:bodyPr>
          <a:lstStyle/>
          <a:p>
            <a:pPr>
              <a:lnSpc>
                <a:spcPct val="90000"/>
              </a:lnSpc>
            </a:pPr>
            <a:r>
              <a:rPr lang="en-GB" sz="1400" dirty="0"/>
              <a:t>Most defects from my report were categorized as "</a:t>
            </a:r>
            <a:r>
              <a:rPr lang="en-GB" sz="1400" dirty="0">
                <a:highlight>
                  <a:srgbClr val="00FFFF"/>
                </a:highlight>
              </a:rPr>
              <a:t>Validation and Error Messaging Issues“.</a:t>
            </a:r>
            <a:r>
              <a:rPr lang="en-GB" sz="1400" dirty="0"/>
              <a:t> While these could arguably have been counted as separate defects, they were grouped to avoid redundancy since they stem from the </a:t>
            </a:r>
            <a:r>
              <a:rPr lang="en-GB" sz="1400" b="1" dirty="0"/>
              <a:t>same underlying issue</a:t>
            </a:r>
            <a:r>
              <a:rPr lang="en-GB" sz="1400" dirty="0"/>
              <a:t>.</a:t>
            </a:r>
          </a:p>
          <a:p>
            <a:pPr>
              <a:lnSpc>
                <a:spcPct val="90000"/>
              </a:lnSpc>
            </a:pPr>
            <a:r>
              <a:rPr lang="en-GB" sz="1400" dirty="0"/>
              <a:t>In total, I identified </a:t>
            </a:r>
            <a:r>
              <a:rPr lang="en-GB" sz="1400" b="1" dirty="0"/>
              <a:t>30 defects in total</a:t>
            </a:r>
            <a:r>
              <a:rPr lang="en-GB" sz="1400" dirty="0"/>
              <a:t>, with the majority discovered through my </a:t>
            </a:r>
            <a:r>
              <a:rPr lang="en-GB" sz="1400" b="1" dirty="0"/>
              <a:t>second testing technique</a:t>
            </a:r>
            <a:r>
              <a:rPr lang="en-GB" sz="1400" dirty="0"/>
              <a:t> which had a total of </a:t>
            </a:r>
            <a:r>
              <a:rPr lang="en-GB" sz="1400" b="1" dirty="0"/>
              <a:t>15 defects</a:t>
            </a:r>
            <a:r>
              <a:rPr lang="en-GB" sz="1400" dirty="0"/>
              <a:t>. </a:t>
            </a:r>
          </a:p>
          <a:p>
            <a:pPr>
              <a:lnSpc>
                <a:spcPct val="90000"/>
              </a:lnSpc>
            </a:pPr>
            <a:r>
              <a:rPr lang="en-GB" sz="1400" dirty="0"/>
              <a:t>The third technique found 4 defects </a:t>
            </a:r>
            <a:r>
              <a:rPr lang="en-GB" sz="1400" b="1" dirty="0"/>
              <a:t>without</a:t>
            </a:r>
            <a:r>
              <a:rPr lang="en-GB" sz="1400" dirty="0"/>
              <a:t> exploratory testing and 5 defects </a:t>
            </a:r>
            <a:r>
              <a:rPr lang="en-GB" sz="1400" b="1" dirty="0"/>
              <a:t>with</a:t>
            </a:r>
            <a:r>
              <a:rPr lang="en-GB" sz="1400" dirty="0"/>
              <a:t> it, resulting in a </a:t>
            </a:r>
            <a:r>
              <a:rPr lang="en-GB" sz="1400" b="1" dirty="0"/>
              <a:t>total of 9 defects</a:t>
            </a:r>
            <a:r>
              <a:rPr lang="en-GB" sz="1400" dirty="0"/>
              <a:t>. This highlights the value of integrating exploratory testing, as the additional time invested led to more defects being uncovered within the </a:t>
            </a:r>
            <a:r>
              <a:rPr lang="en-GB" sz="1400" b="1" dirty="0"/>
              <a:t>software in question.</a:t>
            </a:r>
          </a:p>
          <a:p>
            <a:pPr>
              <a:lnSpc>
                <a:spcPct val="90000"/>
              </a:lnSpc>
            </a:pPr>
            <a:r>
              <a:rPr lang="en-GB" sz="1400" dirty="0"/>
              <a:t>Additionally, I observed several </a:t>
            </a:r>
            <a:r>
              <a:rPr lang="en-GB" sz="1400" dirty="0">
                <a:highlight>
                  <a:srgbClr val="FF00FF"/>
                </a:highlight>
              </a:rPr>
              <a:t>'UI inconsistencies/errors’. </a:t>
            </a:r>
            <a:r>
              <a:rPr lang="en-GB" sz="1400" dirty="0"/>
              <a:t>These issues were not explicitly tested as they were only recently noticed and have a lower severity than the other conducted tests.</a:t>
            </a:r>
            <a:endParaRPr lang="en-GB" sz="1800" dirty="0"/>
          </a:p>
        </p:txBody>
      </p:sp>
    </p:spTree>
    <p:extLst>
      <p:ext uri="{BB962C8B-B14F-4D97-AF65-F5344CB8AC3E}">
        <p14:creationId xmlns:p14="http://schemas.microsoft.com/office/powerpoint/2010/main" val="1850297303"/>
      </p:ext>
    </p:extLst>
  </p:cSld>
  <p:clrMapOvr>
    <a:masterClrMapping/>
  </p:clrMapOvr>
  <p:transition spd="slow" advTm="46046">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3">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3">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D7BB03FF-CCF4-EFA9-C161-288592435F4E}"/>
              </a:ext>
            </a:extLst>
          </p:cNvPr>
          <p:cNvSpPr>
            <a:spLocks noGrp="1"/>
          </p:cNvSpPr>
          <p:nvPr>
            <p:ph type="title"/>
          </p:nvPr>
        </p:nvSpPr>
        <p:spPr>
          <a:xfrm>
            <a:off x="3962399" y="685800"/>
            <a:ext cx="7345891" cy="1413933"/>
          </a:xfrm>
        </p:spPr>
        <p:txBody>
          <a:bodyPr>
            <a:normAutofit/>
          </a:bodyPr>
          <a:lstStyle/>
          <a:p>
            <a:r>
              <a:rPr lang="en-GB" dirty="0"/>
              <a:t>Justification For Why I Chose This Testing Strategy</a:t>
            </a:r>
          </a:p>
        </p:txBody>
      </p:sp>
      <p:pic>
        <p:nvPicPr>
          <p:cNvPr id="5" name="Picture 4">
            <a:extLst>
              <a:ext uri="{FF2B5EF4-FFF2-40B4-BE49-F238E27FC236}">
                <a16:creationId xmlns:a16="http://schemas.microsoft.com/office/drawing/2014/main" id="{D51EC1BC-6397-2F4C-395B-D208F436735A}"/>
              </a:ext>
            </a:extLst>
          </p:cNvPr>
          <p:cNvPicPr>
            <a:picLocks noChangeAspect="1"/>
          </p:cNvPicPr>
          <p:nvPr/>
        </p:nvPicPr>
        <p:blipFill>
          <a:blip r:embed="rId4"/>
          <a:srcRect r="71502" b="-445"/>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922DFB8C-E0BB-E304-EC6A-60CF67F8E2F6}"/>
              </a:ext>
            </a:extLst>
          </p:cNvPr>
          <p:cNvSpPr>
            <a:spLocks noGrp="1"/>
          </p:cNvSpPr>
          <p:nvPr>
            <p:ph idx="1"/>
          </p:nvPr>
        </p:nvSpPr>
        <p:spPr>
          <a:xfrm>
            <a:off x="3843867" y="2048933"/>
            <a:ext cx="7659156" cy="4274143"/>
          </a:xfrm>
        </p:spPr>
        <p:txBody>
          <a:bodyPr>
            <a:normAutofit fontScale="85000" lnSpcReduction="20000"/>
          </a:bodyPr>
          <a:lstStyle/>
          <a:p>
            <a:pPr>
              <a:lnSpc>
                <a:spcPct val="107000"/>
              </a:lnSpc>
              <a:spcAft>
                <a:spcPts val="800"/>
              </a:spcAft>
            </a:pPr>
            <a:r>
              <a:rPr lang="en-GB" sz="1400" kern="100" dirty="0">
                <a:effectLst/>
                <a:latin typeface="Aptos" panose="020B0004020202020204" pitchFamily="34" charset="0"/>
                <a:ea typeface="Aptos" panose="020B0004020202020204" pitchFamily="34" charset="0"/>
                <a:cs typeface="Times New Roman" panose="02020603050405020304" pitchFamily="18" charset="0"/>
              </a:rPr>
              <a:t>I chose to focus on testing the core functionalities of the </a:t>
            </a:r>
            <a:r>
              <a:rPr lang="en-GB" sz="1400" b="1" kern="100" dirty="0">
                <a:effectLst/>
                <a:latin typeface="Aptos" panose="020B0004020202020204" pitchFamily="34" charset="0"/>
                <a:ea typeface="Aptos" panose="020B0004020202020204" pitchFamily="34" charset="0"/>
                <a:cs typeface="Times New Roman" panose="02020603050405020304" pitchFamily="18" charset="0"/>
              </a:rPr>
              <a:t>software in question </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rather than the entire system because it aligns with a </a:t>
            </a:r>
            <a:r>
              <a:rPr lang="en-GB" sz="1400" b="1" kern="100" dirty="0">
                <a:effectLst/>
                <a:latin typeface="Aptos" panose="020B0004020202020204" pitchFamily="34" charset="0"/>
                <a:ea typeface="Aptos" panose="020B0004020202020204" pitchFamily="34" charset="0"/>
                <a:cs typeface="Times New Roman" panose="02020603050405020304" pitchFamily="18" charset="0"/>
                <a:hlinkClick r:id="rId5"/>
              </a:rPr>
              <a:t>sequential</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400" b="1" kern="100" dirty="0">
                <a:effectLst/>
                <a:latin typeface="Aptos" panose="020B0004020202020204" pitchFamily="34" charset="0"/>
                <a:ea typeface="Aptos" panose="020B0004020202020204" pitchFamily="34" charset="0"/>
                <a:cs typeface="Times New Roman" panose="02020603050405020304" pitchFamily="18" charset="0"/>
                <a:hlinkClick r:id="rId6"/>
              </a:rPr>
              <a:t>regression-testing mindset</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 which tests the software’s functions in order, ensuring stability from the outset.</a:t>
            </a:r>
          </a:p>
          <a:p>
            <a:pPr>
              <a:lnSpc>
                <a:spcPct val="107000"/>
              </a:lnSpc>
              <a:spcAft>
                <a:spcPts val="800"/>
              </a:spcAft>
            </a:pPr>
            <a:r>
              <a:rPr lang="en-GB" sz="1400" kern="100" dirty="0">
                <a:effectLst/>
                <a:latin typeface="Aptos" panose="020B0004020202020204" pitchFamily="34" charset="0"/>
                <a:ea typeface="Aptos" panose="020B0004020202020204" pitchFamily="34" charset="0"/>
                <a:cs typeface="Times New Roman" panose="02020603050405020304" pitchFamily="18" charset="0"/>
              </a:rPr>
              <a:t>This approach is </a:t>
            </a:r>
            <a:r>
              <a:rPr lang="en-GB" sz="1400" b="1" kern="100" dirty="0">
                <a:solidFill>
                  <a:srgbClr val="00B050"/>
                </a:solidFill>
                <a:effectLst/>
                <a:latin typeface="Aptos" panose="020B0004020202020204" pitchFamily="34" charset="0"/>
                <a:ea typeface="Aptos" panose="020B0004020202020204" pitchFamily="34" charset="0"/>
                <a:cs typeface="Times New Roman" panose="02020603050405020304" pitchFamily="18" charset="0"/>
              </a:rPr>
              <a:t>justified</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 because if issues arise in the initial weight adjustment or CSV-loading functionalities, users will be unable to proceed to other features, making it essential to confirm these core areas are functioning as expected. Testing later features without validating these foundational stages would be </a:t>
            </a:r>
            <a:r>
              <a:rPr lang="en-GB" sz="14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redundant</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 and could </a:t>
            </a:r>
            <a:r>
              <a:rPr lang="en-GB" sz="14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overlook</a:t>
            </a:r>
            <a:r>
              <a:rPr lang="en-GB" sz="14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 </a:t>
            </a:r>
            <a:r>
              <a:rPr lang="en-GB" sz="14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critical</a:t>
            </a:r>
            <a:r>
              <a:rPr lang="en-GB" sz="1400"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 </a:t>
            </a:r>
            <a:r>
              <a:rPr lang="en-GB" sz="14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issues</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a:t>
            </a:r>
          </a:p>
          <a:p>
            <a:pPr>
              <a:lnSpc>
                <a:spcPct val="107000"/>
              </a:lnSpc>
              <a:spcAft>
                <a:spcPts val="800"/>
              </a:spcAft>
            </a:pPr>
            <a:r>
              <a:rPr lang="en-GB" sz="1400" kern="100" dirty="0">
                <a:effectLst/>
                <a:latin typeface="Aptos" panose="020B0004020202020204" pitchFamily="34" charset="0"/>
                <a:ea typeface="Aptos" panose="020B0004020202020204" pitchFamily="34" charset="0"/>
                <a:cs typeface="Times New Roman" panose="02020603050405020304" pitchFamily="18" charset="0"/>
              </a:rPr>
              <a:t>One </a:t>
            </a:r>
            <a:r>
              <a:rPr lang="en-GB" sz="1400" b="1"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limitation</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 of this selective approach is </a:t>
            </a:r>
            <a:r>
              <a:rPr lang="en-GB" sz="1400" b="1" kern="100" dirty="0">
                <a:effectLst/>
                <a:latin typeface="Aptos" panose="020B0004020202020204" pitchFamily="34" charset="0"/>
                <a:ea typeface="Aptos" panose="020B0004020202020204" pitchFamily="34" charset="0"/>
                <a:cs typeface="Times New Roman" panose="02020603050405020304" pitchFamily="18" charset="0"/>
              </a:rPr>
              <a:t>lower overall test coverage</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 as some features are not directly tested. In </a:t>
            </a:r>
            <a:r>
              <a:rPr lang="en-GB" sz="1400" b="1" kern="100" dirty="0">
                <a:effectLst/>
                <a:latin typeface="Aptos" panose="020B0004020202020204" pitchFamily="34" charset="0"/>
                <a:ea typeface="Aptos" panose="020B0004020202020204" pitchFamily="34" charset="0"/>
                <a:cs typeface="Times New Roman" panose="02020603050405020304" pitchFamily="18" charset="0"/>
              </a:rPr>
              <a:t>enterprise-level testing</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 broader test coverage is often required, especially for products due for release. However, this strategy remains appropriate for our context, as it ensures a solid foundation for the </a:t>
            </a:r>
            <a:r>
              <a:rPr lang="en-GB" sz="1400" b="1" kern="100" dirty="0">
                <a:effectLst/>
                <a:latin typeface="Aptos" panose="020B0004020202020204" pitchFamily="34" charset="0"/>
                <a:ea typeface="Aptos" panose="020B0004020202020204" pitchFamily="34" charset="0"/>
                <a:cs typeface="Times New Roman" panose="02020603050405020304" pitchFamily="18" charset="0"/>
              </a:rPr>
              <a:t>software in question</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 Prioritizing the stability of the initial stages enables more meaningful testing of subsequent features, should they be needed later.</a:t>
            </a:r>
          </a:p>
          <a:p>
            <a:pPr>
              <a:lnSpc>
                <a:spcPct val="107000"/>
              </a:lnSpc>
              <a:spcAft>
                <a:spcPts val="800"/>
              </a:spcAft>
            </a:pPr>
            <a:r>
              <a:rPr lang="en-GB" sz="1400" kern="100" dirty="0">
                <a:effectLst/>
                <a:latin typeface="Aptos" panose="020B0004020202020204" pitchFamily="34" charset="0"/>
                <a:ea typeface="Aptos" panose="020B0004020202020204" pitchFamily="34" charset="0"/>
                <a:cs typeface="Times New Roman" panose="02020603050405020304" pitchFamily="18" charset="0"/>
              </a:rPr>
              <a:t>As </a:t>
            </a:r>
            <a:r>
              <a:rPr lang="en-GB" sz="1400" b="1"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7"/>
              </a:rPr>
              <a:t>Martin Fowler</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 suggests, large test coverage does not necessarily correlate to high-quality tests. Testing the entire system might result in low-quality tests, which is </a:t>
            </a:r>
            <a:r>
              <a:rPr lang="en-GB" sz="1400" b="1" kern="100" dirty="0">
                <a:effectLst/>
                <a:latin typeface="Aptos" panose="020B0004020202020204" pitchFamily="34" charset="0"/>
                <a:ea typeface="Aptos" panose="020B0004020202020204" pitchFamily="34" charset="0"/>
                <a:cs typeface="Times New Roman" panose="02020603050405020304" pitchFamily="18" charset="0"/>
              </a:rPr>
              <a:t>less valuable</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 than focusing on high-quality tests in key areas. Since the </a:t>
            </a:r>
            <a:r>
              <a:rPr lang="en-GB" sz="1400" b="1" kern="100" dirty="0">
                <a:effectLst/>
                <a:latin typeface="Aptos" panose="020B0004020202020204" pitchFamily="34" charset="0"/>
                <a:ea typeface="Aptos" panose="020B0004020202020204" pitchFamily="34" charset="0"/>
                <a:cs typeface="Times New Roman" panose="02020603050405020304" pitchFamily="18" charset="0"/>
              </a:rPr>
              <a:t>software in question </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is </a:t>
            </a:r>
            <a:r>
              <a:rPr lang="en-GB" sz="1400" b="1" kern="100" dirty="0">
                <a:effectLst/>
                <a:latin typeface="Aptos" panose="020B0004020202020204" pitchFamily="34" charset="0"/>
                <a:ea typeface="Aptos" panose="020B0004020202020204" pitchFamily="34" charset="0"/>
                <a:cs typeface="Times New Roman" panose="02020603050405020304" pitchFamily="18" charset="0"/>
              </a:rPr>
              <a:t>not an enterprise-level project</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 there’s no immediate pressure to provide comprehensive test coverage, allowing me to prioritize the thorough testing of core functionalities over expansive testing.</a:t>
            </a:r>
          </a:p>
          <a:p>
            <a:pPr>
              <a:lnSpc>
                <a:spcPct val="107000"/>
              </a:lnSpc>
              <a:spcAft>
                <a:spcPts val="800"/>
              </a:spcAft>
            </a:pPr>
            <a:r>
              <a:rPr lang="en-GB" sz="1400" kern="100" dirty="0">
                <a:effectLst/>
                <a:latin typeface="Aptos" panose="020B0004020202020204" pitchFamily="34" charset="0"/>
                <a:ea typeface="Aptos" panose="020B0004020202020204" pitchFamily="34" charset="0"/>
                <a:cs typeface="Times New Roman" panose="02020603050405020304" pitchFamily="18" charset="0"/>
              </a:rPr>
              <a:t>Furthermore, this is one of the reasons I decided to integrate partition and exploratory testing in Technique 3. With no imminent release deadline, I realised that ensuring the proper functioning of the </a:t>
            </a:r>
            <a:r>
              <a:rPr lang="en-GB" sz="1400" b="1" kern="100" dirty="0">
                <a:effectLst/>
                <a:latin typeface="Aptos" panose="020B0004020202020204" pitchFamily="34" charset="0"/>
                <a:ea typeface="Aptos" panose="020B0004020202020204" pitchFamily="34" charset="0"/>
                <a:cs typeface="Times New Roman" panose="02020603050405020304" pitchFamily="18" charset="0"/>
              </a:rPr>
              <a:t>software</a:t>
            </a:r>
            <a:r>
              <a:rPr lang="en-GB" sz="1400" b="1" kern="100" dirty="0">
                <a:latin typeface="Aptos" panose="020B0004020202020204" pitchFamily="34" charset="0"/>
                <a:ea typeface="Aptos" panose="020B0004020202020204" pitchFamily="34" charset="0"/>
                <a:cs typeface="Times New Roman" panose="02020603050405020304" pitchFamily="18" charset="0"/>
              </a:rPr>
              <a:t> in questions</a:t>
            </a:r>
            <a:r>
              <a:rPr lang="en-GB" sz="1400" kern="100" dirty="0">
                <a:effectLst/>
                <a:latin typeface="Aptos" panose="020B0004020202020204" pitchFamily="34" charset="0"/>
                <a:ea typeface="Aptos" panose="020B0004020202020204" pitchFamily="34" charset="0"/>
                <a:cs typeface="Times New Roman" panose="02020603050405020304" pitchFamily="18" charset="0"/>
              </a:rPr>
              <a:t> initial stages is more important than attempting to cover all features at once, even if it resulted in an </a:t>
            </a:r>
            <a:r>
              <a:rPr lang="en-GB" sz="1400" b="1" kern="100" dirty="0">
                <a:effectLst/>
                <a:latin typeface="Aptos" panose="020B0004020202020204" pitchFamily="34" charset="0"/>
                <a:ea typeface="Aptos" panose="020B0004020202020204" pitchFamily="34" charset="0"/>
                <a:cs typeface="Times New Roman" panose="02020603050405020304" pitchFamily="18" charset="0"/>
              </a:rPr>
              <a:t>increase in time and effort.</a:t>
            </a:r>
          </a:p>
        </p:txBody>
      </p:sp>
    </p:spTree>
    <p:extLst>
      <p:ext uri="{BB962C8B-B14F-4D97-AF65-F5344CB8AC3E}">
        <p14:creationId xmlns:p14="http://schemas.microsoft.com/office/powerpoint/2010/main" val="1303000409"/>
      </p:ext>
    </p:extLst>
  </p:cSld>
  <p:clrMapOvr>
    <a:masterClrMapping/>
  </p:clrMapOvr>
  <p:transition spd="slow" advTm="97214">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A1FC651D-D96B-93C3-CB64-F4DC1CAABA52}"/>
              </a:ext>
            </a:extLst>
          </p:cNvPr>
          <p:cNvSpPr>
            <a:spLocks noGrp="1"/>
          </p:cNvSpPr>
          <p:nvPr>
            <p:ph type="title"/>
          </p:nvPr>
        </p:nvSpPr>
        <p:spPr>
          <a:xfrm>
            <a:off x="3962399" y="685800"/>
            <a:ext cx="7345891" cy="1413933"/>
          </a:xfrm>
        </p:spPr>
        <p:txBody>
          <a:bodyPr>
            <a:normAutofit/>
          </a:bodyPr>
          <a:lstStyle/>
          <a:p>
            <a:r>
              <a:rPr lang="en-GB" dirty="0"/>
              <a:t>Tools Used</a:t>
            </a:r>
          </a:p>
        </p:txBody>
      </p:sp>
      <p:pic>
        <p:nvPicPr>
          <p:cNvPr id="5" name="Picture 4" descr="Electronic components on a white background">
            <a:extLst>
              <a:ext uri="{FF2B5EF4-FFF2-40B4-BE49-F238E27FC236}">
                <a16:creationId xmlns:a16="http://schemas.microsoft.com/office/drawing/2014/main" id="{C4CB505C-154B-4B62-CC77-A47C810185F2}"/>
              </a:ext>
            </a:extLst>
          </p:cNvPr>
          <p:cNvPicPr>
            <a:picLocks noChangeAspect="1"/>
          </p:cNvPicPr>
          <p:nvPr/>
        </p:nvPicPr>
        <p:blipFill>
          <a:blip r:embed="rId3"/>
          <a:srcRect l="66332" r="-1"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9792240A-B6D6-762B-E134-0E7FFD7ADAA8}"/>
              </a:ext>
            </a:extLst>
          </p:cNvPr>
          <p:cNvSpPr>
            <a:spLocks noGrp="1"/>
          </p:cNvSpPr>
          <p:nvPr>
            <p:ph idx="1"/>
          </p:nvPr>
        </p:nvSpPr>
        <p:spPr>
          <a:xfrm>
            <a:off x="3843867" y="2048933"/>
            <a:ext cx="7659156" cy="3742267"/>
          </a:xfrm>
        </p:spPr>
        <p:txBody>
          <a:bodyPr>
            <a:normAutofit lnSpcReduction="10000"/>
          </a:bodyPr>
          <a:lstStyle/>
          <a:p>
            <a:r>
              <a:rPr lang="en-GB" dirty="0"/>
              <a:t>I utilized </a:t>
            </a:r>
            <a:r>
              <a:rPr lang="en-GB" dirty="0" err="1"/>
              <a:t>GenAI</a:t>
            </a:r>
            <a:r>
              <a:rPr lang="en-GB" dirty="0"/>
              <a:t> extensively throughout this assignment, which was instrumental in refining my strategy and enhancing the techniques I employed. It provided valuable insights, suggesting that my approach aligned with negative testing and recommending complementary methods to strengthen my testing framework. </a:t>
            </a:r>
            <a:r>
              <a:rPr lang="en-GB" dirty="0" err="1"/>
              <a:t>GenAI</a:t>
            </a:r>
            <a:r>
              <a:rPr lang="en-GB" dirty="0"/>
              <a:t> also helped identify edge cases, form innovative test cases, and structure this presentation effectively. The majority of this assignment was completed with its guidance, making it an essential part of my process.</a:t>
            </a:r>
          </a:p>
        </p:txBody>
      </p:sp>
    </p:spTree>
    <p:extLst>
      <p:ext uri="{BB962C8B-B14F-4D97-AF65-F5344CB8AC3E}">
        <p14:creationId xmlns:p14="http://schemas.microsoft.com/office/powerpoint/2010/main" val="1235064182"/>
      </p:ext>
    </p:extLst>
  </p:cSld>
  <p:clrMapOvr>
    <a:masterClrMapping/>
  </p:clrMapOvr>
  <p:transition spd="slow" advTm="29193">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6962-7D07-45E3-93DC-627D1C196F43}"/>
              </a:ext>
            </a:extLst>
          </p:cNvPr>
          <p:cNvSpPr>
            <a:spLocks noGrp="1"/>
          </p:cNvSpPr>
          <p:nvPr>
            <p:ph type="title"/>
          </p:nvPr>
        </p:nvSpPr>
        <p:spPr>
          <a:xfrm>
            <a:off x="798511" y="-137160"/>
            <a:ext cx="10018713" cy="1752599"/>
          </a:xfrm>
        </p:spPr>
        <p:txBody>
          <a:bodyPr>
            <a:normAutofit/>
          </a:bodyPr>
          <a:lstStyle/>
          <a:p>
            <a:r>
              <a:rPr lang="en-GB" dirty="0"/>
              <a:t>References</a:t>
            </a:r>
          </a:p>
        </p:txBody>
      </p:sp>
      <p:pic>
        <p:nvPicPr>
          <p:cNvPr id="7" name="Graphic 6" descr="Books">
            <a:extLst>
              <a:ext uri="{FF2B5EF4-FFF2-40B4-BE49-F238E27FC236}">
                <a16:creationId xmlns:a16="http://schemas.microsoft.com/office/drawing/2014/main" id="{2DCACC32-B73D-B81A-97D8-47490E5BDB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7761" y="2743199"/>
            <a:ext cx="3047999" cy="3047999"/>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5" name="Rectangle 2">
            <a:extLst>
              <a:ext uri="{FF2B5EF4-FFF2-40B4-BE49-F238E27FC236}">
                <a16:creationId xmlns:a16="http://schemas.microsoft.com/office/drawing/2014/main" id="{5B484D89-73D1-F957-1A00-ECDC6605D29B}"/>
              </a:ext>
            </a:extLst>
          </p:cNvPr>
          <p:cNvSpPr>
            <a:spLocks noGrp="1" noChangeArrowheads="1"/>
          </p:cNvSpPr>
          <p:nvPr>
            <p:ph idx="1"/>
          </p:nvPr>
        </p:nvSpPr>
        <p:spPr bwMode="auto">
          <a:xfrm>
            <a:off x="5710301" y="1696527"/>
            <a:ext cx="6090031"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Fowler, M.</a:t>
            </a:r>
            <a:r>
              <a:rPr kumimoji="0" lang="en-US" altLang="en-US" sz="1200" b="0" i="0" u="none" strike="noStrike" cap="none" normalizeH="0" baseline="0" dirty="0">
                <a:ln>
                  <a:noFill/>
                </a:ln>
                <a:solidFill>
                  <a:schemeClr val="tx1"/>
                </a:solidFill>
                <a:effectLst/>
                <a:latin typeface="Arial" panose="020B0604020202020204" pitchFamily="34" charset="0"/>
              </a:rPr>
              <a:t> (n.d.) </a:t>
            </a:r>
            <a:r>
              <a:rPr kumimoji="0" lang="en-US" altLang="en-US" sz="1200" b="0" i="1" u="none" strike="noStrike" cap="none" normalizeH="0" baseline="0" dirty="0">
                <a:ln>
                  <a:noFill/>
                </a:ln>
                <a:solidFill>
                  <a:schemeClr val="tx1"/>
                </a:solidFill>
                <a:effectLst/>
                <a:latin typeface="Arial" panose="020B0604020202020204" pitchFamily="34" charset="0"/>
              </a:rPr>
              <a:t>Test coverage</a:t>
            </a:r>
            <a:r>
              <a:rPr kumimoji="0" lang="en-US" altLang="en-US" sz="1200" b="0" i="0" u="none" strike="noStrike" cap="none" normalizeH="0" baseline="0" dirty="0">
                <a:ln>
                  <a:noFill/>
                </a:ln>
                <a:solidFill>
                  <a:schemeClr val="tx1"/>
                </a:solidFill>
                <a:effectLst/>
                <a:latin typeface="Arial" panose="020B0604020202020204" pitchFamily="34" charset="0"/>
              </a:rPr>
              <a:t>. Martin Fowler. Available at: </a:t>
            </a:r>
            <a:r>
              <a:rPr kumimoji="0" lang="en-US" altLang="en-US" sz="1200" b="0" i="0" u="none" strike="noStrike" cap="none" normalizeH="0" baseline="0" dirty="0">
                <a:ln>
                  <a:noFill/>
                </a:ln>
                <a:solidFill>
                  <a:schemeClr val="tx1"/>
                </a:solidFill>
                <a:effectLst/>
                <a:latin typeface="Arial" panose="020B0604020202020204" pitchFamily="34" charset="0"/>
                <a:hlinkClick r:id="rId5"/>
              </a:rPr>
              <a:t>https://martinfowler.com/bliki/TestCoverage.html</a:t>
            </a:r>
            <a:r>
              <a:rPr kumimoji="0" lang="en-US" altLang="en-US" sz="1200" b="0" i="0" u="none" strike="noStrike" cap="none" normalizeH="0" baseline="0" dirty="0">
                <a:ln>
                  <a:noFill/>
                </a:ln>
                <a:solidFill>
                  <a:schemeClr val="tx1"/>
                </a:solidFill>
                <a:effectLst/>
                <a:latin typeface="Arial" panose="020B0604020202020204" pitchFamily="34" charset="0"/>
              </a:rPr>
              <a:t> (Accessed: 13 November 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Kozlov, D.</a:t>
            </a:r>
            <a:r>
              <a:rPr kumimoji="0" lang="en-US" altLang="en-US" sz="1200" b="0" i="0" u="none" strike="noStrike" cap="none" normalizeH="0" baseline="0" dirty="0">
                <a:ln>
                  <a:noFill/>
                </a:ln>
                <a:solidFill>
                  <a:schemeClr val="tx1"/>
                </a:solidFill>
                <a:effectLst/>
                <a:latin typeface="Arial" panose="020B0604020202020204" pitchFamily="34" charset="0"/>
              </a:rPr>
              <a:t> (2023) </a:t>
            </a:r>
            <a:r>
              <a:rPr kumimoji="0" lang="en-US" altLang="en-US" sz="1200" b="0" i="1" u="none" strike="noStrike" cap="none" normalizeH="0" baseline="0" dirty="0">
                <a:ln>
                  <a:noFill/>
                </a:ln>
                <a:solidFill>
                  <a:schemeClr val="tx1"/>
                </a:solidFill>
                <a:effectLst/>
                <a:latin typeface="Arial" panose="020B0604020202020204" pitchFamily="34" charset="0"/>
              </a:rPr>
              <a:t>What are default settings in software testing?</a:t>
            </a:r>
            <a:r>
              <a:rPr kumimoji="0" lang="en-US" altLang="en-US" sz="1200" b="0" i="0" u="none" strike="noStrike" cap="none" normalizeH="0" baseline="0" dirty="0">
                <a:ln>
                  <a:noFill/>
                </a:ln>
                <a:solidFill>
                  <a:schemeClr val="tx1"/>
                </a:solidFill>
                <a:effectLst/>
                <a:latin typeface="Arial" panose="020B0604020202020204" pitchFamily="34" charset="0"/>
              </a:rPr>
              <a:t> Medium. Available at: </a:t>
            </a:r>
            <a:r>
              <a:rPr kumimoji="0" lang="en-US" altLang="en-US" sz="1200" b="0" i="0" u="none" strike="noStrike" cap="none" normalizeH="0" baseline="0" dirty="0">
                <a:ln>
                  <a:noFill/>
                </a:ln>
                <a:solidFill>
                  <a:schemeClr val="tx1"/>
                </a:solidFill>
                <a:effectLst/>
                <a:latin typeface="Arial" panose="020B0604020202020204" pitchFamily="34" charset="0"/>
                <a:hlinkClick r:id="rId6"/>
              </a:rPr>
              <a:t>https://dmitrikozlov-74450.medium.com/what-are-default-settings-in-software-testing-9bee18522a1e</a:t>
            </a:r>
            <a:r>
              <a:rPr kumimoji="0" lang="en-US" altLang="en-US" sz="1200" b="0" i="0" u="none" strike="noStrike" cap="none" normalizeH="0" baseline="0" dirty="0">
                <a:ln>
                  <a:noFill/>
                </a:ln>
                <a:solidFill>
                  <a:schemeClr val="tx1"/>
                </a:solidFill>
                <a:effectLst/>
                <a:latin typeface="Arial" panose="020B0604020202020204" pitchFamily="34" charset="0"/>
              </a:rPr>
              <a:t> (Accessed: 13 November 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Simplilearn.</a:t>
            </a:r>
            <a:r>
              <a:rPr kumimoji="0" lang="en-US" altLang="en-US" sz="1200" b="0" i="0" u="none" strike="noStrike" cap="none" normalizeH="0" baseline="0" dirty="0">
                <a:ln>
                  <a:noFill/>
                </a:ln>
                <a:solidFill>
                  <a:schemeClr val="tx1"/>
                </a:solidFill>
                <a:effectLst/>
                <a:latin typeface="Arial" panose="020B0604020202020204" pitchFamily="34" charset="0"/>
              </a:rPr>
              <a:t> (2023) </a:t>
            </a:r>
            <a:r>
              <a:rPr kumimoji="0" lang="en-US" altLang="en-US" sz="1200" b="0" i="1" u="none" strike="noStrike" cap="none" normalizeH="0" baseline="0" dirty="0">
                <a:ln>
                  <a:noFill/>
                </a:ln>
                <a:solidFill>
                  <a:schemeClr val="tx1"/>
                </a:solidFill>
                <a:effectLst/>
                <a:latin typeface="Arial" panose="020B0604020202020204" pitchFamily="34" charset="0"/>
              </a:rPr>
              <a:t>What is requirement analysis?</a:t>
            </a:r>
            <a:r>
              <a:rPr kumimoji="0" lang="en-US" altLang="en-US" sz="1200" b="0" i="0" u="none" strike="noStrike" cap="none" normalizeH="0" baseline="0" dirty="0">
                <a:ln>
                  <a:noFill/>
                </a:ln>
                <a:solidFill>
                  <a:schemeClr val="tx1"/>
                </a:solidFill>
                <a:effectLst/>
                <a:latin typeface="Arial" panose="020B0604020202020204" pitchFamily="34" charset="0"/>
              </a:rPr>
              <a:t> Simplilearn. Available at: </a:t>
            </a:r>
            <a:r>
              <a:rPr kumimoji="0" lang="en-US" altLang="en-US" sz="1200" b="0" i="0" u="none" strike="noStrike" cap="none" normalizeH="0" baseline="0" dirty="0">
                <a:ln>
                  <a:noFill/>
                </a:ln>
                <a:solidFill>
                  <a:schemeClr val="tx1"/>
                </a:solidFill>
                <a:effectLst/>
                <a:latin typeface="Arial" panose="020B0604020202020204" pitchFamily="34" charset="0"/>
                <a:hlinkClick r:id="rId7"/>
              </a:rPr>
              <a:t>https://www.simplilearn.com/what-is-requirement-analysis-article</a:t>
            </a:r>
            <a:r>
              <a:rPr kumimoji="0" lang="en-US" altLang="en-US" sz="1200" b="0" i="0" u="none" strike="noStrike" cap="none" normalizeH="0" baseline="0" dirty="0">
                <a:ln>
                  <a:noFill/>
                </a:ln>
                <a:solidFill>
                  <a:schemeClr val="tx1"/>
                </a:solidFill>
                <a:effectLst/>
                <a:latin typeface="Arial" panose="020B0604020202020204" pitchFamily="34" charset="0"/>
              </a:rPr>
              <a:t> (Accessed: 13 November 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Wikipedia.</a:t>
            </a:r>
            <a:r>
              <a:rPr kumimoji="0" lang="en-US" altLang="en-US" sz="1200" b="0" i="0" u="none" strike="noStrike" cap="none" normalizeH="0" baseline="0" dirty="0">
                <a:ln>
                  <a:noFill/>
                </a:ln>
                <a:solidFill>
                  <a:schemeClr val="tx1"/>
                </a:solidFill>
                <a:effectLst/>
                <a:latin typeface="Arial" panose="020B0604020202020204" pitchFamily="34" charset="0"/>
              </a:rPr>
              <a:t> (2023) </a:t>
            </a:r>
            <a:r>
              <a:rPr kumimoji="0" lang="en-US" altLang="en-US" sz="1200" b="0" i="1" u="none" strike="noStrike" cap="none" normalizeH="0" baseline="0" dirty="0">
                <a:ln>
                  <a:noFill/>
                </a:ln>
                <a:solidFill>
                  <a:schemeClr val="tx1"/>
                </a:solidFill>
                <a:effectLst/>
                <a:latin typeface="Arial" panose="020B0604020202020204" pitchFamily="34" charset="0"/>
              </a:rPr>
              <a:t>Negative testing</a:t>
            </a:r>
            <a:r>
              <a:rPr kumimoji="0" lang="en-US" altLang="en-US" sz="1200" b="0" i="0" u="none" strike="noStrike" cap="none" normalizeH="0" baseline="0" dirty="0">
                <a:ln>
                  <a:noFill/>
                </a:ln>
                <a:solidFill>
                  <a:schemeClr val="tx1"/>
                </a:solidFill>
                <a:effectLst/>
                <a:latin typeface="Arial" panose="020B0604020202020204" pitchFamily="34" charset="0"/>
              </a:rPr>
              <a:t>. Wikipedia. Available at: </a:t>
            </a:r>
            <a:r>
              <a:rPr kumimoji="0" lang="en-US" altLang="en-US" sz="1200" b="0" i="0" u="none" strike="noStrike" cap="none" normalizeH="0" baseline="0" dirty="0">
                <a:ln>
                  <a:noFill/>
                </a:ln>
                <a:solidFill>
                  <a:schemeClr val="tx1"/>
                </a:solidFill>
                <a:effectLst/>
                <a:latin typeface="Arial" panose="020B0604020202020204" pitchFamily="34" charset="0"/>
                <a:hlinkClick r:id="rId8"/>
              </a:rPr>
              <a:t>https://en.wikipedia.org/wiki/Negative_testing</a:t>
            </a:r>
            <a:r>
              <a:rPr kumimoji="0" lang="en-US" altLang="en-US" sz="1200" b="0" i="0" u="none" strike="noStrike" cap="none" normalizeH="0" baseline="0" dirty="0">
                <a:ln>
                  <a:noFill/>
                </a:ln>
                <a:solidFill>
                  <a:schemeClr val="tx1"/>
                </a:solidFill>
                <a:effectLst/>
                <a:latin typeface="Arial" panose="020B0604020202020204" pitchFamily="34" charset="0"/>
              </a:rPr>
              <a:t> (Accessed: 13 November 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Atlassian.</a:t>
            </a:r>
            <a:r>
              <a:rPr kumimoji="0" lang="en-US" altLang="en-US" sz="1200" b="0" i="0" u="none" strike="noStrike" cap="none" normalizeH="0" baseline="0" dirty="0">
                <a:ln>
                  <a:noFill/>
                </a:ln>
                <a:solidFill>
                  <a:schemeClr val="tx1"/>
                </a:solidFill>
                <a:effectLst/>
                <a:latin typeface="Arial" panose="020B0604020202020204" pitchFamily="34" charset="0"/>
              </a:rPr>
              <a:t> (2023) </a:t>
            </a:r>
            <a:r>
              <a:rPr kumimoji="0" lang="en-US" altLang="en-US" sz="1200" b="0" i="1" u="none" strike="noStrike" cap="none" normalizeH="0" baseline="0" dirty="0">
                <a:ln>
                  <a:noFill/>
                </a:ln>
                <a:solidFill>
                  <a:schemeClr val="tx1"/>
                </a:solidFill>
                <a:effectLst/>
                <a:latin typeface="Arial" panose="020B0604020202020204" pitchFamily="34" charset="0"/>
              </a:rPr>
              <a:t>Exploratory testing</a:t>
            </a:r>
            <a:r>
              <a:rPr kumimoji="0" lang="en-US" altLang="en-US" sz="1200" b="0" i="0" u="none" strike="noStrike" cap="none" normalizeH="0" baseline="0" dirty="0">
                <a:ln>
                  <a:noFill/>
                </a:ln>
                <a:solidFill>
                  <a:schemeClr val="tx1"/>
                </a:solidFill>
                <a:effectLst/>
                <a:latin typeface="Arial" panose="020B0604020202020204" pitchFamily="34" charset="0"/>
              </a:rPr>
              <a:t>. Atlassian. Available at: </a:t>
            </a:r>
            <a:r>
              <a:rPr kumimoji="0" lang="en-US" altLang="en-US" sz="1200" b="0" i="0" u="none" strike="noStrike" cap="none" normalizeH="0" baseline="0" dirty="0">
                <a:ln>
                  <a:noFill/>
                </a:ln>
                <a:solidFill>
                  <a:schemeClr val="tx1"/>
                </a:solidFill>
                <a:effectLst/>
                <a:latin typeface="Arial" panose="020B0604020202020204" pitchFamily="34" charset="0"/>
                <a:hlinkClick r:id="rId9"/>
              </a:rPr>
              <a:t>https://www.atlassian.com/continuous-delivery/software-testing/exploratory-testing</a:t>
            </a:r>
            <a:r>
              <a:rPr kumimoji="0" lang="en-US" altLang="en-US" sz="1200" b="0" i="0" u="none" strike="noStrike" cap="none" normalizeH="0" baseline="0" dirty="0">
                <a:ln>
                  <a:noFill/>
                </a:ln>
                <a:solidFill>
                  <a:schemeClr val="tx1"/>
                </a:solidFill>
                <a:effectLst/>
                <a:latin typeface="Arial" panose="020B0604020202020204" pitchFamily="34" charset="0"/>
              </a:rPr>
              <a:t> (Accessed: 13 November 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LinkedIn.</a:t>
            </a:r>
            <a:r>
              <a:rPr kumimoji="0" lang="en-US" altLang="en-US" sz="1200" b="0" i="0" u="none" strike="noStrike" cap="none" normalizeH="0" baseline="0" dirty="0">
                <a:ln>
                  <a:noFill/>
                </a:ln>
                <a:solidFill>
                  <a:schemeClr val="tx1"/>
                </a:solidFill>
                <a:effectLst/>
                <a:latin typeface="Arial" panose="020B0604020202020204" pitchFamily="34" charset="0"/>
              </a:rPr>
              <a:t> (n.d.) </a:t>
            </a:r>
            <a:r>
              <a:rPr kumimoji="0" lang="en-US" altLang="en-US" sz="1200" b="0" i="1" u="none" strike="noStrike" cap="none" normalizeH="0" baseline="0" dirty="0">
                <a:ln>
                  <a:noFill/>
                </a:ln>
                <a:solidFill>
                  <a:schemeClr val="tx1"/>
                </a:solidFill>
                <a:effectLst/>
                <a:latin typeface="Arial" panose="020B0604020202020204" pitchFamily="34" charset="0"/>
              </a:rPr>
              <a:t>What is the difference between reliability and resilience?</a:t>
            </a:r>
            <a:r>
              <a:rPr kumimoji="0" lang="en-US" altLang="en-US" sz="1200" b="0" i="0" u="none" strike="noStrike" cap="none" normalizeH="0" baseline="0" dirty="0">
                <a:ln>
                  <a:noFill/>
                </a:ln>
                <a:solidFill>
                  <a:schemeClr val="tx1"/>
                </a:solidFill>
                <a:effectLst/>
                <a:latin typeface="Arial" panose="020B0604020202020204" pitchFamily="34" charset="0"/>
              </a:rPr>
              <a:t> LinkedIn. Available at: </a:t>
            </a:r>
            <a:r>
              <a:rPr kumimoji="0" lang="en-US" altLang="en-US" sz="1200" b="0" i="0" u="none" strike="noStrike" cap="none" normalizeH="0" baseline="0" dirty="0">
                <a:ln>
                  <a:noFill/>
                </a:ln>
                <a:solidFill>
                  <a:schemeClr val="tx1"/>
                </a:solidFill>
                <a:effectLst/>
                <a:latin typeface="Arial" panose="020B0604020202020204" pitchFamily="34" charset="0"/>
                <a:hlinkClick r:id="rId10"/>
              </a:rPr>
              <a:t>https://www.linkedin.com/advice/0/what-difference-between-reliability-resilience</a:t>
            </a:r>
            <a:r>
              <a:rPr kumimoji="0" lang="en-US" altLang="en-US" sz="1200" b="0" i="0" u="none" strike="noStrike" cap="none" normalizeH="0" baseline="0" dirty="0">
                <a:ln>
                  <a:noFill/>
                </a:ln>
                <a:solidFill>
                  <a:schemeClr val="tx1"/>
                </a:solidFill>
                <a:effectLst/>
                <a:latin typeface="Arial" panose="020B0604020202020204" pitchFamily="34" charset="0"/>
              </a:rPr>
              <a:t> (Accessed: 13 November 2024).</a:t>
            </a:r>
          </a:p>
          <a:p>
            <a:pPr marL="0" marR="0" lvl="0" indent="0" algn="l" defTabSz="914400" rtl="0" eaLnBrk="0" fontAlgn="base" latinLnBrk="0" hangingPunct="0">
              <a:lnSpc>
                <a:spcPct val="100000"/>
              </a:lnSpc>
              <a:spcBef>
                <a:spcPct val="0"/>
              </a:spcBef>
              <a:spcAft>
                <a:spcPct val="0"/>
              </a:spcAft>
              <a:buClrTx/>
              <a:buSzTx/>
              <a:buFontTx/>
              <a:buChar char="•"/>
              <a:tabLst/>
            </a:pPr>
            <a:r>
              <a:rPr lang="en-GB" sz="1200" b="1" dirty="0">
                <a:latin typeface="Arial" panose="020B0604020202020204" pitchFamily="34" charset="0"/>
                <a:cs typeface="Arial" panose="020B0604020202020204" pitchFamily="34" charset="0"/>
              </a:rPr>
              <a:t>Diligent Corporation</a:t>
            </a:r>
            <a:r>
              <a:rPr lang="en-GB" sz="1200" dirty="0">
                <a:latin typeface="Arial" panose="020B0604020202020204" pitchFamily="34" charset="0"/>
                <a:cs typeface="Arial" panose="020B0604020202020204" pitchFamily="34" charset="0"/>
              </a:rPr>
              <a:t> (n.d.) </a:t>
            </a:r>
            <a:r>
              <a:rPr lang="en-GB" sz="1200" i="1" dirty="0">
                <a:latin typeface="Arial" panose="020B0604020202020204" pitchFamily="34" charset="0"/>
                <a:cs typeface="Arial" panose="020B0604020202020204" pitchFamily="34" charset="0"/>
              </a:rPr>
              <a:t>Testing sequential order</a:t>
            </a:r>
            <a:r>
              <a:rPr lang="en-GB" sz="1200" dirty="0">
                <a:latin typeface="Arial" panose="020B0604020202020204" pitchFamily="34" charset="0"/>
                <a:cs typeface="Arial" panose="020B0604020202020204" pitchFamily="34" charset="0"/>
              </a:rPr>
              <a:t>. Available at: </a:t>
            </a:r>
            <a:r>
              <a:rPr lang="en-GB" sz="1200" dirty="0">
                <a:latin typeface="Arial" panose="020B0604020202020204" pitchFamily="34" charset="0"/>
                <a:cs typeface="Arial" panose="020B0604020202020204" pitchFamily="34" charset="0"/>
                <a:hlinkClick r:id="rId11"/>
              </a:rPr>
              <a:t>https://help.highbond.com/helpdocs/analytics/141/user-guide/en-us/Content/analyzing_data/testing_sequential_order.htm</a:t>
            </a:r>
            <a:r>
              <a:rPr lang="en-GB" sz="1200" dirty="0">
                <a:latin typeface="Arial" panose="020B0604020202020204" pitchFamily="34" charset="0"/>
                <a:cs typeface="Arial" panose="020B0604020202020204" pitchFamily="34" charset="0"/>
              </a:rPr>
              <a:t> (Accessed: 20 November 2024).</a:t>
            </a:r>
          </a:p>
          <a:p>
            <a:pPr marL="0" marR="0" lvl="0" indent="0" algn="l" defTabSz="914400" rtl="0" eaLnBrk="0" fontAlgn="base" latinLnBrk="0" hangingPunct="0">
              <a:lnSpc>
                <a:spcPct val="100000"/>
              </a:lnSpc>
              <a:spcBef>
                <a:spcPct val="0"/>
              </a:spcBef>
              <a:spcAft>
                <a:spcPct val="0"/>
              </a:spcAft>
              <a:buClrTx/>
              <a:buSzTx/>
              <a:buFontTx/>
              <a:buChar char="•"/>
              <a:tabLst/>
            </a:pPr>
            <a:r>
              <a:rPr lang="en-GB" sz="1200" b="1" dirty="0" err="1">
                <a:latin typeface="Arial" panose="020B0604020202020204" pitchFamily="34" charset="0"/>
                <a:cs typeface="Arial" panose="020B0604020202020204" pitchFamily="34" charset="0"/>
              </a:rPr>
              <a:t>BrowserStack</a:t>
            </a:r>
            <a:r>
              <a:rPr lang="en-GB" sz="1200" b="1" dirty="0">
                <a:latin typeface="Arial" panose="020B0604020202020204" pitchFamily="34" charset="0"/>
                <a:cs typeface="Arial" panose="020B0604020202020204" pitchFamily="34" charset="0"/>
              </a:rPr>
              <a:t> </a:t>
            </a:r>
            <a:r>
              <a:rPr lang="en-GB" sz="1200" dirty="0">
                <a:latin typeface="Arial" panose="020B0604020202020204" pitchFamily="34" charset="0"/>
                <a:cs typeface="Arial" panose="020B0604020202020204" pitchFamily="34" charset="0"/>
              </a:rPr>
              <a:t>(n.d.) </a:t>
            </a:r>
            <a:r>
              <a:rPr lang="en-GB" sz="1200" i="1" dirty="0">
                <a:latin typeface="Arial" panose="020B0604020202020204" pitchFamily="34" charset="0"/>
                <a:cs typeface="Arial" panose="020B0604020202020204" pitchFamily="34" charset="0"/>
              </a:rPr>
              <a:t>Regression testing: A complete guide</a:t>
            </a:r>
            <a:r>
              <a:rPr lang="en-GB" sz="1200" dirty="0">
                <a:latin typeface="Arial" panose="020B0604020202020204" pitchFamily="34" charset="0"/>
                <a:cs typeface="Arial" panose="020B0604020202020204" pitchFamily="34" charset="0"/>
              </a:rPr>
              <a:t>. Available at: </a:t>
            </a:r>
            <a:r>
              <a:rPr lang="en-GB" sz="1200" dirty="0">
                <a:latin typeface="Arial" panose="020B0604020202020204" pitchFamily="34" charset="0"/>
                <a:cs typeface="Arial" panose="020B0604020202020204" pitchFamily="34" charset="0"/>
                <a:hlinkClick r:id="rId12"/>
              </a:rPr>
              <a:t>https://www.browserstack.com/guide/regression-testing</a:t>
            </a:r>
            <a:r>
              <a:rPr lang="en-GB" sz="1200" dirty="0">
                <a:latin typeface="Arial" panose="020B0604020202020204" pitchFamily="34" charset="0"/>
                <a:cs typeface="Arial" panose="020B0604020202020204" pitchFamily="34" charset="0"/>
              </a:rPr>
              <a:t> (Accessed: 20 November 2024).</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Wikipedia</a:t>
            </a:r>
            <a:r>
              <a:rPr lang="en-GB" sz="1200" dirty="0">
                <a:latin typeface="Arial" panose="020B0604020202020204" pitchFamily="34" charset="0"/>
                <a:cs typeface="Arial" panose="020B0604020202020204" pitchFamily="34" charset="0"/>
              </a:rPr>
              <a:t> contributors (n.d.) </a:t>
            </a:r>
            <a:r>
              <a:rPr lang="en-GB" sz="1200" i="1" dirty="0">
                <a:latin typeface="Arial" panose="020B0604020202020204" pitchFamily="34" charset="0"/>
                <a:cs typeface="Arial" panose="020B0604020202020204" pitchFamily="34" charset="0"/>
              </a:rPr>
              <a:t>Equivalence partitioning</a:t>
            </a:r>
            <a:r>
              <a:rPr lang="en-GB" sz="1200" dirty="0">
                <a:latin typeface="Arial" panose="020B0604020202020204" pitchFamily="34" charset="0"/>
                <a:cs typeface="Arial" panose="020B0604020202020204" pitchFamily="34" charset="0"/>
              </a:rPr>
              <a:t>. Available at: </a:t>
            </a:r>
            <a:r>
              <a:rPr lang="en-GB" sz="1200" dirty="0">
                <a:latin typeface="Arial" panose="020B0604020202020204" pitchFamily="34" charset="0"/>
                <a:cs typeface="Arial" panose="020B0604020202020204" pitchFamily="34" charset="0"/>
                <a:hlinkClick r:id="rId13"/>
              </a:rPr>
              <a:t>https://en.wikipedia.org/wiki/Equivalence_partitioning</a:t>
            </a:r>
            <a:r>
              <a:rPr lang="en-GB" sz="1200" dirty="0">
                <a:latin typeface="Arial" panose="020B0604020202020204" pitchFamily="34" charset="0"/>
                <a:cs typeface="Arial" panose="020B0604020202020204" pitchFamily="34" charset="0"/>
              </a:rPr>
              <a:t> (Accessed: 20 November 2024).</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ChatGPT. </a:t>
            </a:r>
            <a:r>
              <a:rPr kumimoji="0" lang="en-US" altLang="en-US" sz="1200" b="1" i="0" u="none" strike="noStrike" cap="none" normalizeH="0" baseline="0" dirty="0">
                <a:ln>
                  <a:noFill/>
                </a:ln>
                <a:solidFill>
                  <a:schemeClr val="tx1"/>
                </a:solidFill>
                <a:effectLst/>
                <a:latin typeface="Arial" panose="020B0604020202020204" pitchFamily="34" charset="0"/>
                <a:hlinkClick r:id="rId14"/>
              </a:rPr>
              <a:t>https://chatgpt.com/</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0941038"/>
      </p:ext>
    </p:extLst>
  </p:cSld>
  <p:clrMapOvr>
    <a:masterClrMapping/>
  </p:clrMapOvr>
  <p:transition spd="slow" advTm="4553">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18"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2"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33"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34"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35"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26"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27"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93C68609-CBC8-1BBA-6816-7AAAC801752E}"/>
              </a:ext>
            </a:extLst>
          </p:cNvPr>
          <p:cNvSpPr>
            <a:spLocks noGrp="1"/>
          </p:cNvSpPr>
          <p:nvPr>
            <p:ph type="title"/>
          </p:nvPr>
        </p:nvSpPr>
        <p:spPr>
          <a:xfrm>
            <a:off x="3962399" y="685800"/>
            <a:ext cx="7345891" cy="1413933"/>
          </a:xfrm>
        </p:spPr>
        <p:txBody>
          <a:bodyPr>
            <a:normAutofit/>
          </a:bodyPr>
          <a:lstStyle/>
          <a:p>
            <a:r>
              <a:rPr lang="en-GB" dirty="0"/>
              <a:t>First Testing Technique</a:t>
            </a:r>
          </a:p>
        </p:txBody>
      </p:sp>
      <p:pic>
        <p:nvPicPr>
          <p:cNvPr id="36" name="Picture 35" descr="Magnifying glass showing decling performance">
            <a:extLst>
              <a:ext uri="{FF2B5EF4-FFF2-40B4-BE49-F238E27FC236}">
                <a16:creationId xmlns:a16="http://schemas.microsoft.com/office/drawing/2014/main" id="{2D3A264A-59FA-3DA3-FFC6-16938428050C}"/>
              </a:ext>
            </a:extLst>
          </p:cNvPr>
          <p:cNvPicPr>
            <a:picLocks noChangeAspect="1"/>
          </p:cNvPicPr>
          <p:nvPr/>
        </p:nvPicPr>
        <p:blipFill>
          <a:blip r:embed="rId3"/>
          <a:srcRect l="17884" r="48447"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7" name="Content Placeholder 8">
            <a:extLst>
              <a:ext uri="{FF2B5EF4-FFF2-40B4-BE49-F238E27FC236}">
                <a16:creationId xmlns:a16="http://schemas.microsoft.com/office/drawing/2014/main" id="{0A72F524-AF46-2FF5-0B84-9AC00431202F}"/>
              </a:ext>
            </a:extLst>
          </p:cNvPr>
          <p:cNvSpPr>
            <a:spLocks noGrp="1"/>
          </p:cNvSpPr>
          <p:nvPr>
            <p:ph idx="1"/>
          </p:nvPr>
        </p:nvSpPr>
        <p:spPr>
          <a:xfrm>
            <a:off x="3843867" y="2048933"/>
            <a:ext cx="7659156" cy="3742267"/>
          </a:xfrm>
        </p:spPr>
        <p:txBody>
          <a:bodyPr>
            <a:normAutofit/>
          </a:bodyPr>
          <a:lstStyle/>
          <a:p>
            <a:r>
              <a:rPr lang="en-GB" sz="1600" dirty="0"/>
              <a:t>My first testing technique involved </a:t>
            </a:r>
            <a:r>
              <a:rPr lang="en-GB" sz="1600" b="1" dirty="0"/>
              <a:t>default input </a:t>
            </a:r>
            <a:r>
              <a:rPr lang="en-GB" sz="1600" dirty="0"/>
              <a:t>testing to verify the </a:t>
            </a:r>
            <a:r>
              <a:rPr lang="en-GB" sz="1600" b="1" dirty="0"/>
              <a:t>software in questions’</a:t>
            </a:r>
            <a:r>
              <a:rPr lang="en-GB" sz="1600" dirty="0"/>
              <a:t> functionality against the requirements in the specification. By adhering to these strict requirements, this would also suggest that this is a form of </a:t>
            </a:r>
            <a:r>
              <a:rPr lang="en-GB" sz="1600" b="1" dirty="0"/>
              <a:t>requirement testing.</a:t>
            </a:r>
            <a:r>
              <a:rPr lang="en-GB" sz="1600" dirty="0"/>
              <a:t> </a:t>
            </a:r>
          </a:p>
          <a:p>
            <a:r>
              <a:rPr lang="en-GB" sz="1600" dirty="0"/>
              <a:t>I used a </a:t>
            </a:r>
            <a:r>
              <a:rPr lang="en-GB" sz="1600" b="1" dirty="0"/>
              <a:t>50/50</a:t>
            </a:r>
            <a:r>
              <a:rPr lang="en-GB" sz="1600" dirty="0"/>
              <a:t> weighting and assessed the </a:t>
            </a:r>
            <a:r>
              <a:rPr lang="en-GB" sz="1600" b="1" dirty="0"/>
              <a:t>first row of data </a:t>
            </a:r>
            <a:r>
              <a:rPr lang="en-GB" sz="1600" dirty="0"/>
              <a:t>from the initial csv file to determine if the software correctly loads, calculates, and visualizes student grades. </a:t>
            </a:r>
          </a:p>
          <a:p>
            <a:r>
              <a:rPr lang="en-GB" sz="1600" dirty="0"/>
              <a:t>This approach was </a:t>
            </a:r>
            <a:r>
              <a:rPr lang="en-GB" sz="1600" b="1" dirty="0">
                <a:solidFill>
                  <a:srgbClr val="00B050"/>
                </a:solidFill>
              </a:rPr>
              <a:t>justified</a:t>
            </a:r>
            <a:r>
              <a:rPr lang="en-GB" sz="1600" dirty="0"/>
              <a:t> as testing every row with varying inputs and csv files would be </a:t>
            </a:r>
            <a:r>
              <a:rPr lang="en-GB" sz="1600" b="1" dirty="0"/>
              <a:t>too time-consuming at this stage</a:t>
            </a:r>
            <a:r>
              <a:rPr lang="en-GB" sz="1600" dirty="0"/>
              <a:t>. Right now, it ensures the software works as expected under </a:t>
            </a:r>
            <a:r>
              <a:rPr lang="en-GB" sz="1600" b="1" dirty="0"/>
              <a:t>ideal conditions</a:t>
            </a:r>
            <a:r>
              <a:rPr lang="en-GB" sz="1600" dirty="0"/>
              <a:t>.</a:t>
            </a:r>
          </a:p>
          <a:p>
            <a:r>
              <a:rPr lang="en-GB" sz="1600" dirty="0"/>
              <a:t>The </a:t>
            </a:r>
            <a:r>
              <a:rPr lang="en-GB" sz="1600" b="1" dirty="0">
                <a:solidFill>
                  <a:srgbClr val="FF0000"/>
                </a:solidFill>
              </a:rPr>
              <a:t>limitations</a:t>
            </a:r>
            <a:r>
              <a:rPr lang="en-GB" sz="1600" dirty="0"/>
              <a:t> of this approach can be a </a:t>
            </a:r>
            <a:r>
              <a:rPr lang="en-GB" sz="1600" b="1" dirty="0"/>
              <a:t>narrow scope. I</a:t>
            </a:r>
            <a:r>
              <a:rPr lang="en-GB" sz="1600" dirty="0"/>
              <a:t>t only confirms functionality of the </a:t>
            </a:r>
            <a:r>
              <a:rPr lang="en-GB" sz="1600" b="1" dirty="0"/>
              <a:t>software in question under ideal conditions with compliant input data</a:t>
            </a:r>
            <a:r>
              <a:rPr lang="en-GB" sz="1600" dirty="0"/>
              <a:t>. This could miss issues with other data or broader processing tasks. And doesn't account for real-world scenarios like </a:t>
            </a:r>
            <a:r>
              <a:rPr lang="en-GB" sz="1600" b="1" dirty="0"/>
              <a:t>incomplete, incorrectly formatted or overly large data</a:t>
            </a:r>
            <a:r>
              <a:rPr lang="en-GB" sz="1600" dirty="0"/>
              <a:t>. </a:t>
            </a:r>
          </a:p>
        </p:txBody>
      </p:sp>
    </p:spTree>
    <p:extLst>
      <p:ext uri="{BB962C8B-B14F-4D97-AF65-F5344CB8AC3E}">
        <p14:creationId xmlns:p14="http://schemas.microsoft.com/office/powerpoint/2010/main" val="3052271693"/>
      </p:ext>
    </p:extLst>
  </p:cSld>
  <p:clrMapOvr>
    <a:masterClrMapping/>
  </p:clrMapOvr>
  <p:transition spd="slow" advTm="54475">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99FB-09A9-0B37-2D07-CE5F567DC0FD}"/>
              </a:ext>
            </a:extLst>
          </p:cNvPr>
          <p:cNvSpPr>
            <a:spLocks noGrp="1"/>
          </p:cNvSpPr>
          <p:nvPr>
            <p:ph type="title"/>
          </p:nvPr>
        </p:nvSpPr>
        <p:spPr/>
        <p:txBody>
          <a:bodyPr/>
          <a:lstStyle/>
          <a:p>
            <a:r>
              <a:rPr lang="en-GB" dirty="0"/>
              <a:t>Sample Test Case</a:t>
            </a:r>
          </a:p>
        </p:txBody>
      </p:sp>
      <p:sp>
        <p:nvSpPr>
          <p:cNvPr id="6" name="Rectangle 1">
            <a:extLst>
              <a:ext uri="{FF2B5EF4-FFF2-40B4-BE49-F238E27FC236}">
                <a16:creationId xmlns:a16="http://schemas.microsoft.com/office/drawing/2014/main" id="{1AC6739E-405F-D185-06F0-CB2E4F2E5623}"/>
              </a:ext>
            </a:extLst>
          </p:cNvPr>
          <p:cNvSpPr>
            <a:spLocks noChangeArrowheads="1"/>
          </p:cNvSpPr>
          <p:nvPr/>
        </p:nvSpPr>
        <p:spPr bwMode="auto">
          <a:xfrm>
            <a:off x="2032920" y="2251502"/>
            <a:ext cx="84245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Test Data</a:t>
            </a:r>
            <a:r>
              <a:rPr kumimoji="0" lang="en-GB" altLang="en-US" sz="16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endParaRPr kumimoji="0" lang="en-GB" altLang="en-US" sz="16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File: </a:t>
            </a:r>
            <a:r>
              <a:rPr kumimoji="0" lang="en-GB" altLang="en-US" sz="1600" b="1" i="0" u="none" strike="noStrike" cap="none" normalizeH="0" baseline="0" dirty="0" err="1">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studentgrade</a:t>
            </a:r>
            <a:r>
              <a:rPr kumimoji="0" lang="en-GB" altLang="en-US" sz="16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app.csv</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16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Row for review: Student ID:</a:t>
            </a:r>
            <a:r>
              <a:rPr kumimoji="0" lang="en-GB" altLang="en-US" sz="16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129384792, </a:t>
            </a:r>
            <a:r>
              <a:rPr kumimoji="0" lang="en-GB" altLang="en-US" sz="16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Assessment 1</a:t>
            </a:r>
            <a:r>
              <a:rPr kumimoji="0" lang="en-GB" altLang="en-US" sz="16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45, </a:t>
            </a:r>
            <a:r>
              <a:rPr kumimoji="0" lang="en-GB" altLang="en-US" sz="16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Assessment 2:</a:t>
            </a:r>
            <a:r>
              <a:rPr kumimoji="0" lang="en-GB" altLang="en-US" sz="16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65, </a:t>
            </a:r>
            <a:r>
              <a:rPr kumimoji="0" lang="en-GB" altLang="en-US" sz="1600"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Overall</a:t>
            </a:r>
            <a:r>
              <a:rPr kumimoji="0" lang="en-GB" altLang="en-US" sz="1600" b="0"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55.0</a:t>
            </a:r>
            <a:endParaRPr kumimoji="0" lang="en-GB" altLang="en-US" sz="2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682FD32D-3C10-2103-3FEA-943C7A1D3C97}"/>
              </a:ext>
            </a:extLst>
          </p:cNvPr>
          <p:cNvSpPr>
            <a:spLocks noChangeArrowheads="1"/>
          </p:cNvSpPr>
          <p:nvPr/>
        </p:nvSpPr>
        <p:spPr bwMode="auto">
          <a:xfrm>
            <a:off x="1662075" y="5238672"/>
            <a:ext cx="942959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dirty="0">
                <a:latin typeface="Arial" panose="020B0604020202020204" pitchFamily="34" charset="0"/>
              </a:rPr>
              <a:t>This sample test case shows that my </a:t>
            </a:r>
            <a:r>
              <a:rPr lang="en-GB" altLang="en-US" b="1" dirty="0">
                <a:latin typeface="Arial" panose="020B0604020202020204" pitchFamily="34" charset="0"/>
              </a:rPr>
              <a:t>default input testing technique </a:t>
            </a:r>
            <a:r>
              <a:rPr lang="en-GB" altLang="en-US" dirty="0">
                <a:latin typeface="Arial" panose="020B0604020202020204" pitchFamily="34" charset="0"/>
              </a:rPr>
              <a:t>was </a:t>
            </a:r>
            <a:r>
              <a:rPr lang="en-GB" altLang="en-US" b="1" dirty="0">
                <a:latin typeface="Arial" panose="020B0604020202020204" pitchFamily="34" charset="0"/>
              </a:rPr>
              <a:t>successful</a:t>
            </a:r>
            <a:r>
              <a:rPr lang="en-GB" altLang="en-US" dirty="0">
                <a:latin typeface="Arial" panose="020B0604020202020204" pitchFamily="34" charset="0"/>
              </a:rPr>
              <a:t> in testing the </a:t>
            </a:r>
            <a:r>
              <a:rPr lang="en-GB" altLang="en-US" b="1" dirty="0">
                <a:latin typeface="Arial" panose="020B0604020202020204" pitchFamily="34" charset="0"/>
              </a:rPr>
              <a:t>initial functionality </a:t>
            </a:r>
            <a:r>
              <a:rPr lang="en-GB" altLang="en-US" dirty="0">
                <a:latin typeface="Arial" panose="020B0604020202020204" pitchFamily="34" charset="0"/>
              </a:rPr>
              <a:t>of the </a:t>
            </a:r>
            <a:r>
              <a:rPr lang="en-GB" altLang="en-US" b="1" dirty="0">
                <a:latin typeface="Arial" panose="020B0604020202020204" pitchFamily="34" charset="0"/>
              </a:rPr>
              <a:t>software in question </a:t>
            </a:r>
            <a:r>
              <a:rPr lang="en-GB" altLang="en-US" dirty="0">
                <a:latin typeface="Arial" panose="020B0604020202020204" pitchFamily="34" charset="0"/>
              </a:rPr>
              <a:t>under </a:t>
            </a:r>
            <a:r>
              <a:rPr lang="en-GB" altLang="en-US" b="1" dirty="0">
                <a:latin typeface="Arial" panose="020B0604020202020204" pitchFamily="34" charset="0"/>
              </a:rPr>
              <a:t>ideal conditions.</a:t>
            </a:r>
            <a:endParaRPr kumimoji="0" lang="en-GB" altLang="en-US" sz="1800" b="1" i="0" u="none" strike="noStrike" cap="none" normalizeH="0" baseline="0" dirty="0">
              <a:ln>
                <a:noFill/>
              </a:ln>
              <a:solidFill>
                <a:schemeClr val="tx1"/>
              </a:solidFill>
              <a:effectLst/>
              <a:latin typeface="Arial" panose="020B0604020202020204" pitchFamily="34" charset="0"/>
            </a:endParaRPr>
          </a:p>
        </p:txBody>
      </p:sp>
      <p:graphicFrame>
        <p:nvGraphicFramePr>
          <p:cNvPr id="10" name="Content Placeholder 9">
            <a:extLst>
              <a:ext uri="{FF2B5EF4-FFF2-40B4-BE49-F238E27FC236}">
                <a16:creationId xmlns:a16="http://schemas.microsoft.com/office/drawing/2014/main" id="{7E6DBFE0-3E88-65A5-1C7D-3118A7040F3A}"/>
              </a:ext>
            </a:extLst>
          </p:cNvPr>
          <p:cNvGraphicFramePr>
            <a:graphicFrameLocks noGrp="1"/>
          </p:cNvGraphicFramePr>
          <p:nvPr>
            <p:ph idx="1"/>
            <p:extLst>
              <p:ext uri="{D42A27DB-BD31-4B8C-83A1-F6EECF244321}">
                <p14:modId xmlns:p14="http://schemas.microsoft.com/office/powerpoint/2010/main" val="1605897012"/>
              </p:ext>
            </p:extLst>
          </p:nvPr>
        </p:nvGraphicFramePr>
        <p:xfrm>
          <a:off x="1235659" y="3389376"/>
          <a:ext cx="10282428" cy="1422020"/>
        </p:xfrm>
        <a:graphic>
          <a:graphicData uri="http://schemas.openxmlformats.org/drawingml/2006/table">
            <a:tbl>
              <a:tblPr firstRow="1" firstCol="1" bandRow="1">
                <a:tableStyleId>{5C22544A-7EE6-4342-B048-85BDC9FD1C3A}</a:tableStyleId>
              </a:tblPr>
              <a:tblGrid>
                <a:gridCol w="2064577">
                  <a:extLst>
                    <a:ext uri="{9D8B030D-6E8A-4147-A177-3AD203B41FA5}">
                      <a16:colId xmlns:a16="http://schemas.microsoft.com/office/drawing/2014/main" val="179516260"/>
                    </a:ext>
                  </a:extLst>
                </a:gridCol>
                <a:gridCol w="1554973">
                  <a:extLst>
                    <a:ext uri="{9D8B030D-6E8A-4147-A177-3AD203B41FA5}">
                      <a16:colId xmlns:a16="http://schemas.microsoft.com/office/drawing/2014/main" val="45740825"/>
                    </a:ext>
                  </a:extLst>
                </a:gridCol>
                <a:gridCol w="1721353">
                  <a:extLst>
                    <a:ext uri="{9D8B030D-6E8A-4147-A177-3AD203B41FA5}">
                      <a16:colId xmlns:a16="http://schemas.microsoft.com/office/drawing/2014/main" val="3071711544"/>
                    </a:ext>
                  </a:extLst>
                </a:gridCol>
                <a:gridCol w="2669406">
                  <a:extLst>
                    <a:ext uri="{9D8B030D-6E8A-4147-A177-3AD203B41FA5}">
                      <a16:colId xmlns:a16="http://schemas.microsoft.com/office/drawing/2014/main" val="298074024"/>
                    </a:ext>
                  </a:extLst>
                </a:gridCol>
                <a:gridCol w="945020">
                  <a:extLst>
                    <a:ext uri="{9D8B030D-6E8A-4147-A177-3AD203B41FA5}">
                      <a16:colId xmlns:a16="http://schemas.microsoft.com/office/drawing/2014/main" val="3368277431"/>
                    </a:ext>
                  </a:extLst>
                </a:gridCol>
                <a:gridCol w="1327099">
                  <a:extLst>
                    <a:ext uri="{9D8B030D-6E8A-4147-A177-3AD203B41FA5}">
                      <a16:colId xmlns:a16="http://schemas.microsoft.com/office/drawing/2014/main" val="2906297440"/>
                    </a:ext>
                  </a:extLst>
                </a:gridCol>
              </a:tblGrid>
              <a:tr h="238466">
                <a:tc>
                  <a:txBody>
                    <a:bodyPr/>
                    <a:lstStyle/>
                    <a:p>
                      <a:pPr>
                        <a:lnSpc>
                          <a:spcPct val="107000"/>
                        </a:lnSpc>
                        <a:spcAft>
                          <a:spcPts val="800"/>
                        </a:spcAft>
                      </a:pPr>
                      <a:r>
                        <a:rPr lang="en-GB" sz="1100" kern="100">
                          <a:effectLst/>
                        </a:rPr>
                        <a:t>Test Case ID</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txBody>
                  <a:tcPr marL="63090" marR="63090" marT="0" marB="0"/>
                </a:tc>
                <a:tc>
                  <a:txBody>
                    <a:bodyPr/>
                    <a:lstStyle/>
                    <a:p>
                      <a:pPr>
                        <a:lnSpc>
                          <a:spcPct val="107000"/>
                        </a:lnSpc>
                        <a:spcAft>
                          <a:spcPts val="800"/>
                        </a:spcAft>
                      </a:pPr>
                      <a:r>
                        <a:rPr lang="en-GB" sz="1100" kern="100">
                          <a:effectLst/>
                        </a:rPr>
                        <a:t>Test Case</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txBody>
                  <a:tcPr marL="63090" marR="63090" marT="0" marB="0" anchor="ctr"/>
                </a:tc>
                <a:tc>
                  <a:txBody>
                    <a:bodyPr/>
                    <a:lstStyle/>
                    <a:p>
                      <a:pPr>
                        <a:lnSpc>
                          <a:spcPct val="107000"/>
                        </a:lnSpc>
                        <a:spcAft>
                          <a:spcPts val="800"/>
                        </a:spcAft>
                      </a:pPr>
                      <a:r>
                        <a:rPr lang="en-GB" sz="1100" kern="100">
                          <a:effectLst/>
                        </a:rPr>
                        <a:t>Input</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txBody>
                  <a:tcPr marL="63090" marR="63090" marT="0" marB="0" anchor="ctr"/>
                </a:tc>
                <a:tc>
                  <a:txBody>
                    <a:bodyPr/>
                    <a:lstStyle/>
                    <a:p>
                      <a:pPr>
                        <a:lnSpc>
                          <a:spcPct val="107000"/>
                        </a:lnSpc>
                        <a:spcAft>
                          <a:spcPts val="800"/>
                        </a:spcAft>
                      </a:pPr>
                      <a:r>
                        <a:rPr lang="en-GB" sz="1100" kern="100">
                          <a:effectLst/>
                        </a:rPr>
                        <a:t>Expected Output</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txBody>
                  <a:tcPr marL="63090" marR="63090" marT="0" marB="0" anchor="ctr"/>
                </a:tc>
                <a:tc>
                  <a:txBody>
                    <a:bodyPr/>
                    <a:lstStyle/>
                    <a:p>
                      <a:pPr>
                        <a:lnSpc>
                          <a:spcPct val="107000"/>
                        </a:lnSpc>
                        <a:spcAft>
                          <a:spcPts val="800"/>
                        </a:spcAft>
                      </a:pPr>
                      <a:r>
                        <a:rPr lang="en-GB" sz="1100" kern="100">
                          <a:effectLst/>
                        </a:rPr>
                        <a:t>Actual Output</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txBody>
                  <a:tcPr marL="63090" marR="63090" marT="0" marB="0" anchor="ctr"/>
                </a:tc>
                <a:tc>
                  <a:txBody>
                    <a:bodyPr/>
                    <a:lstStyle/>
                    <a:p>
                      <a:pPr>
                        <a:lnSpc>
                          <a:spcPct val="107000"/>
                        </a:lnSpc>
                        <a:spcAft>
                          <a:spcPts val="800"/>
                        </a:spcAft>
                      </a:pPr>
                      <a:r>
                        <a:rPr lang="en-GB" sz="1100" kern="100">
                          <a:effectLst/>
                        </a:rPr>
                        <a:t>Pass/Fail</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txBody>
                  <a:tcPr marL="63090" marR="63090" marT="0" marB="0" anchor="ctr"/>
                </a:tc>
                <a:extLst>
                  <a:ext uri="{0D108BD9-81ED-4DB2-BD59-A6C34878D82A}">
                    <a16:rowId xmlns:a16="http://schemas.microsoft.com/office/drawing/2014/main" val="178862992"/>
                  </a:ext>
                </a:extLst>
              </a:tr>
              <a:tr h="962700">
                <a:tc>
                  <a:txBody>
                    <a:bodyPr/>
                    <a:lstStyle/>
                    <a:p>
                      <a:pPr>
                        <a:lnSpc>
                          <a:spcPct val="107000"/>
                        </a:lnSpc>
                        <a:spcAft>
                          <a:spcPts val="800"/>
                        </a:spcAft>
                      </a:pPr>
                      <a:r>
                        <a:rPr lang="en-GB" sz="1100" kern="100">
                          <a:effectLst/>
                        </a:rPr>
                        <a:t>TC0</a:t>
                      </a:r>
                      <a:endParaRPr lang="en-GB" sz="1100" kern="100">
                        <a:effectLst/>
                        <a:latin typeface="Aptos" panose="020B0004020202020204" pitchFamily="34" charset="0"/>
                        <a:ea typeface="Aptos" panose="020B0004020202020204" pitchFamily="34" charset="0"/>
                        <a:cs typeface="Times New Roman" panose="02020603050405020304" pitchFamily="18" charset="0"/>
                      </a:endParaRPr>
                    </a:p>
                  </a:txBody>
                  <a:tcPr marL="63090" marR="63090" marT="0" marB="0"/>
                </a:tc>
                <a:tc>
                  <a:txBody>
                    <a:bodyPr/>
                    <a:lstStyle/>
                    <a:p>
                      <a:pPr>
                        <a:lnSpc>
                          <a:spcPct val="107000"/>
                        </a:lnSpc>
                        <a:spcAft>
                          <a:spcPts val="800"/>
                        </a:spcAft>
                      </a:pPr>
                      <a:r>
                        <a:rPr lang="en-GB" sz="1100" kern="100" dirty="0">
                          <a:effectLst/>
                        </a:rPr>
                        <a:t>Testing default values to open the CSV file, calculate overall grade and visualise results</a:t>
                      </a:r>
                      <a:endParaRPr lang="en-GB"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090" marR="63090" marT="0" marB="0" anchor="ctr"/>
                </a:tc>
                <a:tc>
                  <a:txBody>
                    <a:bodyPr/>
                    <a:lstStyle/>
                    <a:p>
                      <a:pPr>
                        <a:lnSpc>
                          <a:spcPct val="107000"/>
                        </a:lnSpc>
                        <a:spcAft>
                          <a:spcPts val="800"/>
                        </a:spcAft>
                      </a:pPr>
                      <a:r>
                        <a:rPr lang="en-GB" sz="1100" kern="100" dirty="0">
                          <a:effectLst/>
                        </a:rPr>
                        <a:t>50,50</a:t>
                      </a:r>
                      <a:endParaRPr lang="en-GB"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090" marR="63090" marT="0" marB="0" anchor="ctr"/>
                </a:tc>
                <a:tc>
                  <a:txBody>
                    <a:bodyPr/>
                    <a:lstStyle/>
                    <a:p>
                      <a:pPr>
                        <a:lnSpc>
                          <a:spcPct val="107000"/>
                        </a:lnSpc>
                        <a:spcAft>
                          <a:spcPts val="800"/>
                        </a:spcAft>
                      </a:pPr>
                      <a:r>
                        <a:rPr lang="en-GB" sz="1100" kern="100" dirty="0">
                          <a:effectLst/>
                        </a:rPr>
                        <a:t>Open CSV and correctly calculate overall grade with visualisation </a:t>
                      </a:r>
                      <a:endParaRPr lang="en-GB"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090" marR="63090" marT="0" marB="0" anchor="ctr"/>
                </a:tc>
                <a:tc>
                  <a:txBody>
                    <a:bodyPr/>
                    <a:lstStyle/>
                    <a:p>
                      <a:pPr>
                        <a:lnSpc>
                          <a:spcPct val="107000"/>
                        </a:lnSpc>
                        <a:spcAft>
                          <a:spcPts val="800"/>
                        </a:spcAft>
                      </a:pPr>
                      <a:r>
                        <a:rPr lang="en-GB" sz="1100" kern="100" dirty="0">
                          <a:effectLst/>
                        </a:rPr>
                        <a:t>Opened CSV and correctly calculated overall grade with visualisation</a:t>
                      </a:r>
                      <a:endParaRPr lang="en-GB"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090" marR="63090" marT="0" marB="0" anchor="ctr"/>
                </a:tc>
                <a:tc>
                  <a:txBody>
                    <a:bodyPr/>
                    <a:lstStyle/>
                    <a:p>
                      <a:pPr>
                        <a:lnSpc>
                          <a:spcPct val="107000"/>
                        </a:lnSpc>
                        <a:spcAft>
                          <a:spcPts val="800"/>
                        </a:spcAft>
                      </a:pPr>
                      <a:r>
                        <a:rPr lang="en-GB" sz="1100" kern="100" dirty="0">
                          <a:solidFill>
                            <a:srgbClr val="00B050"/>
                          </a:solidFill>
                          <a:effectLst/>
                        </a:rPr>
                        <a:t>Pass</a:t>
                      </a:r>
                    </a:p>
                    <a:p>
                      <a:pPr>
                        <a:lnSpc>
                          <a:spcPct val="107000"/>
                        </a:lnSpc>
                        <a:spcAft>
                          <a:spcPts val="800"/>
                        </a:spcAft>
                      </a:pPr>
                      <a:r>
                        <a:rPr lang="en-GB" sz="1100" kern="100" dirty="0">
                          <a:effectLst/>
                        </a:rPr>
                        <a:t> </a:t>
                      </a:r>
                      <a:endParaRPr lang="en-GB"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3090" marR="63090" marT="0" marB="0" anchor="ctr"/>
                </a:tc>
                <a:extLst>
                  <a:ext uri="{0D108BD9-81ED-4DB2-BD59-A6C34878D82A}">
                    <a16:rowId xmlns:a16="http://schemas.microsoft.com/office/drawing/2014/main" val="1666422074"/>
                  </a:ext>
                </a:extLst>
              </a:tr>
            </a:tbl>
          </a:graphicData>
        </a:graphic>
      </p:graphicFrame>
    </p:spTree>
    <p:extLst>
      <p:ext uri="{BB962C8B-B14F-4D97-AF65-F5344CB8AC3E}">
        <p14:creationId xmlns:p14="http://schemas.microsoft.com/office/powerpoint/2010/main" val="538269367"/>
      </p:ext>
    </p:extLst>
  </p:cSld>
  <p:clrMapOvr>
    <a:masterClrMapping/>
  </p:clrMapOvr>
  <p:transition spd="slow" advTm="10091">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8643778-7F6C-4E8D-84D1-D5CDB992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1D22F88D-6907-48AF-B024-346E855E0D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8BC15456-21DC-571F-778A-6907181397DC}"/>
              </a:ext>
            </a:extLst>
          </p:cNvPr>
          <p:cNvSpPr>
            <a:spLocks noGrp="1"/>
          </p:cNvSpPr>
          <p:nvPr>
            <p:ph type="title"/>
          </p:nvPr>
        </p:nvSpPr>
        <p:spPr>
          <a:xfrm>
            <a:off x="496112" y="685801"/>
            <a:ext cx="2743200" cy="5105400"/>
          </a:xfrm>
        </p:spPr>
        <p:txBody>
          <a:bodyPr vert="horz" lIns="91440" tIns="45720" rIns="91440" bIns="45720" rtlCol="0" anchor="ctr">
            <a:normAutofit/>
          </a:bodyPr>
          <a:lstStyle/>
          <a:p>
            <a:pPr algn="l"/>
            <a:r>
              <a:rPr lang="en-US" sz="3200">
                <a:solidFill>
                  <a:srgbClr val="FFFFFF"/>
                </a:solidFill>
              </a:rPr>
              <a:t>Second Testing Technique</a:t>
            </a:r>
          </a:p>
        </p:txBody>
      </p:sp>
      <p:grpSp>
        <p:nvGrpSpPr>
          <p:cNvPr id="15" name="Group 14">
            <a:extLst>
              <a:ext uri="{FF2B5EF4-FFF2-40B4-BE49-F238E27FC236}">
                <a16:creationId xmlns:a16="http://schemas.microsoft.com/office/drawing/2014/main" id="{F3842748-48B5-4DD0-A06A-A31C74024A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6" name="Freeform 6">
              <a:extLst>
                <a:ext uri="{FF2B5EF4-FFF2-40B4-BE49-F238E27FC236}">
                  <a16:creationId xmlns:a16="http://schemas.microsoft.com/office/drawing/2014/main" id="{548E99BE-1071-4690-9B9C-07926CEE5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17" name="Freeform 7">
              <a:extLst>
                <a:ext uri="{FF2B5EF4-FFF2-40B4-BE49-F238E27FC236}">
                  <a16:creationId xmlns:a16="http://schemas.microsoft.com/office/drawing/2014/main" id="{9301F039-B467-413A-B25C-770E51069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18" name="Freeform 8">
              <a:extLst>
                <a:ext uri="{FF2B5EF4-FFF2-40B4-BE49-F238E27FC236}">
                  <a16:creationId xmlns:a16="http://schemas.microsoft.com/office/drawing/2014/main" id="{9F06AEC1-5558-49E8-8CAC-FEBD00DF0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19" name="Freeform 9">
              <a:extLst>
                <a:ext uri="{FF2B5EF4-FFF2-40B4-BE49-F238E27FC236}">
                  <a16:creationId xmlns:a16="http://schemas.microsoft.com/office/drawing/2014/main" id="{D10B76B9-BA68-471E-B58C-ED91198A9F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20" name="Freeform 10">
              <a:extLst>
                <a:ext uri="{FF2B5EF4-FFF2-40B4-BE49-F238E27FC236}">
                  <a16:creationId xmlns:a16="http://schemas.microsoft.com/office/drawing/2014/main" id="{FEB3913B-54A3-490E-BA4B-5D0330990F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21" name="Freeform 11">
              <a:extLst>
                <a:ext uri="{FF2B5EF4-FFF2-40B4-BE49-F238E27FC236}">
                  <a16:creationId xmlns:a16="http://schemas.microsoft.com/office/drawing/2014/main" id="{F75DC961-08A4-46F8-8A80-2E1FB977E1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6" name="TextBox 5">
            <a:extLst>
              <a:ext uri="{FF2B5EF4-FFF2-40B4-BE49-F238E27FC236}">
                <a16:creationId xmlns:a16="http://schemas.microsoft.com/office/drawing/2014/main" id="{B684C7EE-3255-AEFA-5DF6-14F27E2954CB}"/>
              </a:ext>
            </a:extLst>
          </p:cNvPr>
          <p:cNvSpPr txBox="1"/>
          <p:nvPr/>
        </p:nvSpPr>
        <p:spPr>
          <a:xfrm>
            <a:off x="5117106" y="685801"/>
            <a:ext cx="6385918" cy="5105400"/>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lumMod val="75000"/>
                </a:schemeClr>
              </a:buClr>
              <a:buSzPct val="145000"/>
              <a:buFont typeface="Arial"/>
              <a:buChar char="•"/>
            </a:pPr>
            <a:r>
              <a:rPr lang="en-US" sz="1400" dirty="0"/>
              <a:t>My second testing technique emerged from a detailed </a:t>
            </a:r>
            <a:r>
              <a:rPr lang="en-US" sz="1400" b="1" dirty="0"/>
              <a:t>analysis of the requirement specification</a:t>
            </a:r>
            <a:r>
              <a:rPr lang="en-US" sz="1400" dirty="0"/>
              <a:t>, where I identified several ambiguities. For example, while the requirements specify that </a:t>
            </a:r>
            <a:r>
              <a:rPr lang="en-US" sz="1400" b="1" dirty="0"/>
              <a:t>'assessment1</a:t>
            </a:r>
            <a:r>
              <a:rPr lang="en-US" sz="1400" dirty="0"/>
              <a:t>' and </a:t>
            </a:r>
            <a:r>
              <a:rPr lang="en-US" sz="1400" b="1" dirty="0"/>
              <a:t>'assessment2</a:t>
            </a:r>
            <a:r>
              <a:rPr lang="en-US" sz="1400" dirty="0"/>
              <a:t>' columns must be </a:t>
            </a:r>
            <a:r>
              <a:rPr lang="en-US" sz="1400" b="1" dirty="0"/>
              <a:t>numerical</a:t>
            </a:r>
            <a:r>
              <a:rPr lang="en-US" sz="1400" dirty="0"/>
              <a:t>, they don't clarify if these fields are </a:t>
            </a:r>
            <a:r>
              <a:rPr lang="en-US" sz="1400" b="1" dirty="0"/>
              <a:t>mandatory</a:t>
            </a:r>
            <a:r>
              <a:rPr lang="en-US" sz="1400" dirty="0"/>
              <a:t>, allowing for different interpretations. To address this, I employed </a:t>
            </a:r>
            <a:r>
              <a:rPr lang="en-US" sz="1400" b="1" dirty="0"/>
              <a:t>negative testing and exploratory testing</a:t>
            </a:r>
            <a:r>
              <a:rPr lang="en-US" sz="1400" dirty="0"/>
              <a:t>, both extensions of </a:t>
            </a:r>
            <a:r>
              <a:rPr lang="en-US" sz="1400" b="1" dirty="0"/>
              <a:t>requirement-based testing</a:t>
            </a:r>
            <a:r>
              <a:rPr lang="en-US" sz="1400" dirty="0"/>
              <a:t>.</a:t>
            </a:r>
          </a:p>
          <a:p>
            <a:pPr>
              <a:lnSpc>
                <a:spcPct val="90000"/>
              </a:lnSpc>
              <a:spcBef>
                <a:spcPct val="20000"/>
              </a:spcBef>
              <a:spcAft>
                <a:spcPts val="600"/>
              </a:spcAft>
              <a:buClr>
                <a:schemeClr val="accent1">
                  <a:lumMod val="75000"/>
                </a:schemeClr>
              </a:buClr>
              <a:buSzPct val="145000"/>
              <a:buFont typeface="Arial"/>
              <a:buChar char="•"/>
            </a:pPr>
            <a:r>
              <a:rPr lang="en-US" sz="1400" dirty="0"/>
              <a:t>Negative testing involved modifying and submitting </a:t>
            </a:r>
            <a:r>
              <a:rPr lang="en-US" sz="1400" b="1" dirty="0"/>
              <a:t>invalid data </a:t>
            </a:r>
            <a:r>
              <a:rPr lang="en-US" sz="1400" dirty="0"/>
              <a:t>to assess how the </a:t>
            </a:r>
            <a:r>
              <a:rPr lang="en-US" sz="1400" b="1" dirty="0"/>
              <a:t>software handles errors. </a:t>
            </a:r>
            <a:r>
              <a:rPr lang="en-US" sz="1400" dirty="0"/>
              <a:t>Exploratory testing helped identify edge cases where data might not meet specifications.</a:t>
            </a:r>
          </a:p>
          <a:p>
            <a:pPr>
              <a:lnSpc>
                <a:spcPct val="90000"/>
              </a:lnSpc>
              <a:spcBef>
                <a:spcPct val="20000"/>
              </a:spcBef>
              <a:spcAft>
                <a:spcPts val="600"/>
              </a:spcAft>
              <a:buClr>
                <a:schemeClr val="accent1">
                  <a:lumMod val="75000"/>
                </a:schemeClr>
              </a:buClr>
              <a:buSzPct val="145000"/>
              <a:buFont typeface="Arial"/>
              <a:buChar char="•"/>
            </a:pPr>
            <a:r>
              <a:rPr lang="en-US" sz="1400" dirty="0"/>
              <a:t> Together, these techniques provide a comprehensive evaluation of the software’s performance under </a:t>
            </a:r>
            <a:r>
              <a:rPr lang="en-US" sz="1400" b="1" dirty="0"/>
              <a:t>non-ideal conditions</a:t>
            </a:r>
            <a:r>
              <a:rPr lang="en-US" sz="1400" dirty="0"/>
              <a:t>, enhancing its robustness and reliability by testing its error-handling for </a:t>
            </a:r>
            <a:r>
              <a:rPr lang="en-US" sz="1400" b="1" dirty="0"/>
              <a:t>inconsistent data</a:t>
            </a:r>
            <a:r>
              <a:rPr lang="en-US" sz="1400" dirty="0"/>
              <a:t>.</a:t>
            </a:r>
          </a:p>
          <a:p>
            <a:pPr>
              <a:lnSpc>
                <a:spcPct val="90000"/>
              </a:lnSpc>
              <a:spcBef>
                <a:spcPct val="20000"/>
              </a:spcBef>
              <a:spcAft>
                <a:spcPts val="600"/>
              </a:spcAft>
              <a:buClr>
                <a:schemeClr val="accent1">
                  <a:lumMod val="75000"/>
                </a:schemeClr>
              </a:buClr>
              <a:buSzPct val="145000"/>
              <a:buFont typeface="Arial"/>
              <a:buChar char="•"/>
            </a:pPr>
            <a:r>
              <a:rPr lang="en-US" sz="1400" dirty="0"/>
              <a:t>This approach </a:t>
            </a:r>
            <a:r>
              <a:rPr lang="en-US" sz="1400" b="1" dirty="0"/>
              <a:t>complements</a:t>
            </a:r>
            <a:r>
              <a:rPr lang="en-US" sz="1400" dirty="0"/>
              <a:t> my </a:t>
            </a:r>
            <a:r>
              <a:rPr lang="en-US" sz="1400" b="1" dirty="0"/>
              <a:t>first testing technique </a:t>
            </a:r>
            <a:r>
              <a:rPr lang="en-US" sz="1400" dirty="0"/>
              <a:t>by broadening the scope to include </a:t>
            </a:r>
            <a:r>
              <a:rPr lang="en-US" sz="1400" b="1" dirty="0"/>
              <a:t>resilience testing</a:t>
            </a:r>
            <a:r>
              <a:rPr lang="en-US" sz="1400" dirty="0"/>
              <a:t>, ensuring the software can handle various types of invalid data effectively (as per non-functional requirements 3.1–3.3).</a:t>
            </a:r>
          </a:p>
          <a:p>
            <a:pPr>
              <a:lnSpc>
                <a:spcPct val="90000"/>
              </a:lnSpc>
              <a:spcBef>
                <a:spcPct val="20000"/>
              </a:spcBef>
              <a:spcAft>
                <a:spcPts val="600"/>
              </a:spcAft>
              <a:buClr>
                <a:schemeClr val="accent1">
                  <a:lumMod val="75000"/>
                </a:schemeClr>
              </a:buClr>
              <a:buSzPct val="145000"/>
              <a:buFont typeface="Arial"/>
              <a:buChar char="•"/>
            </a:pPr>
            <a:r>
              <a:rPr lang="en-US" sz="1400" dirty="0"/>
              <a:t> While the first technique tests the system under </a:t>
            </a:r>
            <a:r>
              <a:rPr lang="en-US" sz="1400" b="1" dirty="0"/>
              <a:t>ideal conditions</a:t>
            </a:r>
            <a:r>
              <a:rPr lang="en-US" sz="1400" dirty="0"/>
              <a:t>, the combination of these techniques evaluates the software under </a:t>
            </a:r>
            <a:r>
              <a:rPr lang="en-US" sz="1400" b="1" dirty="0"/>
              <a:t>non-ideal conditions</a:t>
            </a:r>
            <a:r>
              <a:rPr lang="en-US" sz="1400" dirty="0"/>
              <a:t>.</a:t>
            </a:r>
          </a:p>
          <a:p>
            <a:pPr>
              <a:lnSpc>
                <a:spcPct val="90000"/>
              </a:lnSpc>
              <a:spcBef>
                <a:spcPct val="20000"/>
              </a:spcBef>
              <a:spcAft>
                <a:spcPts val="600"/>
              </a:spcAft>
              <a:buClr>
                <a:schemeClr val="accent1">
                  <a:lumMod val="75000"/>
                </a:schemeClr>
              </a:buClr>
              <a:buSzPct val="145000"/>
              <a:buFont typeface="Arial"/>
              <a:buChar char="•"/>
            </a:pPr>
            <a:r>
              <a:rPr lang="en-US" sz="1400" dirty="0"/>
              <a:t>This technique uses the </a:t>
            </a:r>
            <a:r>
              <a:rPr lang="en-US" sz="1400" b="1" dirty="0"/>
              <a:t>default input </a:t>
            </a:r>
            <a:r>
              <a:rPr lang="en-US" sz="1400" dirty="0"/>
              <a:t>from the first testing approach to specifically test the opening of invalid CSV files. </a:t>
            </a:r>
          </a:p>
          <a:p>
            <a:pPr>
              <a:lnSpc>
                <a:spcPct val="90000"/>
              </a:lnSpc>
              <a:spcBef>
                <a:spcPct val="20000"/>
              </a:spcBef>
              <a:spcAft>
                <a:spcPts val="600"/>
              </a:spcAft>
              <a:buClr>
                <a:schemeClr val="accent1">
                  <a:lumMod val="75000"/>
                </a:schemeClr>
              </a:buClr>
              <a:buSzPct val="145000"/>
              <a:buFont typeface="Arial"/>
              <a:buChar char="•"/>
            </a:pPr>
            <a:r>
              <a:rPr lang="en-US" sz="1400" dirty="0"/>
              <a:t>Variations, such as different weightings, would require separate test cases as they assess different aspects of the software.</a:t>
            </a:r>
          </a:p>
        </p:txBody>
      </p:sp>
    </p:spTree>
    <p:extLst>
      <p:ext uri="{BB962C8B-B14F-4D97-AF65-F5344CB8AC3E}">
        <p14:creationId xmlns:p14="http://schemas.microsoft.com/office/powerpoint/2010/main" val="2147787508"/>
      </p:ext>
    </p:extLst>
  </p:cSld>
  <p:clrMapOvr>
    <a:masterClrMapping/>
  </p:clrMapOvr>
  <p:transition spd="slow" advTm="80790">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609D42B9-2FFA-C22A-F036-1632F702CC69}"/>
              </a:ext>
            </a:extLst>
          </p:cNvPr>
          <p:cNvSpPr>
            <a:spLocks noGrp="1"/>
          </p:cNvSpPr>
          <p:nvPr>
            <p:ph type="title"/>
          </p:nvPr>
        </p:nvSpPr>
        <p:spPr>
          <a:xfrm>
            <a:off x="535021" y="685800"/>
            <a:ext cx="2639962" cy="5105400"/>
          </a:xfrm>
        </p:spPr>
        <p:txBody>
          <a:bodyPr>
            <a:normAutofit/>
          </a:bodyPr>
          <a:lstStyle/>
          <a:p>
            <a:r>
              <a:rPr lang="en-GB" sz="3700">
                <a:solidFill>
                  <a:srgbClr val="FFFFFF"/>
                </a:solidFill>
              </a:rPr>
              <a:t>Second Testing Techniques Justification &amp; Limitation</a:t>
            </a:r>
          </a:p>
        </p:txBody>
      </p:sp>
      <p:grpSp>
        <p:nvGrpSpPr>
          <p:cNvPr id="13" name="Group 12">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1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1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1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1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1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graphicFrame>
        <p:nvGraphicFramePr>
          <p:cNvPr id="5" name="Content Placeholder 2">
            <a:extLst>
              <a:ext uri="{FF2B5EF4-FFF2-40B4-BE49-F238E27FC236}">
                <a16:creationId xmlns:a16="http://schemas.microsoft.com/office/drawing/2014/main" id="{C2AA770A-9438-7F29-1665-E800E9AD8154}"/>
              </a:ext>
            </a:extLst>
          </p:cNvPr>
          <p:cNvGraphicFramePr>
            <a:graphicFrameLocks noGrp="1"/>
          </p:cNvGraphicFramePr>
          <p:nvPr>
            <p:ph idx="1"/>
            <p:extLst>
              <p:ext uri="{D42A27DB-BD31-4B8C-83A1-F6EECF244321}">
                <p14:modId xmlns:p14="http://schemas.microsoft.com/office/powerpoint/2010/main" val="260489308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4885905"/>
      </p:ext>
    </p:extLst>
  </p:cSld>
  <p:clrMapOvr>
    <a:masterClrMapping/>
  </p:clrMapOvr>
  <p:transition spd="slow" advTm="33677">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7BB7F-4C06-11A4-D080-B6C10B1F9B33}"/>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FB4384D4-1D4A-ED72-6D8B-B3FC81D915C5}"/>
              </a:ext>
            </a:extLst>
          </p:cNvPr>
          <p:cNvSpPr>
            <a:spLocks noGrp="1"/>
          </p:cNvSpPr>
          <p:nvPr>
            <p:ph idx="1"/>
          </p:nvPr>
        </p:nvSpPr>
        <p:spPr/>
        <p:txBody>
          <a:bodyPr/>
          <a:lstStyle/>
          <a:p>
            <a:endParaRPr lang="en-GB" dirty="0"/>
          </a:p>
        </p:txBody>
      </p:sp>
      <p:pic>
        <p:nvPicPr>
          <p:cNvPr id="7" name="Picture 6">
            <a:extLst>
              <a:ext uri="{FF2B5EF4-FFF2-40B4-BE49-F238E27FC236}">
                <a16:creationId xmlns:a16="http://schemas.microsoft.com/office/drawing/2014/main" id="{95A84FAF-612A-6D3B-EA70-228D11BC4424}"/>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462027018"/>
      </p:ext>
    </p:extLst>
  </p:cSld>
  <p:clrMapOvr>
    <a:masterClrMapping/>
  </p:clrMapOvr>
  <p:transition spd="slow" advTm="8679">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a:extLst>
            <a:ext uri="{FF2B5EF4-FFF2-40B4-BE49-F238E27FC236}">
              <a16:creationId xmlns:a16="http://schemas.microsoft.com/office/drawing/2014/main" id="{33B8DC50-168D-3F4B-29C9-36E55E1546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F1F5EE-C929-D373-D9B1-F9F1875E371E}"/>
              </a:ext>
            </a:extLst>
          </p:cNvPr>
          <p:cNvSpPr>
            <a:spLocks noGrp="1"/>
          </p:cNvSpPr>
          <p:nvPr>
            <p:ph type="title"/>
          </p:nvPr>
        </p:nvSpPr>
        <p:spPr>
          <a:xfrm>
            <a:off x="1760706" y="685800"/>
            <a:ext cx="9742318" cy="1752599"/>
          </a:xfrm>
        </p:spPr>
        <p:txBody>
          <a:bodyPr>
            <a:normAutofit/>
          </a:bodyPr>
          <a:lstStyle/>
          <a:p>
            <a:r>
              <a:rPr lang="en-GB" dirty="0"/>
              <a:t>Sample Test Cases</a:t>
            </a:r>
          </a:p>
        </p:txBody>
      </p:sp>
      <p:sp>
        <p:nvSpPr>
          <p:cNvPr id="3" name="Rectangle 1">
            <a:extLst>
              <a:ext uri="{FF2B5EF4-FFF2-40B4-BE49-F238E27FC236}">
                <a16:creationId xmlns:a16="http://schemas.microsoft.com/office/drawing/2014/main" id="{7A63CAF1-DBCC-5E27-C736-621ED8B4B14E}"/>
              </a:ext>
            </a:extLst>
          </p:cNvPr>
          <p:cNvSpPr>
            <a:spLocks noChangeArrowheads="1"/>
          </p:cNvSpPr>
          <p:nvPr/>
        </p:nvSpPr>
        <p:spPr bwMode="auto">
          <a:xfrm>
            <a:off x="1640674" y="5615125"/>
            <a:ext cx="942959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GB" altLang="en-US" dirty="0">
                <a:latin typeface="Arial" panose="020B0604020202020204" pitchFamily="34" charset="0"/>
              </a:rPr>
              <a:t>These sample test cases show that my second testing technique was </a:t>
            </a:r>
            <a:r>
              <a:rPr lang="en-GB" altLang="en-US" b="1" dirty="0">
                <a:latin typeface="Arial" panose="020B0604020202020204" pitchFamily="34" charset="0"/>
              </a:rPr>
              <a:t>successful</a:t>
            </a:r>
            <a:r>
              <a:rPr lang="en-GB" altLang="en-US" dirty="0">
                <a:latin typeface="Arial" panose="020B0604020202020204" pitchFamily="34" charset="0"/>
              </a:rPr>
              <a:t> in testing the </a:t>
            </a:r>
            <a:r>
              <a:rPr lang="en-GB" altLang="en-US" b="1" dirty="0">
                <a:latin typeface="Arial" panose="020B0604020202020204" pitchFamily="34" charset="0"/>
              </a:rPr>
              <a:t>software in question </a:t>
            </a:r>
            <a:r>
              <a:rPr lang="en-GB" altLang="en-US" dirty="0">
                <a:latin typeface="Arial" panose="020B0604020202020204" pitchFamily="34" charset="0"/>
              </a:rPr>
              <a:t>under </a:t>
            </a:r>
            <a:r>
              <a:rPr lang="en-GB" altLang="en-US" b="1" dirty="0">
                <a:latin typeface="Arial" panose="020B0604020202020204" pitchFamily="34" charset="0"/>
              </a:rPr>
              <a:t>non-ideal conditions, </a:t>
            </a:r>
            <a:r>
              <a:rPr lang="en-GB" altLang="en-US" dirty="0">
                <a:latin typeface="Arial" panose="020B0604020202020204" pitchFamily="34" charset="0"/>
              </a:rPr>
              <a:t>as it </a:t>
            </a:r>
            <a:r>
              <a:rPr lang="en-GB" altLang="en-US" b="1" dirty="0">
                <a:solidFill>
                  <a:srgbClr val="FF0000"/>
                </a:solidFill>
                <a:latin typeface="Arial" panose="020B0604020202020204" pitchFamily="34" charset="0"/>
              </a:rPr>
              <a:t>failed</a:t>
            </a:r>
            <a:r>
              <a:rPr lang="en-GB" altLang="en-US" dirty="0">
                <a:latin typeface="Arial" panose="020B0604020202020204" pitchFamily="34" charset="0"/>
              </a:rPr>
              <a:t> to meet the </a:t>
            </a:r>
            <a:r>
              <a:rPr lang="en-GB" altLang="en-US" b="1" dirty="0">
                <a:latin typeface="Arial" panose="020B0604020202020204" pitchFamily="34" charset="0"/>
              </a:rPr>
              <a:t>specified requirements </a:t>
            </a:r>
            <a:r>
              <a:rPr lang="en-GB" altLang="en-US" dirty="0">
                <a:latin typeface="Arial" panose="020B0604020202020204" pitchFamily="34" charset="0"/>
              </a:rPr>
              <a:t>and gave us </a:t>
            </a:r>
            <a:r>
              <a:rPr lang="en-GB" altLang="en-US" b="1" dirty="0">
                <a:latin typeface="Arial" panose="020B0604020202020204" pitchFamily="34" charset="0"/>
              </a:rPr>
              <a:t>various errors and inconsistencies</a:t>
            </a:r>
            <a:r>
              <a:rPr lang="en-GB" altLang="en-US" dirty="0">
                <a:latin typeface="Arial" panose="020B0604020202020204" pitchFamily="34" charset="0"/>
              </a:rPr>
              <a:t>.</a:t>
            </a:r>
            <a:endParaRPr kumimoji="0" lang="en-GB" altLang="en-US" sz="1800" b="1" i="0" u="none" strike="noStrike" cap="none" normalizeH="0" baseline="0" dirty="0">
              <a:ln>
                <a:noFill/>
              </a:ln>
              <a:solidFill>
                <a:schemeClr val="tx1"/>
              </a:solidFill>
              <a:effectLst/>
              <a:latin typeface="Arial" panose="020B0604020202020204" pitchFamily="34" charset="0"/>
            </a:endParaRPr>
          </a:p>
        </p:txBody>
      </p:sp>
      <p:graphicFrame>
        <p:nvGraphicFramePr>
          <p:cNvPr id="14" name="Content Placeholder 3">
            <a:extLst>
              <a:ext uri="{FF2B5EF4-FFF2-40B4-BE49-F238E27FC236}">
                <a16:creationId xmlns:a16="http://schemas.microsoft.com/office/drawing/2014/main" id="{FBC1C12B-B2B0-B724-D67D-BA2D3123E0D9}"/>
              </a:ext>
            </a:extLst>
          </p:cNvPr>
          <p:cNvGraphicFramePr>
            <a:graphicFrameLocks noGrp="1"/>
          </p:cNvGraphicFramePr>
          <p:nvPr>
            <p:ph idx="1"/>
            <p:extLst>
              <p:ext uri="{D42A27DB-BD31-4B8C-83A1-F6EECF244321}">
                <p14:modId xmlns:p14="http://schemas.microsoft.com/office/powerpoint/2010/main" val="1021738809"/>
              </p:ext>
            </p:extLst>
          </p:nvPr>
        </p:nvGraphicFramePr>
        <p:xfrm>
          <a:off x="1294598" y="1987618"/>
          <a:ext cx="10679230" cy="3543053"/>
        </p:xfrm>
        <a:graphic>
          <a:graphicData uri="http://schemas.openxmlformats.org/drawingml/2006/table">
            <a:tbl>
              <a:tblPr firstRow="1" firstCol="1" bandRow="1"/>
              <a:tblGrid>
                <a:gridCol w="599769">
                  <a:extLst>
                    <a:ext uri="{9D8B030D-6E8A-4147-A177-3AD203B41FA5}">
                      <a16:colId xmlns:a16="http://schemas.microsoft.com/office/drawing/2014/main" val="1473932140"/>
                    </a:ext>
                  </a:extLst>
                </a:gridCol>
                <a:gridCol w="2303686">
                  <a:extLst>
                    <a:ext uri="{9D8B030D-6E8A-4147-A177-3AD203B41FA5}">
                      <a16:colId xmlns:a16="http://schemas.microsoft.com/office/drawing/2014/main" val="651585163"/>
                    </a:ext>
                  </a:extLst>
                </a:gridCol>
                <a:gridCol w="1719952">
                  <a:extLst>
                    <a:ext uri="{9D8B030D-6E8A-4147-A177-3AD203B41FA5}">
                      <a16:colId xmlns:a16="http://schemas.microsoft.com/office/drawing/2014/main" val="1526351593"/>
                    </a:ext>
                  </a:extLst>
                </a:gridCol>
                <a:gridCol w="3793827">
                  <a:extLst>
                    <a:ext uri="{9D8B030D-6E8A-4147-A177-3AD203B41FA5}">
                      <a16:colId xmlns:a16="http://schemas.microsoft.com/office/drawing/2014/main" val="2195330251"/>
                    </a:ext>
                  </a:extLst>
                </a:gridCol>
                <a:gridCol w="1553190">
                  <a:extLst>
                    <a:ext uri="{9D8B030D-6E8A-4147-A177-3AD203B41FA5}">
                      <a16:colId xmlns:a16="http://schemas.microsoft.com/office/drawing/2014/main" val="3345738385"/>
                    </a:ext>
                  </a:extLst>
                </a:gridCol>
                <a:gridCol w="708806">
                  <a:extLst>
                    <a:ext uri="{9D8B030D-6E8A-4147-A177-3AD203B41FA5}">
                      <a16:colId xmlns:a16="http://schemas.microsoft.com/office/drawing/2014/main" val="2848458527"/>
                    </a:ext>
                  </a:extLst>
                </a:gridCol>
              </a:tblGrid>
              <a:tr h="708611">
                <a:tc>
                  <a:txBody>
                    <a:bodyPr/>
                    <a:lstStyle/>
                    <a:p>
                      <a:pPr algn="l" fontAlgn="t">
                        <a:lnSpc>
                          <a:spcPct val="107000"/>
                        </a:lnSpc>
                        <a:spcAft>
                          <a:spcPts val="800"/>
                        </a:spcAft>
                      </a:pPr>
                      <a:r>
                        <a:rPr lang="en-GB" sz="1100" b="1" i="0" u="none" strike="noStrike" kern="100">
                          <a:effectLst/>
                          <a:latin typeface="Aptos" panose="020B0004020202020204" pitchFamily="34" charset="0"/>
                          <a:ea typeface="Aptos" panose="020B0004020202020204" pitchFamily="34" charset="0"/>
                          <a:cs typeface="Times New Roman" panose="02020603050405020304" pitchFamily="18" charset="0"/>
                        </a:rPr>
                        <a:t>TC14</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Open csv file with mixed delimiters                      </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Data with both commas and semicolons </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 Display error: " The uploaded file is invalid. The file must have values separated by commas "          </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 Displayed error: "Inconsistent delimiters"        </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solidFill>
                            <a:srgbClr val="FF0000"/>
                          </a:solidFill>
                          <a:effectLst/>
                          <a:latin typeface="Aptos" panose="020B0004020202020204" pitchFamily="34" charset="0"/>
                          <a:ea typeface="Aptos" panose="020B0004020202020204" pitchFamily="34" charset="0"/>
                          <a:cs typeface="Times New Roman" panose="02020603050405020304" pitchFamily="18" charset="0"/>
                        </a:rPr>
                        <a:t> Fail      </a:t>
                      </a:r>
                      <a:endParaRPr lang="en-GB" sz="1800" b="0" i="0" u="none" strike="noStrike">
                        <a:solidFill>
                          <a:srgbClr val="FF0000"/>
                        </a:solidFill>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10564148"/>
                  </a:ext>
                </a:extLst>
              </a:tr>
              <a:tr h="708611">
                <a:tc>
                  <a:txBody>
                    <a:bodyPr/>
                    <a:lstStyle/>
                    <a:p>
                      <a:pPr algn="l" fontAlgn="t">
                        <a:lnSpc>
                          <a:spcPct val="107000"/>
                        </a:lnSpc>
                        <a:spcAft>
                          <a:spcPts val="800"/>
                        </a:spcAft>
                      </a:pPr>
                      <a:r>
                        <a:rPr lang="en-GB" sz="1100" b="1" i="0" u="none" strike="noStrike" kern="100">
                          <a:effectLst/>
                          <a:latin typeface="Aptos" panose="020B0004020202020204" pitchFamily="34" charset="0"/>
                          <a:ea typeface="Aptos" panose="020B0004020202020204" pitchFamily="34" charset="0"/>
                          <a:cs typeface="Times New Roman" panose="02020603050405020304" pitchFamily="18" charset="0"/>
                        </a:rPr>
                        <a:t>TC13</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Open csv file with N/A for all values</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Csv file with N/A in every column </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Display error: “The uploaded file is invalid. Columns assessment1 and assessment2 must contain valid numerical data.”</a:t>
                      </a:r>
                      <a:endParaRPr lang="en-GB" sz="1800" b="0" i="0" u="none" strike="noStrike" dirty="0">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Opened csv file with nan values</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Fail </a:t>
                      </a:r>
                      <a:endParaRPr lang="en-GB" sz="1800" b="0" i="0" u="none" strike="noStrike">
                        <a:solidFill>
                          <a:srgbClr val="FF0000"/>
                        </a:solidFill>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4493389"/>
                  </a:ext>
                </a:extLst>
              </a:tr>
              <a:tr h="926176">
                <a:tc>
                  <a:txBody>
                    <a:bodyPr/>
                    <a:lstStyle/>
                    <a:p>
                      <a:pPr algn="l" fontAlgn="t">
                        <a:lnSpc>
                          <a:spcPct val="107000"/>
                        </a:lnSpc>
                        <a:spcAft>
                          <a:spcPts val="800"/>
                        </a:spcAft>
                      </a:pPr>
                      <a:r>
                        <a:rPr lang="en-GB" sz="1100" b="1" i="0" u="none" strike="noStrike" kern="100">
                          <a:effectLst/>
                          <a:latin typeface="Aptos" panose="020B0004020202020204" pitchFamily="34" charset="0"/>
                          <a:ea typeface="Aptos" panose="020B0004020202020204" pitchFamily="34" charset="0"/>
                          <a:cs typeface="Times New Roman" panose="02020603050405020304" pitchFamily="18" charset="0"/>
                        </a:rPr>
                        <a:t>TC7</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dirty="0">
                          <a:effectLst/>
                          <a:latin typeface="Aptos" panose="020B0004020202020204" pitchFamily="34" charset="0"/>
                          <a:ea typeface="Aptos" panose="020B0004020202020204" pitchFamily="34" charset="0"/>
                          <a:cs typeface="Times New Roman" panose="02020603050405020304" pitchFamily="18" charset="0"/>
                        </a:rPr>
                        <a:t>Open csv file with unspecified strings in string columns</a:t>
                      </a:r>
                      <a:endParaRPr lang="en-GB" sz="1800" b="0" i="0" u="none" strike="noStrike" dirty="0">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dirty="0">
                          <a:effectLst/>
                          <a:latin typeface="Aptos" panose="020B0004020202020204" pitchFamily="34" charset="0"/>
                          <a:ea typeface="Aptos" panose="020B0004020202020204" pitchFamily="34" charset="0"/>
                          <a:cs typeface="Times New Roman" panose="02020603050405020304" pitchFamily="18" charset="0"/>
                        </a:rPr>
                        <a:t>Csv file with string values inside specified columns which do not match the brief</a:t>
                      </a:r>
                      <a:endParaRPr lang="en-GB" sz="1800" b="0" i="0" u="none" strike="noStrike" dirty="0">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Display error: “The uploaded file is invalid. Column ‘W_or_I’ must have value W,I or empty, Column ‘assessment2_NS’ must have value Y or N, and column ‘assessment1_NS’ must have value Y or N</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Loaded csv file with unspecified string values in specified columns</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Fail</a:t>
                      </a:r>
                      <a:endParaRPr lang="en-GB" sz="1800" b="0" i="0" u="none" strike="noStrike">
                        <a:solidFill>
                          <a:srgbClr val="FF0000"/>
                        </a:solidFill>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4780317"/>
                  </a:ext>
                </a:extLst>
              </a:tr>
              <a:tr h="708611">
                <a:tc>
                  <a:txBody>
                    <a:bodyPr/>
                    <a:lstStyle/>
                    <a:p>
                      <a:pPr algn="l" fontAlgn="t">
                        <a:lnSpc>
                          <a:spcPct val="107000"/>
                        </a:lnSpc>
                        <a:spcAft>
                          <a:spcPts val="800"/>
                        </a:spcAft>
                      </a:pPr>
                      <a:r>
                        <a:rPr lang="en-GB" sz="1100" b="1" i="0" u="none" strike="noStrike" kern="100">
                          <a:effectLst/>
                          <a:latin typeface="Aptos" panose="020B0004020202020204" pitchFamily="34" charset="0"/>
                          <a:ea typeface="Aptos" panose="020B0004020202020204" pitchFamily="34" charset="0"/>
                          <a:cs typeface="Times New Roman" panose="02020603050405020304" pitchFamily="18" charset="0"/>
                        </a:rPr>
                        <a:t>TC4</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Open csv file with an extra unspecified header and no data</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Csv file with an extra header</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Display error: “The uploaded file is invalid. Please provide a CSV file with six specific columns: [list of column names].”</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Loaded csv file with extra column</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Fail</a:t>
                      </a:r>
                      <a:endParaRPr lang="en-GB" sz="1800" b="0" i="0" u="none" strike="noStrike">
                        <a:solidFill>
                          <a:srgbClr val="FF0000"/>
                        </a:solidFill>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5259257"/>
                  </a:ext>
                </a:extLst>
              </a:tr>
              <a:tr h="491044">
                <a:tc>
                  <a:txBody>
                    <a:bodyPr/>
                    <a:lstStyle/>
                    <a:p>
                      <a:pPr algn="l" fontAlgn="t">
                        <a:lnSpc>
                          <a:spcPct val="107000"/>
                        </a:lnSpc>
                        <a:spcAft>
                          <a:spcPts val="800"/>
                        </a:spcAft>
                      </a:pPr>
                      <a:r>
                        <a:rPr lang="en-GB" sz="1100" b="1" i="0" u="none" strike="noStrike" kern="100">
                          <a:effectLst/>
                          <a:latin typeface="Aptos" panose="020B0004020202020204" pitchFamily="34" charset="0"/>
                          <a:ea typeface="Aptos" panose="020B0004020202020204" pitchFamily="34" charset="0"/>
                          <a:cs typeface="Times New Roman" panose="02020603050405020304" pitchFamily="18" charset="0"/>
                        </a:rPr>
                        <a:t>TC5</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Open csv file with duplicate student id columns</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Csv file with duplicate student id column</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Display error: “The uploaded file is invalid. The column studentID must contain unique values”</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a:effectLst/>
                          <a:latin typeface="Aptos" panose="020B0004020202020204" pitchFamily="34" charset="0"/>
                          <a:ea typeface="Aptos" panose="020B0004020202020204" pitchFamily="34" charset="0"/>
                          <a:cs typeface="Times New Roman" panose="02020603050405020304" pitchFamily="18" charset="0"/>
                        </a:rPr>
                        <a:t>Loaded csv file with duplicate student id</a:t>
                      </a:r>
                      <a:endParaRPr lang="en-GB" sz="1800" b="0" i="0" u="none" strike="noStrike">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t">
                        <a:lnSpc>
                          <a:spcPct val="107000"/>
                        </a:lnSpc>
                        <a:spcAft>
                          <a:spcPts val="800"/>
                        </a:spcAft>
                      </a:pPr>
                      <a:r>
                        <a:rPr lang="en-GB" sz="1100" b="0" i="0" u="none" strike="noStrike" kern="100" dirty="0">
                          <a:solidFill>
                            <a:srgbClr val="FF0000"/>
                          </a:solidFill>
                          <a:effectLst/>
                          <a:latin typeface="Aptos" panose="020B0004020202020204" pitchFamily="34" charset="0"/>
                          <a:ea typeface="Aptos" panose="020B0004020202020204" pitchFamily="34" charset="0"/>
                          <a:cs typeface="Times New Roman" panose="02020603050405020304" pitchFamily="18" charset="0"/>
                        </a:rPr>
                        <a:t>Fail</a:t>
                      </a:r>
                      <a:endParaRPr lang="en-GB" sz="1800" b="0" i="0" u="none" strike="noStrike" dirty="0">
                        <a:solidFill>
                          <a:srgbClr val="FF0000"/>
                        </a:solidFill>
                        <a:effectLst/>
                        <a:latin typeface="Arial" panose="020B0604020202020204" pitchFamily="34" charset="0"/>
                      </a:endParaRPr>
                    </a:p>
                  </a:txBody>
                  <a:tcPr marL="67227" marR="67227" marT="9337"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3626843"/>
                  </a:ext>
                </a:extLst>
              </a:tr>
            </a:tbl>
          </a:graphicData>
        </a:graphic>
      </p:graphicFrame>
    </p:spTree>
    <p:extLst>
      <p:ext uri="{BB962C8B-B14F-4D97-AF65-F5344CB8AC3E}">
        <p14:creationId xmlns:p14="http://schemas.microsoft.com/office/powerpoint/2010/main" val="3426990833"/>
      </p:ext>
    </p:extLst>
  </p:cSld>
  <p:clrMapOvr>
    <a:masterClrMapping/>
  </p:clrMapOvr>
  <p:transition spd="slow" advTm="12613">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153-DA31-9D38-C5DE-F620BCB24152}"/>
              </a:ext>
            </a:extLst>
          </p:cNvPr>
          <p:cNvSpPr>
            <a:spLocks noGrp="1"/>
          </p:cNvSpPr>
          <p:nvPr>
            <p:ph type="title"/>
          </p:nvPr>
        </p:nvSpPr>
        <p:spPr>
          <a:xfrm>
            <a:off x="1760706" y="685800"/>
            <a:ext cx="9742318" cy="1752599"/>
          </a:xfrm>
        </p:spPr>
        <p:txBody>
          <a:bodyPr>
            <a:normAutofit/>
          </a:bodyPr>
          <a:lstStyle/>
          <a:p>
            <a:r>
              <a:rPr lang="en-GB"/>
              <a:t>Third Testing Technique</a:t>
            </a:r>
          </a:p>
        </p:txBody>
      </p:sp>
      <p:graphicFrame>
        <p:nvGraphicFramePr>
          <p:cNvPr id="28" name="Content Placeholder 3">
            <a:extLst>
              <a:ext uri="{FF2B5EF4-FFF2-40B4-BE49-F238E27FC236}">
                <a16:creationId xmlns:a16="http://schemas.microsoft.com/office/drawing/2014/main" id="{D3B453AF-B242-5DAD-0B56-1AED7BCCBE0B}"/>
              </a:ext>
            </a:extLst>
          </p:cNvPr>
          <p:cNvGraphicFramePr>
            <a:graphicFrameLocks noGrp="1"/>
          </p:cNvGraphicFramePr>
          <p:nvPr>
            <p:ph idx="1"/>
            <p:extLst>
              <p:ext uri="{D42A27DB-BD31-4B8C-83A1-F6EECF244321}">
                <p14:modId xmlns:p14="http://schemas.microsoft.com/office/powerpoint/2010/main" val="279521517"/>
              </p:ext>
            </p:extLst>
          </p:nvPr>
        </p:nvGraphicFramePr>
        <p:xfrm>
          <a:off x="1760705" y="2354580"/>
          <a:ext cx="9742319" cy="3436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09506842"/>
      </p:ext>
    </p:extLst>
  </p:cSld>
  <p:clrMapOvr>
    <a:masterClrMapping/>
  </p:clrMapOvr>
  <p:transition spd="slow" advTm="64243">
    <p:push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1488</TotalTime>
  <Words>5966</Words>
  <Application>Microsoft Office PowerPoint</Application>
  <PresentationFormat>Widescreen</PresentationFormat>
  <Paragraphs>408</Paragraphs>
  <Slides>23</Slides>
  <Notes>7</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Arial</vt:lpstr>
      <vt:lpstr>Calibri</vt:lpstr>
      <vt:lpstr>Corbel</vt:lpstr>
      <vt:lpstr>Parallax</vt:lpstr>
      <vt:lpstr>Software Quality And Testing Presentation</vt:lpstr>
      <vt:lpstr>Introduction</vt:lpstr>
      <vt:lpstr>First Testing Technique</vt:lpstr>
      <vt:lpstr>Sample Test Case</vt:lpstr>
      <vt:lpstr>Second Testing Technique</vt:lpstr>
      <vt:lpstr>Second Testing Techniques Justification &amp; Limitation</vt:lpstr>
      <vt:lpstr>PowerPoint Presentation</vt:lpstr>
      <vt:lpstr>Sample Test Cases</vt:lpstr>
      <vt:lpstr>Third Testing Technique</vt:lpstr>
      <vt:lpstr>Partition Testing Analysis: Defined Input Partitions</vt:lpstr>
      <vt:lpstr>Third Testing Technique Limitations</vt:lpstr>
      <vt:lpstr>Third Testing Technique Justification &amp; Refinement </vt:lpstr>
      <vt:lpstr>Sample Test Cases</vt:lpstr>
      <vt:lpstr>Defect Report</vt:lpstr>
      <vt:lpstr>Defect Report</vt:lpstr>
      <vt:lpstr>Defect Report</vt:lpstr>
      <vt:lpstr>Defect Report</vt:lpstr>
      <vt:lpstr>Defect Report</vt:lpstr>
      <vt:lpstr>Defect Report</vt:lpstr>
      <vt:lpstr>Defect Report Summary</vt:lpstr>
      <vt:lpstr>Justification For Why I Chose This Testing Strategy</vt:lpstr>
      <vt:lpstr>Tools Used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Reece Slade (s5306951)</dc:creator>
  <cp:lastModifiedBy>Reece Slade (s5306951)</cp:lastModifiedBy>
  <cp:revision>506</cp:revision>
  <dcterms:created xsi:type="dcterms:W3CDTF">2024-10-30T11:15:39Z</dcterms:created>
  <dcterms:modified xsi:type="dcterms:W3CDTF">2025-01-25T20:00:48Z</dcterms:modified>
</cp:coreProperties>
</file>