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0e4fb149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0e4fb149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0e4fb14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0e4fb14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0e4fb14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0e4fb14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0e4fb14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0e4fb14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0e4fb14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0e4fb14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0e4fb14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0e4fb14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0e4fb14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0e4fb14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0e4fbd1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0e4fbd1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18178a9af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18178a9af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reF01KI8Wa-j-vTlaoZwq4yfvmsWd-S2/view" TargetMode="Externa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Z28Tka63ZZboHpOK1BreCoI--zetoHV7/view" TargetMode="External"/><Relationship Id="rId4" Type="http://schemas.openxmlformats.org/officeDocument/2006/relationships/image" Target="../media/image1.png"/><Relationship Id="rId5" Type="http://schemas.openxmlformats.org/officeDocument/2006/relationships/hyperlink" Target="http://drive.google.com/file/d/1XypHb5GuMDHxVXpeneBLdDIIJuiTLRfi/view" TargetMode="External"/><Relationship Id="rId6"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Using Machine Learning to Detect Falls In Real Time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Danylo </a:t>
            </a:r>
            <a:r>
              <a:rPr lang="en-GB"/>
              <a:t>Krywyj</a:t>
            </a:r>
            <a:r>
              <a:rPr lang="en-GB"/>
              <a:t>, Reece Wareham and Fuhad Owolabi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Who is the Client?  </a:t>
            </a:r>
            <a:endParaRPr/>
          </a:p>
        </p:txBody>
      </p:sp>
      <p:sp>
        <p:nvSpPr>
          <p:cNvPr id="66" name="Google Shape;66;p14"/>
          <p:cNvSpPr txBox="1"/>
          <p:nvPr>
            <p:ph idx="1" type="body"/>
          </p:nvPr>
        </p:nvSpPr>
        <p:spPr>
          <a:xfrm>
            <a:off x="311700" y="1017725"/>
            <a:ext cx="1928700" cy="311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200"/>
              <a:t>Emergence robotics </a:t>
            </a:r>
            <a:endParaRPr sz="1200">
              <a:solidFill>
                <a:srgbClr val="172B4D"/>
              </a:solidFill>
            </a:endParaRPr>
          </a:p>
        </p:txBody>
      </p:sp>
      <p:sp>
        <p:nvSpPr>
          <p:cNvPr id="67" name="Google Shape;67;p14"/>
          <p:cNvSpPr txBox="1"/>
          <p:nvPr>
            <p:ph idx="1" type="body"/>
          </p:nvPr>
        </p:nvSpPr>
        <p:spPr>
          <a:xfrm>
            <a:off x="311700" y="1325538"/>
            <a:ext cx="5770800" cy="661800"/>
          </a:xfrm>
          <a:prstGeom prst="rect">
            <a:avLst/>
          </a:prstGeom>
        </p:spPr>
        <p:txBody>
          <a:bodyPr anchorCtr="0" anchor="t" bIns="91425" lIns="91425" spcFirstLastPara="1" rIns="91425" wrap="square" tIns="91425">
            <a:normAutofit fontScale="25000" lnSpcReduction="20000"/>
          </a:bodyPr>
          <a:lstStyle/>
          <a:p>
            <a:pPr indent="0" lvl="0" marL="0" marR="0" rtl="0" algn="l">
              <a:lnSpc>
                <a:spcPct val="115000"/>
              </a:lnSpc>
              <a:spcBef>
                <a:spcPts val="0"/>
              </a:spcBef>
              <a:spcAft>
                <a:spcPts val="0"/>
              </a:spcAft>
              <a:buNone/>
            </a:pPr>
            <a:r>
              <a:rPr lang="en-GB" sz="4186"/>
              <a:t>Emergence Robotics facilitates robots within a healthcare environment, they have comprised a</a:t>
            </a:r>
            <a:r>
              <a:rPr lang="en-GB" sz="4186"/>
              <a:t> collaborative network involving the University of Nottingham, Sheffield, Heriot-Watt, Sheffield Hallam, and Hertfordshire </a:t>
            </a:r>
            <a:endParaRPr sz="4186"/>
          </a:p>
          <a:p>
            <a:pPr indent="0" lvl="0" marL="0" marR="0" rtl="0" algn="l">
              <a:lnSpc>
                <a:spcPct val="115000"/>
              </a:lnSpc>
              <a:spcBef>
                <a:spcPts val="1200"/>
              </a:spcBef>
              <a:spcAft>
                <a:spcPts val="0"/>
              </a:spcAft>
              <a:buNone/>
            </a:pPr>
            <a:r>
              <a:t/>
            </a:r>
            <a:endParaRPr sz="1050"/>
          </a:p>
          <a:p>
            <a:pPr indent="0" lvl="0" marL="0" rtl="0" algn="l">
              <a:spcBef>
                <a:spcPts val="1200"/>
              </a:spcBef>
              <a:spcAft>
                <a:spcPts val="1200"/>
              </a:spcAft>
              <a:buNone/>
            </a:pPr>
            <a:r>
              <a:t/>
            </a:r>
            <a:endParaRPr sz="1050">
              <a:solidFill>
                <a:srgbClr val="172B4D"/>
              </a:solidFill>
            </a:endParaRPr>
          </a:p>
        </p:txBody>
      </p:sp>
      <p:sp>
        <p:nvSpPr>
          <p:cNvPr id="68" name="Google Shape;68;p14"/>
          <p:cNvSpPr txBox="1"/>
          <p:nvPr/>
        </p:nvSpPr>
        <p:spPr>
          <a:xfrm>
            <a:off x="311700" y="1987338"/>
            <a:ext cx="2778000" cy="34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GB" sz="1200">
                <a:solidFill>
                  <a:schemeClr val="accent3"/>
                </a:solidFill>
                <a:latin typeface="Proxima Nova"/>
                <a:ea typeface="Proxima Nova"/>
                <a:cs typeface="Proxima Nova"/>
                <a:sym typeface="Proxima Nova"/>
              </a:rPr>
              <a:t>Aims of the collaborative network</a:t>
            </a:r>
            <a:endParaRPr sz="1200">
              <a:solidFill>
                <a:schemeClr val="accent3"/>
              </a:solidFill>
              <a:latin typeface="Proxima Nova"/>
              <a:ea typeface="Proxima Nova"/>
              <a:cs typeface="Proxima Nova"/>
              <a:sym typeface="Proxima Nova"/>
            </a:endParaRPr>
          </a:p>
        </p:txBody>
      </p:sp>
      <p:sp>
        <p:nvSpPr>
          <p:cNvPr id="69" name="Google Shape;69;p14"/>
          <p:cNvSpPr txBox="1"/>
          <p:nvPr/>
        </p:nvSpPr>
        <p:spPr>
          <a:xfrm>
            <a:off x="311700" y="2354101"/>
            <a:ext cx="45315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000">
                <a:solidFill>
                  <a:schemeClr val="accent3"/>
                </a:solidFill>
                <a:latin typeface="Proxima Nova"/>
                <a:ea typeface="Proxima Nova"/>
                <a:cs typeface="Proxima Nova"/>
                <a:sym typeface="Proxima Nova"/>
              </a:rPr>
              <a:t>The network </a:t>
            </a:r>
            <a:r>
              <a:rPr lang="en-GB" sz="1000">
                <a:solidFill>
                  <a:schemeClr val="accent3"/>
                </a:solidFill>
                <a:latin typeface="Proxima Nova"/>
                <a:ea typeface="Proxima Nova"/>
                <a:cs typeface="Proxima Nova"/>
                <a:sym typeface="Proxima Nova"/>
              </a:rPr>
              <a:t>Aims to establish a healthcare robotics community. This initiative seeks to unite researchers, health and social care professionals, service users, regulators, and policymakers, enhancing the deployment of robots to assist people with frailty in community settings.</a:t>
            </a:r>
            <a:endParaRPr sz="1000">
              <a:latin typeface="Proxima Nova"/>
              <a:ea typeface="Proxima Nova"/>
              <a:cs typeface="Proxima Nova"/>
              <a:sym typeface="Proxima Nova"/>
            </a:endParaRPr>
          </a:p>
        </p:txBody>
      </p:sp>
      <p:sp>
        <p:nvSpPr>
          <p:cNvPr id="70" name="Google Shape;70;p14"/>
          <p:cNvSpPr txBox="1"/>
          <p:nvPr/>
        </p:nvSpPr>
        <p:spPr>
          <a:xfrm>
            <a:off x="311700" y="3362750"/>
            <a:ext cx="2740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200">
                <a:solidFill>
                  <a:schemeClr val="accent3"/>
                </a:solidFill>
                <a:latin typeface="Proxima Nova"/>
                <a:ea typeface="Proxima Nova"/>
                <a:cs typeface="Proxima Nova"/>
                <a:sym typeface="Proxima Nova"/>
              </a:rPr>
              <a:t>What have we been tasked with?</a:t>
            </a:r>
            <a:endParaRPr sz="1200">
              <a:latin typeface="Proxima Nova"/>
              <a:ea typeface="Proxima Nova"/>
              <a:cs typeface="Proxima Nova"/>
              <a:sym typeface="Proxima Nova"/>
            </a:endParaRPr>
          </a:p>
        </p:txBody>
      </p:sp>
      <p:sp>
        <p:nvSpPr>
          <p:cNvPr id="71" name="Google Shape;71;p14"/>
          <p:cNvSpPr txBox="1"/>
          <p:nvPr/>
        </p:nvSpPr>
        <p:spPr>
          <a:xfrm>
            <a:off x="426175" y="3732050"/>
            <a:ext cx="59580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000">
                <a:solidFill>
                  <a:schemeClr val="accent3"/>
                </a:solidFill>
                <a:latin typeface="Proxima Nova"/>
                <a:ea typeface="Proxima Nova"/>
                <a:cs typeface="Proxima Nova"/>
                <a:sym typeface="Proxima Nova"/>
              </a:rPr>
              <a:t>We've been tasked with compiling a dataset and researching how machine learning models can be used to detect falls in real time, specifically in old adults.</a:t>
            </a:r>
            <a:endParaRPr sz="1000">
              <a:latin typeface="Proxima Nova"/>
              <a:ea typeface="Proxima Nova"/>
              <a:cs typeface="Proxima Nova"/>
              <a:sym typeface="Proxima Nova"/>
            </a:endParaRPr>
          </a:p>
        </p:txBody>
      </p:sp>
      <p:pic>
        <p:nvPicPr>
          <p:cNvPr id="72" name="Google Shape;72;p14"/>
          <p:cNvPicPr preferRelativeResize="0"/>
          <p:nvPr/>
        </p:nvPicPr>
        <p:blipFill>
          <a:blip r:embed="rId3">
            <a:alphaModFix/>
          </a:blip>
          <a:stretch>
            <a:fillRect/>
          </a:stretch>
        </p:blipFill>
        <p:spPr>
          <a:xfrm>
            <a:off x="6082500" y="1215213"/>
            <a:ext cx="2866516" cy="27130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What is the Project? </a:t>
            </a:r>
            <a:endParaRPr/>
          </a:p>
        </p:txBody>
      </p:sp>
      <p:sp>
        <p:nvSpPr>
          <p:cNvPr id="78" name="Google Shape;78;p15"/>
          <p:cNvSpPr txBox="1"/>
          <p:nvPr>
            <p:ph idx="1" type="body"/>
          </p:nvPr>
        </p:nvSpPr>
        <p:spPr>
          <a:xfrm>
            <a:off x="266675" y="1152475"/>
            <a:ext cx="543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highlight>
                  <a:srgbClr val="FFFFFF"/>
                </a:highlight>
              </a:rPr>
              <a:t>Detecting falls in real time is very important in the healthcare field as falls are the leading cause of injury-related death among older adults and those with mobility issues and are a major cause of hospitalisation and long-term care. Therefore, detecting when and how a person falls is critical in helping decrease response times and helping prevent future falls.</a:t>
            </a:r>
            <a:endParaRPr sz="1300">
              <a:highlight>
                <a:srgbClr val="FFFFFF"/>
              </a:highlight>
            </a:endParaRPr>
          </a:p>
          <a:p>
            <a:pPr indent="0" lvl="0" marL="0" rtl="0" algn="l">
              <a:lnSpc>
                <a:spcPct val="115000"/>
              </a:lnSpc>
              <a:spcBef>
                <a:spcPts val="1200"/>
              </a:spcBef>
              <a:spcAft>
                <a:spcPts val="1000"/>
              </a:spcAft>
              <a:buNone/>
            </a:pPr>
            <a:r>
              <a:rPr lang="en-GB" sz="1200">
                <a:highlight>
                  <a:srgbClr val="FFFFFF"/>
                </a:highlight>
              </a:rPr>
              <a:t>The goal of this project is to use machine learning algorithms to detect a person falling from video footage. In this project, we will be mainly focusing on detecting people falling forward due to it being the most common type of fall among older adults. A secondary goal of the project is to create a large suitable dataset comprising of many videos of people falling for future projects as currently the amount of data in this field is very limited.</a:t>
            </a:r>
            <a:endParaRPr sz="1200">
              <a:highlight>
                <a:srgbClr val="FFFFFF"/>
              </a:highlight>
            </a:endParaRPr>
          </a:p>
        </p:txBody>
      </p:sp>
      <p:pic>
        <p:nvPicPr>
          <p:cNvPr id="79" name="Google Shape;79;p15"/>
          <p:cNvPicPr preferRelativeResize="0"/>
          <p:nvPr/>
        </p:nvPicPr>
        <p:blipFill>
          <a:blip r:embed="rId3">
            <a:alphaModFix/>
          </a:blip>
          <a:stretch>
            <a:fillRect/>
          </a:stretch>
        </p:blipFill>
        <p:spPr>
          <a:xfrm>
            <a:off x="6199050" y="1416225"/>
            <a:ext cx="2311050" cy="2311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Our proposed solution for this project is to use a machine learning algorithm to detect falls from video footage. To do this, we will:</a:t>
            </a:r>
            <a:endParaRPr sz="1400"/>
          </a:p>
          <a:p>
            <a:pPr indent="-317500" lvl="0" marL="457200" rtl="0" algn="l">
              <a:spcBef>
                <a:spcPts val="1200"/>
              </a:spcBef>
              <a:spcAft>
                <a:spcPts val="0"/>
              </a:spcAft>
              <a:buSzPts val="1400"/>
              <a:buChar char="-"/>
            </a:pPr>
            <a:r>
              <a:rPr lang="en-GB" sz="1400"/>
              <a:t>Extract </a:t>
            </a:r>
            <a:r>
              <a:rPr lang="en-GB" sz="1400"/>
              <a:t>skeleton</a:t>
            </a:r>
            <a:r>
              <a:rPr lang="en-GB" sz="1400"/>
              <a:t> model data from video footage</a:t>
            </a:r>
            <a:endParaRPr sz="1400"/>
          </a:p>
          <a:p>
            <a:pPr indent="-317500" lvl="0" marL="457200" rtl="0" algn="l">
              <a:spcBef>
                <a:spcPts val="0"/>
              </a:spcBef>
              <a:spcAft>
                <a:spcPts val="0"/>
              </a:spcAft>
              <a:buSzPts val="1400"/>
              <a:buChar char="-"/>
            </a:pPr>
            <a:r>
              <a:rPr lang="en-GB" sz="1400"/>
              <a:t>Annotate the data as either fall or no fall using CVAT</a:t>
            </a:r>
            <a:endParaRPr sz="1400"/>
          </a:p>
          <a:p>
            <a:pPr indent="-317500" lvl="0" marL="457200" rtl="0" algn="l">
              <a:spcBef>
                <a:spcPts val="0"/>
              </a:spcBef>
              <a:spcAft>
                <a:spcPts val="0"/>
              </a:spcAft>
              <a:buSzPts val="1400"/>
              <a:buChar char="-"/>
            </a:pPr>
            <a:r>
              <a:rPr lang="en-GB" sz="1400"/>
              <a:t>Train a machine learning algorithm to detect falls</a:t>
            </a:r>
            <a:endParaRPr sz="1400"/>
          </a:p>
          <a:p>
            <a:pPr indent="0" lvl="0" marL="457200" rtl="0" algn="l">
              <a:spcBef>
                <a:spcPts val="1200"/>
              </a:spcBef>
              <a:spcAft>
                <a:spcPts val="0"/>
              </a:spcAft>
              <a:buNone/>
            </a:pPr>
            <a:r>
              <a:t/>
            </a:r>
            <a:endParaRPr sz="1400"/>
          </a:p>
          <a:p>
            <a:pPr indent="0" lvl="0" marL="0" rtl="0" algn="l">
              <a:spcBef>
                <a:spcPts val="1200"/>
              </a:spcBef>
              <a:spcAft>
                <a:spcPts val="0"/>
              </a:spcAft>
              <a:buNone/>
            </a:pPr>
            <a:r>
              <a:rPr lang="en-GB" sz="1400"/>
              <a:t>The type of models we will be experimenting with in this project are:</a:t>
            </a:r>
            <a:endParaRPr sz="1400"/>
          </a:p>
          <a:p>
            <a:pPr indent="-317500" lvl="0" marL="457200" rtl="0" algn="l">
              <a:spcBef>
                <a:spcPts val="1200"/>
              </a:spcBef>
              <a:spcAft>
                <a:spcPts val="0"/>
              </a:spcAft>
              <a:buSzPts val="1400"/>
              <a:buChar char="-"/>
            </a:pPr>
            <a:r>
              <a:rPr lang="en-GB" sz="1400"/>
              <a:t>Artificial</a:t>
            </a:r>
            <a:r>
              <a:rPr lang="en-GB" sz="1400"/>
              <a:t> neural networks</a:t>
            </a:r>
            <a:endParaRPr sz="1400"/>
          </a:p>
          <a:p>
            <a:pPr indent="-317500" lvl="0" marL="457200" rtl="0" algn="l">
              <a:spcBef>
                <a:spcPts val="0"/>
              </a:spcBef>
              <a:spcAft>
                <a:spcPts val="0"/>
              </a:spcAft>
              <a:buSzPts val="1400"/>
              <a:buChar char="-"/>
            </a:pPr>
            <a:r>
              <a:rPr lang="en-GB" sz="1400"/>
              <a:t>Support vector machines</a:t>
            </a:r>
            <a:endParaRPr sz="1400"/>
          </a:p>
          <a:p>
            <a:pPr indent="0" lvl="0" marL="0" rtl="0" algn="l">
              <a:lnSpc>
                <a:spcPct val="115000"/>
              </a:lnSpc>
              <a:spcBef>
                <a:spcPts val="1200"/>
              </a:spcBef>
              <a:spcAft>
                <a:spcPts val="1000"/>
              </a:spcAft>
              <a:buNone/>
            </a:pPr>
            <a:r>
              <a:t/>
            </a:r>
            <a:endParaRPr sz="1200">
              <a:solidFill>
                <a:schemeClr val="dk1"/>
              </a:solidFill>
              <a:highlight>
                <a:srgbClr val="FFFFFF"/>
              </a:highlight>
              <a:latin typeface="Calibri"/>
              <a:ea typeface="Calibri"/>
              <a:cs typeface="Calibri"/>
              <a:sym typeface="Calibri"/>
            </a:endParaRPr>
          </a:p>
        </p:txBody>
      </p:sp>
      <p:pic>
        <p:nvPicPr>
          <p:cNvPr id="86" name="Google Shape;86;p16"/>
          <p:cNvPicPr preferRelativeResize="0"/>
          <p:nvPr/>
        </p:nvPicPr>
        <p:blipFill>
          <a:blip r:embed="rId3">
            <a:alphaModFix/>
          </a:blip>
          <a:stretch>
            <a:fillRect/>
          </a:stretch>
        </p:blipFill>
        <p:spPr>
          <a:xfrm>
            <a:off x="4183750" y="3471947"/>
            <a:ext cx="2183976" cy="1375900"/>
          </a:xfrm>
          <a:prstGeom prst="rect">
            <a:avLst/>
          </a:prstGeom>
          <a:noFill/>
          <a:ln>
            <a:noFill/>
          </a:ln>
        </p:spPr>
      </p:pic>
      <p:pic>
        <p:nvPicPr>
          <p:cNvPr id="87" name="Google Shape;87;p16"/>
          <p:cNvPicPr preferRelativeResize="0"/>
          <p:nvPr/>
        </p:nvPicPr>
        <p:blipFill rotWithShape="1">
          <a:blip r:embed="rId4">
            <a:alphaModFix/>
          </a:blip>
          <a:srcRect b="11262" l="0" r="0" t="17001"/>
          <a:stretch/>
        </p:blipFill>
        <p:spPr>
          <a:xfrm>
            <a:off x="6200400" y="1592250"/>
            <a:ext cx="2025675" cy="145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Main Challenges </a:t>
            </a:r>
            <a:endParaRPr/>
          </a:p>
        </p:txBody>
      </p:sp>
      <p:sp>
        <p:nvSpPr>
          <p:cNvPr id="93" name="Google Shape;93;p17"/>
          <p:cNvSpPr txBox="1"/>
          <p:nvPr/>
        </p:nvSpPr>
        <p:spPr>
          <a:xfrm>
            <a:off x="311700" y="2323975"/>
            <a:ext cx="8520600" cy="572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3"/>
              </a:buClr>
              <a:buSzPts val="1600"/>
              <a:buFont typeface="Proxima Nova"/>
              <a:buChar char="-"/>
            </a:pPr>
            <a:r>
              <a:rPr lang="en-GB" sz="1600">
                <a:solidFill>
                  <a:schemeClr val="accent3"/>
                </a:solidFill>
                <a:latin typeface="Proxima Nova"/>
                <a:ea typeface="Proxima Nova"/>
                <a:cs typeface="Proxima Nova"/>
                <a:sym typeface="Proxima Nova"/>
              </a:rPr>
              <a:t>Creating a suitable dataset from other datasets and own data</a:t>
            </a:r>
            <a:endParaRPr sz="1600">
              <a:solidFill>
                <a:schemeClr val="accent3"/>
              </a:solidFill>
              <a:latin typeface="Proxima Nova"/>
              <a:ea typeface="Proxima Nova"/>
              <a:cs typeface="Proxima Nova"/>
              <a:sym typeface="Proxima Nova"/>
            </a:endParaRPr>
          </a:p>
        </p:txBody>
      </p:sp>
      <p:sp>
        <p:nvSpPr>
          <p:cNvPr id="94" name="Google Shape;94;p17"/>
          <p:cNvSpPr txBox="1"/>
          <p:nvPr/>
        </p:nvSpPr>
        <p:spPr>
          <a:xfrm>
            <a:off x="311700" y="3235625"/>
            <a:ext cx="76908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accent3"/>
              </a:buClr>
              <a:buSzPts val="1600"/>
              <a:buFont typeface="Proxima Nova"/>
              <a:buChar char="-"/>
            </a:pPr>
            <a:r>
              <a:rPr lang="en-GB" sz="1600">
                <a:solidFill>
                  <a:schemeClr val="accent3"/>
                </a:solidFill>
                <a:latin typeface="Proxima Nova"/>
                <a:ea typeface="Proxima Nova"/>
                <a:cs typeface="Proxima Nova"/>
                <a:sym typeface="Proxima Nova"/>
              </a:rPr>
              <a:t>Researching and learning to use skeleton model pose detection tools</a:t>
            </a:r>
            <a:endParaRPr sz="1200"/>
          </a:p>
        </p:txBody>
      </p:sp>
      <p:sp>
        <p:nvSpPr>
          <p:cNvPr id="95" name="Google Shape;95;p17"/>
          <p:cNvSpPr txBox="1"/>
          <p:nvPr/>
        </p:nvSpPr>
        <p:spPr>
          <a:xfrm>
            <a:off x="311700" y="4074850"/>
            <a:ext cx="76050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accent3"/>
              </a:buClr>
              <a:buSzPts val="1600"/>
              <a:buFont typeface="Proxima Nova"/>
              <a:buChar char="-"/>
            </a:pPr>
            <a:r>
              <a:rPr lang="en-GB" sz="1600">
                <a:solidFill>
                  <a:schemeClr val="accent3"/>
                </a:solidFill>
                <a:latin typeface="Proxima Nova"/>
                <a:ea typeface="Proxima Nova"/>
                <a:cs typeface="Proxima Nova"/>
                <a:sym typeface="Proxima Nova"/>
              </a:rPr>
              <a:t>Learning how to annotate videos with labels</a:t>
            </a:r>
            <a:endParaRPr sz="1200"/>
          </a:p>
        </p:txBody>
      </p:sp>
      <p:sp>
        <p:nvSpPr>
          <p:cNvPr id="96" name="Google Shape;96;p17"/>
          <p:cNvSpPr txBox="1"/>
          <p:nvPr/>
        </p:nvSpPr>
        <p:spPr>
          <a:xfrm>
            <a:off x="311700" y="1280700"/>
            <a:ext cx="7690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GB" sz="1600">
                <a:solidFill>
                  <a:schemeClr val="accent3"/>
                </a:solidFill>
                <a:latin typeface="Proxima Nova"/>
                <a:ea typeface="Proxima Nova"/>
                <a:cs typeface="Proxima Nova"/>
                <a:sym typeface="Proxima Nova"/>
              </a:rPr>
              <a:t>There have been many challenges so far during this project that we needed to overcome. Some of these are as follows:</a:t>
            </a:r>
            <a:endParaRPr sz="1600">
              <a:solidFill>
                <a:schemeClr val="accent3"/>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New Learnings from Project Development</a:t>
            </a:r>
            <a:endParaRPr/>
          </a:p>
        </p:txBody>
      </p:sp>
      <p:sp>
        <p:nvSpPr>
          <p:cNvPr id="102" name="Google Shape;10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There are a few skills and learnings each of us have learnt during the development of this project so far:</a:t>
            </a:r>
            <a:endParaRPr sz="1600"/>
          </a:p>
          <a:p>
            <a:pPr indent="-330200" lvl="0" marL="457200" rtl="0" algn="l">
              <a:spcBef>
                <a:spcPts val="1200"/>
              </a:spcBef>
              <a:spcAft>
                <a:spcPts val="0"/>
              </a:spcAft>
              <a:buSzPts val="1600"/>
              <a:buChar char="-"/>
            </a:pPr>
            <a:r>
              <a:rPr lang="en-GB" sz="1600"/>
              <a:t>Learning how to collaborate in a small group</a:t>
            </a:r>
            <a:endParaRPr sz="1600"/>
          </a:p>
          <a:p>
            <a:pPr indent="-330200" lvl="0" marL="457200" rtl="0" algn="l">
              <a:spcBef>
                <a:spcPts val="0"/>
              </a:spcBef>
              <a:spcAft>
                <a:spcPts val="0"/>
              </a:spcAft>
              <a:buSzPts val="1600"/>
              <a:buChar char="-"/>
            </a:pPr>
            <a:r>
              <a:rPr lang="en-GB" sz="1600"/>
              <a:t>Working with a real client</a:t>
            </a:r>
            <a:endParaRPr sz="1600"/>
          </a:p>
          <a:p>
            <a:pPr indent="-330200" lvl="0" marL="457200" rtl="0" algn="l">
              <a:spcBef>
                <a:spcPts val="0"/>
              </a:spcBef>
              <a:spcAft>
                <a:spcPts val="0"/>
              </a:spcAft>
              <a:buSzPts val="1600"/>
              <a:buChar char="-"/>
            </a:pPr>
            <a:r>
              <a:rPr lang="en-GB" sz="1600"/>
              <a:t>Using project management tools (Trello)</a:t>
            </a:r>
            <a:endParaRPr sz="1600"/>
          </a:p>
        </p:txBody>
      </p:sp>
      <p:pic>
        <p:nvPicPr>
          <p:cNvPr id="103" name="Google Shape;103;p18"/>
          <p:cNvPicPr preferRelativeResize="0"/>
          <p:nvPr/>
        </p:nvPicPr>
        <p:blipFill>
          <a:blip r:embed="rId3">
            <a:alphaModFix/>
          </a:blip>
          <a:stretch>
            <a:fillRect/>
          </a:stretch>
        </p:blipFill>
        <p:spPr>
          <a:xfrm>
            <a:off x="1228675" y="2997973"/>
            <a:ext cx="2960451" cy="1665275"/>
          </a:xfrm>
          <a:prstGeom prst="rect">
            <a:avLst/>
          </a:prstGeom>
          <a:noFill/>
          <a:ln>
            <a:noFill/>
          </a:ln>
        </p:spPr>
      </p:pic>
      <p:pic>
        <p:nvPicPr>
          <p:cNvPr id="104" name="Google Shape;104;p18"/>
          <p:cNvPicPr preferRelativeResize="0"/>
          <p:nvPr/>
        </p:nvPicPr>
        <p:blipFill>
          <a:blip r:embed="rId4">
            <a:alphaModFix/>
          </a:blip>
          <a:stretch>
            <a:fillRect/>
          </a:stretch>
        </p:blipFill>
        <p:spPr>
          <a:xfrm>
            <a:off x="5443675" y="1596525"/>
            <a:ext cx="3388626" cy="2256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Skeleton Model</a:t>
            </a:r>
            <a:r>
              <a:rPr lang="en-GB"/>
              <a:t> Detection</a:t>
            </a:r>
            <a:r>
              <a:rPr lang="en-GB"/>
              <a:t> Video Demonstration</a:t>
            </a:r>
            <a:endParaRPr/>
          </a:p>
        </p:txBody>
      </p:sp>
      <p:sp>
        <p:nvSpPr>
          <p:cNvPr id="110" name="Google Shape;110;p19"/>
          <p:cNvSpPr/>
          <p:nvPr/>
        </p:nvSpPr>
        <p:spPr>
          <a:xfrm>
            <a:off x="2142000" y="1116938"/>
            <a:ext cx="4860000" cy="37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1" name="Google Shape;111;p19" title="4_skeleton.avi">
            <a:hlinkClick r:id="rId3"/>
          </p:cNvPr>
          <p:cNvPicPr preferRelativeResize="0"/>
          <p:nvPr/>
        </p:nvPicPr>
        <p:blipFill>
          <a:blip r:embed="rId4">
            <a:alphaModFix/>
          </a:blip>
          <a:stretch>
            <a:fillRect/>
          </a:stretch>
        </p:blipFill>
        <p:spPr>
          <a:xfrm>
            <a:off x="2232000" y="1206938"/>
            <a:ext cx="4680000" cy="36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03800" y="452650"/>
            <a:ext cx="8936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Computer Vision Annotation Tool (CVAT) Video Demonstration</a:t>
            </a:r>
            <a:endParaRPr/>
          </a:p>
        </p:txBody>
      </p:sp>
      <p:sp>
        <p:nvSpPr>
          <p:cNvPr id="117" name="Google Shape;117;p20"/>
          <p:cNvSpPr/>
          <p:nvPr/>
        </p:nvSpPr>
        <p:spPr>
          <a:xfrm>
            <a:off x="311700" y="1540200"/>
            <a:ext cx="3960000" cy="28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18" name="Google Shape;118;p20" title="cvat video presentation 2.mp4">
            <a:hlinkClick r:id="rId3"/>
          </p:cNvPr>
          <p:cNvPicPr preferRelativeResize="0"/>
          <p:nvPr/>
        </p:nvPicPr>
        <p:blipFill>
          <a:blip r:embed="rId4">
            <a:alphaModFix/>
          </a:blip>
          <a:stretch>
            <a:fillRect/>
          </a:stretch>
        </p:blipFill>
        <p:spPr>
          <a:xfrm>
            <a:off x="401700" y="1630188"/>
            <a:ext cx="3780000" cy="2700000"/>
          </a:xfrm>
          <a:prstGeom prst="rect">
            <a:avLst/>
          </a:prstGeom>
          <a:noFill/>
          <a:ln>
            <a:noFill/>
          </a:ln>
        </p:spPr>
      </p:pic>
      <p:sp>
        <p:nvSpPr>
          <p:cNvPr id="119" name="Google Shape;119;p20"/>
          <p:cNvSpPr/>
          <p:nvPr/>
        </p:nvSpPr>
        <p:spPr>
          <a:xfrm>
            <a:off x="4878625" y="1540200"/>
            <a:ext cx="3960000" cy="28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120" name="Google Shape;120;p20" title="Cvat video for presentation 1.mp4">
            <a:hlinkClick r:id="rId5"/>
          </p:cNvPr>
          <p:cNvPicPr preferRelativeResize="0"/>
          <p:nvPr/>
        </p:nvPicPr>
        <p:blipFill>
          <a:blip r:embed="rId6">
            <a:alphaModFix/>
          </a:blip>
          <a:stretch>
            <a:fillRect/>
          </a:stretch>
        </p:blipFill>
        <p:spPr>
          <a:xfrm>
            <a:off x="4968625" y="1630200"/>
            <a:ext cx="3780000" cy="270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1612800"/>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8000"/>
              <a:t>Q/A</a:t>
            </a:r>
            <a:endParaRPr sz="80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