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22" Type="http://schemas.openxmlformats.org/officeDocument/2006/relationships/font" Target="fonts/Montserrat-regular.fntdata"/><Relationship Id="rId21" Type="http://schemas.openxmlformats.org/officeDocument/2006/relationships/font" Target="fonts/ProximaNova-boldItalic.fntdata"/><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roximaNova-bold.fntdata"/><Relationship Id="rId1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e2671d6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e2671d6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e2671d6c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e2671d6c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ce2671d6c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ce2671d6c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e2671d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e2671d6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e2671d6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e2671d6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300">
                <a:solidFill>
                  <a:schemeClr val="dk1"/>
                </a:solidFill>
                <a:latin typeface="Lato"/>
                <a:ea typeface="Lato"/>
                <a:cs typeface="Lato"/>
                <a:sym typeface="Lato"/>
              </a:rPr>
              <a:t>List outcomes and explain briefly each of them. 5 max</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Lato"/>
                <a:ea typeface="Lato"/>
                <a:cs typeface="Lato"/>
                <a:sym typeface="Lato"/>
              </a:rPr>
              <a:t>Main outcome of our projects</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sz="1300">
              <a:solidFill>
                <a:schemeClr val="dk1"/>
              </a:solidFill>
              <a:latin typeface="Lato"/>
              <a:ea typeface="Lato"/>
              <a:cs typeface="Lato"/>
              <a:sym typeface="Lato"/>
            </a:endParaRPr>
          </a:p>
          <a:p>
            <a:pPr indent="-311150" lvl="0" marL="457200" rtl="0" algn="l">
              <a:lnSpc>
                <a:spcPct val="115000"/>
              </a:lnSpc>
              <a:spcBef>
                <a:spcPts val="1200"/>
              </a:spcBef>
              <a:spcAft>
                <a:spcPts val="0"/>
              </a:spcAft>
              <a:buClr>
                <a:schemeClr val="dk1"/>
              </a:buClr>
              <a:buSzPts val="1300"/>
              <a:buFont typeface="Lato"/>
              <a:buChar char="-"/>
            </a:pPr>
            <a:r>
              <a:rPr lang="en-GB" sz="1300">
                <a:solidFill>
                  <a:schemeClr val="dk1"/>
                </a:solidFill>
                <a:latin typeface="Lato"/>
                <a:ea typeface="Lato"/>
                <a:cs typeface="Lato"/>
                <a:sym typeface="Lato"/>
              </a:rPr>
              <a:t>We compiled our own diverse dataset with real life videos/ Game videos</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GB" sz="1300">
                <a:solidFill>
                  <a:schemeClr val="dk1"/>
                </a:solidFill>
                <a:latin typeface="Lato"/>
                <a:ea typeface="Lato"/>
                <a:cs typeface="Lato"/>
                <a:sym typeface="Lato"/>
              </a:rPr>
              <a:t>We implemented media pipe pose to extract specific pose landmarks</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GB" sz="1300">
                <a:solidFill>
                  <a:schemeClr val="dk1"/>
                </a:solidFill>
                <a:latin typeface="Lato"/>
                <a:ea typeface="Lato"/>
                <a:cs typeface="Lato"/>
                <a:sym typeface="Lato"/>
              </a:rPr>
              <a:t>We discovered ways of implementing that data into training data</a:t>
            </a:r>
            <a:endParaRPr sz="1300">
              <a:solidFill>
                <a:schemeClr val="dk1"/>
              </a:solidFill>
              <a:latin typeface="Lato"/>
              <a:ea typeface="Lato"/>
              <a:cs typeface="Lato"/>
              <a:sym typeface="Lato"/>
            </a:endParaRPr>
          </a:p>
          <a:p>
            <a:pPr indent="-311150" lvl="0" marL="457200" rtl="0" algn="l">
              <a:lnSpc>
                <a:spcPct val="115000"/>
              </a:lnSpc>
              <a:spcBef>
                <a:spcPts val="0"/>
              </a:spcBef>
              <a:spcAft>
                <a:spcPts val="0"/>
              </a:spcAft>
              <a:buClr>
                <a:schemeClr val="dk1"/>
              </a:buClr>
              <a:buSzPts val="1300"/>
              <a:buFont typeface="Lato"/>
              <a:buChar char="-"/>
            </a:pPr>
            <a:r>
              <a:rPr lang="en-GB" sz="1300">
                <a:solidFill>
                  <a:schemeClr val="dk1"/>
                </a:solidFill>
                <a:latin typeface="Lato"/>
                <a:ea typeface="Lato"/>
                <a:cs typeface="Lato"/>
                <a:sym typeface="Lato"/>
              </a:rPr>
              <a:t>We used that data to train a model </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Lato"/>
                <a:ea typeface="Lato"/>
                <a:cs typeface="Lato"/>
                <a:sym typeface="Lato"/>
              </a:rPr>
              <a:t>Video of landmark extraction</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Lato"/>
                <a:ea typeface="Lato"/>
                <a:cs typeface="Lato"/>
                <a:sym typeface="Lato"/>
              </a:rPr>
              <a:t>Video of CVAT video of landmark /cvat merging</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Lato"/>
                <a:ea typeface="Lato"/>
                <a:cs typeface="Lato"/>
                <a:sym typeface="Lato"/>
              </a:rPr>
              <a:t>Screenshot merged dataset</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Lato"/>
                <a:ea typeface="Lato"/>
                <a:cs typeface="Lato"/>
                <a:sym typeface="Lato"/>
              </a:rPr>
              <a:t>Screenshot of model accuracy</a:t>
            </a:r>
            <a:endParaRPr sz="1300">
              <a:solidFill>
                <a:schemeClr val="dk1"/>
              </a:solidFill>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lang="en-GB" sz="1300">
                <a:solidFill>
                  <a:schemeClr val="dk1"/>
                </a:solidFill>
                <a:latin typeface="Lato"/>
                <a:ea typeface="Lato"/>
                <a:cs typeface="Lato"/>
                <a:sym typeface="Lato"/>
              </a:rPr>
              <a:t>Live camera presentation</a:t>
            </a:r>
            <a:endParaRPr sz="1300">
              <a:solidFill>
                <a:schemeClr val="dk1"/>
              </a:solidFill>
              <a:latin typeface="Lato"/>
              <a:ea typeface="Lato"/>
              <a:cs typeface="Lato"/>
              <a:sym typeface="Lato"/>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e2671d6c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e2671d6c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f0d5ff3d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f0d5ff3d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e96f10b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e96f10b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f0d5ff3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f0d5ff3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eeb8a60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eeb8a60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GB"/>
              <a:t>Limitations within the data</a:t>
            </a:r>
            <a:endParaRPr/>
          </a:p>
          <a:p>
            <a:pPr indent="-298450" lvl="0" marL="457200" rtl="0" algn="l">
              <a:spcBef>
                <a:spcPts val="0"/>
              </a:spcBef>
              <a:spcAft>
                <a:spcPts val="0"/>
              </a:spcAft>
              <a:buSzPts val="1100"/>
              <a:buChar char="-"/>
            </a:pPr>
            <a:r>
              <a:rPr lang="en-GB"/>
              <a:t>We were only able to track 1 person at a time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e96f10b64_4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e96f10b64_4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drive.google.com/file/d/1sATpqmfzlA99m_u5S4qQfcgmvg_QlSOS/view"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drive.google.com/file/d/1vhxujsV38reUCoxDh7MfKLKudh9ON2ZP/view" TargetMode="External"/><Relationship Id="rId4" Type="http://schemas.openxmlformats.org/officeDocument/2006/relationships/image" Target="../media/image8.jpg"/><Relationship Id="rId5" Type="http://schemas.openxmlformats.org/officeDocument/2006/relationships/hyperlink" Target="http://drive.google.com/file/d/1ivNp4GvDn3Fqkdrtw-xyNX0b3CVTyeuo/view" TargetMode="External"/><Relationship Id="rId6"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drive.google.com/file/d/1NJ3Fw8au-D9VuKefTpAX5oJ1MR5bHvQp/view" TargetMode="External"/><Relationship Id="rId4" Type="http://schemas.openxmlformats.org/officeDocument/2006/relationships/image" Target="../media/image10.jpg"/><Relationship Id="rId5" Type="http://schemas.openxmlformats.org/officeDocument/2006/relationships/hyperlink" Target="http://drive.google.com/file/d/1qxQNRPagAjIN4Owiu9mQg93_NEm86y1T/view" TargetMode="External"/><Relationship Id="rId6"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drive.google.com/file/d/1mMyQHaczJ7HKhqdknptQo-ewLV0k6l0W/view" TargetMode="Externa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4800">
                <a:latin typeface="Proxima Nova"/>
                <a:ea typeface="Proxima Nova"/>
                <a:cs typeface="Proxima Nova"/>
                <a:sym typeface="Proxima Nova"/>
              </a:rPr>
              <a:t>Using Machine Learning to Detect Falls In Real Time </a:t>
            </a:r>
            <a:endParaRPr sz="4800">
              <a:latin typeface="Proxima Nova"/>
              <a:ea typeface="Proxima Nova"/>
              <a:cs typeface="Proxima Nova"/>
              <a:sym typeface="Proxima Nova"/>
            </a:endParaRPr>
          </a:p>
          <a:p>
            <a:pPr indent="0" lvl="0" marL="0" rtl="0" algn="l">
              <a:spcBef>
                <a:spcPts val="0"/>
              </a:spcBef>
              <a:spcAft>
                <a:spcPts val="0"/>
              </a:spcAft>
              <a:buNone/>
            </a:pPr>
            <a:r>
              <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40000"/>
          </a:bodyPr>
          <a:lstStyle/>
          <a:p>
            <a:pPr indent="0" lvl="0" marL="0" rtl="0" algn="l">
              <a:spcBef>
                <a:spcPts val="0"/>
              </a:spcBef>
              <a:spcAft>
                <a:spcPts val="0"/>
              </a:spcAft>
              <a:buNone/>
            </a:pPr>
            <a:r>
              <a:rPr lang="en-GB" sz="2400">
                <a:latin typeface="Proxima Nova"/>
                <a:ea typeface="Proxima Nova"/>
                <a:cs typeface="Proxima Nova"/>
                <a:sym typeface="Proxima Nova"/>
              </a:rPr>
              <a:t>By Danylo Krywyj, Reece Wareham and Fuhad Owolabi</a:t>
            </a:r>
            <a:endParaRPr sz="2400">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Further Work</a:t>
            </a:r>
            <a:endParaRPr/>
          </a:p>
        </p:txBody>
      </p:sp>
      <p:sp>
        <p:nvSpPr>
          <p:cNvPr id="211" name="Google Shape;211;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Although the project is in a good state at the moment, they are still some improvements that could be made in the future to create a better detection system. This includes:</a:t>
            </a:r>
            <a:endParaRPr/>
          </a:p>
          <a:p>
            <a:pPr indent="-311150" lvl="0" marL="457200" rtl="0" algn="l">
              <a:spcBef>
                <a:spcPts val="1200"/>
              </a:spcBef>
              <a:spcAft>
                <a:spcPts val="0"/>
              </a:spcAft>
              <a:buSzPts val="1300"/>
              <a:buChar char="●"/>
            </a:pPr>
            <a:r>
              <a:rPr lang="en-GB"/>
              <a:t>Gathering more data for training to increase accuracy.</a:t>
            </a:r>
            <a:endParaRPr/>
          </a:p>
          <a:p>
            <a:pPr indent="-311150" lvl="0" marL="457200" rtl="0" algn="l">
              <a:spcBef>
                <a:spcPts val="0"/>
              </a:spcBef>
              <a:spcAft>
                <a:spcPts val="0"/>
              </a:spcAft>
              <a:buSzPts val="1300"/>
              <a:buChar char="●"/>
            </a:pPr>
            <a:r>
              <a:rPr lang="en-GB"/>
              <a:t>Experimenting with detecting more types of falls such as falling backwards.</a:t>
            </a:r>
            <a:endParaRPr/>
          </a:p>
          <a:p>
            <a:pPr indent="-311150" lvl="0" marL="457200" rtl="0" algn="l">
              <a:spcBef>
                <a:spcPts val="0"/>
              </a:spcBef>
              <a:spcAft>
                <a:spcPts val="0"/>
              </a:spcAft>
              <a:buSzPts val="1300"/>
              <a:buChar char="●"/>
            </a:pPr>
            <a:r>
              <a:rPr lang="en-GB"/>
              <a:t>Making a more user friendly interface for people to use the detection system.</a:t>
            </a:r>
            <a:endParaRPr/>
          </a:p>
          <a:p>
            <a:pPr indent="-311150" lvl="0" marL="457200" rtl="0" algn="l">
              <a:spcBef>
                <a:spcPts val="0"/>
              </a:spcBef>
              <a:spcAft>
                <a:spcPts val="0"/>
              </a:spcAft>
              <a:buSzPts val="1300"/>
              <a:buChar char="●"/>
            </a:pPr>
            <a:r>
              <a:rPr lang="en-GB"/>
              <a:t>Allowing for a larger range of cameras to work with the system.</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1052550" y="2022450"/>
            <a:ext cx="7038900" cy="1098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6500"/>
              <a:t>Q&amp;A</a:t>
            </a:r>
            <a:endParaRPr sz="6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4"/>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t>Thank you for listening!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141" name="Google Shape;141;p14"/>
          <p:cNvSpPr txBox="1"/>
          <p:nvPr>
            <p:ph idx="1" type="body"/>
          </p:nvPr>
        </p:nvSpPr>
        <p:spPr>
          <a:xfrm>
            <a:off x="1231375" y="1523450"/>
            <a:ext cx="4362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This project aims to develop a real-time fall detection system using machine learning algorithms.</a:t>
            </a:r>
            <a:endParaRPr/>
          </a:p>
          <a:p>
            <a:pPr indent="0" lvl="0" marL="0" rtl="0" algn="l">
              <a:spcBef>
                <a:spcPts val="1200"/>
              </a:spcBef>
              <a:spcAft>
                <a:spcPts val="0"/>
              </a:spcAft>
              <a:buNone/>
            </a:pPr>
            <a:r>
              <a:rPr lang="en-GB"/>
              <a:t>The data that we collected and used in this project is a combination of both real life footage of people falling and also video footage from video games.</a:t>
            </a:r>
            <a:endParaRPr/>
          </a:p>
          <a:p>
            <a:pPr indent="0" lvl="0" marL="0" rtl="0" algn="l">
              <a:spcBef>
                <a:spcPts val="1200"/>
              </a:spcBef>
              <a:spcAft>
                <a:spcPts val="0"/>
              </a:spcAft>
              <a:buNone/>
            </a:pPr>
            <a:r>
              <a:rPr lang="en-GB"/>
              <a:t>The ultimate goal of this project is to use machine learning to provide timely </a:t>
            </a:r>
            <a:r>
              <a:rPr lang="en-GB"/>
              <a:t>assistance</a:t>
            </a:r>
            <a:r>
              <a:rPr lang="en-GB"/>
              <a:t> to individuals who experience falls, particularly elderly individuals living alone, by automatically triggering alerts to caregivers or emergency services.</a:t>
            </a:r>
            <a:endParaRPr/>
          </a:p>
          <a:p>
            <a:pPr indent="0" lvl="0" marL="0" rtl="0" algn="l">
              <a:spcBef>
                <a:spcPts val="1200"/>
              </a:spcBef>
              <a:spcAft>
                <a:spcPts val="1200"/>
              </a:spcAft>
              <a:buNone/>
            </a:pPr>
            <a:r>
              <a:t/>
            </a:r>
            <a:endParaRPr/>
          </a:p>
        </p:txBody>
      </p:sp>
      <p:pic>
        <p:nvPicPr>
          <p:cNvPr id="142" name="Google Shape;142;p14" title="cartoon walking.mp4">
            <a:hlinkClick r:id="rId3"/>
          </p:cNvPr>
          <p:cNvPicPr preferRelativeResize="0"/>
          <p:nvPr/>
        </p:nvPicPr>
        <p:blipFill>
          <a:blip r:embed="rId4">
            <a:alphaModFix/>
          </a:blip>
          <a:stretch>
            <a:fillRect/>
          </a:stretch>
        </p:blipFill>
        <p:spPr>
          <a:xfrm>
            <a:off x="5723125" y="1762200"/>
            <a:ext cx="3244925" cy="2433694"/>
          </a:xfrm>
          <a:prstGeom prst="rect">
            <a:avLst/>
          </a:prstGeom>
          <a:noFill/>
          <a:ln>
            <a:noFill/>
          </a:ln>
          <a:effectLst>
            <a:outerShdw blurRad="57150" rotWithShape="0" algn="bl" dir="5400000" dist="19050">
              <a:schemeClr val="dk1">
                <a:alpha val="50000"/>
              </a:scheme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Outcomes of the Project</a:t>
            </a:r>
            <a:endParaRPr/>
          </a:p>
        </p:txBody>
      </p:sp>
      <p:pic>
        <p:nvPicPr>
          <p:cNvPr id="148" name="Google Shape;148;p15"/>
          <p:cNvPicPr preferRelativeResize="0"/>
          <p:nvPr/>
        </p:nvPicPr>
        <p:blipFill>
          <a:blip r:embed="rId3">
            <a:alphaModFix/>
          </a:blip>
          <a:stretch>
            <a:fillRect/>
          </a:stretch>
        </p:blipFill>
        <p:spPr>
          <a:xfrm>
            <a:off x="6013175" y="1350425"/>
            <a:ext cx="2644875" cy="3263550"/>
          </a:xfrm>
          <a:prstGeom prst="rect">
            <a:avLst/>
          </a:prstGeom>
          <a:noFill/>
          <a:ln>
            <a:noFill/>
          </a:ln>
        </p:spPr>
      </p:pic>
      <p:sp>
        <p:nvSpPr>
          <p:cNvPr id="149" name="Google Shape;149;p15"/>
          <p:cNvSpPr txBox="1"/>
          <p:nvPr/>
        </p:nvSpPr>
        <p:spPr>
          <a:xfrm>
            <a:off x="329650" y="1432000"/>
            <a:ext cx="4798800" cy="5079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chemeClr val="lt1"/>
              </a:buClr>
              <a:buSzPts val="1000"/>
              <a:buFont typeface="Lato"/>
              <a:buChar char="●"/>
            </a:pPr>
            <a:r>
              <a:rPr lang="en-GB" sz="1000">
                <a:solidFill>
                  <a:schemeClr val="lt1"/>
                </a:solidFill>
                <a:latin typeface="Lato"/>
                <a:ea typeface="Lato"/>
                <a:cs typeface="Lato"/>
                <a:sym typeface="Lato"/>
              </a:rPr>
              <a:t>Compiling Dataset - We compiled our own dataset from various sources including real life footage and game footage.</a:t>
            </a:r>
            <a:endParaRPr sz="1000">
              <a:solidFill>
                <a:schemeClr val="lt1"/>
              </a:solidFill>
              <a:latin typeface="Lato"/>
              <a:ea typeface="Lato"/>
              <a:cs typeface="Lato"/>
              <a:sym typeface="Lato"/>
            </a:endParaRPr>
          </a:p>
        </p:txBody>
      </p:sp>
      <p:sp>
        <p:nvSpPr>
          <p:cNvPr id="150" name="Google Shape;150;p15"/>
          <p:cNvSpPr txBox="1"/>
          <p:nvPr/>
        </p:nvSpPr>
        <p:spPr>
          <a:xfrm>
            <a:off x="329650" y="2016110"/>
            <a:ext cx="4798800" cy="7470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chemeClr val="lt1"/>
              </a:buClr>
              <a:buSzPts val="1000"/>
              <a:buFont typeface="Lato"/>
              <a:buChar char="●"/>
            </a:pPr>
            <a:r>
              <a:rPr lang="en-GB" sz="1000">
                <a:solidFill>
                  <a:schemeClr val="lt1"/>
                </a:solidFill>
                <a:latin typeface="Lato"/>
                <a:ea typeface="Lato"/>
                <a:cs typeface="Lato"/>
                <a:sym typeface="Lato"/>
              </a:rPr>
              <a:t>Automated Pose Detection Tool - Using  ‘mediapipe’ and ‘opencv’ to efficiently automate human pose detection in videos/ images, by identifying key landmarks and creating organised,  datasets for broader applications.</a:t>
            </a:r>
            <a:endParaRPr sz="1000">
              <a:solidFill>
                <a:schemeClr val="lt1"/>
              </a:solidFill>
              <a:latin typeface="Lato"/>
              <a:ea typeface="Lato"/>
              <a:cs typeface="Lato"/>
              <a:sym typeface="Lato"/>
            </a:endParaRPr>
          </a:p>
        </p:txBody>
      </p:sp>
      <p:sp>
        <p:nvSpPr>
          <p:cNvPr id="151" name="Google Shape;151;p15"/>
          <p:cNvSpPr txBox="1"/>
          <p:nvPr/>
        </p:nvSpPr>
        <p:spPr>
          <a:xfrm>
            <a:off x="329650" y="2839300"/>
            <a:ext cx="4798800" cy="9699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chemeClr val="lt1"/>
              </a:buClr>
              <a:buSzPts val="1000"/>
              <a:buFont typeface="Lato"/>
              <a:buChar char="●"/>
            </a:pPr>
            <a:r>
              <a:rPr lang="en-GB" sz="1000">
                <a:solidFill>
                  <a:schemeClr val="lt1"/>
                </a:solidFill>
                <a:latin typeface="Lato"/>
                <a:ea typeface="Lato"/>
                <a:cs typeface="Lato"/>
                <a:sym typeface="Lato"/>
              </a:rPr>
              <a:t>Automated Annotation Merging Tool - This tool merges the extracted landmark data from CSV files with external annotations from CVAT, creating a new CSV file that integrates annotations with pose landmark data .</a:t>
            </a:r>
            <a:endParaRPr sz="1000">
              <a:solidFill>
                <a:schemeClr val="lt1"/>
              </a:solidFill>
              <a:latin typeface="Lato"/>
              <a:ea typeface="Lato"/>
              <a:cs typeface="Lato"/>
              <a:sym typeface="Lato"/>
            </a:endParaRPr>
          </a:p>
        </p:txBody>
      </p:sp>
      <p:sp>
        <p:nvSpPr>
          <p:cNvPr id="152" name="Google Shape;152;p15"/>
          <p:cNvSpPr txBox="1"/>
          <p:nvPr/>
        </p:nvSpPr>
        <p:spPr>
          <a:xfrm>
            <a:off x="329650" y="3885400"/>
            <a:ext cx="4798800" cy="5079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chemeClr val="lt1"/>
              </a:buClr>
              <a:buSzPts val="1000"/>
              <a:buFont typeface="Lato"/>
              <a:buChar char="●"/>
            </a:pPr>
            <a:r>
              <a:rPr lang="en-GB" sz="1000">
                <a:solidFill>
                  <a:schemeClr val="lt1"/>
                </a:solidFill>
                <a:latin typeface="Lato"/>
                <a:ea typeface="Lato"/>
                <a:cs typeface="Lato"/>
                <a:sym typeface="Lato"/>
              </a:rPr>
              <a:t>Fall Detection Model -  A Support Vector Machine model was trained on the merged CSV files with an outcome of 93% accuracy after backtesting.</a:t>
            </a:r>
            <a:endParaRPr sz="1000">
              <a:solidFill>
                <a:schemeClr val="lt1"/>
              </a:solidFill>
              <a:latin typeface="Lato"/>
              <a:ea typeface="Lato"/>
              <a:cs typeface="Lato"/>
              <a:sym typeface="Lato"/>
            </a:endParaRPr>
          </a:p>
        </p:txBody>
      </p:sp>
      <p:sp>
        <p:nvSpPr>
          <p:cNvPr id="153" name="Google Shape;153;p15"/>
          <p:cNvSpPr txBox="1"/>
          <p:nvPr/>
        </p:nvSpPr>
        <p:spPr>
          <a:xfrm>
            <a:off x="329650" y="4469500"/>
            <a:ext cx="4798800" cy="507900"/>
          </a:xfrm>
          <a:prstGeom prst="rect">
            <a:avLst/>
          </a:prstGeom>
          <a:noFill/>
          <a:ln>
            <a:noFill/>
          </a:ln>
        </p:spPr>
        <p:txBody>
          <a:bodyPr anchorCtr="0" anchor="t" bIns="91425" lIns="91425" spcFirstLastPara="1" rIns="91425" wrap="square" tIns="91425">
            <a:noAutofit/>
          </a:bodyPr>
          <a:lstStyle/>
          <a:p>
            <a:pPr indent="-292100" lvl="0" marL="457200" rtl="0" algn="l">
              <a:lnSpc>
                <a:spcPct val="150000"/>
              </a:lnSpc>
              <a:spcBef>
                <a:spcPts val="0"/>
              </a:spcBef>
              <a:spcAft>
                <a:spcPts val="0"/>
              </a:spcAft>
              <a:buClr>
                <a:schemeClr val="lt1"/>
              </a:buClr>
              <a:buSzPts val="1000"/>
              <a:buFont typeface="Lato"/>
              <a:buChar char="●"/>
            </a:pPr>
            <a:r>
              <a:rPr lang="en-GB" sz="1000">
                <a:solidFill>
                  <a:schemeClr val="lt1"/>
                </a:solidFill>
                <a:latin typeface="Lato"/>
                <a:ea typeface="Lato"/>
                <a:cs typeface="Lato"/>
                <a:sym typeface="Lato"/>
              </a:rPr>
              <a:t>Fall Detection System Prototype - Using external videos and live camera, we tested our models capability outside of its training data.     </a:t>
            </a:r>
            <a:endParaRPr sz="1000">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Initial Proposal vs Final Prototype</a:t>
            </a:r>
            <a:endParaRPr/>
          </a:p>
        </p:txBody>
      </p:sp>
      <p:sp>
        <p:nvSpPr>
          <p:cNvPr id="159" name="Google Shape;159;p16"/>
          <p:cNvSpPr txBox="1"/>
          <p:nvPr>
            <p:ph idx="1" type="body"/>
          </p:nvPr>
        </p:nvSpPr>
        <p:spPr>
          <a:xfrm>
            <a:off x="1297500" y="1536700"/>
            <a:ext cx="7038900" cy="29112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a:t>The initial proposal for this project was to </a:t>
            </a:r>
            <a:r>
              <a:rPr lang="en-GB"/>
              <a:t>create</a:t>
            </a:r>
            <a:r>
              <a:rPr lang="en-GB"/>
              <a:t> a machine learning prototype that has the capability to detect a person falling from video footage. Initially, this was quite vague and didn’t give us lots to work with including not providing us with a dataset already, therefore we expanded on this idea by setting </a:t>
            </a:r>
            <a:r>
              <a:rPr lang="en-GB"/>
              <a:t>ourselves the following goals:</a:t>
            </a:r>
            <a:r>
              <a:rPr lang="en-GB"/>
              <a:t> </a:t>
            </a:r>
            <a:endParaRPr/>
          </a:p>
          <a:p>
            <a:pPr indent="-298767" lvl="0" marL="457200" rtl="0" algn="l">
              <a:spcBef>
                <a:spcPts val="1200"/>
              </a:spcBef>
              <a:spcAft>
                <a:spcPts val="0"/>
              </a:spcAft>
              <a:buSzPct val="100000"/>
              <a:buChar char="●"/>
            </a:pPr>
            <a:r>
              <a:rPr lang="en-GB"/>
              <a:t>Gathering video </a:t>
            </a:r>
            <a:r>
              <a:rPr lang="en-GB"/>
              <a:t>footage</a:t>
            </a:r>
            <a:r>
              <a:rPr lang="en-GB"/>
              <a:t> for use in a dataset. This mainly consisted of forward falls to keep the scope manageable.</a:t>
            </a:r>
            <a:endParaRPr/>
          </a:p>
          <a:p>
            <a:pPr indent="-298767" lvl="0" marL="457200" rtl="0" algn="l">
              <a:spcBef>
                <a:spcPts val="0"/>
              </a:spcBef>
              <a:spcAft>
                <a:spcPts val="0"/>
              </a:spcAft>
              <a:buSzPct val="100000"/>
              <a:buChar char="●"/>
            </a:pPr>
            <a:r>
              <a:rPr lang="en-GB"/>
              <a:t>Properly labelling the dataset and prepare it for machine learning algorithms.</a:t>
            </a:r>
            <a:endParaRPr/>
          </a:p>
          <a:p>
            <a:pPr indent="-298767" lvl="0" marL="457200" rtl="0" algn="l">
              <a:spcBef>
                <a:spcPts val="0"/>
              </a:spcBef>
              <a:spcAft>
                <a:spcPts val="0"/>
              </a:spcAft>
              <a:buSzPct val="100000"/>
              <a:buChar char="●"/>
            </a:pPr>
            <a:r>
              <a:rPr lang="en-GB"/>
              <a:t>Evaluating and comparing machine learning algorithms to find the best accuracy.</a:t>
            </a:r>
            <a:endParaRPr/>
          </a:p>
          <a:p>
            <a:pPr indent="0" lvl="0" marL="0" rtl="0" algn="l">
              <a:spcBef>
                <a:spcPts val="1200"/>
              </a:spcBef>
              <a:spcAft>
                <a:spcPts val="1200"/>
              </a:spcAft>
              <a:buNone/>
            </a:pPr>
            <a:r>
              <a:rPr lang="en-GB"/>
              <a:t>The final prototype we are demonstrating today completes all of these </a:t>
            </a:r>
            <a:r>
              <a:rPr lang="en-GB"/>
              <a:t>established</a:t>
            </a:r>
            <a:r>
              <a:rPr lang="en-GB"/>
              <a:t> goals of the project including some extras that were added throughout the project such as detecting in real time. In its final state, the prototype is a support vector machine that has been trained using video footage we have gathered and labelled. Our prototype also includes an experimental notification system that notifies a user when a fall has been detected. Lastly, the prototype works in real time and can be used in combination with camera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Game Footage For Fall Detection</a:t>
            </a:r>
            <a:endParaRPr/>
          </a:p>
        </p:txBody>
      </p:sp>
      <p:sp>
        <p:nvSpPr>
          <p:cNvPr id="165" name="Google Shape;165;p17"/>
          <p:cNvSpPr txBox="1"/>
          <p:nvPr>
            <p:ph idx="1" type="body"/>
          </p:nvPr>
        </p:nvSpPr>
        <p:spPr>
          <a:xfrm>
            <a:off x="1297500" y="1567550"/>
            <a:ext cx="44280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Due to the limited amount of suitable data of people falling over, we had to find new ways of gathering data that we could collect in abundance. One of the main sources we used to get data is using game footage of characters falling over. </a:t>
            </a:r>
            <a:endParaRPr/>
          </a:p>
          <a:p>
            <a:pPr indent="0" lvl="0" marL="0" rtl="0" algn="l">
              <a:spcBef>
                <a:spcPts val="1200"/>
              </a:spcBef>
              <a:spcAft>
                <a:spcPts val="0"/>
              </a:spcAft>
              <a:buNone/>
            </a:pPr>
            <a:r>
              <a:rPr lang="en-GB"/>
              <a:t>The main game we sourced this data from was Grand Theft Auto V due to its useful ragdoll physics that somewhat accurately represent people falling over in real life. To make the characters ragdoll when needed, we used a mod called Ragdoll on Demand.</a:t>
            </a:r>
            <a:endParaRPr/>
          </a:p>
          <a:p>
            <a:pPr indent="0" lvl="0" marL="0" rtl="0" algn="l">
              <a:spcBef>
                <a:spcPts val="1200"/>
              </a:spcBef>
              <a:spcAft>
                <a:spcPts val="0"/>
              </a:spcAft>
              <a:buNone/>
            </a:pPr>
            <a:r>
              <a:rPr lang="en-GB"/>
              <a:t>This was </a:t>
            </a:r>
            <a:r>
              <a:rPr lang="en-GB"/>
              <a:t> useful because we were able to </a:t>
            </a:r>
            <a:r>
              <a:rPr lang="en-GB"/>
              <a:t>gather large amounts of data very quickly by recording high quality footage of the characters falling over which allowed us to expand out dataset very rapidly. Without the use of game footage, our dataset would have been very small leading to a less </a:t>
            </a:r>
            <a:r>
              <a:rPr lang="en-GB"/>
              <a:t>accurate</a:t>
            </a:r>
            <a:r>
              <a:rPr lang="en-GB"/>
              <a:t> model.</a:t>
            </a:r>
            <a:endParaRPr/>
          </a:p>
          <a:p>
            <a:pPr indent="0" lvl="0" marL="0" rtl="0" algn="l">
              <a:spcBef>
                <a:spcPts val="1200"/>
              </a:spcBef>
              <a:spcAft>
                <a:spcPts val="1200"/>
              </a:spcAft>
              <a:buNone/>
            </a:pPr>
            <a:r>
              <a:t/>
            </a:r>
            <a:endParaRPr/>
          </a:p>
        </p:txBody>
      </p:sp>
      <p:pic>
        <p:nvPicPr>
          <p:cNvPr id="166" name="Google Shape;166;p17"/>
          <p:cNvPicPr preferRelativeResize="0"/>
          <p:nvPr/>
        </p:nvPicPr>
        <p:blipFill>
          <a:blip r:embed="rId3">
            <a:alphaModFix/>
          </a:blip>
          <a:stretch>
            <a:fillRect/>
          </a:stretch>
        </p:blipFill>
        <p:spPr>
          <a:xfrm>
            <a:off x="5843050" y="1696025"/>
            <a:ext cx="3113702" cy="17514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Prototype</a:t>
            </a:r>
            <a:endParaRPr/>
          </a:p>
        </p:txBody>
      </p:sp>
      <p:pic>
        <p:nvPicPr>
          <p:cNvPr id="172" name="Google Shape;172;p18"/>
          <p:cNvPicPr preferRelativeResize="0"/>
          <p:nvPr/>
        </p:nvPicPr>
        <p:blipFill>
          <a:blip r:embed="rId3">
            <a:alphaModFix/>
          </a:blip>
          <a:stretch>
            <a:fillRect/>
          </a:stretch>
        </p:blipFill>
        <p:spPr>
          <a:xfrm>
            <a:off x="1087350" y="1516425"/>
            <a:ext cx="2353325" cy="1289075"/>
          </a:xfrm>
          <a:prstGeom prst="rect">
            <a:avLst/>
          </a:prstGeom>
          <a:noFill/>
          <a:ln>
            <a:noFill/>
          </a:ln>
        </p:spPr>
      </p:pic>
      <p:cxnSp>
        <p:nvCxnSpPr>
          <p:cNvPr id="173" name="Google Shape;173;p18"/>
          <p:cNvCxnSpPr/>
          <p:nvPr/>
        </p:nvCxnSpPr>
        <p:spPr>
          <a:xfrm>
            <a:off x="3473250" y="2160963"/>
            <a:ext cx="751500" cy="6300"/>
          </a:xfrm>
          <a:prstGeom prst="straightConnector1">
            <a:avLst/>
          </a:prstGeom>
          <a:noFill/>
          <a:ln cap="flat" cmpd="sng" w="9525">
            <a:solidFill>
              <a:schemeClr val="dk2"/>
            </a:solidFill>
            <a:prstDash val="solid"/>
            <a:round/>
            <a:headEnd len="med" w="med" type="none"/>
            <a:tailEnd len="med" w="med" type="triangle"/>
          </a:ln>
        </p:spPr>
      </p:cxnSp>
      <p:pic>
        <p:nvPicPr>
          <p:cNvPr id="174" name="Google Shape;174;p18"/>
          <p:cNvPicPr preferRelativeResize="0"/>
          <p:nvPr/>
        </p:nvPicPr>
        <p:blipFill>
          <a:blip r:embed="rId4">
            <a:alphaModFix/>
          </a:blip>
          <a:stretch>
            <a:fillRect/>
          </a:stretch>
        </p:blipFill>
        <p:spPr>
          <a:xfrm>
            <a:off x="4257325" y="1528302"/>
            <a:ext cx="2353324" cy="1265323"/>
          </a:xfrm>
          <a:prstGeom prst="rect">
            <a:avLst/>
          </a:prstGeom>
          <a:noFill/>
          <a:ln>
            <a:noFill/>
          </a:ln>
        </p:spPr>
      </p:pic>
      <p:cxnSp>
        <p:nvCxnSpPr>
          <p:cNvPr id="175" name="Google Shape;175;p18"/>
          <p:cNvCxnSpPr>
            <a:stCxn id="174" idx="3"/>
            <a:endCxn id="176" idx="3"/>
          </p:cNvCxnSpPr>
          <p:nvPr/>
        </p:nvCxnSpPr>
        <p:spPr>
          <a:xfrm>
            <a:off x="6610649" y="2160963"/>
            <a:ext cx="1894800" cy="1968300"/>
          </a:xfrm>
          <a:prstGeom prst="curvedConnector3">
            <a:avLst>
              <a:gd fmla="val 112568" name="adj1"/>
            </a:avLst>
          </a:prstGeom>
          <a:noFill/>
          <a:ln cap="flat" cmpd="sng" w="9525">
            <a:solidFill>
              <a:schemeClr val="dk2"/>
            </a:solidFill>
            <a:prstDash val="solid"/>
            <a:round/>
            <a:headEnd len="med" w="med" type="none"/>
            <a:tailEnd len="med" w="med" type="triangle"/>
          </a:ln>
        </p:spPr>
      </p:cxnSp>
      <p:pic>
        <p:nvPicPr>
          <p:cNvPr id="176" name="Google Shape;176;p18"/>
          <p:cNvPicPr preferRelativeResize="0"/>
          <p:nvPr/>
        </p:nvPicPr>
        <p:blipFill>
          <a:blip r:embed="rId5">
            <a:alphaModFix/>
          </a:blip>
          <a:stretch>
            <a:fillRect/>
          </a:stretch>
        </p:blipFill>
        <p:spPr>
          <a:xfrm>
            <a:off x="4921188" y="3496526"/>
            <a:ext cx="3584268" cy="1265325"/>
          </a:xfrm>
          <a:prstGeom prst="rect">
            <a:avLst/>
          </a:prstGeom>
          <a:noFill/>
          <a:ln>
            <a:noFill/>
          </a:ln>
        </p:spPr>
      </p:pic>
      <p:cxnSp>
        <p:nvCxnSpPr>
          <p:cNvPr id="177" name="Google Shape;177;p18"/>
          <p:cNvCxnSpPr>
            <a:stCxn id="176" idx="1"/>
            <a:endCxn id="178" idx="3"/>
          </p:cNvCxnSpPr>
          <p:nvPr/>
        </p:nvCxnSpPr>
        <p:spPr>
          <a:xfrm rot="10800000">
            <a:off x="3440688" y="4111488"/>
            <a:ext cx="1480500" cy="17700"/>
          </a:xfrm>
          <a:prstGeom prst="straightConnector1">
            <a:avLst/>
          </a:prstGeom>
          <a:noFill/>
          <a:ln cap="flat" cmpd="sng" w="9525">
            <a:solidFill>
              <a:schemeClr val="dk2"/>
            </a:solidFill>
            <a:prstDash val="solid"/>
            <a:round/>
            <a:headEnd len="med" w="med" type="none"/>
            <a:tailEnd len="med" w="med" type="triangle"/>
          </a:ln>
        </p:spPr>
      </p:cxnSp>
      <p:sp>
        <p:nvSpPr>
          <p:cNvPr id="179" name="Google Shape;179;p18"/>
          <p:cNvSpPr txBox="1"/>
          <p:nvPr/>
        </p:nvSpPr>
        <p:spPr>
          <a:xfrm>
            <a:off x="1019125" y="3431325"/>
            <a:ext cx="2253300" cy="114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178" name="Google Shape;178;p18"/>
          <p:cNvSpPr/>
          <p:nvPr/>
        </p:nvSpPr>
        <p:spPr>
          <a:xfrm>
            <a:off x="1087413" y="3466800"/>
            <a:ext cx="2353200" cy="12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900">
                <a:solidFill>
                  <a:schemeClr val="lt1"/>
                </a:solidFill>
                <a:latin typeface="Lato"/>
                <a:ea typeface="Lato"/>
                <a:cs typeface="Lato"/>
                <a:sym typeface="Lato"/>
              </a:rPr>
              <a:t>Person </a:t>
            </a:r>
            <a:r>
              <a:rPr b="1" lang="en-GB" sz="1900">
                <a:solidFill>
                  <a:schemeClr val="lt1"/>
                </a:solidFill>
                <a:latin typeface="Lato"/>
                <a:ea typeface="Lato"/>
                <a:cs typeface="Lato"/>
                <a:sym typeface="Lato"/>
              </a:rPr>
              <a:t>receives</a:t>
            </a:r>
            <a:r>
              <a:rPr b="1" lang="en-GB" sz="1900">
                <a:solidFill>
                  <a:schemeClr val="lt1"/>
                </a:solidFill>
                <a:latin typeface="Lato"/>
                <a:ea typeface="Lato"/>
                <a:cs typeface="Lato"/>
                <a:sym typeface="Lato"/>
              </a:rPr>
              <a:t> assistance</a:t>
            </a:r>
            <a:endParaRPr b="1" sz="1900">
              <a:solidFill>
                <a:schemeClr val="lt1"/>
              </a:solidFill>
              <a:latin typeface="Lato"/>
              <a:ea typeface="Lato"/>
              <a:cs typeface="Lato"/>
              <a:sym typeface="Lato"/>
            </a:endParaRPr>
          </a:p>
        </p:txBody>
      </p:sp>
      <p:sp>
        <p:nvSpPr>
          <p:cNvPr id="180" name="Google Shape;180;p18"/>
          <p:cNvSpPr txBox="1"/>
          <p:nvPr/>
        </p:nvSpPr>
        <p:spPr>
          <a:xfrm>
            <a:off x="1533675" y="1119450"/>
            <a:ext cx="2018100" cy="1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No Fall Detected</a:t>
            </a:r>
            <a:endParaRPr sz="1300">
              <a:solidFill>
                <a:schemeClr val="lt1"/>
              </a:solidFill>
              <a:latin typeface="Lato"/>
              <a:ea typeface="Lato"/>
              <a:cs typeface="Lato"/>
              <a:sym typeface="Lato"/>
            </a:endParaRPr>
          </a:p>
        </p:txBody>
      </p:sp>
      <p:sp>
        <p:nvSpPr>
          <p:cNvPr id="181" name="Google Shape;181;p18"/>
          <p:cNvSpPr txBox="1"/>
          <p:nvPr/>
        </p:nvSpPr>
        <p:spPr>
          <a:xfrm>
            <a:off x="4867338" y="1119450"/>
            <a:ext cx="1743300" cy="1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Fall Detected</a:t>
            </a:r>
            <a:endParaRPr sz="1300">
              <a:solidFill>
                <a:schemeClr val="lt1"/>
              </a:solidFill>
              <a:latin typeface="Lato"/>
              <a:ea typeface="Lato"/>
              <a:cs typeface="Lato"/>
              <a:sym typeface="Lato"/>
            </a:endParaRPr>
          </a:p>
        </p:txBody>
      </p:sp>
      <p:sp>
        <p:nvSpPr>
          <p:cNvPr id="182" name="Google Shape;182;p18"/>
          <p:cNvSpPr txBox="1"/>
          <p:nvPr/>
        </p:nvSpPr>
        <p:spPr>
          <a:xfrm rot="4354">
            <a:off x="7249199" y="1878738"/>
            <a:ext cx="1894802"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Alert </a:t>
            </a:r>
            <a:r>
              <a:rPr lang="en-GB" sz="1300">
                <a:solidFill>
                  <a:schemeClr val="lt1"/>
                </a:solidFill>
                <a:latin typeface="Lato"/>
                <a:ea typeface="Lato"/>
                <a:cs typeface="Lato"/>
                <a:sym typeface="Lato"/>
              </a:rPr>
              <a:t>notification sent </a:t>
            </a:r>
            <a:endParaRPr sz="1300">
              <a:solidFill>
                <a:schemeClr val="lt1"/>
              </a:solidFill>
              <a:latin typeface="Lato"/>
              <a:ea typeface="Lato"/>
              <a:cs typeface="Lato"/>
              <a:sym typeface="Lato"/>
            </a:endParaRPr>
          </a:p>
        </p:txBody>
      </p:sp>
      <p:sp>
        <p:nvSpPr>
          <p:cNvPr id="183" name="Google Shape;183;p18"/>
          <p:cNvSpPr txBox="1"/>
          <p:nvPr/>
        </p:nvSpPr>
        <p:spPr>
          <a:xfrm>
            <a:off x="5704275" y="3086100"/>
            <a:ext cx="2018100" cy="29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chemeClr val="lt1"/>
                </a:solidFill>
                <a:latin typeface="Lato"/>
                <a:ea typeface="Lato"/>
                <a:cs typeface="Lato"/>
                <a:sym typeface="Lato"/>
              </a:rPr>
              <a:t>Alert </a:t>
            </a:r>
            <a:r>
              <a:rPr lang="en-GB" sz="1300">
                <a:solidFill>
                  <a:schemeClr val="lt1"/>
                </a:solidFill>
                <a:latin typeface="Lato"/>
                <a:ea typeface="Lato"/>
                <a:cs typeface="Lato"/>
                <a:sym typeface="Lato"/>
              </a:rPr>
              <a:t>received</a:t>
            </a:r>
            <a:r>
              <a:rPr lang="en-GB" sz="1300">
                <a:solidFill>
                  <a:schemeClr val="lt1"/>
                </a:solidFill>
                <a:latin typeface="Lato"/>
                <a:ea typeface="Lato"/>
                <a:cs typeface="Lato"/>
                <a:sym typeface="Lato"/>
              </a:rPr>
              <a:t> on mobile</a:t>
            </a:r>
            <a:endParaRPr sz="1300">
              <a:solidFill>
                <a:schemeClr val="lt1"/>
              </a:solidFill>
              <a:latin typeface="Lato"/>
              <a:ea typeface="Lato"/>
              <a:cs typeface="Lato"/>
              <a:sym typeface="Lato"/>
            </a:endParaRPr>
          </a:p>
        </p:txBody>
      </p:sp>
      <p:pic>
        <p:nvPicPr>
          <p:cNvPr id="184" name="Google Shape;184;p18"/>
          <p:cNvPicPr preferRelativeResize="0"/>
          <p:nvPr/>
        </p:nvPicPr>
        <p:blipFill>
          <a:blip r:embed="rId6">
            <a:alphaModFix/>
          </a:blip>
          <a:stretch>
            <a:fillRect/>
          </a:stretch>
        </p:blipFill>
        <p:spPr>
          <a:xfrm>
            <a:off x="8545499" y="2370799"/>
            <a:ext cx="434700" cy="434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Fall Detection</a:t>
            </a:r>
            <a:endParaRPr/>
          </a:p>
        </p:txBody>
      </p:sp>
      <p:pic>
        <p:nvPicPr>
          <p:cNvPr id="190" name="Google Shape;190;p19" title="Recording 2024-04-22 145852 (online-video-cutter.com) (1).mp4">
            <a:hlinkClick r:id="rId3"/>
          </p:cNvPr>
          <p:cNvPicPr preferRelativeResize="0"/>
          <p:nvPr/>
        </p:nvPicPr>
        <p:blipFill>
          <a:blip r:embed="rId4">
            <a:alphaModFix/>
          </a:blip>
          <a:stretch>
            <a:fillRect/>
          </a:stretch>
        </p:blipFill>
        <p:spPr>
          <a:xfrm>
            <a:off x="360000" y="1440000"/>
            <a:ext cx="4140000" cy="3060000"/>
          </a:xfrm>
          <a:prstGeom prst="rect">
            <a:avLst/>
          </a:prstGeom>
          <a:noFill/>
          <a:ln>
            <a:noFill/>
          </a:ln>
        </p:spPr>
      </p:pic>
      <p:pic>
        <p:nvPicPr>
          <p:cNvPr id="191" name="Google Shape;191;p19" title="fall_detection_gui.mp4">
            <a:hlinkClick r:id="rId5"/>
          </p:cNvPr>
          <p:cNvPicPr preferRelativeResize="0"/>
          <p:nvPr/>
        </p:nvPicPr>
        <p:blipFill>
          <a:blip r:embed="rId6">
            <a:alphaModFix/>
          </a:blip>
          <a:stretch>
            <a:fillRect/>
          </a:stretch>
        </p:blipFill>
        <p:spPr>
          <a:xfrm>
            <a:off x="4680000" y="1440000"/>
            <a:ext cx="4140000" cy="306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0"/>
          <p:cNvSpPr txBox="1"/>
          <p:nvPr>
            <p:ph type="title"/>
          </p:nvPr>
        </p:nvSpPr>
        <p:spPr>
          <a:xfrm>
            <a:off x="1297500" y="393750"/>
            <a:ext cx="7038900" cy="55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Limitations of our Model</a:t>
            </a:r>
            <a:endParaRPr/>
          </a:p>
        </p:txBody>
      </p:sp>
      <p:pic>
        <p:nvPicPr>
          <p:cNvPr id="197" name="Google Shape;197;p20" title="Recording 2024-04-22 153806.mp4">
            <a:hlinkClick r:id="rId3"/>
          </p:cNvPr>
          <p:cNvPicPr preferRelativeResize="0"/>
          <p:nvPr/>
        </p:nvPicPr>
        <p:blipFill>
          <a:blip r:embed="rId4">
            <a:alphaModFix/>
          </a:blip>
          <a:stretch>
            <a:fillRect/>
          </a:stretch>
        </p:blipFill>
        <p:spPr>
          <a:xfrm>
            <a:off x="4680000" y="1440000"/>
            <a:ext cx="4140000" cy="3060000"/>
          </a:xfrm>
          <a:prstGeom prst="rect">
            <a:avLst/>
          </a:prstGeom>
          <a:noFill/>
          <a:ln>
            <a:noFill/>
          </a:ln>
          <a:effectLst>
            <a:outerShdw blurRad="57150" rotWithShape="0" algn="bl" dir="5400000" dist="19050">
              <a:srgbClr val="000000">
                <a:alpha val="50000"/>
              </a:srgbClr>
            </a:outerShdw>
          </a:effectLst>
        </p:spPr>
      </p:pic>
      <p:pic>
        <p:nvPicPr>
          <p:cNvPr id="198" name="Google Shape;198;p20" title="Recording 2024-04-22 161358 (online-video-cutter.com).mp4">
            <a:hlinkClick r:id="rId5"/>
          </p:cNvPr>
          <p:cNvPicPr preferRelativeResize="0"/>
          <p:nvPr/>
        </p:nvPicPr>
        <p:blipFill>
          <a:blip r:embed="rId6">
            <a:alphaModFix/>
          </a:blip>
          <a:stretch>
            <a:fillRect/>
          </a:stretch>
        </p:blipFill>
        <p:spPr>
          <a:xfrm>
            <a:off x="360000" y="1440000"/>
            <a:ext cx="4140000" cy="306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Live Camera Demonstration</a:t>
            </a:r>
            <a:endParaRPr/>
          </a:p>
        </p:txBody>
      </p:sp>
      <p:pic>
        <p:nvPicPr>
          <p:cNvPr id="204" name="Google Shape;204;p21" title="Recording_2024-03-20_132618.mp4">
            <a:hlinkClick r:id="rId3"/>
          </p:cNvPr>
          <p:cNvPicPr preferRelativeResize="0"/>
          <p:nvPr/>
        </p:nvPicPr>
        <p:blipFill>
          <a:blip r:embed="rId4">
            <a:alphaModFix/>
          </a:blip>
          <a:stretch>
            <a:fillRect/>
          </a:stretch>
        </p:blipFill>
        <p:spPr>
          <a:xfrm>
            <a:off x="4198600" y="1307850"/>
            <a:ext cx="4572000" cy="3429000"/>
          </a:xfrm>
          <a:prstGeom prst="rect">
            <a:avLst/>
          </a:prstGeom>
          <a:noFill/>
          <a:ln>
            <a:noFill/>
          </a:ln>
        </p:spPr>
      </p:pic>
      <p:sp>
        <p:nvSpPr>
          <p:cNvPr id="205" name="Google Shape;205;p21"/>
          <p:cNvSpPr txBox="1"/>
          <p:nvPr/>
        </p:nvSpPr>
        <p:spPr>
          <a:xfrm>
            <a:off x="665325" y="1514550"/>
            <a:ext cx="3259500" cy="294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100">
                <a:solidFill>
                  <a:schemeClr val="lt1"/>
                </a:solidFill>
                <a:latin typeface="Lato"/>
                <a:ea typeface="Lato"/>
                <a:cs typeface="Lato"/>
                <a:sym typeface="Lato"/>
              </a:rPr>
              <a:t>One of the newer goals of our project was to detect falls in real time using cameras. We experimented with using our phone cameras with an app called DroidCam to access the camera wirelessly and transferring the camera feed into Python where we then could use OpenCV to manage the video feed to detect falls.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GB" sz="1100">
                <a:solidFill>
                  <a:schemeClr val="lt1"/>
                </a:solidFill>
                <a:latin typeface="Lato"/>
                <a:ea typeface="Lato"/>
                <a:cs typeface="Lato"/>
                <a:sym typeface="Lato"/>
              </a:rPr>
              <a:t>This experiment proved to be successful as we were able to detect poses and use the landmarks from the poses to detect falls in real time.</a:t>
            </a:r>
            <a:endParaRPr sz="11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