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 are group 4</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Shweta Joshi- Dashboard &amp; HTML</a:t>
            </a:r>
            <a:endParaRPr/>
          </a:p>
          <a:p>
            <a:pPr indent="0" lvl="0" marL="0" rtl="0" algn="l">
              <a:spcBef>
                <a:spcPts val="0"/>
              </a:spcBef>
              <a:spcAft>
                <a:spcPts val="0"/>
              </a:spcAft>
              <a:buNone/>
            </a:pPr>
            <a:r>
              <a:rPr lang="en"/>
              <a:t>Meera Gopalakrishna Karnavar</a:t>
            </a:r>
            <a:endParaRPr/>
          </a:p>
          <a:p>
            <a:pPr indent="0" lvl="0" marL="0" rtl="0" algn="l">
              <a:spcBef>
                <a:spcPts val="0"/>
              </a:spcBef>
              <a:spcAft>
                <a:spcPts val="0"/>
              </a:spcAft>
              <a:buNone/>
            </a:pPr>
            <a:r>
              <a:rPr lang="en"/>
              <a:t>Antonette Goroch</a:t>
            </a:r>
            <a:endParaRPr/>
          </a:p>
          <a:p>
            <a:pPr indent="0" lvl="0" marL="0" rtl="0" algn="l">
              <a:spcBef>
                <a:spcPts val="0"/>
              </a:spcBef>
              <a:spcAft>
                <a:spcPts val="0"/>
              </a:spcAft>
              <a:buNone/>
            </a:pPr>
            <a:r>
              <a:rPr lang="en"/>
              <a:t>Dang Tran</a:t>
            </a:r>
            <a:endParaRPr/>
          </a:p>
          <a:p>
            <a:pPr indent="0" lvl="0" marL="0" rtl="0" algn="l">
              <a:spcBef>
                <a:spcPts val="0"/>
              </a:spcBef>
              <a:spcAft>
                <a:spcPts val="0"/>
              </a:spcAft>
              <a:buNone/>
            </a:pPr>
            <a:r>
              <a:rPr lang="en"/>
              <a:t>Reed Zimpfer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bcc67823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bcc67823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bcc67823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bcc67823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bcc67823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bcc67823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bcc67823d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bcc67823d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2edfeabf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2edfeabf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Who is the target audience and why is this tool relevant to them?</a:t>
            </a:r>
            <a:br>
              <a:rPr lang="en"/>
            </a:br>
            <a:r>
              <a:rPr lang="en"/>
              <a:t>We are targeting the general public seeking air quality data about their own, or another specific area’s air quality.</a:t>
            </a:r>
            <a:endParaRPr/>
          </a:p>
          <a:p>
            <a:pPr indent="0" lvl="0" marL="0" rtl="0" algn="l">
              <a:lnSpc>
                <a:spcPct val="115000"/>
              </a:lnSpc>
              <a:spcBef>
                <a:spcPts val="1200"/>
              </a:spcBef>
              <a:spcAft>
                <a:spcPts val="0"/>
              </a:spcAft>
              <a:buNone/>
            </a:pPr>
            <a:r>
              <a:rPr lang="en"/>
              <a:t>Three main benefits are served by this tool:</a:t>
            </a:r>
            <a:endParaRPr/>
          </a:p>
          <a:p>
            <a:pPr indent="-298450" lvl="0" marL="457200" rtl="0" algn="l">
              <a:lnSpc>
                <a:spcPct val="115000"/>
              </a:lnSpc>
              <a:spcBef>
                <a:spcPts val="1200"/>
              </a:spcBef>
              <a:spcAft>
                <a:spcPts val="0"/>
              </a:spcAft>
              <a:buClr>
                <a:schemeClr val="dk1"/>
              </a:buClr>
              <a:buSzPts val="1100"/>
              <a:buAutoNum type="arabicPeriod"/>
            </a:pPr>
            <a:r>
              <a:rPr b="1" lang="en"/>
              <a:t>Health Awareness and Protection:</a:t>
            </a:r>
            <a:r>
              <a:rPr lang="en"/>
              <a:t> Poor air quality can have significant health implications, especially for vulnerable populations such as children, elderly individuals, and those with pre-existing health conditions. Access to real-time air quality data empowers people to make informed decisions about their daily activities, such as when to go outdoors, when to exercise, and when to stay indoors to minimize exposure to harmful pollutants.</a:t>
            </a:r>
            <a:endParaRPr/>
          </a:p>
          <a:p>
            <a:pPr indent="-298450" lvl="0" marL="457200" rtl="0" algn="l">
              <a:lnSpc>
                <a:spcPct val="115000"/>
              </a:lnSpc>
              <a:spcBef>
                <a:spcPts val="0"/>
              </a:spcBef>
              <a:spcAft>
                <a:spcPts val="0"/>
              </a:spcAft>
              <a:buClr>
                <a:schemeClr val="dk1"/>
              </a:buClr>
              <a:buSzPts val="1100"/>
              <a:buAutoNum type="arabicPeriod"/>
            </a:pPr>
            <a:r>
              <a:rPr b="1" lang="en"/>
              <a:t>Community Engagement and Advocacy:</a:t>
            </a:r>
            <a:r>
              <a:rPr lang="en"/>
              <a:t> Having access to localized air quality information can increase public awareness about environmental issues and promote community engagement. With this data, residents can identify trends and patterns in air quality, which can help them advocate for necessary changes in policies, industrial practices, or infrastructure investments to improve their local environment.</a:t>
            </a:r>
            <a:endParaRPr/>
          </a:p>
          <a:p>
            <a:pPr indent="-298450" lvl="0" marL="457200" rtl="0" algn="l">
              <a:lnSpc>
                <a:spcPct val="115000"/>
              </a:lnSpc>
              <a:spcBef>
                <a:spcPts val="0"/>
              </a:spcBef>
              <a:spcAft>
                <a:spcPts val="0"/>
              </a:spcAft>
              <a:buClr>
                <a:schemeClr val="dk1"/>
              </a:buClr>
              <a:buSzPts val="1100"/>
              <a:buAutoNum type="arabicPeriod"/>
            </a:pPr>
            <a:r>
              <a:rPr b="1" lang="en"/>
              <a:t>Planning and Decision Making:</a:t>
            </a:r>
            <a:r>
              <a:rPr lang="en"/>
              <a:t> Real-time and historical air quality data can help people plan their daily activities and make informed decisions regarding their lifestyle choices, such as choosing a location to live, work, or send their children to school. It can also help businesses and organizations plan events and consider the environmental impact of their operations. Additionally, this data can inform policymakers in creating targeted, data-driven policies to address air quality issues and improve public health.</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2edfeabf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2edfeabf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2edfeabf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2edfeabf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Data shows air pollution is a leading cause of death across the globe, and contributes to stroke, heart disease, lung cancer, and other respiratory illness. The goal of this project is to explore the air quality of the California state area.</a:t>
            </a:r>
            <a:endParaRPr/>
          </a:p>
          <a:p>
            <a:pPr indent="-298450" lvl="0" marL="457200" rtl="0" algn="l">
              <a:spcBef>
                <a:spcPts val="0"/>
              </a:spcBef>
              <a:spcAft>
                <a:spcPts val="0"/>
              </a:spcAft>
              <a:buSzPts val="1100"/>
              <a:buAutoNum type="arabicPeriod"/>
            </a:pPr>
            <a:r>
              <a:rPr lang="en"/>
              <a:t>The datasets used in this project cover the daily data between year 2000 – 2021 for California state area. Air quality data are  collected at outdoor monitors across the United States and can be download from EPA(https://www.epa.gov/air-trends/air-quality-cities-and-counties)</a:t>
            </a:r>
            <a:endParaRPr/>
          </a:p>
          <a:p>
            <a:pPr indent="-298450" lvl="0" marL="457200" rtl="0" algn="l">
              <a:spcBef>
                <a:spcPts val="0"/>
              </a:spcBef>
              <a:spcAft>
                <a:spcPts val="0"/>
              </a:spcAft>
              <a:buSzPts val="1100"/>
              <a:buAutoNum type="arabicPeriod"/>
            </a:pPr>
            <a:r>
              <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bcc67823d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bcc67823d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t/>
            </a:r>
            <a:endParaRPr sz="14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4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bcc67823d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bcc67823d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b966ed1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b966ed1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b966ed11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b966ed11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bcc67823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bcc67823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epa.gov/air-trends/air-quality-cities-and-coun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California Air Quality Trends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Interactive Analytic Dashboard For A Healthier California</a:t>
            </a:r>
            <a:endParaRPr/>
          </a:p>
        </p:txBody>
      </p:sp>
      <p:sp>
        <p:nvSpPr>
          <p:cNvPr id="87" name="Google Shape;87;p13"/>
          <p:cNvSpPr txBox="1"/>
          <p:nvPr/>
        </p:nvSpPr>
        <p:spPr>
          <a:xfrm>
            <a:off x="818650" y="3148825"/>
            <a:ext cx="2672100" cy="187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Shweta Joshi</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Meera Gopalakrishna Karnavar</a:t>
            </a:r>
            <a:endParaRPr sz="1600">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lt1"/>
              </a:solidFill>
              <a:latin typeface="Roboto"/>
              <a:ea typeface="Roboto"/>
              <a:cs typeface="Roboto"/>
              <a:sym typeface="Roboto"/>
            </a:endParaRPr>
          </a:p>
          <a:p>
            <a:pPr indent="0" lvl="0" marL="0" rtl="0" algn="l">
              <a:spcBef>
                <a:spcPts val="1200"/>
              </a:spcBef>
              <a:spcAft>
                <a:spcPts val="0"/>
              </a:spcAft>
              <a:buNone/>
            </a:pPr>
            <a:r>
              <a:t/>
            </a:r>
            <a:endParaRPr>
              <a:solidFill>
                <a:schemeClr val="lt1"/>
              </a:solidFill>
              <a:latin typeface="Roboto"/>
              <a:ea typeface="Roboto"/>
              <a:cs typeface="Roboto"/>
              <a:sym typeface="Roboto"/>
            </a:endParaRPr>
          </a:p>
        </p:txBody>
      </p:sp>
      <p:sp>
        <p:nvSpPr>
          <p:cNvPr id="88" name="Google Shape;88;p13"/>
          <p:cNvSpPr txBox="1"/>
          <p:nvPr/>
        </p:nvSpPr>
        <p:spPr>
          <a:xfrm>
            <a:off x="3907825" y="3148825"/>
            <a:ext cx="2950200" cy="1403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Antonette Goroch</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Dang Tran</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Reed Zimpfer</a:t>
            </a:r>
            <a:endParaRPr sz="1600">
              <a:solidFill>
                <a:schemeClr val="lt1"/>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NO2 Trend Over Years</a:t>
            </a:r>
            <a:endParaRPr/>
          </a:p>
        </p:txBody>
      </p:sp>
      <p:sp>
        <p:nvSpPr>
          <p:cNvPr id="167" name="Google Shape;167;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2"/>
          <p:cNvPicPr preferRelativeResize="0"/>
          <p:nvPr/>
        </p:nvPicPr>
        <p:blipFill>
          <a:blip r:embed="rId3">
            <a:alphaModFix/>
          </a:blip>
          <a:stretch>
            <a:fillRect/>
          </a:stretch>
        </p:blipFill>
        <p:spPr>
          <a:xfrm>
            <a:off x="444938" y="1315588"/>
            <a:ext cx="7874526" cy="293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PM2.5 Trend Over Years</a:t>
            </a:r>
            <a:endParaRPr/>
          </a:p>
        </p:txBody>
      </p:sp>
      <p:sp>
        <p:nvSpPr>
          <p:cNvPr id="174" name="Google Shape;174;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3"/>
          <p:cNvPicPr preferRelativeResize="0"/>
          <p:nvPr/>
        </p:nvPicPr>
        <p:blipFill>
          <a:blip r:embed="rId3">
            <a:alphaModFix/>
          </a:blip>
          <a:stretch>
            <a:fillRect/>
          </a:stretch>
        </p:blipFill>
        <p:spPr>
          <a:xfrm>
            <a:off x="363875" y="1229875"/>
            <a:ext cx="7824601" cy="297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28571"/>
              </a:lnSpc>
              <a:spcBef>
                <a:spcPts val="1800"/>
              </a:spcBef>
              <a:spcAft>
                <a:spcPts val="0"/>
              </a:spcAft>
              <a:buNone/>
            </a:pPr>
            <a:r>
              <a:rPr lang="en"/>
              <a:t>Data Visualization Conclusions</a:t>
            </a:r>
            <a:endParaRPr/>
          </a:p>
          <a:p>
            <a:pPr indent="0" lvl="0" marL="0" rtl="0" algn="l">
              <a:lnSpc>
                <a:spcPct val="128571"/>
              </a:lnSpc>
              <a:spcBef>
                <a:spcPts val="1800"/>
              </a:spcBef>
              <a:spcAft>
                <a:spcPts val="400"/>
              </a:spcAft>
              <a:buNone/>
            </a:pPr>
            <a:r>
              <a:t/>
            </a:r>
            <a:endParaRPr/>
          </a:p>
        </p:txBody>
      </p:sp>
      <p:sp>
        <p:nvSpPr>
          <p:cNvPr id="181" name="Google Shape;181;p24"/>
          <p:cNvSpPr txBox="1"/>
          <p:nvPr>
            <p:ph idx="1" type="body"/>
          </p:nvPr>
        </p:nvSpPr>
        <p:spPr>
          <a:xfrm>
            <a:off x="413950" y="1017800"/>
            <a:ext cx="8520600" cy="325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3000"/>
              </a:spcBef>
              <a:spcAft>
                <a:spcPts val="0"/>
              </a:spcAft>
              <a:buNone/>
            </a:pPr>
            <a:r>
              <a:rPr lang="en" sz="3000">
                <a:solidFill>
                  <a:srgbClr val="000000"/>
                </a:solidFill>
                <a:latin typeface="Arial"/>
                <a:ea typeface="Arial"/>
                <a:cs typeface="Arial"/>
                <a:sym typeface="Arial"/>
              </a:rPr>
              <a:t>Pollutant Levels of CO, SO2, and PM10 have been continuously dropping to low level, which means we have moderate to good Air conditions in California State.</a:t>
            </a:r>
            <a:endParaRPr sz="3000">
              <a:solidFill>
                <a:srgbClr val="000000"/>
              </a:solidFill>
              <a:latin typeface="Arial"/>
              <a:ea typeface="Arial"/>
              <a:cs typeface="Arial"/>
              <a:sym typeface="Arial"/>
            </a:endParaRPr>
          </a:p>
          <a:p>
            <a:pPr indent="0" lvl="0" marL="0" rtl="0" algn="l">
              <a:spcBef>
                <a:spcPts val="3000"/>
              </a:spcBef>
              <a:spcAft>
                <a:spcPts val="3000"/>
              </a:spcAft>
              <a:buNone/>
            </a:pPr>
            <a:r>
              <a:rPr lang="en" sz="3000">
                <a:solidFill>
                  <a:srgbClr val="000000"/>
                </a:solidFill>
                <a:latin typeface="Arial"/>
                <a:ea typeface="Arial"/>
                <a:cs typeface="Arial"/>
                <a:sym typeface="Arial"/>
              </a:rPr>
              <a:t>But we see that Ozone, NO2, and PM2.5 haven't dropped that much are related to high number of factories, high number of vehicles, and other source of pollution that are still not under well controlled.</a:t>
            </a:r>
            <a:endParaRPr sz="30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139700" rtl="0" algn="l">
              <a:lnSpc>
                <a:spcPct val="128571"/>
              </a:lnSpc>
              <a:spcBef>
                <a:spcPts val="1800"/>
              </a:spcBef>
              <a:spcAft>
                <a:spcPts val="400"/>
              </a:spcAft>
              <a:buNone/>
            </a:pPr>
            <a:r>
              <a:rPr lang="en" sz="2477">
                <a:solidFill>
                  <a:srgbClr val="020202"/>
                </a:solidFill>
                <a:highlight>
                  <a:srgbClr val="FFFFFF"/>
                </a:highlight>
                <a:latin typeface="Arial"/>
                <a:ea typeface="Arial"/>
                <a:cs typeface="Arial"/>
                <a:sym typeface="Arial"/>
              </a:rPr>
              <a:t>Summary</a:t>
            </a:r>
            <a:endParaRPr/>
          </a:p>
        </p:txBody>
      </p:sp>
      <p:sp>
        <p:nvSpPr>
          <p:cNvPr id="187" name="Google Shape;187;p25"/>
          <p:cNvSpPr txBox="1"/>
          <p:nvPr>
            <p:ph idx="1" type="body"/>
          </p:nvPr>
        </p:nvSpPr>
        <p:spPr>
          <a:xfrm>
            <a:off x="387625" y="1237925"/>
            <a:ext cx="8520600" cy="3257400"/>
          </a:xfrm>
          <a:prstGeom prst="rect">
            <a:avLst/>
          </a:prstGeom>
        </p:spPr>
        <p:txBody>
          <a:bodyPr anchorCtr="0" anchor="t" bIns="91425" lIns="91425" spcFirstLastPara="1" rIns="91425" wrap="square" tIns="91425">
            <a:normAutofit fontScale="32500" lnSpcReduction="20000"/>
          </a:bodyPr>
          <a:lstStyle/>
          <a:p>
            <a:pPr indent="0" lvl="0" marL="0" rtl="0" algn="l">
              <a:spcBef>
                <a:spcPts val="1200"/>
              </a:spcBef>
              <a:spcAft>
                <a:spcPts val="0"/>
              </a:spcAft>
              <a:buNone/>
            </a:pPr>
            <a:r>
              <a:rPr lang="en" sz="5799">
                <a:solidFill>
                  <a:srgbClr val="000000"/>
                </a:solidFill>
                <a:latin typeface="Arial"/>
                <a:ea typeface="Arial"/>
                <a:cs typeface="Arial"/>
                <a:sym typeface="Arial"/>
              </a:rPr>
              <a:t>As air quality has been improved and there are still pollutants (Ozone, NO2, and PM2.5) retain at high p</a:t>
            </a:r>
            <a:r>
              <a:rPr lang="en" sz="5799">
                <a:solidFill>
                  <a:srgbClr val="000000"/>
                </a:solidFill>
                <a:latin typeface="Arial"/>
                <a:ea typeface="Arial"/>
                <a:cs typeface="Arial"/>
                <a:sym typeface="Arial"/>
              </a:rPr>
              <a:t>ollution</a:t>
            </a:r>
            <a:r>
              <a:rPr lang="en" sz="5799">
                <a:solidFill>
                  <a:srgbClr val="000000"/>
                </a:solidFill>
                <a:latin typeface="Arial"/>
                <a:ea typeface="Arial"/>
                <a:cs typeface="Arial"/>
                <a:sym typeface="Arial"/>
              </a:rPr>
              <a:t> Level. </a:t>
            </a:r>
            <a:endParaRPr sz="5799">
              <a:solidFill>
                <a:srgbClr val="000000"/>
              </a:solidFill>
              <a:latin typeface="Arial"/>
              <a:ea typeface="Arial"/>
              <a:cs typeface="Arial"/>
              <a:sym typeface="Arial"/>
            </a:endParaRPr>
          </a:p>
          <a:p>
            <a:pPr indent="0" lvl="0" marL="0" rtl="0" algn="l">
              <a:spcBef>
                <a:spcPts val="1200"/>
              </a:spcBef>
              <a:spcAft>
                <a:spcPts val="0"/>
              </a:spcAft>
              <a:buNone/>
            </a:pPr>
            <a:r>
              <a:rPr lang="en" sz="5799">
                <a:solidFill>
                  <a:srgbClr val="000000"/>
                </a:solidFill>
                <a:latin typeface="Arial"/>
                <a:ea typeface="Arial"/>
                <a:cs typeface="Arial"/>
                <a:sym typeface="Arial"/>
              </a:rPr>
              <a:t>Effort should continuously be made to reduce them. How can we make a difference? Drive less, use less electricity, don't burn wood or trash, support measures in your community that can cut air pollution, etc.</a:t>
            </a:r>
            <a:endParaRPr sz="5799">
              <a:solidFill>
                <a:srgbClr val="000000"/>
              </a:solidFill>
              <a:latin typeface="Arial"/>
              <a:ea typeface="Arial"/>
              <a:cs typeface="Arial"/>
              <a:sym typeface="Arial"/>
            </a:endParaRPr>
          </a:p>
          <a:p>
            <a:pPr indent="0" lvl="0" marL="0" rtl="0" algn="l">
              <a:spcBef>
                <a:spcPts val="1200"/>
              </a:spcBef>
              <a:spcAft>
                <a:spcPts val="0"/>
              </a:spcAft>
              <a:buNone/>
            </a:pPr>
            <a:r>
              <a:rPr lang="en" sz="5799">
                <a:solidFill>
                  <a:srgbClr val="000000"/>
                </a:solidFill>
                <a:latin typeface="Arial"/>
                <a:ea typeface="Arial"/>
                <a:cs typeface="Arial"/>
                <a:sym typeface="Arial"/>
              </a:rPr>
              <a:t>Also air quality continues to worsen in cities across the world, especially in low-income countries and developing countries.  Cooperation should be setup among countries in combating air pollution.</a:t>
            </a:r>
            <a:endParaRPr sz="5799">
              <a:solidFill>
                <a:srgbClr val="000000"/>
              </a:solidFill>
              <a:latin typeface="Arial"/>
              <a:ea typeface="Arial"/>
              <a:cs typeface="Arial"/>
              <a:sym typeface="Arial"/>
            </a:endParaRPr>
          </a:p>
          <a:p>
            <a:pPr indent="0" lvl="0" marL="0" rtl="0" algn="l">
              <a:spcBef>
                <a:spcPts val="3000"/>
              </a:spcBef>
              <a:spcAft>
                <a:spcPts val="3000"/>
              </a:spcAft>
              <a:buNone/>
            </a:pPr>
            <a:r>
              <a:t/>
            </a:r>
            <a:endParaRPr sz="3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Project Overview</a:t>
            </a:r>
            <a:endParaRPr sz="3400"/>
          </a:p>
        </p:txBody>
      </p:sp>
      <p:sp>
        <p:nvSpPr>
          <p:cNvPr id="94" name="Google Shape;94;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i="1" lang="en" sz="1991"/>
              <a:t>Who is the target audience?</a:t>
            </a:r>
            <a:endParaRPr b="1" i="1" sz="1991"/>
          </a:p>
          <a:p>
            <a:pPr indent="-334490" lvl="0" marL="457200" rtl="0" algn="l">
              <a:spcBef>
                <a:spcPts val="1200"/>
              </a:spcBef>
              <a:spcAft>
                <a:spcPts val="0"/>
              </a:spcAft>
              <a:buSzPts val="1668"/>
              <a:buChar char="●"/>
            </a:pPr>
            <a:r>
              <a:rPr lang="en" sz="1667"/>
              <a:t>General Public</a:t>
            </a:r>
            <a:endParaRPr sz="1667"/>
          </a:p>
          <a:p>
            <a:pPr indent="0" lvl="0" marL="0" rtl="0" algn="l">
              <a:spcBef>
                <a:spcPts val="1200"/>
              </a:spcBef>
              <a:spcAft>
                <a:spcPts val="0"/>
              </a:spcAft>
              <a:buNone/>
            </a:pPr>
            <a:r>
              <a:rPr b="1" i="1" lang="en" sz="1900"/>
              <a:t>Why is it relevant to them?</a:t>
            </a:r>
            <a:endParaRPr b="1" i="1" sz="1900"/>
          </a:p>
          <a:p>
            <a:pPr indent="-334490" lvl="0" marL="457200" rtl="0" algn="l">
              <a:spcBef>
                <a:spcPts val="1200"/>
              </a:spcBef>
              <a:spcAft>
                <a:spcPts val="0"/>
              </a:spcAft>
              <a:buSzPts val="1668"/>
              <a:buChar char="●"/>
            </a:pPr>
            <a:r>
              <a:rPr lang="en" sz="1667"/>
              <a:t>Health Awareness &amp; Protection</a:t>
            </a:r>
            <a:endParaRPr sz="1667"/>
          </a:p>
          <a:p>
            <a:pPr indent="-334490" lvl="0" marL="457200" rtl="0" algn="l">
              <a:spcBef>
                <a:spcPts val="0"/>
              </a:spcBef>
              <a:spcAft>
                <a:spcPts val="0"/>
              </a:spcAft>
              <a:buSzPts val="1668"/>
              <a:buChar char="●"/>
            </a:pPr>
            <a:r>
              <a:rPr lang="en" sz="1667"/>
              <a:t>Community </a:t>
            </a:r>
            <a:r>
              <a:rPr lang="en" sz="1667"/>
              <a:t>Engagement</a:t>
            </a:r>
            <a:r>
              <a:rPr lang="en" sz="1667"/>
              <a:t> &amp; Advocacy</a:t>
            </a:r>
            <a:endParaRPr sz="1667"/>
          </a:p>
          <a:p>
            <a:pPr indent="-334490" lvl="0" marL="457200" rtl="0" algn="l">
              <a:spcBef>
                <a:spcPts val="0"/>
              </a:spcBef>
              <a:spcAft>
                <a:spcPts val="0"/>
              </a:spcAft>
              <a:buSzPts val="1668"/>
              <a:buChar char="●"/>
            </a:pPr>
            <a:r>
              <a:rPr lang="en" sz="1667"/>
              <a:t>Planning &amp; Decision Making</a:t>
            </a:r>
            <a:endParaRPr sz="1667"/>
          </a:p>
          <a:p>
            <a:pPr indent="0" lvl="0" marL="0" rtl="0" algn="l">
              <a:spcBef>
                <a:spcPts val="1200"/>
              </a:spcBef>
              <a:spcAft>
                <a:spcPts val="1200"/>
              </a:spcAft>
              <a:buNone/>
            </a:pPr>
            <a:r>
              <a:t/>
            </a:r>
            <a:endParaRPr/>
          </a:p>
        </p:txBody>
      </p:sp>
      <p:sp>
        <p:nvSpPr>
          <p:cNvPr id="95" name="Google Shape;95;p14"/>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California Air Quality Dashboard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22038" y="1628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00"/>
              <a:t>Sources Of Pollution</a:t>
            </a:r>
            <a:endParaRPr sz="2500"/>
          </a:p>
        </p:txBody>
      </p:sp>
      <p:pic>
        <p:nvPicPr>
          <p:cNvPr id="101" name="Google Shape;101;p15"/>
          <p:cNvPicPr preferRelativeResize="0"/>
          <p:nvPr/>
        </p:nvPicPr>
        <p:blipFill>
          <a:blip r:embed="rId3">
            <a:alphaModFix/>
          </a:blip>
          <a:stretch>
            <a:fillRect/>
          </a:stretch>
        </p:blipFill>
        <p:spPr>
          <a:xfrm>
            <a:off x="805375" y="770600"/>
            <a:ext cx="7383100" cy="3819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98350" y="490700"/>
            <a:ext cx="4045200" cy="9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DataSet</a:t>
            </a:r>
            <a:endParaRPr/>
          </a:p>
        </p:txBody>
      </p:sp>
      <p:sp>
        <p:nvSpPr>
          <p:cNvPr id="107" name="Google Shape;107;p16"/>
          <p:cNvSpPr txBox="1"/>
          <p:nvPr>
            <p:ph idx="2" type="body"/>
          </p:nvPr>
        </p:nvSpPr>
        <p:spPr>
          <a:xfrm>
            <a:off x="4854100" y="178500"/>
            <a:ext cx="4045200" cy="4577700"/>
          </a:xfrm>
          <a:prstGeom prst="rect">
            <a:avLst/>
          </a:prstGeom>
        </p:spPr>
        <p:txBody>
          <a:bodyPr anchorCtr="0" anchor="ctr"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EPA is mandated by several laws, going back to the 1970s, to monitor and report key metrics about air quality annually.</a:t>
            </a:r>
            <a:endParaRPr/>
          </a:p>
          <a:p>
            <a:pPr indent="-334327" lvl="0" marL="457200" rtl="0" algn="l">
              <a:spcBef>
                <a:spcPts val="0"/>
              </a:spcBef>
              <a:spcAft>
                <a:spcPts val="0"/>
              </a:spcAft>
              <a:buSzPct val="100000"/>
              <a:buChar char="●"/>
            </a:pPr>
            <a:r>
              <a:rPr lang="en"/>
              <a:t>From this database, we selected an initial file of </a:t>
            </a:r>
            <a:r>
              <a:rPr b="1" lang="en"/>
              <a:t>Air Quality Statistics By City for the period 2000-2021.</a:t>
            </a:r>
            <a:endParaRPr b="1"/>
          </a:p>
          <a:p>
            <a:pPr indent="-334327" lvl="0" marL="457200" rtl="0" algn="l">
              <a:spcBef>
                <a:spcPts val="0"/>
              </a:spcBef>
              <a:spcAft>
                <a:spcPts val="0"/>
              </a:spcAft>
              <a:buSzPct val="100000"/>
              <a:buChar char="●"/>
            </a:pPr>
            <a:r>
              <a:rPr lang="en"/>
              <a:t>This was the most recently available data and was published on </a:t>
            </a:r>
            <a:r>
              <a:rPr b="1" lang="en"/>
              <a:t>May 4, 2022.</a:t>
            </a:r>
            <a:r>
              <a:rPr lang="en"/>
              <a:t> </a:t>
            </a:r>
            <a:endParaRPr/>
          </a:p>
          <a:p>
            <a:pPr indent="-334327" lvl="0" marL="457200" rtl="0" algn="l">
              <a:spcBef>
                <a:spcPts val="0"/>
              </a:spcBef>
              <a:spcAft>
                <a:spcPts val="0"/>
              </a:spcAft>
              <a:buSzPct val="100000"/>
              <a:buChar char="●"/>
            </a:pPr>
            <a:r>
              <a:rPr lang="en"/>
              <a:t>It included 1600+ records and covered six of the most hazardous air pollutants covered by the Clean Air Act:</a:t>
            </a:r>
            <a:endParaRPr/>
          </a:p>
          <a:p>
            <a:pPr indent="-310832" lvl="1" marL="1371600" rtl="0" algn="l">
              <a:spcBef>
                <a:spcPts val="0"/>
              </a:spcBef>
              <a:spcAft>
                <a:spcPts val="0"/>
              </a:spcAft>
              <a:buSzPct val="100000"/>
              <a:buChar char="○"/>
            </a:pPr>
            <a:r>
              <a:rPr lang="en"/>
              <a:t>Ozone</a:t>
            </a:r>
            <a:endParaRPr/>
          </a:p>
          <a:p>
            <a:pPr indent="-310832" lvl="1" marL="1371600" rtl="0" algn="l">
              <a:spcBef>
                <a:spcPts val="0"/>
              </a:spcBef>
              <a:spcAft>
                <a:spcPts val="0"/>
              </a:spcAft>
              <a:buSzPct val="100000"/>
              <a:buChar char="○"/>
            </a:pPr>
            <a:r>
              <a:rPr lang="en"/>
              <a:t>Particulate Matter</a:t>
            </a:r>
            <a:endParaRPr/>
          </a:p>
          <a:p>
            <a:pPr indent="-310832" lvl="1" marL="1371600" rtl="0" algn="l">
              <a:spcBef>
                <a:spcPts val="0"/>
              </a:spcBef>
              <a:spcAft>
                <a:spcPts val="0"/>
              </a:spcAft>
              <a:buSzPct val="100000"/>
              <a:buChar char="○"/>
            </a:pPr>
            <a:r>
              <a:rPr lang="en"/>
              <a:t>Carbon Monoxide</a:t>
            </a:r>
            <a:endParaRPr/>
          </a:p>
          <a:p>
            <a:pPr indent="-310832" lvl="1" marL="1371600" rtl="0" algn="l">
              <a:spcBef>
                <a:spcPts val="0"/>
              </a:spcBef>
              <a:spcAft>
                <a:spcPts val="0"/>
              </a:spcAft>
              <a:buSzPct val="100000"/>
              <a:buChar char="○"/>
            </a:pPr>
            <a:r>
              <a:rPr lang="en"/>
              <a:t>Nitrogen Oxides</a:t>
            </a:r>
            <a:endParaRPr/>
          </a:p>
          <a:p>
            <a:pPr indent="-310832" lvl="1" marL="1371600" rtl="0" algn="l">
              <a:spcBef>
                <a:spcPts val="0"/>
              </a:spcBef>
              <a:spcAft>
                <a:spcPts val="0"/>
              </a:spcAft>
              <a:buSzPct val="100000"/>
              <a:buChar char="○"/>
            </a:pPr>
            <a:r>
              <a:rPr lang="en"/>
              <a:t>Sulfur Dioxide</a:t>
            </a:r>
            <a:endParaRPr/>
          </a:p>
        </p:txBody>
      </p:sp>
      <p:sp>
        <p:nvSpPr>
          <p:cNvPr id="108" name="Google Shape;108;p16"/>
          <p:cNvSpPr txBox="1"/>
          <p:nvPr>
            <p:ph idx="1" type="subTitle"/>
          </p:nvPr>
        </p:nvSpPr>
        <p:spPr>
          <a:xfrm>
            <a:off x="398350" y="1755424"/>
            <a:ext cx="4045200" cy="24174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800"/>
              <a:t>Our core dataset came from the Environmental Protection Agency (EPA)'s AQS (Air Quality System) database. </a:t>
            </a:r>
            <a:endParaRPr sz="1800"/>
          </a:p>
          <a:p>
            <a:pPr indent="0" lvl="0" marL="0" rtl="0" algn="ctr">
              <a:lnSpc>
                <a:spcPct val="80000"/>
              </a:lnSpc>
              <a:spcBef>
                <a:spcPts val="0"/>
              </a:spcBef>
              <a:spcAft>
                <a:spcPts val="0"/>
              </a:spcAft>
              <a:buNone/>
            </a:pPr>
            <a:r>
              <a:t/>
            </a:r>
            <a:endParaRPr sz="1800"/>
          </a:p>
          <a:p>
            <a:pPr indent="0" lvl="0" marL="0" rtl="0" algn="ctr">
              <a:lnSpc>
                <a:spcPct val="80000"/>
              </a:lnSpc>
              <a:spcBef>
                <a:spcPts val="0"/>
              </a:spcBef>
              <a:spcAft>
                <a:spcPts val="0"/>
              </a:spcAft>
              <a:buNone/>
            </a:pPr>
            <a:r>
              <a:rPr lang="en" sz="1800" u="sng">
                <a:solidFill>
                  <a:schemeClr val="hlink"/>
                </a:solidFill>
                <a:hlinkClick r:id="rId3"/>
              </a:rPr>
              <a:t>https://www.epa.gov/air-trends/air-quality-cities-and-counties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cxnSp>
        <p:nvCxnSpPr>
          <p:cNvPr id="113" name="Google Shape;113;p17"/>
          <p:cNvCxnSpPr/>
          <p:nvPr/>
        </p:nvCxnSpPr>
        <p:spPr>
          <a:xfrm>
            <a:off x="4648200" y="1531438"/>
            <a:ext cx="1813200" cy="6675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14" name="Google Shape;114;p17"/>
          <p:cNvCxnSpPr>
            <a:stCxn id="115" idx="0"/>
            <a:endCxn id="116" idx="2"/>
          </p:cNvCxnSpPr>
          <p:nvPr/>
        </p:nvCxnSpPr>
        <p:spPr>
          <a:xfrm rot="-5400000">
            <a:off x="3525000" y="941600"/>
            <a:ext cx="476100" cy="1770300"/>
          </a:xfrm>
          <a:prstGeom prst="bentConnector2">
            <a:avLst/>
          </a:prstGeom>
          <a:noFill/>
          <a:ln cap="flat" cmpd="sng" w="19050">
            <a:solidFill>
              <a:srgbClr val="C2C2C2"/>
            </a:solidFill>
            <a:prstDash val="solid"/>
            <a:miter lim="8000"/>
            <a:headEnd len="sm" w="sm" type="none"/>
            <a:tailEnd len="sm" w="sm" type="none"/>
          </a:ln>
        </p:spPr>
      </p:cxnSp>
      <p:cxnSp>
        <p:nvCxnSpPr>
          <p:cNvPr id="117" name="Google Shape;117;p17"/>
          <p:cNvCxnSpPr>
            <a:stCxn id="115" idx="2"/>
            <a:endCxn id="118" idx="0"/>
          </p:cNvCxnSpPr>
          <p:nvPr/>
        </p:nvCxnSpPr>
        <p:spPr>
          <a:xfrm flipH="1" rot="-5400000">
            <a:off x="2957700" y="2351300"/>
            <a:ext cx="685800" cy="845400"/>
          </a:xfrm>
          <a:prstGeom prst="bentConnector2">
            <a:avLst/>
          </a:prstGeom>
          <a:noFill/>
          <a:ln cap="flat" cmpd="sng" w="19050">
            <a:solidFill>
              <a:srgbClr val="C2C2C2"/>
            </a:solidFill>
            <a:prstDash val="solid"/>
            <a:miter lim="8000"/>
            <a:headEnd len="sm" w="sm" type="none"/>
            <a:tailEnd len="sm" w="sm" type="none"/>
          </a:ln>
        </p:spPr>
      </p:cxnSp>
      <p:cxnSp>
        <p:nvCxnSpPr>
          <p:cNvPr id="119" name="Google Shape;119;p17"/>
          <p:cNvCxnSpPr>
            <a:stCxn id="120" idx="0"/>
            <a:endCxn id="115" idx="2"/>
          </p:cNvCxnSpPr>
          <p:nvPr/>
        </p:nvCxnSpPr>
        <p:spPr>
          <a:xfrm flipH="1" rot="10800000">
            <a:off x="2032500" y="2431100"/>
            <a:ext cx="845400" cy="685800"/>
          </a:xfrm>
          <a:prstGeom prst="bentConnector2">
            <a:avLst/>
          </a:prstGeom>
          <a:noFill/>
          <a:ln cap="flat" cmpd="sng" w="19050">
            <a:solidFill>
              <a:srgbClr val="C2C2C2"/>
            </a:solidFill>
            <a:prstDash val="solid"/>
            <a:miter lim="8000"/>
            <a:headEnd len="sm" w="sm" type="none"/>
            <a:tailEnd len="sm" w="sm" type="none"/>
          </a:ln>
        </p:spPr>
      </p:cxnSp>
      <p:cxnSp>
        <p:nvCxnSpPr>
          <p:cNvPr id="121" name="Google Shape;121;p17"/>
          <p:cNvCxnSpPr>
            <a:stCxn id="122" idx="2"/>
            <a:endCxn id="123" idx="0"/>
          </p:cNvCxnSpPr>
          <p:nvPr/>
        </p:nvCxnSpPr>
        <p:spPr>
          <a:xfrm>
            <a:off x="6418500" y="2431100"/>
            <a:ext cx="845400" cy="6858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24" name="Google Shape;124;p17"/>
          <p:cNvCxnSpPr>
            <a:stCxn id="125" idx="0"/>
            <a:endCxn id="122" idx="2"/>
          </p:cNvCxnSpPr>
          <p:nvPr/>
        </p:nvCxnSpPr>
        <p:spPr>
          <a:xfrm flipH="1" rot="10800000">
            <a:off x="5573100" y="2431100"/>
            <a:ext cx="845400" cy="6858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115" name="Google Shape;115;p17"/>
          <p:cNvSpPr txBox="1"/>
          <p:nvPr/>
        </p:nvSpPr>
        <p:spPr>
          <a:xfrm>
            <a:off x="2108850" y="20648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26" name="Google Shape;126;p17"/>
          <p:cNvSpPr/>
          <p:nvPr/>
        </p:nvSpPr>
        <p:spPr>
          <a:xfrm>
            <a:off x="1263600" y="869976"/>
            <a:ext cx="7155600" cy="7188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900">
              <a:solidFill>
                <a:srgbClr val="FFFFFF"/>
              </a:solidFill>
              <a:latin typeface="Roboto"/>
              <a:ea typeface="Roboto"/>
              <a:cs typeface="Roboto"/>
              <a:sym typeface="Roboto"/>
            </a:endParaRPr>
          </a:p>
          <a:p>
            <a:pPr indent="0" lvl="0" marL="0" rtl="0" algn="l">
              <a:spcBef>
                <a:spcPts val="0"/>
              </a:spcBef>
              <a:spcAft>
                <a:spcPts val="0"/>
              </a:spcAft>
              <a:buNone/>
            </a:pPr>
            <a:r>
              <a:rPr b="1" lang="en" sz="1600">
                <a:solidFill>
                  <a:srgbClr val="FFFFFF"/>
                </a:solidFill>
                <a:latin typeface="Roboto"/>
                <a:ea typeface="Roboto"/>
                <a:cs typeface="Roboto"/>
                <a:sym typeface="Roboto"/>
              </a:rPr>
              <a:t>Extracted pollution data from the Cities in the State of California and created a CSV file with a data of 130.</a:t>
            </a:r>
            <a:endParaRPr b="1" sz="1600">
              <a:solidFill>
                <a:srgbClr val="FFFFFF"/>
              </a:solidFill>
              <a:latin typeface="Roboto"/>
              <a:ea typeface="Roboto"/>
              <a:cs typeface="Roboto"/>
              <a:sym typeface="Roboto"/>
            </a:endParaRPr>
          </a:p>
          <a:p>
            <a:pPr indent="0" lvl="0" marL="0" rtl="0" algn="l">
              <a:spcBef>
                <a:spcPts val="0"/>
              </a:spcBef>
              <a:spcAft>
                <a:spcPts val="0"/>
              </a:spcAft>
              <a:buNone/>
            </a:pPr>
            <a:r>
              <a:t/>
            </a:r>
            <a:endParaRPr b="1" sz="2900">
              <a:solidFill>
                <a:srgbClr val="FFFFFF"/>
              </a:solidFill>
              <a:latin typeface="Roboto"/>
              <a:ea typeface="Roboto"/>
              <a:cs typeface="Roboto"/>
              <a:sym typeface="Roboto"/>
            </a:endParaRPr>
          </a:p>
        </p:txBody>
      </p:sp>
      <p:sp>
        <p:nvSpPr>
          <p:cNvPr id="127" name="Google Shape;127;p17"/>
          <p:cNvSpPr/>
          <p:nvPr/>
        </p:nvSpPr>
        <p:spPr>
          <a:xfrm>
            <a:off x="5518650" y="2161413"/>
            <a:ext cx="2645100" cy="5649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a:ea typeface="Roboto"/>
                <a:cs typeface="Roboto"/>
                <a:sym typeface="Roboto"/>
              </a:rPr>
              <a:t>Pandas Dataframe </a:t>
            </a:r>
            <a:endParaRPr b="1" sz="2600">
              <a:solidFill>
                <a:srgbClr val="FFFFFF"/>
              </a:solidFill>
            </a:endParaRPr>
          </a:p>
        </p:txBody>
      </p:sp>
      <p:sp>
        <p:nvSpPr>
          <p:cNvPr id="128" name="Google Shape;128;p17"/>
          <p:cNvSpPr/>
          <p:nvPr/>
        </p:nvSpPr>
        <p:spPr>
          <a:xfrm>
            <a:off x="1146725" y="2064800"/>
            <a:ext cx="3178200" cy="6300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rgbClr val="FFFFFF"/>
                </a:solidFill>
              </a:rPr>
              <a:t>GeoApi Key </a:t>
            </a:r>
            <a:endParaRPr b="1" sz="1900">
              <a:solidFill>
                <a:srgbClr val="FFFFFF"/>
              </a:solidFill>
            </a:endParaRPr>
          </a:p>
        </p:txBody>
      </p:sp>
      <p:sp>
        <p:nvSpPr>
          <p:cNvPr id="129" name="Google Shape;129;p17"/>
          <p:cNvSpPr/>
          <p:nvPr/>
        </p:nvSpPr>
        <p:spPr>
          <a:xfrm>
            <a:off x="366000" y="3116900"/>
            <a:ext cx="19998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rgbClr val="FFFFFF"/>
                </a:solidFill>
                <a:latin typeface="Roboto"/>
                <a:ea typeface="Roboto"/>
                <a:cs typeface="Roboto"/>
                <a:sym typeface="Roboto"/>
              </a:rPr>
              <a:t>Longitude   </a:t>
            </a:r>
            <a:r>
              <a:rPr lang="en">
                <a:solidFill>
                  <a:srgbClr val="FFFFFF"/>
                </a:solidFill>
              </a:rPr>
              <a:t>    </a:t>
            </a:r>
            <a:r>
              <a:rPr lang="en" sz="2400">
                <a:solidFill>
                  <a:srgbClr val="FFFFFF"/>
                </a:solidFill>
                <a:latin typeface="Roboto"/>
                <a:ea typeface="Roboto"/>
                <a:cs typeface="Roboto"/>
                <a:sym typeface="Roboto"/>
              </a:rPr>
              <a:t>  </a:t>
            </a:r>
            <a:r>
              <a:rPr lang="en">
                <a:solidFill>
                  <a:srgbClr val="FFFFFF"/>
                </a:solidFill>
              </a:rPr>
              <a:t>   </a:t>
            </a:r>
            <a:endParaRPr sz="2500">
              <a:solidFill>
                <a:srgbClr val="FFFFFF"/>
              </a:solidFill>
              <a:latin typeface="Roboto"/>
              <a:ea typeface="Roboto"/>
              <a:cs typeface="Roboto"/>
              <a:sym typeface="Roboto"/>
            </a:endParaRPr>
          </a:p>
        </p:txBody>
      </p:sp>
      <p:sp>
        <p:nvSpPr>
          <p:cNvPr id="130" name="Google Shape;130;p17"/>
          <p:cNvSpPr/>
          <p:nvPr/>
        </p:nvSpPr>
        <p:spPr>
          <a:xfrm>
            <a:off x="2822999" y="3116900"/>
            <a:ext cx="1880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latin typeface="Roboto"/>
                <a:ea typeface="Roboto"/>
                <a:cs typeface="Roboto"/>
                <a:sym typeface="Roboto"/>
              </a:rPr>
              <a:t>Latitude</a:t>
            </a:r>
            <a:endParaRPr b="1" sz="1900">
              <a:solidFill>
                <a:srgbClr val="FFFFFF"/>
              </a:solidFill>
              <a:latin typeface="Roboto"/>
              <a:ea typeface="Roboto"/>
              <a:cs typeface="Roboto"/>
              <a:sym typeface="Roboto"/>
            </a:endParaRPr>
          </a:p>
        </p:txBody>
      </p:sp>
      <p:sp>
        <p:nvSpPr>
          <p:cNvPr id="131" name="Google Shape;131;p17"/>
          <p:cNvSpPr/>
          <p:nvPr/>
        </p:nvSpPr>
        <p:spPr>
          <a:xfrm>
            <a:off x="5025650" y="3099950"/>
            <a:ext cx="1731600" cy="4764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Roboto"/>
                <a:ea typeface="Roboto"/>
                <a:cs typeface="Roboto"/>
                <a:sym typeface="Roboto"/>
              </a:rPr>
              <a:t> </a:t>
            </a:r>
            <a:r>
              <a:rPr b="1" lang="en" sz="1500">
                <a:solidFill>
                  <a:srgbClr val="FFFFFF"/>
                </a:solidFill>
                <a:latin typeface="Roboto"/>
                <a:ea typeface="Roboto"/>
                <a:cs typeface="Roboto"/>
                <a:sym typeface="Roboto"/>
              </a:rPr>
              <a:t>Final data CSV file</a:t>
            </a:r>
            <a:endParaRPr b="1" sz="1900">
              <a:solidFill>
                <a:srgbClr val="FFFFFF"/>
              </a:solidFill>
              <a:latin typeface="Roboto"/>
              <a:ea typeface="Roboto"/>
              <a:cs typeface="Roboto"/>
              <a:sym typeface="Roboto"/>
            </a:endParaRPr>
          </a:p>
        </p:txBody>
      </p:sp>
      <p:sp>
        <p:nvSpPr>
          <p:cNvPr id="132" name="Google Shape;132;p17"/>
          <p:cNvSpPr/>
          <p:nvPr/>
        </p:nvSpPr>
        <p:spPr>
          <a:xfrm>
            <a:off x="7263900" y="3116900"/>
            <a:ext cx="1880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a:ea typeface="Roboto"/>
                <a:cs typeface="Roboto"/>
                <a:sym typeface="Roboto"/>
              </a:rPr>
              <a:t>Sqlite DB</a:t>
            </a:r>
            <a:endParaRPr b="1" sz="2600">
              <a:solidFill>
                <a:srgbClr val="FFFFFF"/>
              </a:solidFill>
            </a:endParaRPr>
          </a:p>
        </p:txBody>
      </p:sp>
      <p:sp>
        <p:nvSpPr>
          <p:cNvPr id="133" name="Google Shape;133;p17"/>
          <p:cNvSpPr txBox="1"/>
          <p:nvPr>
            <p:ph idx="1" type="body"/>
          </p:nvPr>
        </p:nvSpPr>
        <p:spPr>
          <a:xfrm>
            <a:off x="1527725" y="0"/>
            <a:ext cx="6144300" cy="1108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rgbClr val="0944A1"/>
                </a:solidFill>
              </a:rPr>
              <a:t>                    </a:t>
            </a:r>
            <a:r>
              <a:rPr b="1" lang="en" sz="2000">
                <a:solidFill>
                  <a:srgbClr val="0944A1"/>
                </a:solidFill>
              </a:rPr>
              <a:t>Data Pipeline Processing and Software</a:t>
            </a:r>
            <a:endParaRPr b="1" sz="2000">
              <a:solidFill>
                <a:srgbClr val="0944A1"/>
              </a:solidFill>
            </a:endParaRPr>
          </a:p>
          <a:p>
            <a:pPr indent="0" lvl="0" marL="0" rtl="0" algn="l">
              <a:spcBef>
                <a:spcPts val="0"/>
              </a:spcBef>
              <a:spcAft>
                <a:spcPts val="0"/>
              </a:spcAft>
              <a:buNone/>
            </a:pPr>
            <a:r>
              <a:rPr b="1" lang="en" sz="2000">
                <a:solidFill>
                  <a:srgbClr val="0944A1"/>
                </a:solidFill>
              </a:rPr>
              <a:t>					ETL</a:t>
            </a:r>
            <a:endParaRPr b="1" sz="2000">
              <a:solidFill>
                <a:srgbClr val="0944A1"/>
              </a:solidFill>
            </a:endParaRPr>
          </a:p>
          <a:p>
            <a:pPr indent="0" lvl="0" marL="0" rtl="0" algn="l">
              <a:spcBef>
                <a:spcPts val="0"/>
              </a:spcBef>
              <a:spcAft>
                <a:spcPts val="0"/>
              </a:spcAft>
              <a:buNone/>
            </a:pPr>
            <a:r>
              <a:t/>
            </a:r>
            <a:endParaRPr sz="2000">
              <a:solidFill>
                <a:srgbClr val="0944A1"/>
              </a:solidFill>
            </a:endParaRPr>
          </a:p>
        </p:txBody>
      </p:sp>
      <p:sp>
        <p:nvSpPr>
          <p:cNvPr id="134" name="Google Shape;134;p17"/>
          <p:cNvSpPr/>
          <p:nvPr/>
        </p:nvSpPr>
        <p:spPr>
          <a:xfrm>
            <a:off x="492200" y="3981500"/>
            <a:ext cx="74169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W</a:t>
            </a:r>
            <a:r>
              <a:rPr b="1" lang="en">
                <a:solidFill>
                  <a:schemeClr val="lt1"/>
                </a:solidFill>
                <a:latin typeface="Roboto"/>
                <a:ea typeface="Roboto"/>
                <a:cs typeface="Roboto"/>
                <a:sym typeface="Roboto"/>
              </a:rPr>
              <a:t>e have rendered our visualization</a:t>
            </a:r>
            <a:r>
              <a:rPr b="1" lang="en">
                <a:solidFill>
                  <a:srgbClr val="FFFFFF"/>
                </a:solidFill>
                <a:latin typeface="Roboto"/>
                <a:ea typeface="Roboto"/>
                <a:cs typeface="Roboto"/>
                <a:sym typeface="Roboto"/>
              </a:rPr>
              <a:t> with the help of Python Flask Framework</a:t>
            </a:r>
            <a:endParaRPr b="1">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22050" y="162800"/>
            <a:ext cx="8520600" cy="72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300"/>
              <a:t>Demo of the project</a:t>
            </a:r>
            <a:endParaRPr sz="3300"/>
          </a:p>
        </p:txBody>
      </p:sp>
      <p:pic>
        <p:nvPicPr>
          <p:cNvPr id="140" name="Google Shape;140;p18"/>
          <p:cNvPicPr preferRelativeResize="0"/>
          <p:nvPr/>
        </p:nvPicPr>
        <p:blipFill>
          <a:blip r:embed="rId3">
            <a:alphaModFix/>
          </a:blip>
          <a:stretch>
            <a:fillRect/>
          </a:stretch>
        </p:blipFill>
        <p:spPr>
          <a:xfrm>
            <a:off x="710475" y="1041225"/>
            <a:ext cx="6946575" cy="3700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220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 California</a:t>
            </a:r>
            <a:endParaRPr/>
          </a:p>
        </p:txBody>
      </p:sp>
      <p:sp>
        <p:nvSpPr>
          <p:cNvPr id="146" name="Google Shape;146;p19"/>
          <p:cNvSpPr txBox="1"/>
          <p:nvPr>
            <p:ph idx="1" type="body"/>
          </p:nvPr>
        </p:nvSpPr>
        <p:spPr>
          <a:xfrm>
            <a:off x="311700" y="902250"/>
            <a:ext cx="8520600" cy="385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 statewide map showing the pollutant level for each city/county, and whether or not it is above/below the established healthy level with a pop up hover box that shows the city/county name, pollutant level.</a:t>
            </a:r>
            <a:endParaRPr sz="1600"/>
          </a:p>
        </p:txBody>
      </p:sp>
      <p:pic>
        <p:nvPicPr>
          <p:cNvPr id="147" name="Google Shape;147;p19"/>
          <p:cNvPicPr preferRelativeResize="0"/>
          <p:nvPr/>
        </p:nvPicPr>
        <p:blipFill>
          <a:blip r:embed="rId3">
            <a:alphaModFix/>
          </a:blip>
          <a:stretch>
            <a:fillRect/>
          </a:stretch>
        </p:blipFill>
        <p:spPr>
          <a:xfrm>
            <a:off x="462800" y="2009075"/>
            <a:ext cx="7820573" cy="2752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NO2 Trend For Year 2021</a:t>
            </a:r>
            <a:endParaRPr/>
          </a:p>
        </p:txBody>
      </p:sp>
      <p:sp>
        <p:nvSpPr>
          <p:cNvPr id="153" name="Google Shape;15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0"/>
          <p:cNvPicPr preferRelativeResize="0"/>
          <p:nvPr/>
        </p:nvPicPr>
        <p:blipFill>
          <a:blip r:embed="rId3">
            <a:alphaModFix/>
          </a:blip>
          <a:stretch>
            <a:fillRect/>
          </a:stretch>
        </p:blipFill>
        <p:spPr>
          <a:xfrm>
            <a:off x="464250" y="1330925"/>
            <a:ext cx="7724750" cy="294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PM2.5 Trend For Year 2021</a:t>
            </a:r>
            <a:endParaRPr/>
          </a:p>
        </p:txBody>
      </p:sp>
      <p:sp>
        <p:nvSpPr>
          <p:cNvPr id="160" name="Google Shape;160;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1"/>
          <p:cNvPicPr preferRelativeResize="0"/>
          <p:nvPr/>
        </p:nvPicPr>
        <p:blipFill>
          <a:blip r:embed="rId3">
            <a:alphaModFix/>
          </a:blip>
          <a:stretch>
            <a:fillRect/>
          </a:stretch>
        </p:blipFill>
        <p:spPr>
          <a:xfrm>
            <a:off x="446625" y="1363875"/>
            <a:ext cx="7681352" cy="3070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