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6" r:id="rId17"/>
    <p:sldId id="272" r:id="rId18"/>
    <p:sldId id="273" r:id="rId19"/>
    <p:sldId id="274" r:id="rId20"/>
    <p:sldId id="276" r:id="rId21"/>
    <p:sldId id="278" r:id="rId22"/>
    <p:sldId id="279" r:id="rId23"/>
    <p:sldId id="275" r:id="rId24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795433" y="2386744"/>
            <a:ext cx="10088622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022" y="4352544"/>
            <a:ext cx="7631444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858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02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8837" y="937260"/>
            <a:ext cx="1457045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347" y="937260"/>
            <a:ext cx="6954737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5355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024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795433" y="2386744"/>
            <a:ext cx="10088622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022" y="4352465"/>
            <a:ext cx="7631444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590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914" y="2638044"/>
            <a:ext cx="479294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1623" y="2638044"/>
            <a:ext cx="4791240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38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6623" y="2313434"/>
            <a:ext cx="4791241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6623" y="3143250"/>
            <a:ext cx="4791241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1624" y="3143250"/>
            <a:ext cx="4772431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11624" y="2313434"/>
            <a:ext cx="4791241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529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39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8397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02846" y="2243829"/>
            <a:ext cx="503405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917" y="804672"/>
            <a:ext cx="5403398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1673" y="3549918"/>
            <a:ext cx="4257741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02847" y="6236208"/>
            <a:ext cx="575004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812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683974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07167" y="2243828"/>
            <a:ext cx="5043411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39743" y="0"/>
            <a:ext cx="6846585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1673" y="3549919"/>
            <a:ext cx="4257741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02847" y="6236208"/>
            <a:ext cx="575004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P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40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3347" y="964692"/>
            <a:ext cx="867279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3347" y="2638045"/>
            <a:ext cx="867279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5685" y="6238816"/>
            <a:ext cx="308971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E35E95-E483-4DF8-BF54-E95A9A250C1D}" type="datetimeFigureOut">
              <a:rPr lang="en-PK" smtClean="0"/>
              <a:t>30-Dec-2019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433" y="6236208"/>
            <a:ext cx="662116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1567" y="6217920"/>
            <a:ext cx="41038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261660-E3BC-4B79-A0EC-45F4884F2F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91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minathanlokesh.wordpress.com/collaborative-learning-application-in-crowd-counting/" TargetMode="External"/><Relationship Id="rId2" Type="http://schemas.openxmlformats.org/officeDocument/2006/relationships/hyperlink" Target="https://nanonets.com/blog/crowd-counting-review/#counting-by-estimating-the-dens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6D38-64A4-4B5D-A501-A85615F5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Single-Image Crowd Counting via Multi-Column Convolutional Neural Network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82FC-28FD-417A-BEEB-4186D86C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2638045"/>
            <a:ext cx="8672795" cy="386107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by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Yingying Zhang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Siqin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Shenghua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 Yi Ma</a:t>
            </a:r>
          </a:p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Shanghaitech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Reeda Saeed (CS1946)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FED2E-FBD5-4483-AEC9-02A79501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548" y="4984353"/>
            <a:ext cx="1514770" cy="15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EF5-6ABD-41E1-B5BD-5C499C6E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540774"/>
            <a:ext cx="8672795" cy="586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Working of Multi-Column Neural Network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800" dirty="0"/>
              <a:t>It contains 3 columns of CNN</a:t>
            </a:r>
          </a:p>
          <a:p>
            <a:pPr marL="0" indent="0">
              <a:buNone/>
            </a:pPr>
            <a:r>
              <a:rPr lang="en-US" sz="2800" dirty="0"/>
              <a:t>Filter size have different sizes </a:t>
            </a:r>
          </a:p>
          <a:p>
            <a:pPr marL="0" indent="0">
              <a:buNone/>
            </a:pPr>
            <a:r>
              <a:rPr lang="en-US" sz="2800" dirty="0"/>
              <a:t>Input: Still image</a:t>
            </a:r>
          </a:p>
          <a:p>
            <a:pPr marL="0" indent="0">
              <a:buNone/>
            </a:pPr>
            <a:r>
              <a:rPr lang="en-US" sz="2800" dirty="0"/>
              <a:t>Output: Crowd density-map 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82504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F203-740F-4B04-A6F3-10D9E36F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639097"/>
            <a:ext cx="8672795" cy="556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Why we adopt multi-column architecture?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800" dirty="0"/>
              <a:t>Three columns correspond to filters with receptive fields of different sizes (large, medium and small).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Features learned by each column of CNN is adaptive.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Large variation in people/head size due to perspective effect on across different image-resolutions.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88938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A9D-0618-4467-B5ED-5CB87837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688258"/>
            <a:ext cx="8672795" cy="5653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Replacing FC layer with Conv layer with 1x1 filter size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Input: image can be of arbitrary size to avoid distortion.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Output: estimation of the density of the crowd from which we derive overall count.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6494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7CD5-E79D-49F0-B209-F27676CA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648929"/>
            <a:ext cx="8672795" cy="54077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Dataset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Shangitech</a:t>
            </a:r>
            <a:r>
              <a:rPr lang="en-US" sz="2800" dirty="0"/>
              <a:t>: randomly taken from the internet</a:t>
            </a:r>
          </a:p>
          <a:p>
            <a:pPr marL="0" indent="0">
              <a:buNone/>
            </a:pPr>
            <a:r>
              <a:rPr lang="en-US" sz="2800" dirty="0"/>
              <a:t>1,200 images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22111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6A9E-7E25-4BC3-B5F6-255DF812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MCNN FOR CROWD COUNTING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C9CD-9492-474D-A496-107BC438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6" y="2510226"/>
            <a:ext cx="8672795" cy="3861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Density map based crowd-counting</a:t>
            </a:r>
          </a:p>
          <a:p>
            <a:pPr marL="0" indent="0">
              <a:buNone/>
            </a:pPr>
            <a:r>
              <a:rPr lang="en-US" dirty="0"/>
              <a:t>To estimate the number of people in a given image 2 natural configurations are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First:</a:t>
            </a:r>
          </a:p>
          <a:p>
            <a:pPr marL="0" indent="0">
              <a:buNone/>
            </a:pPr>
            <a:r>
              <a:rPr lang="en-US" dirty="0"/>
              <a:t>Input: Image</a:t>
            </a:r>
          </a:p>
          <a:p>
            <a:pPr marL="0" indent="0">
              <a:buNone/>
            </a:pPr>
            <a:r>
              <a:rPr lang="en-US" dirty="0"/>
              <a:t>Output: Estimated head 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Second:</a:t>
            </a:r>
          </a:p>
          <a:p>
            <a:pPr marL="0" indent="0">
              <a:buNone/>
            </a:pPr>
            <a:r>
              <a:rPr lang="en-US" dirty="0"/>
              <a:t>Input: Image</a:t>
            </a:r>
          </a:p>
          <a:p>
            <a:pPr marL="0" indent="0">
              <a:buNone/>
            </a:pPr>
            <a:r>
              <a:rPr lang="en-US" dirty="0"/>
              <a:t>Output: Density map of crowd(how many people per square meter) and then obtain the head count by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963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C7D3-41DA-4911-92BD-1FB015A7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6" y="557981"/>
            <a:ext cx="8672795" cy="5742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Density map based crowd counting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Density map preserve more information.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Density map gives the spatial distribution of crowd.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density in small region is much higher than in other region it can indicate something abnormal happens there.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learning density map via CNN, the learned filters are more adaptive to different head sizes, hence more suitable for arbitrary inputs.</a:t>
            </a:r>
          </a:p>
        </p:txBody>
      </p:sp>
    </p:spTree>
    <p:extLst>
      <p:ext uri="{BB962C8B-B14F-4D97-AF65-F5344CB8AC3E}">
        <p14:creationId xmlns:p14="http://schemas.microsoft.com/office/powerpoint/2010/main" val="146608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4512-4630-47D1-A7E3-A825A9BFB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3" y="2779491"/>
            <a:ext cx="1135134" cy="851351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B7642EF0-9C54-4DB0-802C-7399C4DEABE0}"/>
              </a:ext>
            </a:extLst>
          </p:cNvPr>
          <p:cNvSpPr/>
          <p:nvPr/>
        </p:nvSpPr>
        <p:spPr>
          <a:xfrm>
            <a:off x="2899343" y="37099"/>
            <a:ext cx="676104" cy="2090652"/>
          </a:xfrm>
          <a:prstGeom prst="cube">
            <a:avLst>
              <a:gd name="adj" fmla="val 7160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C00A344F-6A42-48CC-83A9-1932D1D3ED7B}"/>
              </a:ext>
            </a:extLst>
          </p:cNvPr>
          <p:cNvSpPr/>
          <p:nvPr/>
        </p:nvSpPr>
        <p:spPr>
          <a:xfrm>
            <a:off x="2919007" y="2241238"/>
            <a:ext cx="676104" cy="2090652"/>
          </a:xfrm>
          <a:prstGeom prst="cube">
            <a:avLst>
              <a:gd name="adj" fmla="val 567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F931F2C-1196-4202-9979-10B1137D59B9}"/>
              </a:ext>
            </a:extLst>
          </p:cNvPr>
          <p:cNvSpPr/>
          <p:nvPr/>
        </p:nvSpPr>
        <p:spPr>
          <a:xfrm>
            <a:off x="2865949" y="4427722"/>
            <a:ext cx="729162" cy="2314518"/>
          </a:xfrm>
          <a:prstGeom prst="cube">
            <a:avLst>
              <a:gd name="adj" fmla="val 49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1FAC375-1146-4D42-93C3-D0C1CAA971D3}"/>
              </a:ext>
            </a:extLst>
          </p:cNvPr>
          <p:cNvSpPr/>
          <p:nvPr/>
        </p:nvSpPr>
        <p:spPr>
          <a:xfrm>
            <a:off x="4890198" y="4888959"/>
            <a:ext cx="1202130" cy="1675935"/>
          </a:xfrm>
          <a:prstGeom prst="cube">
            <a:avLst>
              <a:gd name="adj" fmla="val 4699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402001A-EDC4-4E5F-80FF-86B68366F374}"/>
              </a:ext>
            </a:extLst>
          </p:cNvPr>
          <p:cNvSpPr/>
          <p:nvPr/>
        </p:nvSpPr>
        <p:spPr>
          <a:xfrm>
            <a:off x="4890198" y="2766022"/>
            <a:ext cx="1052052" cy="1384948"/>
          </a:xfrm>
          <a:prstGeom prst="cube">
            <a:avLst>
              <a:gd name="adj" fmla="val 5004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5136D4B-ED86-47AF-AB03-CDCE6A61B5AD}"/>
              </a:ext>
            </a:extLst>
          </p:cNvPr>
          <p:cNvSpPr/>
          <p:nvPr/>
        </p:nvSpPr>
        <p:spPr>
          <a:xfrm>
            <a:off x="4959204" y="737420"/>
            <a:ext cx="926827" cy="1384947"/>
          </a:xfrm>
          <a:prstGeom prst="cube">
            <a:avLst>
              <a:gd name="adj" fmla="val 598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C8739B88-32E1-4384-B1CB-3A18ADD8E671}"/>
              </a:ext>
            </a:extLst>
          </p:cNvPr>
          <p:cNvSpPr/>
          <p:nvPr/>
        </p:nvSpPr>
        <p:spPr>
          <a:xfrm>
            <a:off x="7157509" y="720606"/>
            <a:ext cx="631859" cy="1384947"/>
          </a:xfrm>
          <a:prstGeom prst="cube">
            <a:avLst>
              <a:gd name="adj" fmla="val 7372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DAE2832-6C91-4186-A2DB-F7335263CA94}"/>
              </a:ext>
            </a:extLst>
          </p:cNvPr>
          <p:cNvSpPr/>
          <p:nvPr/>
        </p:nvSpPr>
        <p:spPr>
          <a:xfrm>
            <a:off x="7154825" y="2674313"/>
            <a:ext cx="710517" cy="1384947"/>
          </a:xfrm>
          <a:prstGeom prst="cube">
            <a:avLst>
              <a:gd name="adj" fmla="val 6456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87DDC48-B021-4D15-8C8D-49954CEB65C2}"/>
              </a:ext>
            </a:extLst>
          </p:cNvPr>
          <p:cNvSpPr/>
          <p:nvPr/>
        </p:nvSpPr>
        <p:spPr>
          <a:xfrm>
            <a:off x="7151796" y="4898118"/>
            <a:ext cx="710517" cy="1490748"/>
          </a:xfrm>
          <a:prstGeom prst="cube">
            <a:avLst>
              <a:gd name="adj" fmla="val 488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86A2DCCE-7D14-4655-A119-A14070DE7512}"/>
              </a:ext>
            </a:extLst>
          </p:cNvPr>
          <p:cNvSpPr/>
          <p:nvPr/>
        </p:nvSpPr>
        <p:spPr>
          <a:xfrm>
            <a:off x="8916863" y="875072"/>
            <a:ext cx="631859" cy="1237461"/>
          </a:xfrm>
          <a:prstGeom prst="cube">
            <a:avLst>
              <a:gd name="adj" fmla="val 8150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F20C96C-7429-4CA1-AE4D-0FE5779057F5}"/>
              </a:ext>
            </a:extLst>
          </p:cNvPr>
          <p:cNvSpPr/>
          <p:nvPr/>
        </p:nvSpPr>
        <p:spPr>
          <a:xfrm>
            <a:off x="8916861" y="2766024"/>
            <a:ext cx="631858" cy="1334503"/>
          </a:xfrm>
          <a:prstGeom prst="cube">
            <a:avLst>
              <a:gd name="adj" fmla="val 7061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974EBB5C-D120-484A-A0FA-3238EC18AA11}"/>
              </a:ext>
            </a:extLst>
          </p:cNvPr>
          <p:cNvSpPr/>
          <p:nvPr/>
        </p:nvSpPr>
        <p:spPr>
          <a:xfrm>
            <a:off x="8975773" y="4917731"/>
            <a:ext cx="631859" cy="1334503"/>
          </a:xfrm>
          <a:prstGeom prst="cube">
            <a:avLst>
              <a:gd name="adj" fmla="val 6283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20A30B18-E9B9-4B2B-9C3F-68A8BEFD4561}"/>
              </a:ext>
            </a:extLst>
          </p:cNvPr>
          <p:cNvSpPr/>
          <p:nvPr/>
        </p:nvSpPr>
        <p:spPr>
          <a:xfrm>
            <a:off x="10383435" y="2613261"/>
            <a:ext cx="1173789" cy="1567677"/>
          </a:xfrm>
          <a:prstGeom prst="cube">
            <a:avLst>
              <a:gd name="adj" fmla="val 5245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8FACB-2AFD-4188-BA10-A2C125F7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9" y="2894360"/>
            <a:ext cx="1045873" cy="7844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587763-844B-4DD7-A951-FCE164BB6205}"/>
              </a:ext>
            </a:extLst>
          </p:cNvPr>
          <p:cNvSpPr txBox="1"/>
          <p:nvPr/>
        </p:nvSpPr>
        <p:spPr>
          <a:xfrm>
            <a:off x="273047" y="3657455"/>
            <a:ext cx="15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Input Image</a:t>
            </a:r>
            <a:endParaRPr lang="en-P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0599E7-7AB7-40A1-AA78-6EE16456765A}"/>
              </a:ext>
            </a:extLst>
          </p:cNvPr>
          <p:cNvSpPr txBox="1"/>
          <p:nvPr/>
        </p:nvSpPr>
        <p:spPr>
          <a:xfrm rot="2625706">
            <a:off x="9578186" y="2004138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7x7</a:t>
            </a:r>
            <a:endParaRPr lang="en-P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C4E1E-C018-46B9-9D4E-C0EC34562E23}"/>
              </a:ext>
            </a:extLst>
          </p:cNvPr>
          <p:cNvCxnSpPr>
            <a:cxnSpLocks/>
          </p:cNvCxnSpPr>
          <p:nvPr/>
        </p:nvCxnSpPr>
        <p:spPr>
          <a:xfrm>
            <a:off x="1843251" y="3521376"/>
            <a:ext cx="1018718" cy="1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EC6319-ECBF-477F-8DB4-8DC90CB09B52}"/>
              </a:ext>
            </a:extLst>
          </p:cNvPr>
          <p:cNvSpPr txBox="1"/>
          <p:nvPr/>
        </p:nvSpPr>
        <p:spPr>
          <a:xfrm>
            <a:off x="1748067" y="3123620"/>
            <a:ext cx="11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7x7</a:t>
            </a:r>
            <a:endParaRPr lang="en-PK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90CD64-89E0-4D28-A479-B3F2AA327090}"/>
              </a:ext>
            </a:extLst>
          </p:cNvPr>
          <p:cNvCxnSpPr>
            <a:cxnSpLocks/>
          </p:cNvCxnSpPr>
          <p:nvPr/>
        </p:nvCxnSpPr>
        <p:spPr>
          <a:xfrm rot="2700000">
            <a:off x="1438275" y="4992839"/>
            <a:ext cx="1573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4D4734-4136-47EA-AABC-63A76DAC89A9}"/>
              </a:ext>
            </a:extLst>
          </p:cNvPr>
          <p:cNvSpPr txBox="1"/>
          <p:nvPr/>
        </p:nvSpPr>
        <p:spPr>
          <a:xfrm rot="2700000">
            <a:off x="1540918" y="4587186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5x5</a:t>
            </a:r>
            <a:endParaRPr lang="en-PK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23925B-AE5E-42AC-B7A3-B885C9EEA8F6}"/>
              </a:ext>
            </a:extLst>
          </p:cNvPr>
          <p:cNvSpPr txBox="1"/>
          <p:nvPr/>
        </p:nvSpPr>
        <p:spPr>
          <a:xfrm>
            <a:off x="2533055" y="297637"/>
            <a:ext cx="4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P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8BDA1-129E-4432-8A47-76A6723CF30C}"/>
              </a:ext>
            </a:extLst>
          </p:cNvPr>
          <p:cNvSpPr txBox="1"/>
          <p:nvPr/>
        </p:nvSpPr>
        <p:spPr>
          <a:xfrm>
            <a:off x="2533055" y="2397638"/>
            <a:ext cx="4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PK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E07F4A-F316-429B-9686-999D2A3B1AED}"/>
              </a:ext>
            </a:extLst>
          </p:cNvPr>
          <p:cNvSpPr txBox="1"/>
          <p:nvPr/>
        </p:nvSpPr>
        <p:spPr>
          <a:xfrm>
            <a:off x="2510636" y="4522732"/>
            <a:ext cx="4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endParaRPr lang="en-PK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C5AA35-3C70-4954-9397-9D3A3F14BFE3}"/>
              </a:ext>
            </a:extLst>
          </p:cNvPr>
          <p:cNvSpPr txBox="1"/>
          <p:nvPr/>
        </p:nvSpPr>
        <p:spPr>
          <a:xfrm>
            <a:off x="4666945" y="912204"/>
            <a:ext cx="4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PK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5335C7-BD8F-4CD3-BA24-1A1978A7EC95}"/>
              </a:ext>
            </a:extLst>
          </p:cNvPr>
          <p:cNvSpPr txBox="1"/>
          <p:nvPr/>
        </p:nvSpPr>
        <p:spPr>
          <a:xfrm>
            <a:off x="6826751" y="910711"/>
            <a:ext cx="4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PK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632DF3-CC53-4F8E-B353-FE3CF42D9A84}"/>
              </a:ext>
            </a:extLst>
          </p:cNvPr>
          <p:cNvSpPr txBox="1"/>
          <p:nvPr/>
        </p:nvSpPr>
        <p:spPr>
          <a:xfrm>
            <a:off x="8658975" y="1124468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PK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7A432-0804-4BDB-BF55-6B90A000A421}"/>
              </a:ext>
            </a:extLst>
          </p:cNvPr>
          <p:cNvSpPr txBox="1"/>
          <p:nvPr/>
        </p:nvSpPr>
        <p:spPr>
          <a:xfrm>
            <a:off x="4630299" y="2917231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endParaRPr lang="en-PK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EA20D4-6C28-455C-A57D-04CE023E8408}"/>
              </a:ext>
            </a:extLst>
          </p:cNvPr>
          <p:cNvSpPr txBox="1"/>
          <p:nvPr/>
        </p:nvSpPr>
        <p:spPr>
          <a:xfrm>
            <a:off x="6852144" y="2824753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PK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210344-9A3B-460B-9C6A-8C4D1A3EBE6E}"/>
              </a:ext>
            </a:extLst>
          </p:cNvPr>
          <p:cNvSpPr txBox="1"/>
          <p:nvPr/>
        </p:nvSpPr>
        <p:spPr>
          <a:xfrm>
            <a:off x="8556111" y="2938954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PK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6BA540-BC5A-456D-9C2E-5992F72A6AE3}"/>
              </a:ext>
            </a:extLst>
          </p:cNvPr>
          <p:cNvSpPr txBox="1"/>
          <p:nvPr/>
        </p:nvSpPr>
        <p:spPr>
          <a:xfrm>
            <a:off x="4550408" y="5071958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  <a:endParaRPr lang="en-PK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9D41A9-47D0-4E46-B8FA-9155F752682E}"/>
              </a:ext>
            </a:extLst>
          </p:cNvPr>
          <p:cNvSpPr txBox="1"/>
          <p:nvPr/>
        </p:nvSpPr>
        <p:spPr>
          <a:xfrm>
            <a:off x="6835875" y="4944881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endParaRPr lang="en-PK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88CD23-92BF-4D3B-B25E-185D7B955618}"/>
              </a:ext>
            </a:extLst>
          </p:cNvPr>
          <p:cNvSpPr txBox="1"/>
          <p:nvPr/>
        </p:nvSpPr>
        <p:spPr>
          <a:xfrm>
            <a:off x="8556111" y="4989706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PK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87A0B9-7FDD-4045-9E03-FB0D4730B30F}"/>
              </a:ext>
            </a:extLst>
          </p:cNvPr>
          <p:cNvSpPr txBox="1"/>
          <p:nvPr/>
        </p:nvSpPr>
        <p:spPr>
          <a:xfrm>
            <a:off x="10024677" y="2921135"/>
            <a:ext cx="4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PK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2EB94D-2A0C-4C4D-9B25-991767425A25}"/>
              </a:ext>
            </a:extLst>
          </p:cNvPr>
          <p:cNvCxnSpPr>
            <a:cxnSpLocks/>
          </p:cNvCxnSpPr>
          <p:nvPr/>
        </p:nvCxnSpPr>
        <p:spPr>
          <a:xfrm>
            <a:off x="3640258" y="1507799"/>
            <a:ext cx="1243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6725304-3704-4C1E-A8FB-92B6A66E4397}"/>
              </a:ext>
            </a:extLst>
          </p:cNvPr>
          <p:cNvSpPr txBox="1"/>
          <p:nvPr/>
        </p:nvSpPr>
        <p:spPr>
          <a:xfrm>
            <a:off x="3617647" y="1153874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Pooling:2x2</a:t>
            </a:r>
            <a:endParaRPr lang="en-PK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320814-4241-4B5A-97AE-7115A2D70394}"/>
              </a:ext>
            </a:extLst>
          </p:cNvPr>
          <p:cNvSpPr txBox="1"/>
          <p:nvPr/>
        </p:nvSpPr>
        <p:spPr>
          <a:xfrm>
            <a:off x="3717433" y="1475702"/>
            <a:ext cx="14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7x7</a:t>
            </a:r>
            <a:endParaRPr lang="en-PK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293118-72F4-49DB-9B7E-86393BACADE7}"/>
              </a:ext>
            </a:extLst>
          </p:cNvPr>
          <p:cNvSpPr txBox="1"/>
          <p:nvPr/>
        </p:nvSpPr>
        <p:spPr>
          <a:xfrm>
            <a:off x="3610846" y="3194562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Pooling:2x2</a:t>
            </a:r>
            <a:endParaRPr lang="en-PK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54F572-C11C-41C7-8FD8-E16190785F2A}"/>
              </a:ext>
            </a:extLst>
          </p:cNvPr>
          <p:cNvSpPr txBox="1"/>
          <p:nvPr/>
        </p:nvSpPr>
        <p:spPr>
          <a:xfrm>
            <a:off x="3665212" y="3471893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5x5</a:t>
            </a:r>
            <a:endParaRPr lang="en-PK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7072DF-B01C-4E10-A11C-F83D6E65396E}"/>
              </a:ext>
            </a:extLst>
          </p:cNvPr>
          <p:cNvCxnSpPr>
            <a:cxnSpLocks/>
          </p:cNvCxnSpPr>
          <p:nvPr/>
        </p:nvCxnSpPr>
        <p:spPr>
          <a:xfrm>
            <a:off x="3640255" y="3531852"/>
            <a:ext cx="120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186DB9B-56C9-4293-AD3C-19217782859B}"/>
              </a:ext>
            </a:extLst>
          </p:cNvPr>
          <p:cNvSpPr txBox="1"/>
          <p:nvPr/>
        </p:nvSpPr>
        <p:spPr>
          <a:xfrm>
            <a:off x="3590997" y="5491097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Pooling:2x2</a:t>
            </a:r>
            <a:endParaRPr lang="en-PK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2018A4-62BC-4EDF-9DE4-863B42204E6D}"/>
              </a:ext>
            </a:extLst>
          </p:cNvPr>
          <p:cNvSpPr txBox="1"/>
          <p:nvPr/>
        </p:nvSpPr>
        <p:spPr>
          <a:xfrm>
            <a:off x="3645363" y="5768428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3x3</a:t>
            </a:r>
            <a:endParaRPr lang="en-PK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D1C31E-BA7B-4A25-A810-68FDE1F8425A}"/>
              </a:ext>
            </a:extLst>
          </p:cNvPr>
          <p:cNvCxnSpPr>
            <a:cxnSpLocks/>
          </p:cNvCxnSpPr>
          <p:nvPr/>
        </p:nvCxnSpPr>
        <p:spPr>
          <a:xfrm>
            <a:off x="3620406" y="5828387"/>
            <a:ext cx="120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470B00-1A8D-4821-9617-4E1A56FA2227}"/>
              </a:ext>
            </a:extLst>
          </p:cNvPr>
          <p:cNvSpPr txBox="1"/>
          <p:nvPr/>
        </p:nvSpPr>
        <p:spPr>
          <a:xfrm>
            <a:off x="5831356" y="1138467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Pooling:2x2</a:t>
            </a:r>
            <a:endParaRPr lang="en-PK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A322AC-A331-4AAF-A6E7-26937314262D}"/>
              </a:ext>
            </a:extLst>
          </p:cNvPr>
          <p:cNvSpPr txBox="1"/>
          <p:nvPr/>
        </p:nvSpPr>
        <p:spPr>
          <a:xfrm>
            <a:off x="5885722" y="1415798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5x5</a:t>
            </a:r>
            <a:endParaRPr lang="en-PK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ABD3ED-3C36-404F-9F62-28FF994D8646}"/>
              </a:ext>
            </a:extLst>
          </p:cNvPr>
          <p:cNvCxnSpPr>
            <a:cxnSpLocks/>
          </p:cNvCxnSpPr>
          <p:nvPr/>
        </p:nvCxnSpPr>
        <p:spPr>
          <a:xfrm>
            <a:off x="5922932" y="1475702"/>
            <a:ext cx="120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AC8251-73B8-48AF-97F0-6E8FB6CC445A}"/>
              </a:ext>
            </a:extLst>
          </p:cNvPr>
          <p:cNvSpPr txBox="1"/>
          <p:nvPr/>
        </p:nvSpPr>
        <p:spPr>
          <a:xfrm>
            <a:off x="5870891" y="3133327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Pooling:2x2</a:t>
            </a:r>
            <a:endParaRPr lang="en-PK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D9D19E-7D8E-4B1E-84C0-4D25303C74DA}"/>
              </a:ext>
            </a:extLst>
          </p:cNvPr>
          <p:cNvSpPr txBox="1"/>
          <p:nvPr/>
        </p:nvSpPr>
        <p:spPr>
          <a:xfrm>
            <a:off x="5925257" y="3410658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5x5</a:t>
            </a:r>
            <a:endParaRPr lang="en-PK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FB24B3C-430D-44B0-A7A6-8FB72DB2E5B3}"/>
              </a:ext>
            </a:extLst>
          </p:cNvPr>
          <p:cNvCxnSpPr>
            <a:cxnSpLocks/>
          </p:cNvCxnSpPr>
          <p:nvPr/>
        </p:nvCxnSpPr>
        <p:spPr>
          <a:xfrm>
            <a:off x="5942250" y="3473129"/>
            <a:ext cx="120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51B914F-5E05-4A16-976C-7C6736BF5AC1}"/>
              </a:ext>
            </a:extLst>
          </p:cNvPr>
          <p:cNvSpPr txBox="1"/>
          <p:nvPr/>
        </p:nvSpPr>
        <p:spPr>
          <a:xfrm>
            <a:off x="6000752" y="5407455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Pooling:2x2</a:t>
            </a:r>
            <a:endParaRPr lang="en-PK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367F5E-96EE-4123-8BF5-A10B7AA0C190}"/>
              </a:ext>
            </a:extLst>
          </p:cNvPr>
          <p:cNvSpPr txBox="1"/>
          <p:nvPr/>
        </p:nvSpPr>
        <p:spPr>
          <a:xfrm>
            <a:off x="6055118" y="5684786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5x5</a:t>
            </a:r>
            <a:endParaRPr lang="en-PK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EB7419-2621-464C-83B4-2CF62259C455}"/>
              </a:ext>
            </a:extLst>
          </p:cNvPr>
          <p:cNvCxnSpPr>
            <a:cxnSpLocks/>
          </p:cNvCxnSpPr>
          <p:nvPr/>
        </p:nvCxnSpPr>
        <p:spPr>
          <a:xfrm>
            <a:off x="6092328" y="5730839"/>
            <a:ext cx="104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B3EB1C8-ECCE-4A48-B652-CCC2AE7F2530}"/>
              </a:ext>
            </a:extLst>
          </p:cNvPr>
          <p:cNvSpPr txBox="1"/>
          <p:nvPr/>
        </p:nvSpPr>
        <p:spPr>
          <a:xfrm>
            <a:off x="7816645" y="1300591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7x7</a:t>
            </a:r>
            <a:endParaRPr lang="en-PK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EEF9802-94D8-467E-B2D3-462C2BD0C085}"/>
              </a:ext>
            </a:extLst>
          </p:cNvPr>
          <p:cNvCxnSpPr>
            <a:cxnSpLocks/>
          </p:cNvCxnSpPr>
          <p:nvPr/>
        </p:nvCxnSpPr>
        <p:spPr>
          <a:xfrm>
            <a:off x="7902652" y="1625855"/>
            <a:ext cx="902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B49D10-21AF-4360-93D3-A98E06576E7E}"/>
              </a:ext>
            </a:extLst>
          </p:cNvPr>
          <p:cNvSpPr txBox="1"/>
          <p:nvPr/>
        </p:nvSpPr>
        <p:spPr>
          <a:xfrm>
            <a:off x="7862313" y="3186737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5x5</a:t>
            </a:r>
            <a:endParaRPr lang="en-PK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007E02-B2E2-4BBD-986C-9817AC74CD1C}"/>
              </a:ext>
            </a:extLst>
          </p:cNvPr>
          <p:cNvCxnSpPr>
            <a:cxnSpLocks/>
          </p:cNvCxnSpPr>
          <p:nvPr/>
        </p:nvCxnSpPr>
        <p:spPr>
          <a:xfrm>
            <a:off x="7902650" y="3521376"/>
            <a:ext cx="978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AFE9BDA-D173-4016-AD24-7DF1A873240A}"/>
              </a:ext>
            </a:extLst>
          </p:cNvPr>
          <p:cNvSpPr txBox="1"/>
          <p:nvPr/>
        </p:nvSpPr>
        <p:spPr>
          <a:xfrm>
            <a:off x="7848295" y="5434411"/>
            <a:ext cx="14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3x3</a:t>
            </a:r>
            <a:endParaRPr lang="en-PK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09B48A-D2DD-418C-B57B-EE8E80987562}"/>
              </a:ext>
            </a:extLst>
          </p:cNvPr>
          <p:cNvCxnSpPr>
            <a:cxnSpLocks/>
          </p:cNvCxnSpPr>
          <p:nvPr/>
        </p:nvCxnSpPr>
        <p:spPr>
          <a:xfrm>
            <a:off x="7938777" y="5765919"/>
            <a:ext cx="978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966569-898A-4440-B061-042C8697FD7C}"/>
              </a:ext>
            </a:extLst>
          </p:cNvPr>
          <p:cNvCxnSpPr>
            <a:cxnSpLocks/>
          </p:cNvCxnSpPr>
          <p:nvPr/>
        </p:nvCxnSpPr>
        <p:spPr>
          <a:xfrm flipV="1">
            <a:off x="1663455" y="2154364"/>
            <a:ext cx="1033754" cy="6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809BE5-C47C-4464-86D0-DE9B8957F264}"/>
              </a:ext>
            </a:extLst>
          </p:cNvPr>
          <p:cNvSpPr txBox="1"/>
          <p:nvPr/>
        </p:nvSpPr>
        <p:spPr>
          <a:xfrm rot="19647581">
            <a:off x="1642614" y="2026972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9x9</a:t>
            </a:r>
            <a:endParaRPr lang="en-PK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128D13-A410-454C-A5CC-CB7170CB06C0}"/>
              </a:ext>
            </a:extLst>
          </p:cNvPr>
          <p:cNvCxnSpPr>
            <a:cxnSpLocks/>
          </p:cNvCxnSpPr>
          <p:nvPr/>
        </p:nvCxnSpPr>
        <p:spPr>
          <a:xfrm>
            <a:off x="9625502" y="1727779"/>
            <a:ext cx="862018" cy="85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072F454-A226-4B4A-8D00-A7B72A06E3B9}"/>
              </a:ext>
            </a:extLst>
          </p:cNvPr>
          <p:cNvSpPr txBox="1"/>
          <p:nvPr/>
        </p:nvSpPr>
        <p:spPr>
          <a:xfrm>
            <a:off x="9471698" y="3151411"/>
            <a:ext cx="11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</a:t>
            </a:r>
            <a:r>
              <a:rPr lang="en-US" dirty="0"/>
              <a:t>: 5x5</a:t>
            </a:r>
            <a:endParaRPr lang="en-PK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203A217-47D1-4F63-80C6-14947F5DDB11}"/>
              </a:ext>
            </a:extLst>
          </p:cNvPr>
          <p:cNvCxnSpPr>
            <a:cxnSpLocks/>
          </p:cNvCxnSpPr>
          <p:nvPr/>
        </p:nvCxnSpPr>
        <p:spPr>
          <a:xfrm>
            <a:off x="9625504" y="3474911"/>
            <a:ext cx="621943" cy="1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524E81A-BA03-4E89-AF70-ADBD8A27C081}"/>
              </a:ext>
            </a:extLst>
          </p:cNvPr>
          <p:cNvSpPr txBox="1"/>
          <p:nvPr/>
        </p:nvSpPr>
        <p:spPr>
          <a:xfrm rot="18460260">
            <a:off x="9380890" y="4587185"/>
            <a:ext cx="14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Conv: 7x7</a:t>
            </a:r>
            <a:endParaRPr lang="en-PK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4835E7-C6BB-4B97-8C28-594BD5DB436E}"/>
              </a:ext>
            </a:extLst>
          </p:cNvPr>
          <p:cNvCxnSpPr>
            <a:cxnSpLocks/>
          </p:cNvCxnSpPr>
          <p:nvPr/>
        </p:nvCxnSpPr>
        <p:spPr>
          <a:xfrm rot="15834554">
            <a:off x="9740671" y="4556591"/>
            <a:ext cx="862018" cy="85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C9650B0-79C0-4438-B85E-E0D5EFBFEE7D}"/>
              </a:ext>
            </a:extLst>
          </p:cNvPr>
          <p:cNvSpPr txBox="1"/>
          <p:nvPr/>
        </p:nvSpPr>
        <p:spPr>
          <a:xfrm>
            <a:off x="11477457" y="3101896"/>
            <a:ext cx="104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</a:t>
            </a:r>
            <a:r>
              <a:rPr lang="en-US" dirty="0"/>
              <a:t>: 1x1</a:t>
            </a:r>
            <a:endParaRPr lang="en-PK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B75723-1B68-437B-A670-FA2AB2CF2E01}"/>
              </a:ext>
            </a:extLst>
          </p:cNvPr>
          <p:cNvCxnSpPr>
            <a:cxnSpLocks/>
          </p:cNvCxnSpPr>
          <p:nvPr/>
        </p:nvCxnSpPr>
        <p:spPr>
          <a:xfrm>
            <a:off x="11570107" y="3410658"/>
            <a:ext cx="745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93E9F5C-0F6B-4D46-AD45-89F21BE2AFE1}"/>
              </a:ext>
            </a:extLst>
          </p:cNvPr>
          <p:cNvSpPr txBox="1"/>
          <p:nvPr/>
        </p:nvSpPr>
        <p:spPr>
          <a:xfrm>
            <a:off x="12272831" y="368992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 Map</a:t>
            </a:r>
            <a:endParaRPr lang="en-PK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0A6188-D61D-40AE-841D-DA8CF945C70A}"/>
              </a:ext>
            </a:extLst>
          </p:cNvPr>
          <p:cNvSpPr txBox="1"/>
          <p:nvPr/>
        </p:nvSpPr>
        <p:spPr>
          <a:xfrm flipH="1">
            <a:off x="10641324" y="4194497"/>
            <a:ext cx="178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Merged Feature Map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15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32" grpId="0"/>
      <p:bldP spid="39" grpId="0"/>
      <p:bldP spid="44" grpId="0"/>
      <p:bldP spid="46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/>
      <p:bldP spid="66" grpId="0"/>
      <p:bldP spid="67" grpId="0"/>
      <p:bldP spid="68" grpId="0"/>
      <p:bldP spid="73" grpId="0"/>
      <p:bldP spid="74" grpId="0"/>
      <p:bldP spid="76" grpId="0"/>
      <p:bldP spid="77" grpId="0"/>
      <p:bldP spid="79" grpId="0"/>
      <p:bldP spid="80" grpId="0"/>
      <p:bldP spid="82" grpId="0"/>
      <p:bldP spid="83" grpId="0"/>
      <p:bldP spid="86" grpId="0"/>
      <p:bldP spid="88" grpId="0"/>
      <p:bldP spid="90" grpId="0"/>
      <p:bldP spid="96" grpId="0"/>
      <p:bldP spid="100" grpId="0"/>
      <p:bldP spid="106" grpId="0"/>
      <p:bldP spid="110" grpId="0"/>
      <p:bldP spid="117" grpId="0"/>
      <p:bldP spid="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56C5-A430-40A7-A9AC-AD2F319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AC36-70E8-4C84-848F-A76D3153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Dataset: </a:t>
            </a:r>
            <a:r>
              <a:rPr lang="en-US" sz="2800" dirty="0" err="1"/>
              <a:t>Shanghaitech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342900" indent="-342900" fontAlgn="t">
              <a:buFont typeface="+mj-lt"/>
              <a:buAutoNum type="arabicPeriod"/>
            </a:pPr>
            <a:r>
              <a:rPr lang="en-US" dirty="0"/>
              <a:t>MCNN (results generated by me using author pretrained weights)</a:t>
            </a:r>
            <a:endParaRPr lang="en-PK" dirty="0"/>
          </a:p>
          <a:p>
            <a:pPr marL="342900" indent="-342900" fontAlgn="t">
              <a:buFont typeface="+mj-lt"/>
              <a:buAutoNum type="arabicPeriod"/>
            </a:pPr>
            <a:r>
              <a:rPr lang="en-US" dirty="0"/>
              <a:t>MCNN (trained from scratch by me)</a:t>
            </a:r>
            <a:endParaRPr lang="en-PK" dirty="0"/>
          </a:p>
          <a:p>
            <a:pPr marL="342900" indent="-342900" fontAlgn="t">
              <a:buFont typeface="+mj-lt"/>
              <a:buAutoNum type="arabicPeriod"/>
            </a:pPr>
            <a:r>
              <a:rPr lang="en-US" dirty="0"/>
              <a:t>CNN with transfer learning (on pretrained VGG16 weights)</a:t>
            </a:r>
            <a:endParaRPr lang="en-PK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85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798-874C-4E98-9447-E8A4C5D9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BE686-25FB-44AB-B849-326122357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3347" y="2638045"/>
                <a:ext cx="8672795" cy="3762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MAE: Mean Absolute Error (determines accuracy of estimates)</a:t>
                </a:r>
              </a:p>
              <a:p>
                <a:r>
                  <a:rPr lang="en-US" dirty="0"/>
                  <a:t>MSE: Mean Squared Error (indicates the robustness of estimates)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           , 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N: Number of test images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actual number of people in </a:t>
                </a:r>
                <a:r>
                  <a:rPr lang="en-US" dirty="0" err="1"/>
                  <a:t>ith</a:t>
                </a:r>
                <a:r>
                  <a:rPr lang="en-US" dirty="0"/>
                  <a:t> image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estimated number of people in </a:t>
                </a:r>
                <a:r>
                  <a:rPr lang="en-US" dirty="0" err="1"/>
                  <a:t>ith</a:t>
                </a:r>
                <a:r>
                  <a:rPr lang="en-US" dirty="0"/>
                  <a:t> image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BE686-25FB-44AB-B849-326122357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3347" y="2638045"/>
                <a:ext cx="8672795" cy="3762755"/>
              </a:xfrm>
              <a:blipFill>
                <a:blip r:embed="rId2"/>
                <a:stretch>
                  <a:fillRect l="-492" t="-97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8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0C78-8D53-4186-A011-C63DF86E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315778-D2EF-40B1-B0E2-8DE61DB44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781251"/>
              </p:ext>
            </p:extLst>
          </p:nvPr>
        </p:nvGraphicFramePr>
        <p:xfrm>
          <a:off x="2503488" y="2638425"/>
          <a:ext cx="867251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837">
                  <a:extLst>
                    <a:ext uri="{9D8B030D-6E8A-4147-A177-3AD203B41FA5}">
                      <a16:colId xmlns:a16="http://schemas.microsoft.com/office/drawing/2014/main" val="3542114454"/>
                    </a:ext>
                  </a:extLst>
                </a:gridCol>
                <a:gridCol w="2890837">
                  <a:extLst>
                    <a:ext uri="{9D8B030D-6E8A-4147-A177-3AD203B41FA5}">
                      <a16:colId xmlns:a16="http://schemas.microsoft.com/office/drawing/2014/main" val="679019825"/>
                    </a:ext>
                  </a:extLst>
                </a:gridCol>
                <a:gridCol w="2890837">
                  <a:extLst>
                    <a:ext uri="{9D8B030D-6E8A-4147-A177-3AD203B41FA5}">
                      <a16:colId xmlns:a16="http://schemas.microsoft.com/office/drawing/2014/main" val="184658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MCNN </a:t>
                      </a:r>
                      <a:r>
                        <a:rPr lang="en-US" sz="1400" dirty="0"/>
                        <a:t>(results generated by author)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110.2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173.2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0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MCNN </a:t>
                      </a:r>
                      <a:r>
                        <a:rPr lang="en-US" sz="1400" dirty="0"/>
                        <a:t>(results generated by me using author pretrained weights)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110.19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169.37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MCNN </a:t>
                      </a:r>
                      <a:r>
                        <a:rPr lang="en-US" sz="1400" dirty="0"/>
                        <a:t>(trained from scratch by me)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189.63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246.96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2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with transfer learning </a:t>
                      </a:r>
                      <a:r>
                        <a:rPr lang="en-US" sz="1400" dirty="0"/>
                        <a:t>(on pretrained VGG16 weights)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112.33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3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5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D92F-B124-4C80-AE36-16CC56CC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crowd counting </a:t>
            </a:r>
            <a:r>
              <a:rPr lang="en-US" b="1" dirty="0"/>
              <a:t>?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B6D2-9B9C-456A-AAD0-1C3B3DAF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2638045"/>
            <a:ext cx="8672795" cy="3595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Crowd Counting is a technique to estimate the number of people in an image or a video.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Estimating crowds from images or videos has become an increasingly important application of Computer Vision Technology.</a:t>
            </a:r>
            <a:endParaRPr lang="en-PK" sz="3600" dirty="0"/>
          </a:p>
          <a:p>
            <a:pPr marL="0" indent="0">
              <a:buNone/>
            </a:pP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65494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715961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F5C33-DD1A-485F-ACEF-727E5AE0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45" y="1290025"/>
            <a:ext cx="5936896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COMPARISON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D584-FEF6-45C8-8EA2-6CD95C9C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45" y="2858703"/>
            <a:ext cx="5930685" cy="3042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MCNN (results generated by me using author pretrained weights)</a:t>
            </a:r>
            <a:endParaRPr lang="en-PK" sz="3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923" y="640080"/>
            <a:ext cx="450739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306" y="806357"/>
            <a:ext cx="4134625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031C-0F32-4FFE-9311-FF0C99C4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73" y="44439"/>
            <a:ext cx="4323890" cy="6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715961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D584-FEF6-45C8-8EA2-6CD95C9C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45" y="2858703"/>
            <a:ext cx="5930685" cy="3042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MCNN (trained from scratch by me)</a:t>
            </a:r>
            <a:endParaRPr lang="en-PK" sz="3200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923" y="640080"/>
            <a:ext cx="450739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306" y="806357"/>
            <a:ext cx="4134625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031C-0F32-4FFE-9311-FF0C99C4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73" y="142396"/>
            <a:ext cx="4323890" cy="65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715961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D584-FEF6-45C8-8EA2-6CD95C9C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45" y="2858703"/>
            <a:ext cx="5930685" cy="3042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CNN with transfer learning (on pretrained  VGG16 weights)</a:t>
            </a:r>
            <a:endParaRPr lang="en-PK" sz="3200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923" y="640080"/>
            <a:ext cx="450739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306" y="806357"/>
            <a:ext cx="4134625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031C-0F32-4FFE-9311-FF0C99C4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20" y="5110"/>
            <a:ext cx="4184995" cy="6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C272-8C8D-4839-A7BE-0670ACE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373C-6632-4ED4-A38C-19AB0921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Zhang Y, Zhou D, Chen S, Gao S, Ma Y. Single-image crowd counting via multi-column convolutional neural network. </a:t>
            </a:r>
            <a:r>
              <a:rPr lang="en-US" dirty="0" err="1"/>
              <a:t>InProceedings</a:t>
            </a:r>
            <a:r>
              <a:rPr lang="en-US" dirty="0"/>
              <a:t> of the IEEE conference on computer vision and pattern recognition 2016 (pp. 589-597).</a:t>
            </a:r>
          </a:p>
          <a:p>
            <a:r>
              <a:rPr lang="en-US" dirty="0">
                <a:hlinkClick r:id="rId2"/>
              </a:rPr>
              <a:t>https://nanonets.com/blog/crowd-counting-review/#counting-by-estimating-the-density</a:t>
            </a:r>
            <a:endParaRPr lang="en-US" dirty="0"/>
          </a:p>
          <a:p>
            <a:r>
              <a:rPr lang="en-US" dirty="0">
                <a:hlinkClick r:id="rId3"/>
              </a:rPr>
              <a:t>https://boominathanlokesh.wordpress.com/collaborative-learning-application-in-crowd-counting/</a:t>
            </a:r>
            <a:r>
              <a:rPr lang="en-US" dirty="0"/>
              <a:t> </a:t>
            </a:r>
          </a:p>
          <a:p>
            <a:r>
              <a:rPr lang="en-US" dirty="0"/>
              <a:t>Wang Z, Deng Q, Zhao Y. The Comparison of Crowd Counting Algorithms based on Computer Vision. </a:t>
            </a:r>
            <a:r>
              <a:rPr lang="en-US" dirty="0" err="1"/>
              <a:t>InJournal</a:t>
            </a:r>
            <a:r>
              <a:rPr lang="en-US" dirty="0"/>
              <a:t> of Physics: Conference Series 2019 Apr (Vol. 1187, No. 4, p. 042012). IOP Publishing.</a:t>
            </a:r>
          </a:p>
        </p:txBody>
      </p:sp>
    </p:spTree>
    <p:extLst>
      <p:ext uri="{BB962C8B-B14F-4D97-AF65-F5344CB8AC3E}">
        <p14:creationId xmlns:p14="http://schemas.microsoft.com/office/powerpoint/2010/main" val="320287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49D9-A073-4425-80E7-7CE4EDFA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 Counting use cases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7F00-5CA7-46F2-B6A2-AE9E6F87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2638045"/>
            <a:ext cx="8672795" cy="393973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Counting crowds in forbidden areas in a manufacturing unit to enforce safety rules and minimize health risks.</a:t>
            </a:r>
          </a:p>
          <a:p>
            <a:r>
              <a:rPr lang="en-US" sz="3200" dirty="0"/>
              <a:t>Managing high traffic roads and public spaces.</a:t>
            </a:r>
          </a:p>
          <a:p>
            <a:r>
              <a:rPr lang="en-US" sz="3200" dirty="0"/>
              <a:t>Counting attendance in educational institutions.  </a:t>
            </a:r>
          </a:p>
          <a:p>
            <a:r>
              <a:rPr lang="en-US" sz="3200" dirty="0"/>
              <a:t>Urban Planning.</a:t>
            </a:r>
          </a:p>
          <a:p>
            <a:r>
              <a:rPr lang="en-US" sz="3200" dirty="0"/>
              <a:t>Video surveillance.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826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C7C9-8CD7-4763-B6C0-D200D0E5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Earlier methods for crowd Counting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DC8D-61C7-49FE-97A8-5E572B27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2638045"/>
            <a:ext cx="8672795" cy="40085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Detection Style Framework</a:t>
            </a:r>
          </a:p>
          <a:p>
            <a:pPr marL="0" indent="0">
              <a:buNone/>
            </a:pPr>
            <a:r>
              <a:rPr lang="en-US" sz="2800" dirty="0"/>
              <a:t>Scans a detector over two consecutive frames of video sequence.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Limitations</a:t>
            </a:r>
          </a:p>
          <a:p>
            <a:pPr marL="0" indent="0">
              <a:buNone/>
            </a:pPr>
            <a:r>
              <a:rPr lang="en-US" sz="2800" dirty="0"/>
              <a:t>Occlusion</a:t>
            </a:r>
          </a:p>
        </p:txBody>
      </p:sp>
    </p:spTree>
    <p:extLst>
      <p:ext uri="{BB962C8B-B14F-4D97-AF65-F5344CB8AC3E}">
        <p14:creationId xmlns:p14="http://schemas.microsoft.com/office/powerpoint/2010/main" val="98513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6573-9998-48D4-A906-86E2BD97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491613"/>
            <a:ext cx="8672795" cy="601734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2800" b="1" dirty="0"/>
              <a:t>Feature-based Regression</a:t>
            </a:r>
          </a:p>
          <a:p>
            <a:pPr marL="0" indent="0">
              <a:buNone/>
            </a:pPr>
            <a:r>
              <a:rPr lang="en-US" sz="2800" dirty="0"/>
              <a:t>Segmenting the foreground, extracting various features and then applying regression function to estimate crowd count.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Limitations</a:t>
            </a:r>
          </a:p>
          <a:p>
            <a:pPr marL="0" indent="0">
              <a:buNone/>
            </a:pPr>
            <a:r>
              <a:rPr lang="en-US" sz="2800" dirty="0"/>
              <a:t>Difficult to get accurate estimate.</a:t>
            </a:r>
          </a:p>
          <a:p>
            <a:pPr marL="0" indent="0">
              <a:buNone/>
            </a:pPr>
            <a:endParaRPr lang="en-US" sz="2800" dirty="0"/>
          </a:p>
          <a:p>
            <a:pPr marL="571500" indent="-571500">
              <a:buFont typeface="+mj-lt"/>
              <a:buAutoNum type="romanUcPeriod" startAt="3"/>
            </a:pPr>
            <a:r>
              <a:rPr lang="en-US" sz="2800" b="1" dirty="0"/>
              <a:t>CNN-based Method</a:t>
            </a:r>
          </a:p>
          <a:p>
            <a:pPr marL="0" indent="0">
              <a:buNone/>
            </a:pPr>
            <a:r>
              <a:rPr lang="en-US" sz="2800" dirty="0"/>
              <a:t>It requires perspective map on both training and testing scenes.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Limitations</a:t>
            </a:r>
          </a:p>
          <a:p>
            <a:pPr marL="0" indent="0">
              <a:buNone/>
            </a:pPr>
            <a:r>
              <a:rPr lang="en-US" sz="2800" dirty="0"/>
              <a:t>Perspective maps are not readily available.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185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F5CF-B609-4210-A60B-0DF28E70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convolution neural network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CDE5-7EE0-4330-9EC4-032244E8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2638045"/>
            <a:ext cx="867279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Aim / Objective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dirty="0"/>
              <a:t>Accurate crowd counting from an arbitrary still images with arbitrary camera perspective and crowd density.</a:t>
            </a:r>
          </a:p>
        </p:txBody>
      </p:sp>
    </p:spTree>
    <p:extLst>
      <p:ext uri="{BB962C8B-B14F-4D97-AF65-F5344CB8AC3E}">
        <p14:creationId xmlns:p14="http://schemas.microsoft.com/office/powerpoint/2010/main" val="673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2722-06D9-4511-A060-0636A674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589935"/>
            <a:ext cx="8672795" cy="575187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Challenges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b="1" dirty="0"/>
              <a:t>Foreground Segmentation</a:t>
            </a:r>
          </a:p>
          <a:p>
            <a:pPr marL="0" indent="0">
              <a:buNone/>
            </a:pPr>
            <a:r>
              <a:rPr lang="en-US" sz="2800" dirty="0"/>
              <a:t>Without the information of scene geometry or motion it’s impossible to segment crowd from it’s background.</a:t>
            </a:r>
          </a:p>
          <a:p>
            <a:pPr marL="0" indent="0">
              <a:buNone/>
            </a:pPr>
            <a:endParaRPr lang="en-US" sz="2800" dirty="0"/>
          </a:p>
          <a:p>
            <a:pPr marL="571500" indent="-571500">
              <a:buFont typeface="+mj-lt"/>
              <a:buAutoNum type="romanUcPeriod" startAt="2"/>
            </a:pPr>
            <a:r>
              <a:rPr lang="en-US" sz="2800" b="1" dirty="0"/>
              <a:t>The density and distribution</a:t>
            </a:r>
          </a:p>
          <a:p>
            <a:pPr marL="0" indent="0">
              <a:buNone/>
            </a:pPr>
            <a:r>
              <a:rPr lang="en-US" sz="2800" dirty="0"/>
              <a:t>Tremendous occlusion for most people in image.</a:t>
            </a:r>
          </a:p>
          <a:p>
            <a:pPr marL="0" indent="0">
              <a:buNone/>
            </a:pPr>
            <a:endParaRPr lang="en-US" sz="2800" dirty="0"/>
          </a:p>
          <a:p>
            <a:pPr marL="571500" indent="-571500">
              <a:buFont typeface="+mj-lt"/>
              <a:buAutoNum type="romanUcPeriod" startAt="3"/>
            </a:pPr>
            <a:r>
              <a:rPr lang="en-US" sz="2800" b="1" dirty="0"/>
              <a:t>Variation of Scale</a:t>
            </a:r>
          </a:p>
          <a:p>
            <a:pPr marL="0" indent="0">
              <a:buNone/>
            </a:pPr>
            <a:r>
              <a:rPr lang="en-US" sz="2800" dirty="0"/>
              <a:t>We have to handle all the different scales.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61841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0111-164E-4A02-A4F1-4B04052C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570271"/>
            <a:ext cx="8672795" cy="575187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Solution to the Challenges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200" dirty="0"/>
              <a:t>A novel framework based on CNN for crowd counting in arbitrary still image is proposed.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It’s work is inspired from multi-column deep neural network.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72182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43F6-7D00-4BBB-ADC9-6B74DA2C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47" y="717755"/>
            <a:ext cx="8672795" cy="561421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How multi-column network works 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dirty="0"/>
              <a:t>In that model an arbitrary number of columns can be trained on inputs processed in different ways.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final predictions are obtained by averaging individual predictions of all deep neural networks.</a:t>
            </a:r>
          </a:p>
          <a:p>
            <a:pPr marL="0" indent="0">
              <a:buNone/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9708847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922</Words>
  <Application>Microsoft Office PowerPoint</Application>
  <PresentationFormat>Custom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Gill Sans MT</vt:lpstr>
      <vt:lpstr>Times New Roman</vt:lpstr>
      <vt:lpstr>Parcel</vt:lpstr>
      <vt:lpstr>Single-Image Crowd Counting via Multi-Column Convolutional Neural Network</vt:lpstr>
      <vt:lpstr>What is crowd counting ?</vt:lpstr>
      <vt:lpstr>Crowd Counting use cases</vt:lpstr>
      <vt:lpstr>Earlier methods for crowd Counting</vt:lpstr>
      <vt:lpstr>PowerPoint Presentation</vt:lpstr>
      <vt:lpstr>Multi-column convolution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MCNN FOR CROWD COUNTING</vt:lpstr>
      <vt:lpstr>PowerPoint Presentation</vt:lpstr>
      <vt:lpstr>PowerPoint Presentation</vt:lpstr>
      <vt:lpstr>EXPERIMENTS</vt:lpstr>
      <vt:lpstr>EVALUATION METRIC</vt:lpstr>
      <vt:lpstr>Results</vt:lpstr>
      <vt:lpstr>COMPARISON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Single-Image Crowd Counting via Multi-Column Convolutional Neural Network</dc:title>
  <dc:creator>Reeda Saeed</dc:creator>
  <cp:lastModifiedBy>Reeda Saeed</cp:lastModifiedBy>
  <cp:revision>5</cp:revision>
  <dcterms:created xsi:type="dcterms:W3CDTF">2019-12-29T21:49:22Z</dcterms:created>
  <dcterms:modified xsi:type="dcterms:W3CDTF">2019-12-29T23:19:39Z</dcterms:modified>
</cp:coreProperties>
</file>