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3716000" cx="24384000"/>
  <p:notesSz cx="7023100"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373102-2DA5-480C-9E69-ADF50897CEE9}">
  <a:tblStyle styleId="{AD373102-2DA5-480C-9E69-ADF50897CEE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70750" y="698175"/>
            <a:ext cx="4682300" cy="3490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2300" y="4421800"/>
            <a:ext cx="5618475" cy="41890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02300" y="4421800"/>
            <a:ext cx="5618475" cy="41890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70750" y="698175"/>
            <a:ext cx="4682300" cy="3490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65c69804d_0_238: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65c69804d_0_238: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65c69804d_0_299: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65c69804d_0_299: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65c69804d_0_364: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65c69804d_0_364: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65c69804d_0_442: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65c69804d_0_442: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CGSN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65c69804d_0_15: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65c69804d_0_15: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65c69804d_0_183: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65c69804d_0_183: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65c69804d_0_35: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65c69804d_0_35: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65c69804d_0_202: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65c69804d_0_202: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65c69804d_0_429: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65c69804d_0_429: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65c69804d_0_122: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65c69804d_0_122: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65c69804d_0_219:notes"/>
          <p:cNvSpPr/>
          <p:nvPr>
            <p:ph idx="2" type="sldImg"/>
          </p:nvPr>
        </p:nvSpPr>
        <p:spPr>
          <a:xfrm>
            <a:off x="1170750" y="698175"/>
            <a:ext cx="4682400" cy="34908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65c69804d_0_219:notes"/>
          <p:cNvSpPr txBox="1"/>
          <p:nvPr>
            <p:ph idx="1" type="body"/>
          </p:nvPr>
        </p:nvSpPr>
        <p:spPr>
          <a:xfrm>
            <a:off x="702300" y="4421800"/>
            <a:ext cx="56184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body"/>
          </p:nvPr>
        </p:nvSpPr>
        <p:spPr>
          <a:xfrm>
            <a:off x="1218960" y="3209400"/>
            <a:ext cx="21944880" cy="7954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1218960" y="3209400"/>
            <a:ext cx="2194488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1218960" y="7364520"/>
            <a:ext cx="2194488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1218960" y="320940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12463560" y="320940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1218960" y="736452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12463560" y="736452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1218960" y="3209400"/>
            <a:ext cx="706608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8638560" y="3209400"/>
            <a:ext cx="706608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16058520" y="3209400"/>
            <a:ext cx="706608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1218960" y="7364520"/>
            <a:ext cx="706608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8638560" y="7364520"/>
            <a:ext cx="706608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16058520" y="7364520"/>
            <a:ext cx="706608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subTitle"/>
          </p:nvPr>
        </p:nvSpPr>
        <p:spPr>
          <a:xfrm>
            <a:off x="1218960" y="3209400"/>
            <a:ext cx="21944880" cy="79549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1218960" y="3209400"/>
            <a:ext cx="10708920" cy="7954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12463560" y="3209400"/>
            <a:ext cx="10708920" cy="7954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1218960" y="547200"/>
            <a:ext cx="21944880" cy="106160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1218960" y="320940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12463560" y="3209400"/>
            <a:ext cx="10708920" cy="7954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1218960" y="736452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1218960" y="3209400"/>
            <a:ext cx="10708920" cy="7954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12463560" y="320940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12463560" y="736452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1218960" y="320940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12463560" y="3209400"/>
            <a:ext cx="1070892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1218960" y="7364520"/>
            <a:ext cx="21944880" cy="3794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theme" Target="../theme/theme2.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E9F5"/>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4320" y="11518920"/>
            <a:ext cx="24370920" cy="219672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23629680" y="554400"/>
            <a:ext cx="353160" cy="3745440"/>
          </a:xfrm>
          <a:prstGeom prst="rect">
            <a:avLst/>
          </a:prstGeom>
          <a:noFill/>
          <a:ln>
            <a:noFill/>
          </a:ln>
        </p:spPr>
      </p:pic>
      <p:pic>
        <p:nvPicPr>
          <p:cNvPr id="8" name="Google Shape;8;p1"/>
          <p:cNvPicPr preferRelativeResize="0"/>
          <p:nvPr/>
        </p:nvPicPr>
        <p:blipFill rotWithShape="1">
          <a:blip r:embed="rId3">
            <a:alphaModFix/>
          </a:blip>
          <a:srcRect b="0" l="0" r="0" t="0"/>
          <a:stretch/>
        </p:blipFill>
        <p:spPr>
          <a:xfrm>
            <a:off x="22878000" y="12648600"/>
            <a:ext cx="893160" cy="893160"/>
          </a:xfrm>
          <a:prstGeom prst="rect">
            <a:avLst/>
          </a:prstGeom>
          <a:noFill/>
          <a:ln>
            <a:noFill/>
          </a:ln>
        </p:spPr>
      </p:pic>
      <p:pic>
        <p:nvPicPr>
          <p:cNvPr id="9" name="Google Shape;9;p1"/>
          <p:cNvPicPr preferRelativeResize="0"/>
          <p:nvPr/>
        </p:nvPicPr>
        <p:blipFill rotWithShape="1">
          <a:blip r:embed="rId4">
            <a:alphaModFix/>
          </a:blip>
          <a:srcRect b="0" l="0" r="0" t="0"/>
          <a:stretch/>
        </p:blipFill>
        <p:spPr>
          <a:xfrm>
            <a:off x="1064520" y="12841200"/>
            <a:ext cx="3390480" cy="609120"/>
          </a:xfrm>
          <a:prstGeom prst="rect">
            <a:avLst/>
          </a:prstGeom>
          <a:noFill/>
          <a:ln>
            <a:noFill/>
          </a:ln>
        </p:spPr>
      </p:pic>
      <p:sp>
        <p:nvSpPr>
          <p:cNvPr id="10" name="Google Shape;10;p1"/>
          <p:cNvSpPr txBox="1"/>
          <p:nvPr>
            <p:ph type="title"/>
          </p:nvPr>
        </p:nvSpPr>
        <p:spPr>
          <a:xfrm>
            <a:off x="1218960" y="547200"/>
            <a:ext cx="21944880" cy="22899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1218960" y="3209400"/>
            <a:ext cx="21944880" cy="7954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0" l="0" r="0" t="0"/>
          <a:stretch/>
        </p:blipFill>
        <p:spPr>
          <a:xfrm>
            <a:off x="12600" y="0"/>
            <a:ext cx="24370920" cy="13715640"/>
          </a:xfrm>
          <a:prstGeom prst="rect">
            <a:avLst/>
          </a:prstGeom>
          <a:noFill/>
          <a:ln>
            <a:noFill/>
          </a:ln>
        </p:spPr>
      </p:pic>
      <p:pic>
        <p:nvPicPr>
          <p:cNvPr id="65" name="Google Shape;65;p14"/>
          <p:cNvPicPr preferRelativeResize="0"/>
          <p:nvPr/>
        </p:nvPicPr>
        <p:blipFill rotWithShape="1">
          <a:blip r:embed="rId4">
            <a:alphaModFix/>
          </a:blip>
          <a:srcRect b="0" l="0" r="0" t="0"/>
          <a:stretch/>
        </p:blipFill>
        <p:spPr>
          <a:xfrm>
            <a:off x="22779720" y="12115440"/>
            <a:ext cx="986040" cy="986040"/>
          </a:xfrm>
          <a:prstGeom prst="rect">
            <a:avLst/>
          </a:prstGeom>
          <a:noFill/>
          <a:ln>
            <a:noFill/>
          </a:ln>
        </p:spPr>
      </p:pic>
      <p:pic>
        <p:nvPicPr>
          <p:cNvPr id="66" name="Google Shape;66;p14"/>
          <p:cNvPicPr preferRelativeResize="0"/>
          <p:nvPr/>
        </p:nvPicPr>
        <p:blipFill rotWithShape="1">
          <a:blip r:embed="rId5">
            <a:alphaModFix/>
          </a:blip>
          <a:srcRect b="0" l="0" r="0" t="0"/>
          <a:stretch/>
        </p:blipFill>
        <p:spPr>
          <a:xfrm>
            <a:off x="23096159" y="656280"/>
            <a:ext cx="353160" cy="3745440"/>
          </a:xfrm>
          <a:prstGeom prst="rect">
            <a:avLst/>
          </a:prstGeom>
          <a:noFill/>
          <a:ln>
            <a:noFill/>
          </a:ln>
        </p:spPr>
      </p:pic>
      <p:pic>
        <p:nvPicPr>
          <p:cNvPr id="67" name="Google Shape;67;p14"/>
          <p:cNvPicPr preferRelativeResize="0"/>
          <p:nvPr/>
        </p:nvPicPr>
        <p:blipFill rotWithShape="1">
          <a:blip r:embed="rId6">
            <a:alphaModFix/>
          </a:blip>
          <a:srcRect b="0" l="0" r="0" t="0"/>
          <a:stretch/>
        </p:blipFill>
        <p:spPr>
          <a:xfrm>
            <a:off x="1905120" y="1646640"/>
            <a:ext cx="6655320" cy="1191240"/>
          </a:xfrm>
          <a:prstGeom prst="rect">
            <a:avLst/>
          </a:prstGeom>
          <a:noFill/>
          <a:ln>
            <a:noFill/>
          </a:ln>
        </p:spPr>
      </p:pic>
      <p:sp>
        <p:nvSpPr>
          <p:cNvPr id="68" name="Google Shape;68;p14"/>
          <p:cNvSpPr/>
          <p:nvPr/>
        </p:nvSpPr>
        <p:spPr>
          <a:xfrm>
            <a:off x="1905125" y="4207675"/>
            <a:ext cx="15670500" cy="4788600"/>
          </a:xfrm>
          <a:prstGeom prst="rect">
            <a:avLst/>
          </a:prstGeom>
          <a:noFill/>
          <a:ln>
            <a:noFill/>
          </a:ln>
        </p:spPr>
        <p:txBody>
          <a:bodyPr anchorCtr="0" anchor="ctr" bIns="50750" lIns="50750" spcFirstLastPara="1" rIns="50750" wrap="square" tIns="50750">
            <a:noAutofit/>
          </a:bodyPr>
          <a:lstStyle/>
          <a:p>
            <a:pPr indent="0" lvl="0" marL="0" marR="0" rtl="0" algn="l">
              <a:lnSpc>
                <a:spcPct val="80000"/>
              </a:lnSpc>
              <a:spcBef>
                <a:spcPts val="0"/>
              </a:spcBef>
              <a:spcAft>
                <a:spcPts val="0"/>
              </a:spcAft>
              <a:buNone/>
            </a:pPr>
            <a:r>
              <a:t/>
            </a:r>
            <a:endParaRPr b="1" sz="9600">
              <a:solidFill>
                <a:srgbClr val="005087"/>
              </a:solidFill>
              <a:latin typeface="Calibri"/>
              <a:ea typeface="Calibri"/>
              <a:cs typeface="Calibri"/>
              <a:sym typeface="Calibri"/>
            </a:endParaRPr>
          </a:p>
          <a:p>
            <a:pPr indent="0" lvl="0" marL="0" marR="0" rtl="0" algn="l">
              <a:lnSpc>
                <a:spcPct val="80000"/>
              </a:lnSpc>
              <a:spcBef>
                <a:spcPts val="0"/>
              </a:spcBef>
              <a:spcAft>
                <a:spcPts val="0"/>
              </a:spcAft>
              <a:buNone/>
            </a:pPr>
            <a:r>
              <a:rPr b="1" lang="en-US" sz="9600">
                <a:solidFill>
                  <a:srgbClr val="005087"/>
                </a:solidFill>
                <a:latin typeface="Calibri"/>
                <a:ea typeface="Calibri"/>
                <a:cs typeface="Calibri"/>
                <a:sym typeface="Calibri"/>
              </a:rPr>
              <a:t>OOI Carbon System:</a:t>
            </a:r>
            <a:endParaRPr b="1" sz="9600">
              <a:solidFill>
                <a:srgbClr val="005087"/>
              </a:solidFill>
              <a:latin typeface="Calibri"/>
              <a:ea typeface="Calibri"/>
              <a:cs typeface="Calibri"/>
              <a:sym typeface="Calibri"/>
            </a:endParaRPr>
          </a:p>
          <a:p>
            <a:pPr indent="0" lvl="0" marL="0" marR="0" rtl="0" algn="l">
              <a:lnSpc>
                <a:spcPct val="80000"/>
              </a:lnSpc>
              <a:spcBef>
                <a:spcPts val="0"/>
              </a:spcBef>
              <a:spcAft>
                <a:spcPts val="0"/>
              </a:spcAft>
              <a:buNone/>
            </a:pPr>
            <a:r>
              <a:rPr b="1" lang="en-US" sz="9600">
                <a:solidFill>
                  <a:srgbClr val="005087"/>
                </a:solidFill>
                <a:latin typeface="Calibri"/>
                <a:ea typeface="Calibri"/>
                <a:cs typeface="Calibri"/>
                <a:sym typeface="Calibri"/>
              </a:rPr>
              <a:t>Data Validation </a:t>
            </a:r>
            <a:endParaRPr b="1" sz="9600">
              <a:solidFill>
                <a:srgbClr val="005087"/>
              </a:solidFill>
              <a:latin typeface="Calibri"/>
              <a:ea typeface="Calibri"/>
              <a:cs typeface="Calibri"/>
              <a:sym typeface="Calibri"/>
            </a:endParaRPr>
          </a:p>
          <a:p>
            <a:pPr indent="0" lvl="0" marL="0" marR="0" rtl="0" algn="l">
              <a:lnSpc>
                <a:spcPct val="80000"/>
              </a:lnSpc>
              <a:spcBef>
                <a:spcPts val="0"/>
              </a:spcBef>
              <a:spcAft>
                <a:spcPts val="0"/>
              </a:spcAft>
              <a:buNone/>
            </a:pPr>
            <a:r>
              <a:rPr b="1" lang="en-US" sz="9600">
                <a:solidFill>
                  <a:srgbClr val="005087"/>
                </a:solidFill>
                <a:latin typeface="Calibri"/>
                <a:ea typeface="Calibri"/>
                <a:cs typeface="Calibri"/>
                <a:sym typeface="Calibri"/>
              </a:rPr>
              <a:t>with discrete bottle data</a:t>
            </a:r>
            <a:endParaRPr b="1" sz="9600">
              <a:solidFill>
                <a:srgbClr val="005087"/>
              </a:solidFill>
              <a:latin typeface="Calibri"/>
              <a:ea typeface="Calibri"/>
              <a:cs typeface="Calibri"/>
              <a:sym typeface="Calibri"/>
            </a:endParaRPr>
          </a:p>
          <a:p>
            <a:pPr indent="0" lvl="0" marL="0" marR="0" rtl="0" algn="l">
              <a:lnSpc>
                <a:spcPct val="120000"/>
              </a:lnSpc>
              <a:spcBef>
                <a:spcPts val="2999"/>
              </a:spcBef>
              <a:spcAft>
                <a:spcPts val="0"/>
              </a:spcAft>
              <a:buNone/>
            </a:pPr>
            <a:r>
              <a:rPr lang="en-US" sz="5400">
                <a:solidFill>
                  <a:srgbClr val="005087"/>
                </a:solidFill>
                <a:latin typeface="Calibri"/>
                <a:ea typeface="Calibri"/>
                <a:cs typeface="Calibri"/>
                <a:sym typeface="Calibri"/>
              </a:rPr>
              <a:t>OOI Booth - March 2nd, 2022</a:t>
            </a:r>
            <a:br>
              <a:rPr lang="en-US" sz="5400">
                <a:solidFill>
                  <a:srgbClr val="005087"/>
                </a:solidFill>
                <a:latin typeface="Calibri"/>
                <a:ea typeface="Calibri"/>
                <a:cs typeface="Calibri"/>
                <a:sym typeface="Calibri"/>
              </a:rPr>
            </a:br>
            <a:r>
              <a:rPr lang="en-US" sz="5400">
                <a:solidFill>
                  <a:srgbClr val="005087"/>
                </a:solidFill>
                <a:latin typeface="Calibri"/>
                <a:ea typeface="Calibri"/>
                <a:cs typeface="Calibri"/>
                <a:sym typeface="Calibri"/>
              </a:rPr>
              <a:t>Andrew Reed</a:t>
            </a:r>
            <a:endParaRPr sz="5400">
              <a:solidFill>
                <a:srgbClr val="005087"/>
              </a:solidFill>
              <a:latin typeface="Calibri"/>
              <a:ea typeface="Calibri"/>
              <a:cs typeface="Calibri"/>
              <a:sym typeface="Calibri"/>
            </a:endParaRPr>
          </a:p>
        </p:txBody>
      </p:sp>
      <p:pic>
        <p:nvPicPr>
          <p:cNvPr id="69" name="Google Shape;69;p14"/>
          <p:cNvPicPr preferRelativeResize="0"/>
          <p:nvPr/>
        </p:nvPicPr>
        <p:blipFill>
          <a:blip r:embed="rId7">
            <a:alphaModFix/>
          </a:blip>
          <a:stretch>
            <a:fillRect/>
          </a:stretch>
        </p:blipFill>
        <p:spPr>
          <a:xfrm>
            <a:off x="9025750" y="1646650"/>
            <a:ext cx="3299800" cy="1191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rotWithShape="1">
          <a:blip r:embed="rId3">
            <a:alphaModFix/>
          </a:blip>
          <a:srcRect b="15044" l="6040" r="2568" t="9392"/>
          <a:stretch/>
        </p:blipFill>
        <p:spPr>
          <a:xfrm>
            <a:off x="3550826" y="1142137"/>
            <a:ext cx="17282549" cy="11431725"/>
          </a:xfrm>
          <a:prstGeom prst="rect">
            <a:avLst/>
          </a:prstGeom>
          <a:noFill/>
          <a:ln cap="flat" cmpd="sng" w="19050">
            <a:solidFill>
              <a:schemeClr val="dk1"/>
            </a:solidFill>
            <a:prstDash val="solid"/>
            <a:round/>
            <a:headEnd len="sm" w="sm" type="none"/>
            <a:tailEnd len="sm" w="sm" type="none"/>
          </a:ln>
        </p:spPr>
      </p:pic>
      <p:sp>
        <p:nvSpPr>
          <p:cNvPr id="138" name="Google Shape;138;p23"/>
          <p:cNvSpPr/>
          <p:nvPr/>
        </p:nvSpPr>
        <p:spPr>
          <a:xfrm>
            <a:off x="2010403"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Matching Samples: </a:t>
            </a:r>
            <a:r>
              <a:rPr b="1" lang="en-US" sz="8000">
                <a:solidFill>
                  <a:srgbClr val="005087"/>
                </a:solidFill>
                <a:latin typeface="Calibri"/>
                <a:ea typeface="Calibri"/>
                <a:cs typeface="Calibri"/>
                <a:sym typeface="Calibri"/>
              </a:rPr>
              <a:t>Irminger Water Column pH</a:t>
            </a:r>
            <a:endParaRPr b="0" i="0" sz="8000" u="none" cap="none" strike="noStrike">
              <a:latin typeface="Arial"/>
              <a:ea typeface="Arial"/>
              <a:cs typeface="Arial"/>
              <a:sym typeface="Arial"/>
            </a:endParaRPr>
          </a:p>
        </p:txBody>
      </p:sp>
      <p:sp>
        <p:nvSpPr>
          <p:cNvPr id="139" name="Google Shape;139;p23"/>
          <p:cNvSpPr txBox="1"/>
          <p:nvPr/>
        </p:nvSpPr>
        <p:spPr>
          <a:xfrm>
            <a:off x="2166050" y="12573875"/>
            <a:ext cx="19546200" cy="8313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rPr>
              <a:t>Time series of the Irminger Array’s Sunburst SAMI-pH seawater pH, color coded by deployment, with nearest discrete carbon samples overlaid. The instruments on the Flanking Moorings are protected by the buoy and thus have more consistent data returns than the instruments on the Apex Surface Mooring wire.</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3">
            <a:alphaModFix/>
          </a:blip>
          <a:srcRect b="15044" l="6043" r="2380" t="9392"/>
          <a:stretch/>
        </p:blipFill>
        <p:spPr>
          <a:xfrm>
            <a:off x="376050" y="1405250"/>
            <a:ext cx="13043074" cy="8609599"/>
          </a:xfrm>
          <a:prstGeom prst="rect">
            <a:avLst/>
          </a:prstGeom>
          <a:noFill/>
          <a:ln cap="flat" cmpd="sng" w="19050">
            <a:solidFill>
              <a:schemeClr val="dk1"/>
            </a:solidFill>
            <a:prstDash val="solid"/>
            <a:round/>
            <a:headEnd len="sm" w="sm" type="none"/>
            <a:tailEnd len="sm" w="sm" type="none"/>
          </a:ln>
        </p:spPr>
      </p:pic>
      <p:pic>
        <p:nvPicPr>
          <p:cNvPr id="145" name="Google Shape;145;p24"/>
          <p:cNvPicPr preferRelativeResize="0"/>
          <p:nvPr/>
        </p:nvPicPr>
        <p:blipFill rotWithShape="1">
          <a:blip r:embed="rId4">
            <a:alphaModFix/>
          </a:blip>
          <a:srcRect b="3512" l="0" r="5311" t="9326"/>
          <a:stretch/>
        </p:blipFill>
        <p:spPr>
          <a:xfrm>
            <a:off x="13665025" y="1405250"/>
            <a:ext cx="9976882" cy="9183576"/>
          </a:xfrm>
          <a:prstGeom prst="rect">
            <a:avLst/>
          </a:prstGeom>
          <a:noFill/>
          <a:ln cap="flat" cmpd="sng" w="19050">
            <a:solidFill>
              <a:schemeClr val="dk1"/>
            </a:solidFill>
            <a:prstDash val="solid"/>
            <a:round/>
            <a:headEnd len="sm" w="sm" type="none"/>
            <a:tailEnd len="sm" w="sm" type="none"/>
          </a:ln>
        </p:spPr>
      </p:pic>
      <p:sp>
        <p:nvSpPr>
          <p:cNvPr id="146" name="Google Shape;146;p24"/>
          <p:cNvSpPr txBox="1"/>
          <p:nvPr/>
        </p:nvSpPr>
        <p:spPr>
          <a:xfrm>
            <a:off x="324888" y="10098900"/>
            <a:ext cx="13145400" cy="16623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Time series of the Irminger Array’s Sunburst SAMI-pH seawater pH, color coded by deployment, with nearest discrete carbon samples overlaid. The instruments on the Flanking Moorings are protected by the buoy and thus have more consistent data returns than the instruments on the Apex Surface Mooring wire.</a:t>
            </a:r>
            <a:endParaRPr sz="2400"/>
          </a:p>
        </p:txBody>
      </p:sp>
      <p:sp>
        <p:nvSpPr>
          <p:cNvPr id="147" name="Google Shape;147;p24"/>
          <p:cNvSpPr txBox="1"/>
          <p:nvPr/>
        </p:nvSpPr>
        <p:spPr>
          <a:xfrm>
            <a:off x="13664925" y="10815525"/>
            <a:ext cx="9976800" cy="923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solidFill>
                  <a:schemeClr val="dk1"/>
                </a:solidFill>
              </a:rPr>
              <a:t>Comparison of the PHSEN measured pH with matched bottle pH, with 1:1 line drawn for comparison. Vertical lines are two standard deviations.</a:t>
            </a:r>
            <a:endParaRPr sz="2400"/>
          </a:p>
        </p:txBody>
      </p:sp>
      <p:sp>
        <p:nvSpPr>
          <p:cNvPr id="148" name="Google Shape;148;p24"/>
          <p:cNvSpPr/>
          <p:nvPr/>
        </p:nvSpPr>
        <p:spPr>
          <a:xfrm>
            <a:off x="2010403"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Matching Samples: Irminger Water Column pH</a:t>
            </a:r>
            <a:endParaRPr b="0" i="0" sz="80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10358" l="4342" r="0" t="6308"/>
          <a:stretch/>
        </p:blipFill>
        <p:spPr>
          <a:xfrm>
            <a:off x="277075" y="1776425"/>
            <a:ext cx="10189126" cy="5917850"/>
          </a:xfrm>
          <a:prstGeom prst="rect">
            <a:avLst/>
          </a:prstGeom>
          <a:noFill/>
          <a:ln cap="flat" cmpd="sng" w="19050">
            <a:solidFill>
              <a:schemeClr val="dk1"/>
            </a:solidFill>
            <a:prstDash val="solid"/>
            <a:round/>
            <a:headEnd len="sm" w="sm" type="none"/>
            <a:tailEnd len="sm" w="sm" type="none"/>
          </a:ln>
        </p:spPr>
      </p:pic>
      <p:pic>
        <p:nvPicPr>
          <p:cNvPr id="154" name="Google Shape;154;p25"/>
          <p:cNvPicPr preferRelativeResize="0"/>
          <p:nvPr/>
        </p:nvPicPr>
        <p:blipFill rotWithShape="1">
          <a:blip r:embed="rId4">
            <a:alphaModFix/>
          </a:blip>
          <a:srcRect b="11747" l="5800" r="8133" t="7788"/>
          <a:stretch/>
        </p:blipFill>
        <p:spPr>
          <a:xfrm>
            <a:off x="7145000" y="6254350"/>
            <a:ext cx="9183575" cy="6867750"/>
          </a:xfrm>
          <a:prstGeom prst="rect">
            <a:avLst/>
          </a:prstGeom>
          <a:noFill/>
          <a:ln cap="flat" cmpd="sng" w="19050">
            <a:solidFill>
              <a:schemeClr val="dk1"/>
            </a:solidFill>
            <a:prstDash val="solid"/>
            <a:round/>
            <a:headEnd len="sm" w="sm" type="none"/>
            <a:tailEnd len="sm" w="sm" type="none"/>
          </a:ln>
        </p:spPr>
      </p:pic>
      <p:pic>
        <p:nvPicPr>
          <p:cNvPr id="155" name="Google Shape;155;p25"/>
          <p:cNvPicPr preferRelativeResize="0"/>
          <p:nvPr/>
        </p:nvPicPr>
        <p:blipFill rotWithShape="1">
          <a:blip r:embed="rId5">
            <a:alphaModFix/>
          </a:blip>
          <a:srcRect b="13352" l="4532" r="7632" t="7733"/>
          <a:stretch/>
        </p:blipFill>
        <p:spPr>
          <a:xfrm>
            <a:off x="13894150" y="1776425"/>
            <a:ext cx="9183575" cy="6600757"/>
          </a:xfrm>
          <a:prstGeom prst="rect">
            <a:avLst/>
          </a:prstGeom>
          <a:noFill/>
          <a:ln cap="flat" cmpd="sng" w="19050">
            <a:solidFill>
              <a:schemeClr val="dk1"/>
            </a:solidFill>
            <a:prstDash val="solid"/>
            <a:round/>
            <a:headEnd len="sm" w="sm" type="none"/>
            <a:tailEnd len="sm" w="sm" type="none"/>
          </a:ln>
        </p:spPr>
      </p:pic>
      <p:sp>
        <p:nvSpPr>
          <p:cNvPr id="156" name="Google Shape;156;p25"/>
          <p:cNvSpPr/>
          <p:nvPr/>
        </p:nvSpPr>
        <p:spPr>
          <a:xfrm>
            <a:off x="2010403"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Matching Samples: Irminger Water Column pH</a:t>
            </a:r>
            <a:endParaRPr b="0" i="0" sz="80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1219600" y="1321200"/>
            <a:ext cx="21945000" cy="1161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3600"/>
              <a:t>OOI collects discrete water samples during CTD casts at each mooring recovery and deployment at each instrument depth. Analysis is performed by outside labs. Analysis include:</a:t>
            </a:r>
            <a:endParaRPr sz="3600"/>
          </a:p>
          <a:p>
            <a:pPr indent="-457200" lvl="0" marL="457200" rtl="0" algn="l">
              <a:spcBef>
                <a:spcPts val="0"/>
              </a:spcBef>
              <a:spcAft>
                <a:spcPts val="0"/>
              </a:spcAft>
              <a:buSzPts val="3600"/>
              <a:buChar char="●"/>
            </a:pPr>
            <a:r>
              <a:rPr lang="en-US" sz="3600"/>
              <a:t>Oxygen</a:t>
            </a:r>
            <a:endParaRPr sz="3600"/>
          </a:p>
          <a:p>
            <a:pPr indent="-457200" lvl="0" marL="457200" rtl="0" algn="l">
              <a:spcBef>
                <a:spcPts val="0"/>
              </a:spcBef>
              <a:spcAft>
                <a:spcPts val="0"/>
              </a:spcAft>
              <a:buSzPts val="3600"/>
              <a:buChar char="●"/>
            </a:pPr>
            <a:r>
              <a:rPr lang="en-US" sz="3600"/>
              <a:t>Salinity</a:t>
            </a:r>
            <a:endParaRPr sz="3600"/>
          </a:p>
          <a:p>
            <a:pPr indent="-457200" lvl="0" marL="457200" rtl="0" algn="l">
              <a:spcBef>
                <a:spcPts val="0"/>
              </a:spcBef>
              <a:spcAft>
                <a:spcPts val="0"/>
              </a:spcAft>
              <a:buSzPts val="3600"/>
              <a:buChar char="●"/>
            </a:pPr>
            <a:r>
              <a:rPr lang="en-US" sz="3600"/>
              <a:t>Nutrients (Nitrate, Nitrite, Ammonium, Phosphate, Silicate)</a:t>
            </a:r>
            <a:endParaRPr sz="3600"/>
          </a:p>
          <a:p>
            <a:pPr indent="-457200" lvl="0" marL="457200" rtl="0" algn="l">
              <a:spcBef>
                <a:spcPts val="0"/>
              </a:spcBef>
              <a:spcAft>
                <a:spcPts val="0"/>
              </a:spcAft>
              <a:buSzPts val="3600"/>
              <a:buChar char="●"/>
            </a:pPr>
            <a:r>
              <a:rPr lang="en-US" sz="3600"/>
              <a:t>Chlorophyll</a:t>
            </a:r>
            <a:endParaRPr sz="3600"/>
          </a:p>
          <a:p>
            <a:pPr indent="-457200" lvl="0" marL="457200" rtl="0" algn="l">
              <a:spcBef>
                <a:spcPts val="0"/>
              </a:spcBef>
              <a:spcAft>
                <a:spcPts val="0"/>
              </a:spcAft>
              <a:buSzPts val="3600"/>
              <a:buChar char="●"/>
            </a:pPr>
            <a:r>
              <a:rPr lang="en-US" sz="3600"/>
              <a:t>Carbon System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US" sz="3600"/>
              <a:t>Data are publicly available at OOI Alfresco Web Document Server (alfresco.oceanobservatories.org)</a:t>
            </a:r>
            <a:endParaRPr sz="3600"/>
          </a:p>
          <a:p>
            <a:pPr indent="0" lvl="0" marL="0" rtl="0" algn="ctr">
              <a:spcBef>
                <a:spcPts val="0"/>
              </a:spcBef>
              <a:spcAft>
                <a:spcPts val="0"/>
              </a:spcAft>
              <a:buClr>
                <a:schemeClr val="dk1"/>
              </a:buClr>
              <a:buSzPts val="1100"/>
              <a:buFont typeface="Arial"/>
              <a:buNone/>
            </a:pPr>
            <a:r>
              <a:rPr lang="en-US" sz="3600">
                <a:solidFill>
                  <a:schemeClr val="dk1"/>
                </a:solidFill>
              </a:rPr>
              <a:t>OOI &gt; Array &gt; Cruise Data &gt; Cruise &gt; Ship Data &gt; Water Sampling</a:t>
            </a:r>
            <a:endParaRPr sz="3600">
              <a:solidFill>
                <a:schemeClr val="dk1"/>
              </a:solidFill>
            </a:endParaRPr>
          </a:p>
          <a:p>
            <a:pPr indent="0" lvl="0" marL="0" rtl="0" algn="l">
              <a:spcBef>
                <a:spcPts val="0"/>
              </a:spcBef>
              <a:spcAft>
                <a:spcPts val="0"/>
              </a:spcAft>
              <a:buNone/>
            </a:pPr>
            <a:r>
              <a:t/>
            </a:r>
            <a:endParaRPr sz="3600"/>
          </a:p>
          <a:p>
            <a:pPr indent="0" lvl="0" marL="0" rtl="0" algn="l">
              <a:spcBef>
                <a:spcPts val="0"/>
              </a:spcBef>
              <a:spcAft>
                <a:spcPts val="0"/>
              </a:spcAft>
              <a:buNone/>
            </a:pPr>
            <a:r>
              <a:rPr lang="en-US" sz="3600"/>
              <a:t>Currently creating master summary spreadsheets which merged all datasets into a single file.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US" sz="3600"/>
              <a:t>Cruises with CTD and Bottle Data:</a:t>
            </a:r>
            <a:endParaRPr sz="3600"/>
          </a:p>
          <a:p>
            <a:pPr indent="-457200" lvl="0" marL="457200" rtl="0" algn="l">
              <a:spcBef>
                <a:spcPts val="0"/>
              </a:spcBef>
              <a:spcAft>
                <a:spcPts val="0"/>
              </a:spcAft>
              <a:buSzPts val="3600"/>
              <a:buChar char="●"/>
            </a:pPr>
            <a:r>
              <a:rPr b="1" lang="en-US" sz="3600"/>
              <a:t>Coastal Pioneer</a:t>
            </a:r>
            <a:r>
              <a:rPr lang="en-US" sz="3600"/>
              <a:t> - 17 cruises spaced ~6 months apart dating to 2014</a:t>
            </a:r>
            <a:endParaRPr sz="3600"/>
          </a:p>
          <a:p>
            <a:pPr indent="-457200" lvl="0" marL="457200" rtl="0" algn="l">
              <a:spcBef>
                <a:spcPts val="0"/>
              </a:spcBef>
              <a:spcAft>
                <a:spcPts val="0"/>
              </a:spcAft>
              <a:buSzPts val="3600"/>
              <a:buChar char="●"/>
            </a:pPr>
            <a:r>
              <a:rPr b="1" lang="en-US" sz="3600"/>
              <a:t>Coastal Endurance</a:t>
            </a:r>
            <a:r>
              <a:rPr lang="en-US" sz="3600"/>
              <a:t> - 15 cruises spaced ~6 months apart dating to 2013</a:t>
            </a:r>
            <a:endParaRPr sz="3600"/>
          </a:p>
          <a:p>
            <a:pPr indent="-457200" lvl="0" marL="457200" rtl="0" algn="l">
              <a:spcBef>
                <a:spcPts val="0"/>
              </a:spcBef>
              <a:spcAft>
                <a:spcPts val="0"/>
              </a:spcAft>
              <a:buSzPts val="3600"/>
              <a:buChar char="●"/>
            </a:pPr>
            <a:r>
              <a:rPr b="1" lang="en-US" sz="3600"/>
              <a:t>Irminger</a:t>
            </a:r>
            <a:r>
              <a:rPr lang="en-US" sz="3600"/>
              <a:t> - 8 cruises spaced ~12 months apart dating to 2014</a:t>
            </a:r>
            <a:endParaRPr sz="3600"/>
          </a:p>
          <a:p>
            <a:pPr indent="-457200" lvl="0" marL="457200" rtl="0" algn="l">
              <a:spcBef>
                <a:spcPts val="0"/>
              </a:spcBef>
              <a:spcAft>
                <a:spcPts val="0"/>
              </a:spcAft>
              <a:buSzPts val="3600"/>
              <a:buChar char="●"/>
            </a:pPr>
            <a:r>
              <a:rPr b="1" lang="en-US" sz="3600"/>
              <a:t>Ocean Station Papa</a:t>
            </a:r>
            <a:r>
              <a:rPr lang="en-US" sz="3600"/>
              <a:t> - 8 cruises spaced ~12 months apart dating to 2013</a:t>
            </a:r>
            <a:endParaRPr sz="3600"/>
          </a:p>
          <a:p>
            <a:pPr indent="-457200" lvl="0" marL="457200" rtl="0" algn="l">
              <a:spcBef>
                <a:spcPts val="0"/>
              </a:spcBef>
              <a:spcAft>
                <a:spcPts val="0"/>
              </a:spcAft>
              <a:buSzPts val="3600"/>
              <a:buChar char="●"/>
            </a:pPr>
            <a:r>
              <a:rPr b="1" lang="en-US" sz="3600"/>
              <a:t>Argentine</a:t>
            </a:r>
            <a:r>
              <a:rPr lang="en-US" sz="3600"/>
              <a:t> </a:t>
            </a:r>
            <a:r>
              <a:rPr b="1" lang="en-US" sz="3600"/>
              <a:t>Basin</a:t>
            </a:r>
            <a:r>
              <a:rPr lang="en-US" sz="3600"/>
              <a:t> - 4 cruises spaced ~12 months apart from 2015-2018</a:t>
            </a:r>
            <a:endParaRPr sz="3600"/>
          </a:p>
          <a:p>
            <a:pPr indent="-457200" lvl="0" marL="457200" rtl="0" algn="l">
              <a:spcBef>
                <a:spcPts val="0"/>
              </a:spcBef>
              <a:spcAft>
                <a:spcPts val="0"/>
              </a:spcAft>
              <a:buSzPts val="3600"/>
              <a:buChar char="●"/>
            </a:pPr>
            <a:r>
              <a:rPr b="1" lang="en-US" sz="3600"/>
              <a:t>Southern Ocean - </a:t>
            </a:r>
            <a:r>
              <a:rPr lang="en-US" sz="3600"/>
              <a:t>6 cruises spaced ~12 months apart from 2015-2020</a:t>
            </a:r>
            <a:endParaRPr sz="3600"/>
          </a:p>
          <a:p>
            <a:pPr indent="-457200" lvl="0" marL="457200" rtl="0" algn="l">
              <a:spcBef>
                <a:spcPts val="0"/>
              </a:spcBef>
              <a:spcAft>
                <a:spcPts val="0"/>
              </a:spcAft>
              <a:buSzPts val="3600"/>
              <a:buChar char="●"/>
            </a:pPr>
            <a:r>
              <a:rPr b="1" lang="en-US" sz="3600"/>
              <a:t>Cabled Array -</a:t>
            </a:r>
            <a:r>
              <a:rPr lang="en-US" sz="3600"/>
              <a:t> 12 cruises spaced ~12 months apart dating to 2013</a:t>
            </a:r>
            <a:endParaRPr/>
          </a:p>
        </p:txBody>
      </p:sp>
      <p:sp>
        <p:nvSpPr>
          <p:cNvPr id="75" name="Google Shape;75;p15"/>
          <p:cNvSpPr/>
          <p:nvPr/>
        </p:nvSpPr>
        <p:spPr>
          <a:xfrm>
            <a:off x="2010403"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Discrete Water Sampling</a:t>
            </a:r>
            <a:endParaRPr b="0" i="0" sz="8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2010300"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What carbon system parameters are measured?</a:t>
            </a:r>
            <a:endParaRPr b="0" i="0" sz="8000" u="none" cap="none" strike="noStrike">
              <a:latin typeface="Arial"/>
              <a:ea typeface="Arial"/>
              <a:cs typeface="Arial"/>
              <a:sym typeface="Arial"/>
            </a:endParaRPr>
          </a:p>
        </p:txBody>
      </p:sp>
      <p:graphicFrame>
        <p:nvGraphicFramePr>
          <p:cNvPr id="81" name="Google Shape;81;p16"/>
          <p:cNvGraphicFramePr/>
          <p:nvPr/>
        </p:nvGraphicFramePr>
        <p:xfrm>
          <a:off x="1238750" y="1903550"/>
          <a:ext cx="3000000" cy="3000000"/>
        </p:xfrm>
        <a:graphic>
          <a:graphicData uri="http://schemas.openxmlformats.org/drawingml/2006/table">
            <a:tbl>
              <a:tblPr>
                <a:noFill/>
                <a:tableStyleId>{AD373102-2DA5-480C-9E69-ADF50897CEE9}</a:tableStyleId>
              </a:tblPr>
              <a:tblGrid>
                <a:gridCol w="4381300"/>
                <a:gridCol w="4381300"/>
                <a:gridCol w="4381300"/>
                <a:gridCol w="4381300"/>
                <a:gridCol w="4381300"/>
              </a:tblGrid>
              <a:tr h="824750">
                <a:tc>
                  <a:txBody>
                    <a:bodyPr/>
                    <a:lstStyle/>
                    <a:p>
                      <a:pPr indent="0" lvl="0" marL="0" rtl="0" algn="ctr">
                        <a:lnSpc>
                          <a:spcPct val="115000"/>
                        </a:lnSpc>
                        <a:spcBef>
                          <a:spcPts val="0"/>
                        </a:spcBef>
                        <a:spcAft>
                          <a:spcPts val="0"/>
                        </a:spcAft>
                        <a:buNone/>
                      </a:pPr>
                      <a:r>
                        <a:rPr b="1" lang="en-US" sz="3600"/>
                        <a:t>Array</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3600"/>
                        <a:t>Total Alkalinity</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3600"/>
                        <a:t>DIC</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3600"/>
                        <a:t>pH</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3600"/>
                        <a:t>pCO2</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Cabled Array</a:t>
                      </a:r>
                      <a:r>
                        <a:rPr baseline="30000" lang="en-US" sz="3600">
                          <a:solidFill>
                            <a:schemeClr val="dk1"/>
                          </a:solidFill>
                        </a:rPr>
                        <a:t>C</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Coastal Endurance</a:t>
                      </a:r>
                      <a:r>
                        <a:rPr baseline="30000" lang="en-US" sz="3600">
                          <a:solidFill>
                            <a:schemeClr val="dk1"/>
                          </a:solidFill>
                        </a:rPr>
                        <a:t>C</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Coastal Pioneer</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Global Irminger</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Global Papa</a:t>
                      </a:r>
                      <a:r>
                        <a:rPr b="1" baseline="30000" lang="en-US" sz="4200">
                          <a:solidFill>
                            <a:schemeClr val="dk1"/>
                          </a:solidFill>
                        </a:rPr>
                        <a:t>*</a:t>
                      </a:r>
                      <a:endParaRPr b="1" sz="42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r>
                        <a:rPr lang="en-US" sz="3600"/>
                        <a:t>1</a:t>
                      </a:r>
                      <a:r>
                        <a:rPr lang="en-US" sz="3600"/>
                        <a:t>, 2, 3, 6, 7, 8)</a:t>
                      </a:r>
                      <a:r>
                        <a:rPr baseline="30000" lang="en-US" sz="3600">
                          <a:solidFill>
                            <a:schemeClr val="dk1"/>
                          </a:solidFill>
                        </a:rPr>
                        <a:t>A,B</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r>
                        <a:rPr baseline="30000" lang="en-US" sz="3600">
                          <a:solidFill>
                            <a:schemeClr val="dk1"/>
                          </a:solidFill>
                        </a:rPr>
                        <a:t>A,B,C</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(6, 7, 8)</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(4, 5)</a:t>
                      </a:r>
                      <a:r>
                        <a:rPr baseline="30000" lang="en-US" sz="3600">
                          <a:solidFill>
                            <a:schemeClr val="dk1"/>
                          </a:solidFill>
                        </a:rPr>
                        <a:t>C</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463650">
                <a:tc>
                  <a:txBody>
                    <a:bodyPr/>
                    <a:lstStyle/>
                    <a:p>
                      <a:pPr indent="0" lvl="0" marL="0" rtl="0" algn="l">
                        <a:lnSpc>
                          <a:spcPct val="115000"/>
                        </a:lnSpc>
                        <a:spcBef>
                          <a:spcPts val="0"/>
                        </a:spcBef>
                        <a:spcAft>
                          <a:spcPts val="0"/>
                        </a:spcAft>
                        <a:buNone/>
                      </a:pPr>
                      <a:r>
                        <a:rPr lang="en-US" sz="3600"/>
                        <a:t>Global Argentine Basin</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463650">
                <a:tc>
                  <a:txBody>
                    <a:bodyPr/>
                    <a:lstStyle/>
                    <a:p>
                      <a:pPr indent="0" lvl="0" marL="0" rtl="0" algn="l">
                        <a:lnSpc>
                          <a:spcPct val="115000"/>
                        </a:lnSpc>
                        <a:spcBef>
                          <a:spcPts val="0"/>
                        </a:spcBef>
                        <a:spcAft>
                          <a:spcPts val="0"/>
                        </a:spcAft>
                        <a:buNone/>
                      </a:pPr>
                      <a:r>
                        <a:rPr lang="en-US" sz="3600"/>
                        <a:t>Global Southern Ocean</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sp>
        <p:nvSpPr>
          <p:cNvPr id="82" name="Google Shape;82;p16"/>
          <p:cNvSpPr txBox="1"/>
          <p:nvPr/>
        </p:nvSpPr>
        <p:spPr>
          <a:xfrm>
            <a:off x="1353913" y="9863850"/>
            <a:ext cx="211869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AutoNum type="alphaUcParenR"/>
            </a:pPr>
            <a:r>
              <a:rPr lang="en-US" sz="2400"/>
              <a:t>Samples processed by the Wang CO2 Lab, Woods Hole Oceanographic Institute</a:t>
            </a:r>
            <a:endParaRPr sz="2400"/>
          </a:p>
          <a:p>
            <a:pPr indent="-381000" lvl="0" marL="457200" rtl="0" algn="l">
              <a:spcBef>
                <a:spcPts val="0"/>
              </a:spcBef>
              <a:spcAft>
                <a:spcPts val="0"/>
              </a:spcAft>
              <a:buSzPts val="2400"/>
              <a:buAutoNum type="alphaUcParenR"/>
            </a:pPr>
            <a:r>
              <a:rPr lang="en-US" sz="2400"/>
              <a:t>Samples processed by the Dickson Lab, Scripps Institute of Oceanography</a:t>
            </a:r>
            <a:endParaRPr sz="2400"/>
          </a:p>
          <a:p>
            <a:pPr indent="-381000" lvl="0" marL="457200" rtl="0" algn="l">
              <a:spcBef>
                <a:spcPts val="0"/>
              </a:spcBef>
              <a:spcAft>
                <a:spcPts val="0"/>
              </a:spcAft>
              <a:buSzPts val="2400"/>
              <a:buAutoNum type="alphaUcParenR"/>
            </a:pPr>
            <a:r>
              <a:rPr lang="en-US" sz="2400"/>
              <a:t>Samples processed by Hales Carbon System Lab, Oregon State University</a:t>
            </a:r>
            <a:endParaRPr sz="2400"/>
          </a:p>
          <a:p>
            <a:pPr indent="0" lvl="0" marL="0" rtl="0" algn="l">
              <a:spcBef>
                <a:spcPts val="0"/>
              </a:spcBef>
              <a:spcAft>
                <a:spcPts val="0"/>
              </a:spcAft>
              <a:buNone/>
            </a:pPr>
            <a:r>
              <a:rPr b="1" lang="en-US" sz="2400"/>
              <a:t>*</a:t>
            </a:r>
            <a:r>
              <a:rPr lang="en-US" sz="2400"/>
              <a:t>)	Samples have been processed by different labs at different times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1083325" y="1523200"/>
            <a:ext cx="21945000" cy="11856300"/>
          </a:xfrm>
          <a:prstGeom prst="rect">
            <a:avLst/>
          </a:prstGeom>
        </p:spPr>
        <p:txBody>
          <a:bodyPr anchorCtr="0" anchor="t" bIns="0" lIns="0" spcFirstLastPara="1" rIns="0" wrap="square" tIns="0">
            <a:noAutofit/>
          </a:bodyPr>
          <a:lstStyle/>
          <a:p>
            <a:pPr indent="-425450" lvl="0" marL="914400" rtl="0" algn="l">
              <a:spcBef>
                <a:spcPts val="0"/>
              </a:spcBef>
              <a:spcAft>
                <a:spcPts val="0"/>
              </a:spcAft>
              <a:buSzPts val="3100"/>
              <a:buChar char="●"/>
            </a:pPr>
            <a:r>
              <a:rPr lang="en-US" sz="3100"/>
              <a:t>Quality Flags are provided for each CTD parameter and Discrete Water parameter measured</a:t>
            </a:r>
            <a:endParaRPr sz="3100"/>
          </a:p>
          <a:p>
            <a:pPr indent="0" lvl="0" marL="0" rtl="0" algn="l">
              <a:spcBef>
                <a:spcPts val="0"/>
              </a:spcBef>
              <a:spcAft>
                <a:spcPts val="0"/>
              </a:spcAft>
              <a:buNone/>
            </a:pPr>
            <a:r>
              <a:t/>
            </a:r>
            <a:endParaRPr sz="3100"/>
          </a:p>
          <a:p>
            <a:pPr indent="-425450" lvl="0" marL="914400" rtl="0" algn="l">
              <a:spcBef>
                <a:spcPts val="0"/>
              </a:spcBef>
              <a:spcAft>
                <a:spcPts val="0"/>
              </a:spcAft>
              <a:buSzPts val="3100"/>
              <a:buChar char="●"/>
            </a:pPr>
            <a:r>
              <a:rPr lang="en-US" sz="3100"/>
              <a:t>Flags are encoded as a 16-bit array, read from left to right</a:t>
            </a:r>
            <a:endParaRPr sz="3100"/>
          </a:p>
          <a:p>
            <a:pPr indent="0" lvl="0" marL="0" rtl="0" algn="l">
              <a:spcBef>
                <a:spcPts val="0"/>
              </a:spcBef>
              <a:spcAft>
                <a:spcPts val="0"/>
              </a:spcAft>
              <a:buNone/>
            </a:pPr>
            <a:r>
              <a:t/>
            </a:r>
            <a:endParaRPr sz="3100"/>
          </a:p>
          <a:p>
            <a:pPr indent="-425450" lvl="0" marL="914400" rtl="0" algn="l">
              <a:spcBef>
                <a:spcPts val="0"/>
              </a:spcBef>
              <a:spcAft>
                <a:spcPts val="0"/>
              </a:spcAft>
              <a:buSzPts val="3100"/>
              <a:buChar char="●"/>
            </a:pPr>
            <a:r>
              <a:rPr lang="en-US" sz="3100"/>
              <a:t>Definitions for each bit in an array for a particular parameter can be found in a definition table included in the cruise water sampling README.txt file</a:t>
            </a:r>
            <a:r>
              <a:rPr b="1" lang="en-US" sz="3100"/>
              <a:t> </a:t>
            </a:r>
            <a:endParaRPr b="1" sz="3100"/>
          </a:p>
          <a:p>
            <a:pPr indent="-425450" lvl="1" marL="1371600" rtl="0" algn="l">
              <a:spcBef>
                <a:spcPts val="0"/>
              </a:spcBef>
              <a:spcAft>
                <a:spcPts val="0"/>
              </a:spcAft>
              <a:buClr>
                <a:schemeClr val="dk1"/>
              </a:buClr>
              <a:buSzPts val="3100"/>
              <a:buChar char="○"/>
            </a:pPr>
            <a:r>
              <a:rPr lang="en-US" sz="3100">
                <a:solidFill>
                  <a:schemeClr val="dk1"/>
                </a:solidFill>
              </a:rPr>
              <a:t>E.g. a flag of *0000000000000010 for the </a:t>
            </a:r>
            <a:r>
              <a:rPr b="1" lang="en-US" sz="3100">
                <a:solidFill>
                  <a:schemeClr val="dk1"/>
                </a:solidFill>
              </a:rPr>
              <a:t>CTD File Flag</a:t>
            </a:r>
            <a:r>
              <a:rPr lang="en-US" sz="3100">
                <a:solidFill>
                  <a:schemeClr val="dk1"/>
                </a:solidFill>
              </a:rPr>
              <a:t> indicates a data cast only</a:t>
            </a:r>
            <a:endParaRPr sz="3100">
              <a:solidFill>
                <a:schemeClr val="dk1"/>
              </a:solidFill>
            </a:endParaRPr>
          </a:p>
          <a:p>
            <a:pPr indent="-425450" lvl="1" marL="1371600" rtl="0" algn="l">
              <a:spcBef>
                <a:spcPts val="0"/>
              </a:spcBef>
              <a:spcAft>
                <a:spcPts val="0"/>
              </a:spcAft>
              <a:buClr>
                <a:schemeClr val="dk1"/>
              </a:buClr>
              <a:buSzPts val="3100"/>
              <a:buChar char="○"/>
            </a:pPr>
            <a:r>
              <a:rPr lang="en-US" sz="3100">
                <a:solidFill>
                  <a:schemeClr val="dk1"/>
                </a:solidFill>
              </a:rPr>
              <a:t>E.g. a flag of *0000000000001001 for the </a:t>
            </a:r>
            <a:r>
              <a:rPr b="1" lang="en-US" sz="3100">
                <a:solidFill>
                  <a:schemeClr val="dk1"/>
                </a:solidFill>
              </a:rPr>
              <a:t>Niskin Flag</a:t>
            </a:r>
            <a:r>
              <a:rPr b="1" i="1" lang="en-US" sz="3100">
                <a:solidFill>
                  <a:schemeClr val="dk1"/>
                </a:solidFill>
              </a:rPr>
              <a:t> </a:t>
            </a:r>
            <a:r>
              <a:rPr lang="en-US" sz="3100">
                <a:solidFill>
                  <a:schemeClr val="dk1"/>
                </a:solidFill>
              </a:rPr>
              <a:t>indicates that the bottle was leaking and to check for notes about that sample</a:t>
            </a:r>
            <a:endParaRPr b="1" sz="3100"/>
          </a:p>
          <a:p>
            <a:pPr indent="0" lvl="0" marL="914400" rtl="0" algn="l">
              <a:spcBef>
                <a:spcPts val="0"/>
              </a:spcBef>
              <a:spcAft>
                <a:spcPts val="0"/>
              </a:spcAft>
              <a:buNone/>
            </a:pPr>
            <a:r>
              <a:t/>
            </a:r>
            <a:endParaRPr b="1" sz="3100"/>
          </a:p>
          <a:p>
            <a:pPr indent="-425450" lvl="0" marL="914400" rtl="0" algn="l">
              <a:spcBef>
                <a:spcPts val="0"/>
              </a:spcBef>
              <a:spcAft>
                <a:spcPts val="0"/>
              </a:spcAft>
              <a:buSzPts val="3100"/>
              <a:buChar char="●"/>
            </a:pPr>
            <a:r>
              <a:rPr lang="en-US" sz="3100"/>
              <a:t>Flags also indicate whether a sample is a replicate</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p:txBody>
      </p:sp>
      <p:sp>
        <p:nvSpPr>
          <p:cNvPr id="88" name="Google Shape;88;p17"/>
          <p:cNvSpPr/>
          <p:nvPr/>
        </p:nvSpPr>
        <p:spPr>
          <a:xfrm>
            <a:off x="2010300"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Quality Flags</a:t>
            </a:r>
            <a:endParaRPr b="0" i="0" sz="8000" u="none" cap="none" strike="noStrike">
              <a:latin typeface="Arial"/>
              <a:ea typeface="Arial"/>
              <a:cs typeface="Arial"/>
              <a:sym typeface="Arial"/>
            </a:endParaRPr>
          </a:p>
        </p:txBody>
      </p:sp>
      <p:pic>
        <p:nvPicPr>
          <p:cNvPr id="89" name="Google Shape;89;p17"/>
          <p:cNvPicPr preferRelativeResize="0"/>
          <p:nvPr/>
        </p:nvPicPr>
        <p:blipFill>
          <a:blip r:embed="rId3">
            <a:alphaModFix/>
          </a:blip>
          <a:stretch>
            <a:fillRect/>
          </a:stretch>
        </p:blipFill>
        <p:spPr>
          <a:xfrm>
            <a:off x="3475650" y="7062775"/>
            <a:ext cx="16220551" cy="55774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aphicFrame>
        <p:nvGraphicFramePr>
          <p:cNvPr id="94" name="Google Shape;94;p18"/>
          <p:cNvGraphicFramePr/>
          <p:nvPr/>
        </p:nvGraphicFramePr>
        <p:xfrm>
          <a:off x="1015125" y="1649175"/>
          <a:ext cx="3000000" cy="3000000"/>
        </p:xfrm>
        <a:graphic>
          <a:graphicData uri="http://schemas.openxmlformats.org/drawingml/2006/table">
            <a:tbl>
              <a:tblPr>
                <a:noFill/>
                <a:tableStyleId>{AD373102-2DA5-480C-9E69-ADF50897CEE9}</a:tableStyleId>
              </a:tblPr>
              <a:tblGrid>
                <a:gridCol w="2868750"/>
                <a:gridCol w="2352025"/>
                <a:gridCol w="2548075"/>
                <a:gridCol w="2601500"/>
                <a:gridCol w="3189500"/>
                <a:gridCol w="3332025"/>
                <a:gridCol w="2352025"/>
                <a:gridCol w="3421150"/>
              </a:tblGrid>
              <a:tr h="327075">
                <a:tc>
                  <a:txBody>
                    <a:bodyPr/>
                    <a:lstStyle/>
                    <a:p>
                      <a:pPr indent="0" lvl="0" marL="0" rtl="0" algn="ctr">
                        <a:lnSpc>
                          <a:spcPct val="115000"/>
                        </a:lnSpc>
                        <a:spcBef>
                          <a:spcPts val="0"/>
                        </a:spcBef>
                        <a:spcAft>
                          <a:spcPts val="0"/>
                        </a:spcAft>
                        <a:buNone/>
                      </a:pPr>
                      <a:r>
                        <a:rPr b="1" lang="en-US" sz="1800"/>
                        <a:t>Niskin/Bottle Position</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Niskin Flag</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CTD Pressure [db]</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CTD Pressure Flag</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Discrete pH [Total scale]</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pH Analysis Temp [deg C]</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Discrete pH Flag</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Discrete pH Replicate Flag</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131.784</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101.681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7.717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101.681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7.712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*0000000000001000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r>
              <a:tr h="515225">
                <a:tc>
                  <a:txBody>
                    <a:bodyPr/>
                    <a:lstStyle/>
                    <a:p>
                      <a:pPr indent="0" lvl="0" marL="0" rtl="0" algn="ctr">
                        <a:lnSpc>
                          <a:spcPct val="115000"/>
                        </a:lnSpc>
                        <a:spcBef>
                          <a:spcPts val="0"/>
                        </a:spcBef>
                        <a:spcAft>
                          <a:spcPts val="0"/>
                        </a:spcAft>
                        <a:buNone/>
                      </a:pPr>
                      <a:r>
                        <a:rPr lang="en-US" sz="1800"/>
                        <a:t>15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81.656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41.487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21.261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7.7632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*0000000000001000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20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12.965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7.7873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21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3.017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7.789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30.496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7.7455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*0000000000000100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bl>
          </a:graphicData>
        </a:graphic>
      </p:graphicFrame>
      <p:sp>
        <p:nvSpPr>
          <p:cNvPr id="95" name="Google Shape;95;p18"/>
          <p:cNvSpPr/>
          <p:nvPr/>
        </p:nvSpPr>
        <p:spPr>
          <a:xfrm>
            <a:off x="2010300"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Interpreting Quality Flags</a:t>
            </a:r>
            <a:endParaRPr b="0" i="0" sz="8000" u="none" cap="none" strike="noStrike">
              <a:latin typeface="Arial"/>
              <a:ea typeface="Arial"/>
              <a:cs typeface="Arial"/>
              <a:sym typeface="Arial"/>
            </a:endParaRPr>
          </a:p>
        </p:txBody>
      </p:sp>
      <p:sp>
        <p:nvSpPr>
          <p:cNvPr id="96" name="Google Shape;96;p18"/>
          <p:cNvSpPr/>
          <p:nvPr/>
        </p:nvSpPr>
        <p:spPr>
          <a:xfrm>
            <a:off x="20168350" y="2988625"/>
            <a:ext cx="3591000" cy="851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17343650" y="4557125"/>
            <a:ext cx="3591000" cy="851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1015150" y="7348825"/>
            <a:ext cx="22665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600">
                <a:solidFill>
                  <a:schemeClr val="dk1"/>
                </a:solidFill>
              </a:rPr>
              <a:t>If you want to simplify</a:t>
            </a:r>
            <a:r>
              <a:rPr lang="en-US" sz="3600">
                <a:solidFill>
                  <a:schemeClr val="dk1"/>
                </a:solidFill>
              </a:rPr>
              <a:t>, I suggest interpreting the data into the standard WOCE/QARTOD flagging scheme as:</a:t>
            </a:r>
            <a:endParaRPr sz="3600">
              <a:solidFill>
                <a:schemeClr val="dk1"/>
              </a:solidFill>
            </a:endParaRPr>
          </a:p>
          <a:p>
            <a:pPr indent="0" lvl="0" marL="0" rtl="0" algn="l">
              <a:spcBef>
                <a:spcPts val="0"/>
              </a:spcBef>
              <a:spcAft>
                <a:spcPts val="0"/>
              </a:spcAft>
              <a:buClr>
                <a:schemeClr val="dk1"/>
              </a:buClr>
              <a:buSzPts val="1100"/>
              <a:buFont typeface="Arial"/>
              <a:buNone/>
            </a:pPr>
            <a:r>
              <a:rPr lang="en-US" sz="3600">
                <a:solidFill>
                  <a:schemeClr val="dk1"/>
                </a:solidFill>
              </a:rPr>
              <a:t>* 1 = good</a:t>
            </a:r>
            <a:endParaRPr sz="3600">
              <a:solidFill>
                <a:schemeClr val="dk1"/>
              </a:solidFill>
            </a:endParaRPr>
          </a:p>
          <a:p>
            <a:pPr indent="0" lvl="0" marL="0" rtl="0" algn="l">
              <a:spcBef>
                <a:spcPts val="0"/>
              </a:spcBef>
              <a:spcAft>
                <a:spcPts val="0"/>
              </a:spcAft>
              <a:buClr>
                <a:schemeClr val="dk1"/>
              </a:buClr>
              <a:buSzPts val="1100"/>
              <a:buFont typeface="Arial"/>
              <a:buNone/>
            </a:pPr>
            <a:r>
              <a:rPr lang="en-US" sz="3600">
                <a:solidFill>
                  <a:schemeClr val="dk1"/>
                </a:solidFill>
              </a:rPr>
              <a:t>* 2 = not run</a:t>
            </a:r>
            <a:endParaRPr sz="3600">
              <a:solidFill>
                <a:schemeClr val="dk1"/>
              </a:solidFill>
            </a:endParaRPr>
          </a:p>
          <a:p>
            <a:pPr indent="0" lvl="0" marL="0" rtl="0" algn="l">
              <a:spcBef>
                <a:spcPts val="0"/>
              </a:spcBef>
              <a:spcAft>
                <a:spcPts val="0"/>
              </a:spcAft>
              <a:buClr>
                <a:schemeClr val="dk1"/>
              </a:buClr>
              <a:buSzPts val="1100"/>
              <a:buFont typeface="Arial"/>
              <a:buNone/>
            </a:pPr>
            <a:r>
              <a:rPr lang="en-US" sz="3600">
                <a:solidFill>
                  <a:schemeClr val="dk1"/>
                </a:solidFill>
              </a:rPr>
              <a:t>* 3 = suspect</a:t>
            </a:r>
            <a:endParaRPr sz="3600">
              <a:solidFill>
                <a:schemeClr val="dk1"/>
              </a:solidFill>
            </a:endParaRPr>
          </a:p>
          <a:p>
            <a:pPr indent="0" lvl="0" marL="0" rtl="0" algn="l">
              <a:spcBef>
                <a:spcPts val="0"/>
              </a:spcBef>
              <a:spcAft>
                <a:spcPts val="0"/>
              </a:spcAft>
              <a:buClr>
                <a:schemeClr val="dk1"/>
              </a:buClr>
              <a:buSzPts val="1100"/>
              <a:buFont typeface="Arial"/>
              <a:buNone/>
            </a:pPr>
            <a:r>
              <a:rPr lang="en-US" sz="3600">
                <a:solidFill>
                  <a:schemeClr val="dk1"/>
                </a:solidFill>
              </a:rPr>
              <a:t>* 4 = bad</a:t>
            </a:r>
            <a:endParaRPr sz="3600">
              <a:solidFill>
                <a:schemeClr val="dk1"/>
              </a:solidFill>
            </a:endParaRPr>
          </a:p>
          <a:p>
            <a:pPr indent="0" lvl="0" marL="0" rtl="0" algn="l">
              <a:spcBef>
                <a:spcPts val="0"/>
              </a:spcBef>
              <a:spcAft>
                <a:spcPts val="0"/>
              </a:spcAft>
              <a:buClr>
                <a:schemeClr val="dk1"/>
              </a:buClr>
              <a:buSzPts val="1100"/>
              <a:buFont typeface="Arial"/>
              <a:buNone/>
            </a:pPr>
            <a:r>
              <a:rPr lang="en-US" sz="3600">
                <a:solidFill>
                  <a:schemeClr val="dk1"/>
                </a:solidFill>
              </a:rPr>
              <a:t>* 9 = missing</a:t>
            </a:r>
            <a:endParaRPr sz="3600">
              <a:solidFill>
                <a:schemeClr val="dk1"/>
              </a:solidFill>
            </a:endParaRPr>
          </a:p>
          <a:p>
            <a:pPr indent="0" lvl="0" marL="0" rtl="0" algn="l">
              <a:spcBef>
                <a:spcPts val="0"/>
              </a:spcBef>
              <a:spcAft>
                <a:spcPts val="0"/>
              </a:spcAft>
              <a:buClr>
                <a:schemeClr val="dk1"/>
              </a:buClr>
              <a:buSzPts val="1100"/>
              <a:buFont typeface="Arial"/>
              <a:buNone/>
            </a:pPr>
            <a:r>
              <a:t/>
            </a:r>
            <a:endParaRPr sz="3600">
              <a:solidFill>
                <a:schemeClr val="dk1"/>
              </a:solidFill>
            </a:endParaRPr>
          </a:p>
          <a:p>
            <a:pPr indent="0" lvl="0" marL="0" rtl="0" algn="l">
              <a:spcBef>
                <a:spcPts val="0"/>
              </a:spcBef>
              <a:spcAft>
                <a:spcPts val="0"/>
              </a:spcAft>
              <a:buClr>
                <a:schemeClr val="dk1"/>
              </a:buClr>
              <a:buSzPts val="1100"/>
              <a:buFont typeface="Arial"/>
              <a:buNone/>
            </a:pPr>
            <a:r>
              <a:rPr lang="en-US" sz="3600">
                <a:solidFill>
                  <a:schemeClr val="dk1"/>
                </a:solidFill>
              </a:rPr>
              <a:t>The "Replicate Flags" are reduced into a boolean value indicating that either there is a replicate sample or not.</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aphicFrame>
        <p:nvGraphicFramePr>
          <p:cNvPr id="103" name="Google Shape;103;p19"/>
          <p:cNvGraphicFramePr/>
          <p:nvPr/>
        </p:nvGraphicFramePr>
        <p:xfrm>
          <a:off x="1015125" y="1649175"/>
          <a:ext cx="3000000" cy="3000000"/>
        </p:xfrm>
        <a:graphic>
          <a:graphicData uri="http://schemas.openxmlformats.org/drawingml/2006/table">
            <a:tbl>
              <a:tblPr>
                <a:noFill/>
                <a:tableStyleId>{AD373102-2DA5-480C-9E69-ADF50897CEE9}</a:tableStyleId>
              </a:tblPr>
              <a:tblGrid>
                <a:gridCol w="2868750"/>
                <a:gridCol w="2352025"/>
                <a:gridCol w="2548075"/>
                <a:gridCol w="2601500"/>
                <a:gridCol w="3189500"/>
                <a:gridCol w="3332025"/>
                <a:gridCol w="2352025"/>
                <a:gridCol w="3421150"/>
              </a:tblGrid>
              <a:tr h="327075">
                <a:tc>
                  <a:txBody>
                    <a:bodyPr/>
                    <a:lstStyle/>
                    <a:p>
                      <a:pPr indent="0" lvl="0" marL="0" rtl="0" algn="ctr">
                        <a:lnSpc>
                          <a:spcPct val="115000"/>
                        </a:lnSpc>
                        <a:spcBef>
                          <a:spcPts val="0"/>
                        </a:spcBef>
                        <a:spcAft>
                          <a:spcPts val="0"/>
                        </a:spcAft>
                        <a:buNone/>
                      </a:pPr>
                      <a:r>
                        <a:rPr b="1" lang="en-US" sz="1800"/>
                        <a:t>Niskin/Bottle Position</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Niskin Flag</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CTD Pressure [db]</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CTD Pressure Flag</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Discrete pH [Total scale]</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pH Analysis Temp [deg C]</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Discrete pH Flag</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1800"/>
                        <a:t>Discrete pH Replicate Flag</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131.784</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101.681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7.717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False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101.681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7.712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True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r>
              <a:tr h="515225">
                <a:tc>
                  <a:txBody>
                    <a:bodyPr/>
                    <a:lstStyle/>
                    <a:p>
                      <a:pPr indent="0" lvl="0" marL="0" rtl="0" algn="ctr">
                        <a:lnSpc>
                          <a:spcPct val="115000"/>
                        </a:lnSpc>
                        <a:spcBef>
                          <a:spcPts val="0"/>
                        </a:spcBef>
                        <a:spcAft>
                          <a:spcPts val="0"/>
                        </a:spcAft>
                        <a:buNone/>
                      </a:pPr>
                      <a:r>
                        <a:rPr lang="en-US" sz="1800"/>
                        <a:t>15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81.656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41.487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-9999999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21.261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7.7632</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False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20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12.965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7.7873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False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21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3.017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7.789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False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15225">
                <a:tc>
                  <a:txBody>
                    <a:bodyPr/>
                    <a:lstStyle/>
                    <a:p>
                      <a:pPr indent="0" lvl="0" marL="0" rtl="0" algn="ctr">
                        <a:lnSpc>
                          <a:spcPct val="115000"/>
                        </a:lnSpc>
                        <a:spcBef>
                          <a:spcPts val="0"/>
                        </a:spcBef>
                        <a:spcAft>
                          <a:spcPts val="0"/>
                        </a:spcAft>
                        <a:buNone/>
                      </a:pPr>
                      <a:r>
                        <a:rPr lang="en-US" sz="1800"/>
                        <a:t>16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30.496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rPr>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7.7455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1</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1800"/>
                        <a:t>False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bl>
          </a:graphicData>
        </a:graphic>
      </p:graphicFrame>
      <p:sp>
        <p:nvSpPr>
          <p:cNvPr id="104" name="Google Shape;104;p19"/>
          <p:cNvSpPr/>
          <p:nvPr/>
        </p:nvSpPr>
        <p:spPr>
          <a:xfrm>
            <a:off x="2010300"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Interpreting Quality Flags</a:t>
            </a:r>
            <a:endParaRPr b="0" i="0" sz="8000" u="none" cap="none" strike="noStrike">
              <a:latin typeface="Arial"/>
              <a:ea typeface="Arial"/>
              <a:cs typeface="Arial"/>
              <a:sym typeface="Arial"/>
            </a:endParaRPr>
          </a:p>
        </p:txBody>
      </p:sp>
      <p:sp>
        <p:nvSpPr>
          <p:cNvPr id="105" name="Google Shape;105;p19"/>
          <p:cNvSpPr/>
          <p:nvPr/>
        </p:nvSpPr>
        <p:spPr>
          <a:xfrm>
            <a:off x="20168350" y="3008425"/>
            <a:ext cx="3591000" cy="851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17408625" y="4557100"/>
            <a:ext cx="3591000" cy="851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nvSpPr>
        <p:spPr>
          <a:xfrm>
            <a:off x="1015150" y="7348825"/>
            <a:ext cx="22665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dk1"/>
                </a:solidFill>
              </a:rPr>
              <a:t>If you want to simplify, I suggest interpreting the data into the standard WOCE/QARTOD flagging scheme as:</a:t>
            </a:r>
            <a:endParaRPr sz="3600"/>
          </a:p>
          <a:p>
            <a:pPr indent="0" lvl="0" marL="0" rtl="0" algn="l">
              <a:spcBef>
                <a:spcPts val="0"/>
              </a:spcBef>
              <a:spcAft>
                <a:spcPts val="0"/>
              </a:spcAft>
              <a:buNone/>
            </a:pPr>
            <a:r>
              <a:rPr lang="en-US" sz="3600"/>
              <a:t>* 1 = good</a:t>
            </a:r>
            <a:endParaRPr sz="3600"/>
          </a:p>
          <a:p>
            <a:pPr indent="0" lvl="0" marL="0" rtl="0" algn="l">
              <a:spcBef>
                <a:spcPts val="0"/>
              </a:spcBef>
              <a:spcAft>
                <a:spcPts val="0"/>
              </a:spcAft>
              <a:buNone/>
            </a:pPr>
            <a:r>
              <a:rPr lang="en-US" sz="3600"/>
              <a:t>* 2 = not run</a:t>
            </a:r>
            <a:endParaRPr sz="3600"/>
          </a:p>
          <a:p>
            <a:pPr indent="0" lvl="0" marL="0" rtl="0" algn="l">
              <a:spcBef>
                <a:spcPts val="0"/>
              </a:spcBef>
              <a:spcAft>
                <a:spcPts val="0"/>
              </a:spcAft>
              <a:buNone/>
            </a:pPr>
            <a:r>
              <a:rPr lang="en-US" sz="3600"/>
              <a:t>* 3 = suspect</a:t>
            </a:r>
            <a:endParaRPr sz="3600"/>
          </a:p>
          <a:p>
            <a:pPr indent="0" lvl="0" marL="0" rtl="0" algn="l">
              <a:spcBef>
                <a:spcPts val="0"/>
              </a:spcBef>
              <a:spcAft>
                <a:spcPts val="0"/>
              </a:spcAft>
              <a:buNone/>
            </a:pPr>
            <a:r>
              <a:rPr lang="en-US" sz="3600"/>
              <a:t>* 4 = bad</a:t>
            </a:r>
            <a:endParaRPr sz="3600"/>
          </a:p>
          <a:p>
            <a:pPr indent="0" lvl="0" marL="0" rtl="0" algn="l">
              <a:spcBef>
                <a:spcPts val="0"/>
              </a:spcBef>
              <a:spcAft>
                <a:spcPts val="0"/>
              </a:spcAft>
              <a:buNone/>
            </a:pPr>
            <a:r>
              <a:rPr lang="en-US" sz="3600"/>
              <a:t>* 9 = missing</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US" sz="3600"/>
              <a:t>The "Replicate Flags" are reduced into a boolean value indicating that either there is a replicate sample or not.</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p:nvPr/>
        </p:nvSpPr>
        <p:spPr>
          <a:xfrm>
            <a:off x="2010300"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Missing Parameters</a:t>
            </a:r>
            <a:endParaRPr b="0" i="0" sz="8000" u="none" cap="none" strike="noStrike">
              <a:latin typeface="Arial"/>
              <a:ea typeface="Arial"/>
              <a:cs typeface="Arial"/>
              <a:sym typeface="Arial"/>
            </a:endParaRPr>
          </a:p>
        </p:txBody>
      </p:sp>
      <p:graphicFrame>
        <p:nvGraphicFramePr>
          <p:cNvPr id="113" name="Google Shape;113;p20"/>
          <p:cNvGraphicFramePr/>
          <p:nvPr/>
        </p:nvGraphicFramePr>
        <p:xfrm>
          <a:off x="1499638" y="1903550"/>
          <a:ext cx="3000000" cy="3000000"/>
        </p:xfrm>
        <a:graphic>
          <a:graphicData uri="http://schemas.openxmlformats.org/drawingml/2006/table">
            <a:tbl>
              <a:tblPr>
                <a:noFill/>
                <a:tableStyleId>{AD373102-2DA5-480C-9E69-ADF50897CEE9}</a:tableStyleId>
              </a:tblPr>
              <a:tblGrid>
                <a:gridCol w="4381300"/>
                <a:gridCol w="4381300"/>
                <a:gridCol w="4381300"/>
                <a:gridCol w="4381300"/>
                <a:gridCol w="4381300"/>
              </a:tblGrid>
              <a:tr h="824750">
                <a:tc>
                  <a:txBody>
                    <a:bodyPr/>
                    <a:lstStyle/>
                    <a:p>
                      <a:pPr indent="0" lvl="0" marL="0" rtl="0" algn="ctr">
                        <a:lnSpc>
                          <a:spcPct val="115000"/>
                        </a:lnSpc>
                        <a:spcBef>
                          <a:spcPts val="0"/>
                        </a:spcBef>
                        <a:spcAft>
                          <a:spcPts val="0"/>
                        </a:spcAft>
                        <a:buNone/>
                      </a:pPr>
                      <a:r>
                        <a:rPr b="1" lang="en-US" sz="3600"/>
                        <a:t>Array</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3600"/>
                        <a:t>Total Alkalinity</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3600"/>
                        <a:t>DIC</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3600"/>
                        <a:t>pH</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3600"/>
                        <a:t>pCO2</a:t>
                      </a:r>
                      <a:endParaRPr b="1"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Cabled Array</a:t>
                      </a:r>
                      <a:r>
                        <a:rPr baseline="30000" lang="en-US" sz="3600">
                          <a:solidFill>
                            <a:schemeClr val="dk1"/>
                          </a:solidFill>
                        </a:rPr>
                        <a:t>C</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Coastal Endurance</a:t>
                      </a:r>
                      <a:r>
                        <a:rPr baseline="30000" lang="en-US" sz="3600">
                          <a:solidFill>
                            <a:schemeClr val="dk1"/>
                          </a:solidFill>
                        </a:rPr>
                        <a:t>C</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Coastal Pioneer</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Global Irminger</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824750">
                <a:tc>
                  <a:txBody>
                    <a:bodyPr/>
                    <a:lstStyle/>
                    <a:p>
                      <a:pPr indent="0" lvl="0" marL="0" rtl="0" algn="l">
                        <a:lnSpc>
                          <a:spcPct val="115000"/>
                        </a:lnSpc>
                        <a:spcBef>
                          <a:spcPts val="0"/>
                        </a:spcBef>
                        <a:spcAft>
                          <a:spcPts val="0"/>
                        </a:spcAft>
                        <a:buNone/>
                      </a:pPr>
                      <a:r>
                        <a:rPr lang="en-US" sz="3600"/>
                        <a:t>Global Papa</a:t>
                      </a:r>
                      <a:r>
                        <a:rPr baseline="30000" lang="en-US" sz="3600">
                          <a:solidFill>
                            <a:schemeClr val="dk1"/>
                          </a:solidFill>
                        </a:rPr>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(1, 2, 3, 6, 7, 8)</a:t>
                      </a:r>
                      <a:r>
                        <a:rPr baseline="30000" lang="en-US" sz="3600">
                          <a:solidFill>
                            <a:schemeClr val="dk1"/>
                          </a:solidFill>
                        </a:rPr>
                        <a:t>A,B</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r>
                        <a:rPr baseline="30000" lang="en-US" sz="3600">
                          <a:solidFill>
                            <a:schemeClr val="dk1"/>
                          </a:solidFill>
                        </a:rPr>
                        <a:t>A,B,C</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(6, 7, 8)</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(4, 5)</a:t>
                      </a:r>
                      <a:r>
                        <a:rPr baseline="30000" lang="en-US" sz="3600">
                          <a:solidFill>
                            <a:schemeClr val="dk1"/>
                          </a:solidFill>
                        </a:rPr>
                        <a:t>C</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463650">
                <a:tc>
                  <a:txBody>
                    <a:bodyPr/>
                    <a:lstStyle/>
                    <a:p>
                      <a:pPr indent="0" lvl="0" marL="0" rtl="0" algn="l">
                        <a:lnSpc>
                          <a:spcPct val="115000"/>
                        </a:lnSpc>
                        <a:spcBef>
                          <a:spcPts val="0"/>
                        </a:spcBef>
                        <a:spcAft>
                          <a:spcPts val="0"/>
                        </a:spcAft>
                        <a:buNone/>
                      </a:pPr>
                      <a:r>
                        <a:rPr lang="en-US" sz="3600"/>
                        <a:t>Global Argentine Basin</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463650">
                <a:tc>
                  <a:txBody>
                    <a:bodyPr/>
                    <a:lstStyle/>
                    <a:p>
                      <a:pPr indent="0" lvl="0" marL="0" rtl="0" algn="l">
                        <a:lnSpc>
                          <a:spcPct val="115000"/>
                        </a:lnSpc>
                        <a:spcBef>
                          <a:spcPts val="0"/>
                        </a:spcBef>
                        <a:spcAft>
                          <a:spcPts val="0"/>
                        </a:spcAft>
                        <a:buNone/>
                      </a:pPr>
                      <a:r>
                        <a:rPr lang="en-US" sz="3600"/>
                        <a:t>Global Southern Ocean</a:t>
                      </a:r>
                      <a:r>
                        <a:rPr baseline="30000" lang="en-US" sz="3600">
                          <a:solidFill>
                            <a:schemeClr val="dk1"/>
                          </a:solidFill>
                        </a:rPr>
                        <a:t>A</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X</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3600"/>
                        <a:t>--</a:t>
                      </a:r>
                      <a:endParaRPr sz="3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sp>
        <p:nvSpPr>
          <p:cNvPr id="114" name="Google Shape;114;p20"/>
          <p:cNvSpPr txBox="1"/>
          <p:nvPr/>
        </p:nvSpPr>
        <p:spPr>
          <a:xfrm>
            <a:off x="1614800" y="9863850"/>
            <a:ext cx="21186900" cy="11697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rgbClr val="479ED8"/>
              </a:buClr>
              <a:buSzPts val="3200"/>
              <a:buChar char="●"/>
            </a:pPr>
            <a:r>
              <a:rPr b="1" lang="en-US" sz="3200">
                <a:solidFill>
                  <a:srgbClr val="479ED8"/>
                </a:solidFill>
              </a:rPr>
              <a:t>For Cabled Array &amp; Coastal Endurance: Laboratory provides (some) calculated missing parameters</a:t>
            </a:r>
            <a:endParaRPr b="1" sz="3200">
              <a:solidFill>
                <a:srgbClr val="479ED8"/>
              </a:solidFill>
            </a:endParaRPr>
          </a:p>
          <a:p>
            <a:pPr indent="-431800" lvl="0" marL="457200" rtl="0" algn="l">
              <a:spcBef>
                <a:spcPts val="0"/>
              </a:spcBef>
              <a:spcAft>
                <a:spcPts val="0"/>
              </a:spcAft>
              <a:buClr>
                <a:srgbClr val="FF0000"/>
              </a:buClr>
              <a:buSzPts val="3200"/>
              <a:buChar char="●"/>
            </a:pPr>
            <a:r>
              <a:rPr b="1" lang="en-US" sz="3200">
                <a:solidFill>
                  <a:srgbClr val="FF0000"/>
                </a:solidFill>
              </a:rPr>
              <a:t>For Coastal Pioneer &amp; Global Arrays: Need to calculate missing parameters</a:t>
            </a:r>
            <a:endParaRPr b="1" sz="3200">
              <a:solidFill>
                <a:srgbClr val="FF0000"/>
              </a:solidFill>
            </a:endParaRPr>
          </a:p>
        </p:txBody>
      </p:sp>
      <p:sp>
        <p:nvSpPr>
          <p:cNvPr id="115" name="Google Shape;115;p20"/>
          <p:cNvSpPr/>
          <p:nvPr/>
        </p:nvSpPr>
        <p:spPr>
          <a:xfrm>
            <a:off x="19144025" y="4455275"/>
            <a:ext cx="4124400" cy="51363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15797700" y="2900450"/>
            <a:ext cx="2042700" cy="1321200"/>
          </a:xfrm>
          <a:prstGeom prst="roundRect">
            <a:avLst>
              <a:gd fmla="val 16667" name="adj"/>
            </a:avLst>
          </a:prstGeom>
          <a:noFill/>
          <a:ln cap="flat" cmpd="sng" w="76200">
            <a:solidFill>
              <a:srgbClr val="479E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79ED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p:nvPr/>
        </p:nvSpPr>
        <p:spPr>
          <a:xfrm>
            <a:off x="2516128"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Using CO2SYS to fill in missing parameters</a:t>
            </a:r>
            <a:endParaRPr b="0" i="0" sz="8000" u="none" cap="none" strike="noStrike">
              <a:latin typeface="Arial"/>
              <a:ea typeface="Arial"/>
              <a:cs typeface="Arial"/>
              <a:sym typeface="Arial"/>
            </a:endParaRPr>
          </a:p>
        </p:txBody>
      </p:sp>
      <p:sp>
        <p:nvSpPr>
          <p:cNvPr id="122" name="Google Shape;122;p21"/>
          <p:cNvSpPr txBox="1"/>
          <p:nvPr/>
        </p:nvSpPr>
        <p:spPr>
          <a:xfrm>
            <a:off x="1295650" y="10914900"/>
            <a:ext cx="13638300" cy="9234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t>Comparison of the pH calculated from the DIC and TA using the CO2SYS program against the bottle pH [Total Scale at 25C]. Results agree to within +/- 0.021 pH-units. </a:t>
            </a:r>
            <a:endParaRPr sz="2400"/>
          </a:p>
        </p:txBody>
      </p:sp>
      <p:pic>
        <p:nvPicPr>
          <p:cNvPr id="123" name="Google Shape;123;p21"/>
          <p:cNvPicPr preferRelativeResize="0"/>
          <p:nvPr/>
        </p:nvPicPr>
        <p:blipFill rotWithShape="1">
          <a:blip r:embed="rId3">
            <a:alphaModFix/>
          </a:blip>
          <a:srcRect b="0" l="0" r="7183" t="8248"/>
          <a:stretch/>
        </p:blipFill>
        <p:spPr>
          <a:xfrm>
            <a:off x="1295650" y="1769757"/>
            <a:ext cx="13638300" cy="8987687"/>
          </a:xfrm>
          <a:prstGeom prst="rect">
            <a:avLst/>
          </a:prstGeom>
          <a:noFill/>
          <a:ln cap="flat" cmpd="sng" w="19050">
            <a:solidFill>
              <a:schemeClr val="dk1"/>
            </a:solidFill>
            <a:prstDash val="solid"/>
            <a:round/>
            <a:headEnd len="sm" w="sm" type="none"/>
            <a:tailEnd len="sm" w="sm" type="none"/>
          </a:ln>
        </p:spPr>
      </p:pic>
      <p:sp>
        <p:nvSpPr>
          <p:cNvPr id="124" name="Google Shape;124;p21"/>
          <p:cNvSpPr txBox="1"/>
          <p:nvPr/>
        </p:nvSpPr>
        <p:spPr>
          <a:xfrm>
            <a:off x="15311325" y="3440850"/>
            <a:ext cx="8307300" cy="68343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Char char="●"/>
            </a:pPr>
            <a:r>
              <a:rPr lang="en-US" sz="3600"/>
              <a:t>Recommend using the CO2SYS program which is implemented in both MatLAB &amp; Python</a:t>
            </a:r>
            <a:endParaRPr sz="3600"/>
          </a:p>
          <a:p>
            <a:pPr indent="0" lvl="0" marL="0" rtl="0" algn="l">
              <a:spcBef>
                <a:spcPts val="0"/>
              </a:spcBef>
              <a:spcAft>
                <a:spcPts val="0"/>
              </a:spcAft>
              <a:buNone/>
            </a:pPr>
            <a:r>
              <a:t/>
            </a:r>
            <a:endParaRPr sz="3600"/>
          </a:p>
          <a:p>
            <a:pPr indent="-457200" lvl="0" marL="457200" rtl="0" algn="l">
              <a:spcBef>
                <a:spcPts val="0"/>
              </a:spcBef>
              <a:spcAft>
                <a:spcPts val="0"/>
              </a:spcAft>
              <a:buSzPts val="3600"/>
              <a:buChar char="●"/>
            </a:pPr>
            <a:r>
              <a:rPr lang="en-US" sz="3600"/>
              <a:t>Allows calculation of missing parameters from two of the four carbon system parameters</a:t>
            </a:r>
            <a:endParaRPr sz="3600"/>
          </a:p>
          <a:p>
            <a:pPr indent="0" lvl="0" marL="0" rtl="0" algn="l">
              <a:spcBef>
                <a:spcPts val="0"/>
              </a:spcBef>
              <a:spcAft>
                <a:spcPts val="0"/>
              </a:spcAft>
              <a:buNone/>
            </a:pPr>
            <a:r>
              <a:t/>
            </a:r>
            <a:endParaRPr sz="3600"/>
          </a:p>
          <a:p>
            <a:pPr indent="-457200" lvl="0" marL="457200" rtl="0" algn="l">
              <a:spcBef>
                <a:spcPts val="0"/>
              </a:spcBef>
              <a:spcAft>
                <a:spcPts val="0"/>
              </a:spcAft>
              <a:buSzPts val="3600"/>
              <a:buChar char="●"/>
            </a:pPr>
            <a:r>
              <a:rPr lang="en-US" sz="3600"/>
              <a:t>Also valuable for adjusting between lab measurements and in-situ conditions, which is needed for direct bottle and instrument comparisons</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p:nvPr/>
        </p:nvSpPr>
        <p:spPr>
          <a:xfrm>
            <a:off x="2010303" y="10"/>
            <a:ext cx="20363400" cy="1321200"/>
          </a:xfrm>
          <a:prstGeom prst="rect">
            <a:avLst/>
          </a:prstGeom>
          <a:noFill/>
          <a:ln>
            <a:noFill/>
          </a:ln>
        </p:spPr>
        <p:txBody>
          <a:bodyPr anchorCtr="0" anchor="ctr" bIns="50750" lIns="50750" spcFirstLastPara="1" rIns="50750" wrap="square" tIns="50750">
            <a:noAutofit/>
          </a:bodyPr>
          <a:lstStyle/>
          <a:p>
            <a:pPr indent="0" lvl="0" marL="0" marR="0" rtl="0" algn="ctr">
              <a:lnSpc>
                <a:spcPct val="100000"/>
              </a:lnSpc>
              <a:spcBef>
                <a:spcPts val="0"/>
              </a:spcBef>
              <a:spcAft>
                <a:spcPts val="0"/>
              </a:spcAft>
              <a:buNone/>
            </a:pPr>
            <a:r>
              <a:rPr b="1" lang="en-US" sz="8000">
                <a:solidFill>
                  <a:srgbClr val="005087"/>
                </a:solidFill>
                <a:latin typeface="Calibri"/>
                <a:ea typeface="Calibri"/>
                <a:cs typeface="Calibri"/>
                <a:sym typeface="Calibri"/>
              </a:rPr>
              <a:t>Matching Samples</a:t>
            </a:r>
            <a:endParaRPr b="0" i="0" sz="8000" u="none" cap="none" strike="noStrike">
              <a:latin typeface="Arial"/>
              <a:ea typeface="Arial"/>
              <a:cs typeface="Arial"/>
              <a:sym typeface="Arial"/>
            </a:endParaRPr>
          </a:p>
        </p:txBody>
      </p:sp>
      <p:sp>
        <p:nvSpPr>
          <p:cNvPr id="130" name="Google Shape;130;p22"/>
          <p:cNvSpPr txBox="1"/>
          <p:nvPr>
            <p:ph idx="1" type="body"/>
          </p:nvPr>
        </p:nvSpPr>
        <p:spPr>
          <a:xfrm>
            <a:off x="1219500" y="1153550"/>
            <a:ext cx="21945000" cy="11856300"/>
          </a:xfrm>
          <a:prstGeom prst="rect">
            <a:avLst/>
          </a:prstGeom>
        </p:spPr>
        <p:txBody>
          <a:bodyPr anchorCtr="0" anchor="t" bIns="0" lIns="0" spcFirstLastPara="1" rIns="0" wrap="square" tIns="0">
            <a:noAutofit/>
          </a:bodyPr>
          <a:lstStyle/>
          <a:p>
            <a:pPr indent="-457200" lvl="0" marL="914400" rtl="0" algn="l">
              <a:spcBef>
                <a:spcPts val="0"/>
              </a:spcBef>
              <a:spcAft>
                <a:spcPts val="0"/>
              </a:spcAft>
              <a:buSzPts val="3600"/>
              <a:buChar char="●"/>
            </a:pPr>
            <a:r>
              <a:rPr lang="en-US" sz="3600"/>
              <a:t>Goal is to match discrete samples to instrument samples</a:t>
            </a:r>
            <a:endParaRPr sz="3600"/>
          </a:p>
          <a:p>
            <a:pPr indent="-457200" lvl="0" marL="914400" rtl="0" algn="l">
              <a:spcBef>
                <a:spcPts val="0"/>
              </a:spcBef>
              <a:spcAft>
                <a:spcPts val="0"/>
              </a:spcAft>
              <a:buSzPts val="3600"/>
              <a:buChar char="●"/>
            </a:pPr>
            <a:r>
              <a:rPr lang="en-US" sz="3600"/>
              <a:t>Several approaches</a:t>
            </a:r>
            <a:endParaRPr sz="3600"/>
          </a:p>
          <a:p>
            <a:pPr indent="-457200" lvl="1" marL="1371600" rtl="0" algn="l">
              <a:spcBef>
                <a:spcPts val="0"/>
              </a:spcBef>
              <a:spcAft>
                <a:spcPts val="0"/>
              </a:spcAft>
              <a:buSzPts val="3600"/>
              <a:buChar char="○"/>
            </a:pPr>
            <a:r>
              <a:rPr lang="en-US" sz="3600"/>
              <a:t>Target Asset Matching (very valuable for Cabled Array)</a:t>
            </a:r>
            <a:endParaRPr sz="3600"/>
          </a:p>
          <a:p>
            <a:pPr indent="-457200" lvl="1" marL="1371600" rtl="0" algn="l">
              <a:spcBef>
                <a:spcPts val="0"/>
              </a:spcBef>
              <a:spcAft>
                <a:spcPts val="0"/>
              </a:spcAft>
              <a:buSzPts val="3600"/>
              <a:buChar char="○"/>
            </a:pPr>
            <a:r>
              <a:rPr lang="en-US" sz="3600"/>
              <a:t>Latitude/Longitude Matching</a:t>
            </a:r>
            <a:endParaRPr sz="3600"/>
          </a:p>
          <a:p>
            <a:pPr indent="-457200" lvl="1" marL="1371600" rtl="0" algn="l">
              <a:spcBef>
                <a:spcPts val="0"/>
              </a:spcBef>
              <a:spcAft>
                <a:spcPts val="0"/>
              </a:spcAft>
              <a:buSzPts val="3600"/>
              <a:buChar char="○"/>
            </a:pPr>
            <a:r>
              <a:rPr lang="en-US" sz="3600"/>
              <a:t>Time Matching</a:t>
            </a:r>
            <a:endParaRPr sz="3600"/>
          </a:p>
          <a:p>
            <a:pPr indent="-457200" lvl="1" marL="1371600" rtl="0" algn="l">
              <a:spcBef>
                <a:spcPts val="0"/>
              </a:spcBef>
              <a:spcAft>
                <a:spcPts val="0"/>
              </a:spcAft>
              <a:buSzPts val="3600"/>
              <a:buChar char="○"/>
            </a:pPr>
            <a:r>
              <a:rPr lang="en-US" sz="3600"/>
              <a:t>Depth Matching</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p:txBody>
      </p:sp>
      <p:graphicFrame>
        <p:nvGraphicFramePr>
          <p:cNvPr id="131" name="Google Shape;131;p22"/>
          <p:cNvGraphicFramePr/>
          <p:nvPr/>
        </p:nvGraphicFramePr>
        <p:xfrm>
          <a:off x="384375" y="4490950"/>
          <a:ext cx="3000000" cy="3000000"/>
        </p:xfrm>
        <a:graphic>
          <a:graphicData uri="http://schemas.openxmlformats.org/drawingml/2006/table">
            <a:tbl>
              <a:tblPr>
                <a:noFill/>
                <a:tableStyleId>{AD373102-2DA5-480C-9E69-ADF50897CEE9}</a:tableStyleId>
              </a:tblPr>
              <a:tblGrid>
                <a:gridCol w="1398800"/>
                <a:gridCol w="1246675"/>
                <a:gridCol w="3016050"/>
                <a:gridCol w="2201175"/>
                <a:gridCol w="2075400"/>
                <a:gridCol w="3113150"/>
                <a:gridCol w="1933900"/>
                <a:gridCol w="1981075"/>
                <a:gridCol w="1588000"/>
                <a:gridCol w="1949675"/>
                <a:gridCol w="2683350"/>
              </a:tblGrid>
              <a:tr h="900750">
                <a:tc>
                  <a:txBody>
                    <a:bodyPr/>
                    <a:lstStyle/>
                    <a:p>
                      <a:pPr indent="0" lvl="0" marL="0" rtl="0" algn="ctr">
                        <a:lnSpc>
                          <a:spcPct val="115000"/>
                        </a:lnSpc>
                        <a:spcBef>
                          <a:spcPts val="0"/>
                        </a:spcBef>
                        <a:spcAft>
                          <a:spcPts val="0"/>
                        </a:spcAft>
                        <a:buNone/>
                      </a:pPr>
                      <a:r>
                        <a:rPr b="1" lang="en-US" sz="2000"/>
                        <a:t>Cruise</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Station</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Target Asset</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Niskin/Bottle Position</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Niskin Flag</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CTD Bottle Closure Time [UTC]</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CTD Pressure [db]</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CTD Pressure Flag</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CTD Depth [m]</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CTD Latitude [deg]</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000"/>
                        <a:t>CTD Longitude [deg]</a:t>
                      </a:r>
                      <a:endParaRPr b="1"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59825">
                <a:tc>
                  <a:txBody>
                    <a:bodyPr/>
                    <a:lstStyle/>
                    <a:p>
                      <a:pPr indent="0" lvl="0" marL="0" rtl="0" algn="l">
                        <a:lnSpc>
                          <a:spcPct val="115000"/>
                        </a:lnSpc>
                        <a:spcBef>
                          <a:spcPts val="0"/>
                        </a:spcBef>
                        <a:spcAft>
                          <a:spcPts val="0"/>
                        </a:spcAft>
                        <a:buNone/>
                      </a:pPr>
                      <a:r>
                        <a:rPr lang="en-US" sz="2000"/>
                        <a:t>AR35-05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GI01SUMO, GI02HYPM</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7</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*0000000000000001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2019-08-11T17:41:00.000Z</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2498</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*0000000000001000</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2498</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59.9659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-39.56585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59825">
                <a:tc>
                  <a:txBody>
                    <a:bodyPr/>
                    <a:lstStyle/>
                    <a:p>
                      <a:pPr indent="0" lvl="0" marL="0" rtl="0" algn="l">
                        <a:lnSpc>
                          <a:spcPct val="115000"/>
                        </a:lnSpc>
                        <a:spcBef>
                          <a:spcPts val="0"/>
                        </a:spcBef>
                        <a:spcAft>
                          <a:spcPts val="0"/>
                        </a:spcAft>
                        <a:buNone/>
                      </a:pPr>
                      <a:r>
                        <a:rPr lang="en-US" sz="2000"/>
                        <a:t>AR35-05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GI01SUMO, GI02HYPM</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8</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*0000000000000001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2019-08-11T17:41:00.000Z</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2498</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*0000000000001000</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2498</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59.9659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-39.56585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59825">
                <a:tc>
                  <a:txBody>
                    <a:bodyPr/>
                    <a:lstStyle/>
                    <a:p>
                      <a:pPr indent="0" lvl="0" marL="0" rtl="0" algn="l">
                        <a:lnSpc>
                          <a:spcPct val="115000"/>
                        </a:lnSpc>
                        <a:spcBef>
                          <a:spcPts val="0"/>
                        </a:spcBef>
                        <a:spcAft>
                          <a:spcPts val="0"/>
                        </a:spcAft>
                        <a:buNone/>
                      </a:pPr>
                      <a:r>
                        <a:rPr lang="en-US" sz="2000"/>
                        <a:t>AR35-05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GI01SUMO, GI02HYPM</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11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*0000000000000001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2019-08-11T18:20:00.000Z</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503</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*0000000000001000</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503</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59.9659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-39.56585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59825">
                <a:tc>
                  <a:txBody>
                    <a:bodyPr/>
                    <a:lstStyle/>
                    <a:p>
                      <a:pPr indent="0" lvl="0" marL="0" rtl="0" algn="l">
                        <a:lnSpc>
                          <a:spcPct val="115000"/>
                        </a:lnSpc>
                        <a:spcBef>
                          <a:spcPts val="0"/>
                        </a:spcBef>
                        <a:spcAft>
                          <a:spcPts val="0"/>
                        </a:spcAft>
                        <a:buNone/>
                      </a:pPr>
                      <a:r>
                        <a:rPr lang="en-US" sz="2000"/>
                        <a:t>AR35-05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GI01SUMO, GI02HYPM</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12</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*0000000000000001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2019-08-11T18:20:00.000Z</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503</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*0000000000001000</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503</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59.9659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-39.56585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59825">
                <a:tc>
                  <a:txBody>
                    <a:bodyPr/>
                    <a:lstStyle/>
                    <a:p>
                      <a:pPr indent="0" lvl="0" marL="0" rtl="0" algn="l">
                        <a:lnSpc>
                          <a:spcPct val="115000"/>
                        </a:lnSpc>
                        <a:spcBef>
                          <a:spcPts val="0"/>
                        </a:spcBef>
                        <a:spcAft>
                          <a:spcPts val="0"/>
                        </a:spcAft>
                        <a:buNone/>
                      </a:pPr>
                      <a:r>
                        <a:rPr lang="en-US" sz="2000"/>
                        <a:t>AR35-05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GI01SUMO, GI02HYPM</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19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*0000000000000001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2019-08-11T18:31:00.000Z</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81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sz="2000"/>
                        <a:t>*0000000000001000</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81</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59.9659</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US" sz="2000"/>
                        <a:t>-39.56585</a:t>
                      </a:r>
                      <a:endParaRPr sz="2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32" name="Google Shape;132;p22"/>
          <p:cNvSpPr txBox="1"/>
          <p:nvPr/>
        </p:nvSpPr>
        <p:spPr>
          <a:xfrm>
            <a:off x="1219500" y="9961125"/>
            <a:ext cx="22752600" cy="26166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chemeClr val="dk1"/>
              </a:buClr>
              <a:buSzPts val="3600"/>
              <a:buChar char="●"/>
            </a:pPr>
            <a:r>
              <a:rPr lang="en-US" sz="3600">
                <a:solidFill>
                  <a:schemeClr val="dk1"/>
                </a:solidFill>
              </a:rPr>
              <a:t>For the following figures I used an a</a:t>
            </a:r>
            <a:r>
              <a:rPr lang="en-US" sz="3600">
                <a:solidFill>
                  <a:schemeClr val="dk1"/>
                </a:solidFill>
              </a:rPr>
              <a:t>lgorithm matches bottles with instrument data using thresholds of:</a:t>
            </a:r>
            <a:endParaRPr sz="3600">
              <a:solidFill>
                <a:schemeClr val="dk1"/>
              </a:solidFill>
            </a:endParaRPr>
          </a:p>
          <a:p>
            <a:pPr indent="-457200" lvl="1" marL="1371600" rtl="0" algn="l">
              <a:spcBef>
                <a:spcPts val="0"/>
              </a:spcBef>
              <a:spcAft>
                <a:spcPts val="0"/>
              </a:spcAft>
              <a:buClr>
                <a:schemeClr val="dk1"/>
              </a:buClr>
              <a:buSzPts val="3600"/>
              <a:buChar char="○"/>
            </a:pPr>
            <a:r>
              <a:rPr lang="en-US" sz="3600">
                <a:solidFill>
                  <a:schemeClr val="dk1"/>
                </a:solidFill>
              </a:rPr>
              <a:t>5 km horizontal</a:t>
            </a:r>
            <a:endParaRPr sz="3600">
              <a:solidFill>
                <a:schemeClr val="dk1"/>
              </a:solidFill>
            </a:endParaRPr>
          </a:p>
          <a:p>
            <a:pPr indent="-457200" lvl="1" marL="1371600" rtl="0" algn="l">
              <a:spcBef>
                <a:spcPts val="0"/>
              </a:spcBef>
              <a:spcAft>
                <a:spcPts val="0"/>
              </a:spcAft>
              <a:buClr>
                <a:schemeClr val="dk1"/>
              </a:buClr>
              <a:buSzPts val="3600"/>
              <a:buChar char="○"/>
            </a:pPr>
            <a:r>
              <a:rPr lang="en-US" sz="3600">
                <a:solidFill>
                  <a:schemeClr val="dk1"/>
                </a:solidFill>
              </a:rPr>
              <a:t>15 m vertical</a:t>
            </a:r>
            <a:endParaRPr sz="3600">
              <a:solidFill>
                <a:schemeClr val="dk1"/>
              </a:solidFill>
            </a:endParaRPr>
          </a:p>
          <a:p>
            <a:pPr indent="-457200" lvl="1" marL="1371600" rtl="0" algn="l">
              <a:spcBef>
                <a:spcPts val="0"/>
              </a:spcBef>
              <a:spcAft>
                <a:spcPts val="0"/>
              </a:spcAft>
              <a:buClr>
                <a:schemeClr val="dk1"/>
              </a:buClr>
              <a:buSzPts val="3600"/>
              <a:buChar char="○"/>
            </a:pPr>
            <a:r>
              <a:rPr lang="en-US" sz="3600">
                <a:solidFill>
                  <a:schemeClr val="dk1"/>
                </a:solidFill>
              </a:rPr>
              <a:t>7 days temporal</a:t>
            </a:r>
            <a:endParaRPr sz="3600">
              <a:solidFill>
                <a:schemeClr val="dk1"/>
              </a:solidFill>
            </a:endParaRPr>
          </a:p>
          <a:p>
            <a:pPr indent="0" lvl="0" marL="13716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