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1" r:id="rId5"/>
    <p:sldId id="262" r:id="rId6"/>
    <p:sldId id="263" r:id="rId7"/>
    <p:sldId id="266" r:id="rId8"/>
    <p:sldId id="267" r:id="rId9"/>
    <p:sldId id="269" r:id="rId10"/>
    <p:sldId id="291" r:id="rId11"/>
    <p:sldId id="293" r:id="rId12"/>
    <p:sldId id="292" r:id="rId13"/>
    <p:sldId id="274" r:id="rId14"/>
    <p:sldId id="272" r:id="rId15"/>
    <p:sldId id="275" r:id="rId16"/>
    <p:sldId id="282" r:id="rId17"/>
    <p:sldId id="277" r:id="rId18"/>
    <p:sldId id="278" r:id="rId19"/>
    <p:sldId id="279" r:id="rId20"/>
    <p:sldId id="280" r:id="rId21"/>
    <p:sldId id="281" r:id="rId22"/>
    <p:sldId id="283" r:id="rId23"/>
    <p:sldId id="284" r:id="rId24"/>
    <p:sldId id="285" r:id="rId25"/>
    <p:sldId id="286" r:id="rId26"/>
    <p:sldId id="287" r:id="rId27"/>
    <p:sldId id="28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9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207C7B-1A49-4F71-85B4-C3C5FE71370D}"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00E52-B251-4E7B-A55D-3FE920052F7E}" type="slidenum">
              <a:rPr lang="en-US" smtClean="0"/>
              <a:t>‹#›</a:t>
            </a:fld>
            <a:endParaRPr lang="en-US"/>
          </a:p>
        </p:txBody>
      </p:sp>
    </p:spTree>
    <p:extLst>
      <p:ext uri="{BB962C8B-B14F-4D97-AF65-F5344CB8AC3E}">
        <p14:creationId xmlns:p14="http://schemas.microsoft.com/office/powerpoint/2010/main" val="1226981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207C7B-1A49-4F71-85B4-C3C5FE71370D}"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00E52-B251-4E7B-A55D-3FE920052F7E}" type="slidenum">
              <a:rPr lang="en-US" smtClean="0"/>
              <a:t>‹#›</a:t>
            </a:fld>
            <a:endParaRPr lang="en-US"/>
          </a:p>
        </p:txBody>
      </p:sp>
    </p:spTree>
    <p:extLst>
      <p:ext uri="{BB962C8B-B14F-4D97-AF65-F5344CB8AC3E}">
        <p14:creationId xmlns:p14="http://schemas.microsoft.com/office/powerpoint/2010/main" val="673235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207C7B-1A49-4F71-85B4-C3C5FE71370D}"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00E52-B251-4E7B-A55D-3FE920052F7E}" type="slidenum">
              <a:rPr lang="en-US" smtClean="0"/>
              <a:t>‹#›</a:t>
            </a:fld>
            <a:endParaRPr lang="en-US"/>
          </a:p>
        </p:txBody>
      </p:sp>
    </p:spTree>
    <p:extLst>
      <p:ext uri="{BB962C8B-B14F-4D97-AF65-F5344CB8AC3E}">
        <p14:creationId xmlns:p14="http://schemas.microsoft.com/office/powerpoint/2010/main" val="1004549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207C7B-1A49-4F71-85B4-C3C5FE71370D}"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00E52-B251-4E7B-A55D-3FE920052F7E}" type="slidenum">
              <a:rPr lang="en-US" smtClean="0"/>
              <a:t>‹#›</a:t>
            </a:fld>
            <a:endParaRPr lang="en-US"/>
          </a:p>
        </p:txBody>
      </p:sp>
    </p:spTree>
    <p:extLst>
      <p:ext uri="{BB962C8B-B14F-4D97-AF65-F5344CB8AC3E}">
        <p14:creationId xmlns:p14="http://schemas.microsoft.com/office/powerpoint/2010/main" val="186698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207C7B-1A49-4F71-85B4-C3C5FE71370D}"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00E52-B251-4E7B-A55D-3FE920052F7E}" type="slidenum">
              <a:rPr lang="en-US" smtClean="0"/>
              <a:t>‹#›</a:t>
            </a:fld>
            <a:endParaRPr lang="en-US"/>
          </a:p>
        </p:txBody>
      </p:sp>
    </p:spTree>
    <p:extLst>
      <p:ext uri="{BB962C8B-B14F-4D97-AF65-F5344CB8AC3E}">
        <p14:creationId xmlns:p14="http://schemas.microsoft.com/office/powerpoint/2010/main" val="2365998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207C7B-1A49-4F71-85B4-C3C5FE71370D}"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E00E52-B251-4E7B-A55D-3FE920052F7E}" type="slidenum">
              <a:rPr lang="en-US" smtClean="0"/>
              <a:t>‹#›</a:t>
            </a:fld>
            <a:endParaRPr lang="en-US"/>
          </a:p>
        </p:txBody>
      </p:sp>
    </p:spTree>
    <p:extLst>
      <p:ext uri="{BB962C8B-B14F-4D97-AF65-F5344CB8AC3E}">
        <p14:creationId xmlns:p14="http://schemas.microsoft.com/office/powerpoint/2010/main" val="1572720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207C7B-1A49-4F71-85B4-C3C5FE71370D}" type="datetimeFigureOut">
              <a:rPr lang="en-US" smtClean="0"/>
              <a:t>5/1/2018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E00E52-B251-4E7B-A55D-3FE920052F7E}" type="slidenum">
              <a:rPr lang="en-US" smtClean="0"/>
              <a:t>‹#›</a:t>
            </a:fld>
            <a:endParaRPr lang="en-US"/>
          </a:p>
        </p:txBody>
      </p:sp>
    </p:spTree>
    <p:extLst>
      <p:ext uri="{BB962C8B-B14F-4D97-AF65-F5344CB8AC3E}">
        <p14:creationId xmlns:p14="http://schemas.microsoft.com/office/powerpoint/2010/main" val="200278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207C7B-1A49-4F71-85B4-C3C5FE71370D}" type="datetimeFigureOut">
              <a:rPr lang="en-US" smtClean="0"/>
              <a:t>5/1/2018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E00E52-B251-4E7B-A55D-3FE920052F7E}" type="slidenum">
              <a:rPr lang="en-US" smtClean="0"/>
              <a:t>‹#›</a:t>
            </a:fld>
            <a:endParaRPr lang="en-US"/>
          </a:p>
        </p:txBody>
      </p:sp>
    </p:spTree>
    <p:extLst>
      <p:ext uri="{BB962C8B-B14F-4D97-AF65-F5344CB8AC3E}">
        <p14:creationId xmlns:p14="http://schemas.microsoft.com/office/powerpoint/2010/main" val="2767966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07C7B-1A49-4F71-85B4-C3C5FE71370D}" type="datetimeFigureOut">
              <a:rPr lang="en-US" smtClean="0"/>
              <a:t>5/1/2018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E00E52-B251-4E7B-A55D-3FE920052F7E}" type="slidenum">
              <a:rPr lang="en-US" smtClean="0"/>
              <a:t>‹#›</a:t>
            </a:fld>
            <a:endParaRPr lang="en-US"/>
          </a:p>
        </p:txBody>
      </p:sp>
    </p:spTree>
    <p:extLst>
      <p:ext uri="{BB962C8B-B14F-4D97-AF65-F5344CB8AC3E}">
        <p14:creationId xmlns:p14="http://schemas.microsoft.com/office/powerpoint/2010/main" val="620889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207C7B-1A49-4F71-85B4-C3C5FE71370D}"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E00E52-B251-4E7B-A55D-3FE920052F7E}" type="slidenum">
              <a:rPr lang="en-US" smtClean="0"/>
              <a:t>‹#›</a:t>
            </a:fld>
            <a:endParaRPr lang="en-US"/>
          </a:p>
        </p:txBody>
      </p:sp>
    </p:spTree>
    <p:extLst>
      <p:ext uri="{BB962C8B-B14F-4D97-AF65-F5344CB8AC3E}">
        <p14:creationId xmlns:p14="http://schemas.microsoft.com/office/powerpoint/2010/main" val="908573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207C7B-1A49-4F71-85B4-C3C5FE71370D}"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E00E52-B251-4E7B-A55D-3FE920052F7E}" type="slidenum">
              <a:rPr lang="en-US" smtClean="0"/>
              <a:t>‹#›</a:t>
            </a:fld>
            <a:endParaRPr lang="en-US"/>
          </a:p>
        </p:txBody>
      </p:sp>
    </p:spTree>
    <p:extLst>
      <p:ext uri="{BB962C8B-B14F-4D97-AF65-F5344CB8AC3E}">
        <p14:creationId xmlns:p14="http://schemas.microsoft.com/office/powerpoint/2010/main" val="1806640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07C7B-1A49-4F71-85B4-C3C5FE71370D}" type="datetimeFigureOut">
              <a:rPr lang="en-US" smtClean="0"/>
              <a:t>5/1/2018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E00E52-B251-4E7B-A55D-3FE920052F7E}" type="slidenum">
              <a:rPr lang="en-US" smtClean="0"/>
              <a:t>‹#›</a:t>
            </a:fld>
            <a:endParaRPr lang="en-US"/>
          </a:p>
        </p:txBody>
      </p:sp>
    </p:spTree>
    <p:extLst>
      <p:ext uri="{BB962C8B-B14F-4D97-AF65-F5344CB8AC3E}">
        <p14:creationId xmlns:p14="http://schemas.microsoft.com/office/powerpoint/2010/main" val="1457258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cr6nd@Virginia.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litlab.stanford.edu/LiteraryLabPamphlet13.pdf" TargetMode="External"/><Relationship Id="rId2" Type="http://schemas.openxmlformats.org/officeDocument/2006/relationships/hyperlink" Target="http://www.matthewjockers.net/2015/02/02/syuzhe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cjhutto/vaderSentiment/blob/master/vaderSentiment/vader_lexicon.txt" TargetMode="External"/><Relationship Id="rId2" Type="http://schemas.openxmlformats.org/officeDocument/2006/relationships/hyperlink" Target="https://github.com/clips/pattern/blob/master/pattern/text/en/en-sentiment.x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vault.fbi.gov/cointel-pro/cointel-pro-black-extremists/cointelpro-black-extremists-part-01-of/view"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Measured Unrest in the Poetry of the Black Arts Movement</a:t>
            </a:r>
            <a:endParaRPr lang="en-US" dirty="0"/>
          </a:p>
        </p:txBody>
      </p:sp>
      <p:sp>
        <p:nvSpPr>
          <p:cNvPr id="3" name="Subtitle 2"/>
          <p:cNvSpPr>
            <a:spLocks noGrp="1"/>
          </p:cNvSpPr>
          <p:nvPr>
            <p:ph type="subTitle" idx="1"/>
          </p:nvPr>
        </p:nvSpPr>
        <p:spPr/>
        <p:txBody>
          <a:bodyPr/>
          <a:lstStyle/>
          <a:p>
            <a:r>
              <a:rPr lang="en-US" dirty="0" smtClean="0"/>
              <a:t>Ethan Reed</a:t>
            </a:r>
          </a:p>
          <a:p>
            <a:r>
              <a:rPr lang="en-US" dirty="0" smtClean="0">
                <a:hlinkClick r:id="rId2"/>
              </a:rPr>
              <a:t>ecr6nd@virginia.edu</a:t>
            </a:r>
            <a:endParaRPr lang="en-US" dirty="0" smtClean="0"/>
          </a:p>
          <a:p>
            <a:endParaRPr lang="en-US" dirty="0" smtClean="0"/>
          </a:p>
        </p:txBody>
      </p:sp>
    </p:spTree>
    <p:extLst>
      <p:ext uri="{BB962C8B-B14F-4D97-AF65-F5344CB8AC3E}">
        <p14:creationId xmlns:p14="http://schemas.microsoft.com/office/powerpoint/2010/main" val="37304053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9258" y="2839454"/>
            <a:ext cx="11233484" cy="1015663"/>
          </a:xfrm>
          <a:prstGeom prst="rect">
            <a:avLst/>
          </a:prstGeom>
        </p:spPr>
        <p:txBody>
          <a:bodyPr wrap="square">
            <a:spAutoFit/>
          </a:bodyPr>
          <a:lstStyle/>
          <a:p>
            <a:pPr algn="ctr"/>
            <a:r>
              <a:rPr lang="en-US" sz="6000" dirty="0" smtClean="0"/>
              <a:t>Poetry + s</a:t>
            </a:r>
            <a:r>
              <a:rPr lang="en-US" sz="6000" dirty="0" smtClean="0"/>
              <a:t>entiment analysis = ?</a:t>
            </a:r>
            <a:endParaRPr lang="en-US" sz="6000" dirty="0" smtClean="0"/>
          </a:p>
        </p:txBody>
      </p:sp>
    </p:spTree>
    <p:extLst>
      <p:ext uri="{BB962C8B-B14F-4D97-AF65-F5344CB8AC3E}">
        <p14:creationId xmlns:p14="http://schemas.microsoft.com/office/powerpoint/2010/main" val="41358513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t>
            </a:r>
            <a:r>
              <a:rPr lang="en-US" dirty="0"/>
              <a:t>a</a:t>
            </a:r>
            <a:r>
              <a:rPr lang="en-US" dirty="0" smtClean="0"/>
              <a:t>nalysis &amp; literary study</a:t>
            </a:r>
            <a:endParaRPr lang="en-US" dirty="0"/>
          </a:p>
        </p:txBody>
      </p:sp>
      <p:sp>
        <p:nvSpPr>
          <p:cNvPr id="3" name="Content Placeholder 2"/>
          <p:cNvSpPr>
            <a:spLocks noGrp="1"/>
          </p:cNvSpPr>
          <p:nvPr>
            <p:ph idx="1"/>
          </p:nvPr>
        </p:nvSpPr>
        <p:spPr/>
        <p:txBody>
          <a:bodyPr>
            <a:normAutofit/>
          </a:bodyPr>
          <a:lstStyle/>
          <a:p>
            <a:pPr>
              <a:lnSpc>
                <a:spcPct val="100000"/>
              </a:lnSpc>
            </a:pPr>
            <a:r>
              <a:rPr lang="en-US" dirty="0" smtClean="0"/>
              <a:t>Matthew </a:t>
            </a:r>
            <a:r>
              <a:rPr lang="en-US" dirty="0" err="1" smtClean="0"/>
              <a:t>Jockers</a:t>
            </a:r>
            <a:r>
              <a:rPr lang="en-US" dirty="0" smtClean="0"/>
              <a:t> and </a:t>
            </a:r>
            <a:r>
              <a:rPr lang="en-US" i="1" dirty="0" err="1" smtClean="0"/>
              <a:t>syuzhet</a:t>
            </a:r>
            <a:r>
              <a:rPr lang="en-US" i="1" dirty="0" smtClean="0"/>
              <a:t> </a:t>
            </a:r>
            <a:r>
              <a:rPr lang="en-US" dirty="0" smtClean="0"/>
              <a:t>(2015)</a:t>
            </a:r>
            <a:endParaRPr lang="en-US" dirty="0"/>
          </a:p>
          <a:p>
            <a:pPr marL="0" indent="0">
              <a:lnSpc>
                <a:spcPct val="100000"/>
              </a:lnSpc>
              <a:buNone/>
            </a:pPr>
            <a:r>
              <a:rPr lang="en-US" dirty="0">
                <a:hlinkClick r:id="rId2"/>
              </a:rPr>
              <a:t>http://www.matthewjockers.net/2015/02/02/syuzhet</a:t>
            </a:r>
            <a:r>
              <a:rPr lang="en-US" dirty="0" smtClean="0">
                <a:hlinkClick r:id="rId2"/>
              </a:rPr>
              <a:t>/</a:t>
            </a:r>
            <a:endParaRPr lang="en-US" dirty="0" smtClean="0"/>
          </a:p>
          <a:p>
            <a:pPr>
              <a:lnSpc>
                <a:spcPct val="100000"/>
              </a:lnSpc>
            </a:pPr>
            <a:r>
              <a:rPr lang="en-US" dirty="0"/>
              <a:t>Ryan Heuser et al., “Literary Lab Pamphlet 13: The Emotions of London” (2013)</a:t>
            </a:r>
          </a:p>
          <a:p>
            <a:pPr marL="0" indent="0">
              <a:lnSpc>
                <a:spcPct val="100000"/>
              </a:lnSpc>
              <a:buNone/>
            </a:pPr>
            <a:r>
              <a:rPr lang="en-US" dirty="0">
                <a:hlinkClick r:id="rId3"/>
              </a:rPr>
              <a:t>https://</a:t>
            </a:r>
            <a:r>
              <a:rPr lang="en-US" dirty="0" smtClean="0">
                <a:hlinkClick r:id="rId3"/>
              </a:rPr>
              <a:t>litlab.stanford.edu/LiteraryLabPamphlet13.pdf</a:t>
            </a:r>
            <a:endParaRPr lang="en-US" dirty="0" smtClean="0"/>
          </a:p>
          <a:p>
            <a:pPr>
              <a:lnSpc>
                <a:spcPct val="100000"/>
              </a:lnSpc>
            </a:pPr>
            <a:r>
              <a:rPr lang="en-US" dirty="0" smtClean="0"/>
              <a:t>Kurt </a:t>
            </a:r>
            <a:r>
              <a:rPr lang="en-US" dirty="0" err="1" smtClean="0"/>
              <a:t>Cavender</a:t>
            </a:r>
            <a:r>
              <a:rPr lang="en-US" dirty="0" smtClean="0"/>
              <a:t> et al., “Body Language: Toward an Affective Formalism of </a:t>
            </a:r>
            <a:r>
              <a:rPr lang="en-US" i="1" dirty="0" smtClean="0"/>
              <a:t>Ulysses</a:t>
            </a:r>
            <a:r>
              <a:rPr lang="en-US" dirty="0" smtClean="0"/>
              <a:t>” in </a:t>
            </a:r>
            <a:r>
              <a:rPr lang="en-US" i="1" dirty="0" smtClean="0"/>
              <a:t>Reading Modernism with Machines</a:t>
            </a:r>
            <a:r>
              <a:rPr lang="en-US" dirty="0" smtClean="0"/>
              <a:t> (2016)</a:t>
            </a:r>
          </a:p>
        </p:txBody>
      </p:sp>
    </p:spTree>
    <p:extLst>
      <p:ext uri="{BB962C8B-B14F-4D97-AF65-F5344CB8AC3E}">
        <p14:creationId xmlns:p14="http://schemas.microsoft.com/office/powerpoint/2010/main" val="1807949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machine learning?</a:t>
            </a:r>
            <a:endParaRPr lang="en-US" dirty="0"/>
          </a:p>
        </p:txBody>
      </p:sp>
      <p:sp>
        <p:nvSpPr>
          <p:cNvPr id="3" name="Content Placeholder 2"/>
          <p:cNvSpPr>
            <a:spLocks noGrp="1"/>
          </p:cNvSpPr>
          <p:nvPr>
            <p:ph idx="1"/>
          </p:nvPr>
        </p:nvSpPr>
        <p:spPr/>
        <p:txBody>
          <a:bodyPr>
            <a:normAutofit/>
          </a:bodyPr>
          <a:lstStyle/>
          <a:p>
            <a:r>
              <a:rPr lang="en-US" b="1" dirty="0"/>
              <a:t>U</a:t>
            </a:r>
            <a:r>
              <a:rPr lang="en-US" b="1" dirty="0" smtClean="0"/>
              <a:t>nsupervised learning:</a:t>
            </a:r>
          </a:p>
          <a:p>
            <a:pPr marL="457200" lvl="1" indent="0">
              <a:buNone/>
            </a:pPr>
            <a:r>
              <a:rPr lang="en-US" dirty="0" smtClean="0"/>
              <a:t>“Go forth, </a:t>
            </a:r>
            <a:r>
              <a:rPr lang="en-US" dirty="0" smtClean="0"/>
              <a:t>Algorithm</a:t>
            </a:r>
            <a:r>
              <a:rPr lang="en-US" dirty="0" smtClean="0"/>
              <a:t>: what patterns </a:t>
            </a:r>
            <a:r>
              <a:rPr lang="en-US" dirty="0" smtClean="0"/>
              <a:t>see you in </a:t>
            </a:r>
            <a:r>
              <a:rPr lang="en-US" dirty="0" smtClean="0"/>
              <a:t>these inputs (data)?”</a:t>
            </a:r>
          </a:p>
          <a:p>
            <a:pPr marL="457200" lvl="1" indent="0">
              <a:buNone/>
            </a:pPr>
            <a:endParaRPr lang="en-US" b="1" dirty="0" smtClean="0"/>
          </a:p>
          <a:p>
            <a:r>
              <a:rPr lang="en-US" b="1" dirty="0"/>
              <a:t>S</a:t>
            </a:r>
            <a:r>
              <a:rPr lang="en-US" b="1" dirty="0" smtClean="0"/>
              <a:t>upervised learning:</a:t>
            </a:r>
            <a:endParaRPr lang="en-US" dirty="0" smtClean="0"/>
          </a:p>
          <a:p>
            <a:pPr marL="457200" lvl="1" indent="0">
              <a:buNone/>
            </a:pPr>
            <a:r>
              <a:rPr lang="en-US" dirty="0" smtClean="0"/>
              <a:t>“Sing, O Algorithm</a:t>
            </a:r>
            <a:r>
              <a:rPr lang="en-US" dirty="0" smtClean="0"/>
              <a:t>, </a:t>
            </a:r>
            <a:r>
              <a:rPr lang="en-US" dirty="0" smtClean="0"/>
              <a:t>of how </a:t>
            </a:r>
            <a:r>
              <a:rPr lang="en-US" dirty="0" smtClean="0"/>
              <a:t>you would categorize </a:t>
            </a:r>
            <a:r>
              <a:rPr lang="en-US" dirty="0" smtClean="0"/>
              <a:t>all this new stuff according </a:t>
            </a:r>
            <a:r>
              <a:rPr lang="en-US" dirty="0" smtClean="0"/>
              <a:t>to predetermined </a:t>
            </a:r>
            <a:r>
              <a:rPr lang="en-US" dirty="0" smtClean="0"/>
              <a:t>categories/outputs </a:t>
            </a:r>
            <a:r>
              <a:rPr lang="en-US" dirty="0" smtClean="0"/>
              <a:t>we’ve already </a:t>
            </a:r>
            <a:r>
              <a:rPr lang="en-US" dirty="0" smtClean="0"/>
              <a:t>discussed!”</a:t>
            </a:r>
            <a:endParaRPr lang="en-US" dirty="0" smtClean="0"/>
          </a:p>
        </p:txBody>
      </p:sp>
    </p:spTree>
    <p:extLst>
      <p:ext uri="{BB962C8B-B14F-4D97-AF65-F5344CB8AC3E}">
        <p14:creationId xmlns:p14="http://schemas.microsoft.com/office/powerpoint/2010/main" val="27159412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073" y="365125"/>
            <a:ext cx="10515600" cy="1325563"/>
          </a:xfrm>
        </p:spPr>
        <p:txBody>
          <a:bodyPr/>
          <a:lstStyle/>
          <a:p>
            <a:r>
              <a:rPr lang="en-US" dirty="0"/>
              <a:t>S</a:t>
            </a:r>
            <a:r>
              <a:rPr lang="en-US" dirty="0" smtClean="0"/>
              <a:t>entiment analysis</a:t>
            </a:r>
            <a:endParaRPr lang="en-US" dirty="0"/>
          </a:p>
        </p:txBody>
      </p:sp>
      <p:sp>
        <p:nvSpPr>
          <p:cNvPr id="5" name="Rectangle 4"/>
          <p:cNvSpPr/>
          <p:nvPr/>
        </p:nvSpPr>
        <p:spPr>
          <a:xfrm>
            <a:off x="790073" y="1456323"/>
            <a:ext cx="11233484" cy="4524315"/>
          </a:xfrm>
          <a:prstGeom prst="rect">
            <a:avLst/>
          </a:prstGeom>
        </p:spPr>
        <p:txBody>
          <a:bodyPr wrap="square">
            <a:spAutoFit/>
          </a:bodyPr>
          <a:lstStyle/>
          <a:p>
            <a:pPr marL="514350" indent="-514350">
              <a:lnSpc>
                <a:spcPct val="120000"/>
              </a:lnSpc>
              <a:buFont typeface="+mj-lt"/>
              <a:buAutoNum type="arabicPeriod"/>
            </a:pPr>
            <a:r>
              <a:rPr lang="en-US" sz="3000" dirty="0" smtClean="0"/>
              <a:t>Feed algorithm many text snippets pr</a:t>
            </a:r>
            <a:r>
              <a:rPr lang="en-US" sz="3000" dirty="0" smtClean="0"/>
              <a:t>e-</a:t>
            </a:r>
            <a:r>
              <a:rPr lang="en-US" sz="3000" dirty="0" smtClean="0"/>
              <a:t>identified by humans (very expensive) as “positive” / “negative”</a:t>
            </a:r>
            <a:endParaRPr lang="en-US" sz="3000" dirty="0"/>
          </a:p>
          <a:p>
            <a:pPr marL="514350" indent="-514350">
              <a:lnSpc>
                <a:spcPct val="120000"/>
              </a:lnSpc>
              <a:buFont typeface="+mj-lt"/>
              <a:buAutoNum type="arabicPeriod"/>
            </a:pPr>
            <a:r>
              <a:rPr lang="en-US" sz="3000" dirty="0" smtClean="0"/>
              <a:t>Ask it to make some generalizations about what makes a text snippet “positive” / “negative” based on those examples</a:t>
            </a:r>
            <a:endParaRPr lang="en-US" sz="3000" dirty="0"/>
          </a:p>
          <a:p>
            <a:pPr marL="514350" indent="-514350">
              <a:lnSpc>
                <a:spcPct val="120000"/>
              </a:lnSpc>
              <a:buFont typeface="+mj-lt"/>
              <a:buAutoNum type="arabicPeriod"/>
            </a:pPr>
            <a:r>
              <a:rPr lang="en-US" sz="3000" dirty="0" smtClean="0"/>
              <a:t>Show it new snippets its never seen before but YOU ALREADY KNOW to be </a:t>
            </a:r>
            <a:r>
              <a:rPr lang="en-US" sz="3000" dirty="0" err="1" smtClean="0"/>
              <a:t>pos</a:t>
            </a:r>
            <a:r>
              <a:rPr lang="en-US" sz="3000" dirty="0" smtClean="0"/>
              <a:t>/</a:t>
            </a:r>
            <a:r>
              <a:rPr lang="en-US" sz="3000" dirty="0" err="1" smtClean="0"/>
              <a:t>neg</a:t>
            </a:r>
            <a:r>
              <a:rPr lang="en-US" sz="3000" dirty="0" smtClean="0"/>
              <a:t> (also marked by humans) and see how it does</a:t>
            </a:r>
            <a:endParaRPr lang="en-US" sz="3000" dirty="0"/>
          </a:p>
          <a:p>
            <a:pPr marL="514350" indent="-514350">
              <a:lnSpc>
                <a:spcPct val="120000"/>
              </a:lnSpc>
              <a:buFont typeface="+mj-lt"/>
              <a:buAutoNum type="arabicPeriod"/>
            </a:pPr>
            <a:r>
              <a:rPr lang="en-US" sz="3000" dirty="0" smtClean="0"/>
              <a:t>Re-work until accurate</a:t>
            </a:r>
            <a:endParaRPr lang="en-US" sz="3000" dirty="0"/>
          </a:p>
          <a:p>
            <a:pPr marL="514350" indent="-514350">
              <a:lnSpc>
                <a:spcPct val="120000"/>
              </a:lnSpc>
              <a:buFont typeface="+mj-lt"/>
              <a:buAutoNum type="arabicPeriod"/>
            </a:pPr>
            <a:r>
              <a:rPr lang="en-US" sz="3000" dirty="0" smtClean="0"/>
              <a:t>Unleash on the world</a:t>
            </a:r>
          </a:p>
        </p:txBody>
      </p:sp>
    </p:spTree>
    <p:extLst>
      <p:ext uri="{BB962C8B-B14F-4D97-AF65-F5344CB8AC3E}">
        <p14:creationId xmlns:p14="http://schemas.microsoft.com/office/powerpoint/2010/main" val="209072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classifiers</a:t>
            </a:r>
            <a:endParaRPr lang="en-US" dirty="0"/>
          </a:p>
        </p:txBody>
      </p:sp>
      <p:sp>
        <p:nvSpPr>
          <p:cNvPr id="3" name="Content Placeholder 2"/>
          <p:cNvSpPr>
            <a:spLocks noGrp="1"/>
          </p:cNvSpPr>
          <p:nvPr>
            <p:ph idx="1"/>
          </p:nvPr>
        </p:nvSpPr>
        <p:spPr>
          <a:xfrm>
            <a:off x="1106906" y="1616744"/>
            <a:ext cx="10631905" cy="4912059"/>
          </a:xfrm>
        </p:spPr>
        <p:txBody>
          <a:bodyPr>
            <a:normAutofit/>
          </a:bodyPr>
          <a:lstStyle/>
          <a:p>
            <a:pPr>
              <a:lnSpc>
                <a:spcPct val="100000"/>
              </a:lnSpc>
            </a:pPr>
            <a:r>
              <a:rPr lang="en-US" dirty="0" smtClean="0"/>
              <a:t>Pattern</a:t>
            </a:r>
          </a:p>
          <a:p>
            <a:pPr lvl="1">
              <a:lnSpc>
                <a:spcPct val="100000"/>
              </a:lnSpc>
            </a:pPr>
            <a:r>
              <a:rPr lang="en-US" dirty="0" smtClean="0"/>
              <a:t>Python package that “provides general cross-domain functionality” across” web mining, natural language processing, machine learning and network analysis, with a focus on ease-of-use”</a:t>
            </a:r>
          </a:p>
          <a:p>
            <a:pPr marL="914400" lvl="2" indent="0">
              <a:lnSpc>
                <a:spcPct val="100000"/>
              </a:lnSpc>
              <a:buNone/>
            </a:pPr>
            <a:r>
              <a:rPr lang="en-US" dirty="0" smtClean="0">
                <a:hlinkClick r:id="rId2"/>
              </a:rPr>
              <a:t>https://github.com/clips/pattern/blob/master/pattern/text/en/en-sentiment.xml</a:t>
            </a:r>
            <a:endParaRPr lang="en-US" dirty="0" smtClean="0"/>
          </a:p>
          <a:p>
            <a:pPr marL="0" indent="0">
              <a:lnSpc>
                <a:spcPct val="100000"/>
              </a:lnSpc>
              <a:buNone/>
            </a:pPr>
            <a:endParaRPr lang="en-US" dirty="0" smtClean="0"/>
          </a:p>
          <a:p>
            <a:pPr>
              <a:lnSpc>
                <a:spcPct val="100000"/>
              </a:lnSpc>
            </a:pPr>
            <a:r>
              <a:rPr lang="en-US" dirty="0" smtClean="0"/>
              <a:t>VADER</a:t>
            </a:r>
          </a:p>
          <a:p>
            <a:pPr lvl="1">
              <a:lnSpc>
                <a:spcPct val="100000"/>
              </a:lnSpc>
            </a:pPr>
            <a:r>
              <a:rPr lang="en-US" dirty="0" smtClean="0"/>
              <a:t>Trained for “sentiment-oriented language of social media text”</a:t>
            </a:r>
            <a:endParaRPr lang="en-US" dirty="0"/>
          </a:p>
          <a:p>
            <a:pPr marL="914400" lvl="2" indent="0">
              <a:lnSpc>
                <a:spcPct val="100000"/>
              </a:lnSpc>
              <a:buNone/>
            </a:pPr>
            <a:r>
              <a:rPr lang="en-US" dirty="0" smtClean="0">
                <a:hlinkClick r:id="rId3"/>
              </a:rPr>
              <a:t>https</a:t>
            </a:r>
            <a:r>
              <a:rPr lang="en-US" dirty="0">
                <a:hlinkClick r:id="rId3"/>
              </a:rPr>
              <a:t>://github.com/cjhutto/vaderSentiment/blob/master/vaderSentiment/vader_lexicon.txt</a:t>
            </a:r>
            <a:endParaRPr lang="en-US" dirty="0"/>
          </a:p>
          <a:p>
            <a:endParaRPr lang="en-US" dirty="0"/>
          </a:p>
        </p:txBody>
      </p:sp>
    </p:spTree>
    <p:extLst>
      <p:ext uri="{BB962C8B-B14F-4D97-AF65-F5344CB8AC3E}">
        <p14:creationId xmlns:p14="http://schemas.microsoft.com/office/powerpoint/2010/main" val="395281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2972" y="561030"/>
            <a:ext cx="11658603" cy="4339650"/>
          </a:xfrm>
          <a:prstGeom prst="rect">
            <a:avLst/>
          </a:prstGeom>
        </p:spPr>
        <p:txBody>
          <a:bodyPr wrap="square">
            <a:spAutoFit/>
          </a:bodyPr>
          <a:lstStyle/>
          <a:p>
            <a:endParaRPr lang="en-US" sz="3200" dirty="0" smtClean="0"/>
          </a:p>
          <a:p>
            <a:r>
              <a:rPr lang="en-US" sz="3200" dirty="0" smtClean="0"/>
              <a:t>The time</a:t>
            </a:r>
          </a:p>
          <a:p>
            <a:r>
              <a:rPr lang="en-US" sz="3200" dirty="0" smtClean="0"/>
              <a:t>cracks into furious flower. Lifts its face</a:t>
            </a:r>
          </a:p>
          <a:p>
            <a:r>
              <a:rPr lang="en-US" sz="3200" dirty="0" smtClean="0"/>
              <a:t>all unashamed. And sways in wicked grace.</a:t>
            </a:r>
          </a:p>
          <a:p>
            <a:r>
              <a:rPr lang="en-US" sz="3200" dirty="0" smtClean="0"/>
              <a:t>…</a:t>
            </a:r>
          </a:p>
          <a:p>
            <a:r>
              <a:rPr lang="en-US" sz="3200" dirty="0" smtClean="0"/>
              <a:t>It is lonesome, yes. For we are the last of the loud.</a:t>
            </a:r>
          </a:p>
          <a:p>
            <a:r>
              <a:rPr lang="en-US" sz="3200" dirty="0" smtClean="0"/>
              <a:t>Nevertheless, live.</a:t>
            </a:r>
          </a:p>
          <a:p>
            <a:endParaRPr lang="en-US" sz="1200" dirty="0"/>
          </a:p>
          <a:p>
            <a:r>
              <a:rPr lang="en-US" sz="3200" dirty="0" smtClean="0"/>
              <a:t>Conduct your blooming in the noise and whip of the whirlwind.</a:t>
            </a:r>
            <a:endParaRPr lang="en-US" sz="3200" dirty="0"/>
          </a:p>
        </p:txBody>
      </p:sp>
      <p:sp>
        <p:nvSpPr>
          <p:cNvPr id="4" name="TextBox 3"/>
          <p:cNvSpPr txBox="1"/>
          <p:nvPr/>
        </p:nvSpPr>
        <p:spPr>
          <a:xfrm>
            <a:off x="4138861" y="5438272"/>
            <a:ext cx="10651959" cy="830997"/>
          </a:xfrm>
          <a:prstGeom prst="rect">
            <a:avLst/>
          </a:prstGeom>
          <a:noFill/>
        </p:spPr>
        <p:txBody>
          <a:bodyPr wrap="square" rtlCol="0">
            <a:spAutoFit/>
          </a:bodyPr>
          <a:lstStyle/>
          <a:p>
            <a:r>
              <a:rPr lang="en-US" sz="2400" dirty="0" smtClean="0"/>
              <a:t>Gwendolyn Brooks, “The Second Sermon on the </a:t>
            </a:r>
          </a:p>
          <a:p>
            <a:r>
              <a:rPr lang="en-US" sz="2400" dirty="0" err="1" smtClean="0"/>
              <a:t>Warpland</a:t>
            </a:r>
            <a:r>
              <a:rPr lang="en-US" sz="2400" dirty="0" smtClean="0"/>
              <a:t>,” </a:t>
            </a:r>
            <a:r>
              <a:rPr lang="en-US" sz="2400" i="1" dirty="0" smtClean="0"/>
              <a:t>In the Mecca </a:t>
            </a:r>
            <a:r>
              <a:rPr lang="en-US" sz="2400" dirty="0" smtClean="0"/>
              <a:t>(1968)</a:t>
            </a:r>
            <a:endParaRPr lang="en-US" sz="2400" dirty="0"/>
          </a:p>
        </p:txBody>
      </p:sp>
    </p:spTree>
    <p:extLst>
      <p:ext uri="{BB962C8B-B14F-4D97-AF65-F5344CB8AC3E}">
        <p14:creationId xmlns:p14="http://schemas.microsoft.com/office/powerpoint/2010/main" val="18103853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9104" t="17735" r="40141" b="6919"/>
          <a:stretch/>
        </p:blipFill>
        <p:spPr>
          <a:xfrm>
            <a:off x="552091" y="155276"/>
            <a:ext cx="5939352" cy="6176513"/>
          </a:xfrm>
          <a:prstGeom prst="rect">
            <a:avLst/>
          </a:prstGeom>
        </p:spPr>
      </p:pic>
      <p:sp>
        <p:nvSpPr>
          <p:cNvPr id="5" name="Rectangle 4"/>
          <p:cNvSpPr/>
          <p:nvPr/>
        </p:nvSpPr>
        <p:spPr>
          <a:xfrm>
            <a:off x="6665064" y="4772590"/>
            <a:ext cx="6096000" cy="646331"/>
          </a:xfrm>
          <a:prstGeom prst="rect">
            <a:avLst/>
          </a:prstGeom>
        </p:spPr>
        <p:txBody>
          <a:bodyPr>
            <a:spAutoFit/>
          </a:bodyPr>
          <a:lstStyle/>
          <a:p>
            <a:r>
              <a:rPr lang="en-US" dirty="0" smtClean="0"/>
              <a:t>From </a:t>
            </a:r>
            <a:r>
              <a:rPr lang="en-US" dirty="0" smtClean="0">
                <a:hlinkClick r:id="rId3"/>
              </a:rPr>
              <a:t>https</a:t>
            </a:r>
            <a:r>
              <a:rPr lang="en-US" dirty="0">
                <a:hlinkClick r:id="rId3"/>
              </a:rPr>
              <a:t>://</a:t>
            </a:r>
            <a:r>
              <a:rPr lang="en-US" dirty="0" smtClean="0">
                <a:hlinkClick r:id="rId3"/>
              </a:rPr>
              <a:t>vault.fbi.gov/cointel-pro/cointel-pro-black-extremists/cointelpro-black-extremists-part-01-of/view</a:t>
            </a:r>
            <a:endParaRPr lang="en-US" dirty="0"/>
          </a:p>
        </p:txBody>
      </p:sp>
      <p:sp>
        <p:nvSpPr>
          <p:cNvPr id="6" name="Rectangle 5"/>
          <p:cNvSpPr/>
          <p:nvPr/>
        </p:nvSpPr>
        <p:spPr>
          <a:xfrm>
            <a:off x="6775049" y="2120147"/>
            <a:ext cx="5216324" cy="2246769"/>
          </a:xfrm>
          <a:prstGeom prst="rect">
            <a:avLst/>
          </a:prstGeom>
        </p:spPr>
        <p:txBody>
          <a:bodyPr wrap="square">
            <a:spAutoFit/>
          </a:bodyPr>
          <a:lstStyle/>
          <a:p>
            <a:r>
              <a:rPr lang="en-US" sz="2000" dirty="0" smtClean="0">
                <a:latin typeface="Source Sans Pro"/>
              </a:rPr>
              <a:t>“The purpose of this new counterintelligence endeavor is to expose</a:t>
            </a:r>
            <a:r>
              <a:rPr lang="en-US" sz="2000" dirty="0">
                <a:latin typeface="Source Sans Pro"/>
              </a:rPr>
              <a:t>, disrupt, misdirect, discredit, or otherwise neutralize the activities of black nationalist, hate-type organizations and groupings, their leadership, spokesmen, membership, and </a:t>
            </a:r>
            <a:r>
              <a:rPr lang="en-US" sz="2000" dirty="0" smtClean="0">
                <a:latin typeface="Source Sans Pro"/>
              </a:rPr>
              <a:t>supporters …”</a:t>
            </a:r>
            <a:r>
              <a:rPr lang="en-US" sz="2000" dirty="0">
                <a:latin typeface="Source Sans Pro"/>
              </a:rPr>
              <a:t> </a:t>
            </a:r>
            <a:endParaRPr lang="en-US" sz="2000" dirty="0"/>
          </a:p>
        </p:txBody>
      </p:sp>
    </p:spTree>
    <p:extLst>
      <p:ext uri="{BB962C8B-B14F-4D97-AF65-F5344CB8AC3E}">
        <p14:creationId xmlns:p14="http://schemas.microsoft.com/office/powerpoint/2010/main" val="60693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5884" y="411480"/>
            <a:ext cx="11617036" cy="6070283"/>
          </a:xfrm>
        </p:spPr>
        <p:txBody>
          <a:bodyPr numCol="2">
            <a:normAutofit fontScale="70000" lnSpcReduction="20000"/>
          </a:bodyPr>
          <a:lstStyle/>
          <a:p>
            <a:pPr marL="0" indent="0">
              <a:lnSpc>
                <a:spcPct val="120000"/>
              </a:lnSpc>
              <a:buNone/>
            </a:pPr>
            <a:r>
              <a:rPr lang="en-US" dirty="0" smtClean="0"/>
              <a:t>THE CORPUS</a:t>
            </a:r>
            <a:endParaRPr lang="en-US" dirty="0"/>
          </a:p>
          <a:p>
            <a:pPr>
              <a:lnSpc>
                <a:spcPct val="120000"/>
              </a:lnSpc>
            </a:pPr>
            <a:r>
              <a:rPr lang="en-US" dirty="0" err="1" smtClean="0"/>
              <a:t>Amiri</a:t>
            </a:r>
            <a:r>
              <a:rPr lang="en-US" dirty="0" smtClean="0"/>
              <a:t> </a:t>
            </a:r>
            <a:r>
              <a:rPr lang="en-US" dirty="0"/>
              <a:t>Baraka, </a:t>
            </a:r>
            <a:r>
              <a:rPr lang="en-US" i="1" dirty="0"/>
              <a:t>Black Magic: Sabotage, Target Study, Black Art: Collected Poetry, </a:t>
            </a:r>
            <a:r>
              <a:rPr lang="en-US" i="1" dirty="0" smtClean="0"/>
              <a:t>1961-1967 </a:t>
            </a:r>
            <a:r>
              <a:rPr lang="en-US" dirty="0"/>
              <a:t>(</a:t>
            </a:r>
            <a:r>
              <a:rPr lang="en-US" dirty="0" smtClean="0"/>
              <a:t>1969)</a:t>
            </a:r>
            <a:endParaRPr lang="en-US" dirty="0"/>
          </a:p>
          <a:p>
            <a:pPr>
              <a:lnSpc>
                <a:spcPct val="120000"/>
              </a:lnSpc>
            </a:pPr>
            <a:r>
              <a:rPr lang="en-US" dirty="0"/>
              <a:t>Gwendolyn Brooks, </a:t>
            </a:r>
            <a:r>
              <a:rPr lang="en-US" i="1" dirty="0"/>
              <a:t>In the Mecca</a:t>
            </a:r>
            <a:r>
              <a:rPr lang="en-US" dirty="0"/>
              <a:t> (</a:t>
            </a:r>
            <a:r>
              <a:rPr lang="en-US" dirty="0" smtClean="0"/>
              <a:t>1968)</a:t>
            </a:r>
            <a:endParaRPr lang="en-US" dirty="0"/>
          </a:p>
          <a:p>
            <a:pPr>
              <a:lnSpc>
                <a:spcPct val="120000"/>
              </a:lnSpc>
            </a:pPr>
            <a:r>
              <a:rPr lang="en-US" dirty="0"/>
              <a:t>Jayne Cortez, </a:t>
            </a:r>
            <a:r>
              <a:rPr lang="en-US" i="1" dirty="0"/>
              <a:t>Festivals and Funerals </a:t>
            </a:r>
            <a:r>
              <a:rPr lang="en-US" dirty="0"/>
              <a:t>(1971)</a:t>
            </a:r>
          </a:p>
          <a:p>
            <a:pPr>
              <a:lnSpc>
                <a:spcPct val="120000"/>
              </a:lnSpc>
            </a:pPr>
            <a:r>
              <a:rPr lang="en-US" dirty="0"/>
              <a:t>Jayne Cortez, </a:t>
            </a:r>
            <a:r>
              <a:rPr lang="en-US" i="1" dirty="0" err="1"/>
              <a:t>Pissstained</a:t>
            </a:r>
            <a:r>
              <a:rPr lang="en-US" i="1" dirty="0"/>
              <a:t> Stairs and The Monkey </a:t>
            </a:r>
            <a:r>
              <a:rPr lang="en-US" i="1" dirty="0" smtClean="0"/>
              <a:t>Man’s Wares </a:t>
            </a:r>
            <a:r>
              <a:rPr lang="en-US" dirty="0"/>
              <a:t>(1969)</a:t>
            </a:r>
          </a:p>
          <a:p>
            <a:pPr>
              <a:lnSpc>
                <a:spcPct val="120000"/>
              </a:lnSpc>
            </a:pPr>
            <a:r>
              <a:rPr lang="en-US" dirty="0" smtClean="0"/>
              <a:t>Mari </a:t>
            </a:r>
            <a:r>
              <a:rPr lang="en-US" dirty="0"/>
              <a:t>Evans, </a:t>
            </a:r>
            <a:r>
              <a:rPr lang="en-US" i="1" dirty="0"/>
              <a:t>I am a Black Woman </a:t>
            </a:r>
            <a:r>
              <a:rPr lang="en-US" dirty="0"/>
              <a:t>(1970)</a:t>
            </a:r>
          </a:p>
          <a:p>
            <a:pPr>
              <a:lnSpc>
                <a:spcPct val="120000"/>
              </a:lnSpc>
            </a:pPr>
            <a:r>
              <a:rPr lang="en-US" dirty="0"/>
              <a:t>Nikki Giovanni, </a:t>
            </a:r>
            <a:r>
              <a:rPr lang="en-US" i="1" dirty="0"/>
              <a:t>Black Feeling, Black Talk, Black Judgement </a:t>
            </a:r>
            <a:r>
              <a:rPr lang="en-US" dirty="0"/>
              <a:t>(1968)</a:t>
            </a:r>
          </a:p>
          <a:p>
            <a:pPr>
              <a:lnSpc>
                <a:spcPct val="120000"/>
              </a:lnSpc>
            </a:pPr>
            <a:r>
              <a:rPr lang="en-US" dirty="0"/>
              <a:t>Nikki Giovanni, </a:t>
            </a:r>
            <a:r>
              <a:rPr lang="en-US" i="1" dirty="0" err="1"/>
              <a:t>Re:creation</a:t>
            </a:r>
            <a:r>
              <a:rPr lang="en-US" i="1" dirty="0"/>
              <a:t> </a:t>
            </a:r>
            <a:r>
              <a:rPr lang="en-US" dirty="0"/>
              <a:t>(1970)</a:t>
            </a:r>
          </a:p>
          <a:p>
            <a:pPr>
              <a:lnSpc>
                <a:spcPct val="120000"/>
              </a:lnSpc>
            </a:pPr>
            <a:r>
              <a:rPr lang="en-US" dirty="0"/>
              <a:t>Etheridge Knight, </a:t>
            </a:r>
            <a:r>
              <a:rPr lang="en-US" i="1" dirty="0"/>
              <a:t>Poems from Prison </a:t>
            </a:r>
            <a:r>
              <a:rPr lang="en-US" dirty="0"/>
              <a:t>(1968)</a:t>
            </a:r>
          </a:p>
          <a:p>
            <a:pPr>
              <a:lnSpc>
                <a:spcPct val="120000"/>
              </a:lnSpc>
            </a:pPr>
            <a:r>
              <a:rPr lang="en-US" dirty="0"/>
              <a:t>Audre Lorde, </a:t>
            </a:r>
            <a:r>
              <a:rPr lang="en-US" i="1" dirty="0"/>
              <a:t>Cables to Rage </a:t>
            </a:r>
            <a:r>
              <a:rPr lang="en-US" dirty="0"/>
              <a:t>(1970)</a:t>
            </a:r>
          </a:p>
          <a:p>
            <a:pPr>
              <a:lnSpc>
                <a:spcPct val="120000"/>
              </a:lnSpc>
            </a:pPr>
            <a:r>
              <a:rPr lang="en-US" dirty="0"/>
              <a:t>Audre Lorde, </a:t>
            </a:r>
            <a:r>
              <a:rPr lang="en-US" i="1" dirty="0"/>
              <a:t>From a Land Where Other People </a:t>
            </a:r>
            <a:r>
              <a:rPr lang="en-US" i="1" dirty="0" smtClean="0"/>
              <a:t>Live </a:t>
            </a:r>
            <a:r>
              <a:rPr lang="en-US" dirty="0" smtClean="0"/>
              <a:t>(1973</a:t>
            </a:r>
            <a:r>
              <a:rPr lang="en-US" dirty="0"/>
              <a:t>)</a:t>
            </a:r>
          </a:p>
          <a:p>
            <a:pPr>
              <a:lnSpc>
                <a:spcPct val="120000"/>
              </a:lnSpc>
            </a:pPr>
            <a:r>
              <a:rPr lang="en-US" dirty="0" err="1"/>
              <a:t>Haki</a:t>
            </a:r>
            <a:r>
              <a:rPr lang="en-US" dirty="0"/>
              <a:t> M. </a:t>
            </a:r>
            <a:r>
              <a:rPr lang="en-US" dirty="0" err="1"/>
              <a:t>Madhubuti</a:t>
            </a:r>
            <a:r>
              <a:rPr lang="en-US" dirty="0"/>
              <a:t>, </a:t>
            </a:r>
            <a:r>
              <a:rPr lang="en-US" i="1" dirty="0"/>
              <a:t>Black Pride </a:t>
            </a:r>
            <a:r>
              <a:rPr lang="en-US" dirty="0"/>
              <a:t>(1968)</a:t>
            </a:r>
          </a:p>
          <a:p>
            <a:pPr>
              <a:lnSpc>
                <a:spcPct val="120000"/>
              </a:lnSpc>
            </a:pPr>
            <a:r>
              <a:rPr lang="en-US" dirty="0" err="1"/>
              <a:t>Haki</a:t>
            </a:r>
            <a:r>
              <a:rPr lang="en-US" dirty="0"/>
              <a:t> M. </a:t>
            </a:r>
            <a:r>
              <a:rPr lang="en-US" dirty="0" err="1"/>
              <a:t>Madhubuti</a:t>
            </a:r>
            <a:r>
              <a:rPr lang="en-US" dirty="0"/>
              <a:t>, </a:t>
            </a:r>
            <a:r>
              <a:rPr lang="en-US" i="1" dirty="0"/>
              <a:t>Don’t Cry, Scream </a:t>
            </a:r>
            <a:r>
              <a:rPr lang="en-US" dirty="0"/>
              <a:t>(1969)</a:t>
            </a:r>
          </a:p>
          <a:p>
            <a:pPr>
              <a:lnSpc>
                <a:spcPct val="120000"/>
              </a:lnSpc>
            </a:pPr>
            <a:r>
              <a:rPr lang="en-US" dirty="0" err="1"/>
              <a:t>Haki</a:t>
            </a:r>
            <a:r>
              <a:rPr lang="en-US" dirty="0"/>
              <a:t> M. </a:t>
            </a:r>
            <a:r>
              <a:rPr lang="en-US" dirty="0" err="1"/>
              <a:t>Madhubuti</a:t>
            </a:r>
            <a:r>
              <a:rPr lang="en-US" dirty="0"/>
              <a:t>, </a:t>
            </a:r>
            <a:r>
              <a:rPr lang="en-US" i="1" dirty="0"/>
              <a:t>Think Black </a:t>
            </a:r>
            <a:r>
              <a:rPr lang="en-US" dirty="0"/>
              <a:t>(1969)</a:t>
            </a:r>
          </a:p>
          <a:p>
            <a:pPr>
              <a:lnSpc>
                <a:spcPct val="120000"/>
              </a:lnSpc>
            </a:pPr>
            <a:r>
              <a:rPr lang="en-US" dirty="0"/>
              <a:t>Dudley Randall, </a:t>
            </a:r>
            <a:r>
              <a:rPr lang="en-US" i="1" dirty="0"/>
              <a:t>Cities Burning </a:t>
            </a:r>
            <a:r>
              <a:rPr lang="en-US" dirty="0"/>
              <a:t>(1968)</a:t>
            </a:r>
          </a:p>
          <a:p>
            <a:pPr>
              <a:lnSpc>
                <a:spcPct val="120000"/>
              </a:lnSpc>
            </a:pPr>
            <a:r>
              <a:rPr lang="en-US" dirty="0"/>
              <a:t>Dudley Randall, </a:t>
            </a:r>
            <a:r>
              <a:rPr lang="en-US" i="1" dirty="0"/>
              <a:t>More to Remember </a:t>
            </a:r>
            <a:r>
              <a:rPr lang="en-US" dirty="0"/>
              <a:t>(1971)</a:t>
            </a:r>
          </a:p>
          <a:p>
            <a:pPr>
              <a:lnSpc>
                <a:spcPct val="120000"/>
              </a:lnSpc>
            </a:pPr>
            <a:r>
              <a:rPr lang="en-US" dirty="0"/>
              <a:t>Ishmael Reed, </a:t>
            </a:r>
            <a:r>
              <a:rPr lang="en-US" i="1" dirty="0"/>
              <a:t>Catechism of d </a:t>
            </a:r>
            <a:r>
              <a:rPr lang="en-US" i="1" dirty="0" err="1"/>
              <a:t>neoamerican</a:t>
            </a:r>
            <a:r>
              <a:rPr lang="en-US" i="1" dirty="0"/>
              <a:t> hoodoo church</a:t>
            </a:r>
            <a:r>
              <a:rPr lang="en-US" dirty="0"/>
              <a:t> (1970)</a:t>
            </a:r>
          </a:p>
          <a:p>
            <a:pPr>
              <a:lnSpc>
                <a:spcPct val="120000"/>
              </a:lnSpc>
            </a:pPr>
            <a:r>
              <a:rPr lang="en-US" dirty="0"/>
              <a:t>Carolyn M. Rodgers, </a:t>
            </a:r>
            <a:r>
              <a:rPr lang="en-US" i="1" dirty="0"/>
              <a:t>Paper Soul </a:t>
            </a:r>
            <a:r>
              <a:rPr lang="en-US" dirty="0"/>
              <a:t>(1968)</a:t>
            </a:r>
          </a:p>
          <a:p>
            <a:pPr>
              <a:lnSpc>
                <a:spcPct val="120000"/>
              </a:lnSpc>
            </a:pPr>
            <a:r>
              <a:rPr lang="en-US" dirty="0"/>
              <a:t>Carolyn M. Rodgers, </a:t>
            </a:r>
            <a:r>
              <a:rPr lang="en-US" i="1" dirty="0"/>
              <a:t>Songs of a Black Bird </a:t>
            </a:r>
            <a:r>
              <a:rPr lang="en-US" dirty="0"/>
              <a:t>(1969)</a:t>
            </a:r>
          </a:p>
          <a:p>
            <a:pPr>
              <a:lnSpc>
                <a:spcPct val="120000"/>
              </a:lnSpc>
            </a:pPr>
            <a:r>
              <a:rPr lang="en-US" dirty="0"/>
              <a:t>Sonia Sanchez, </a:t>
            </a:r>
            <a:r>
              <a:rPr lang="en-US" i="1" dirty="0"/>
              <a:t>Home Coming </a:t>
            </a:r>
            <a:r>
              <a:rPr lang="en-US" dirty="0"/>
              <a:t>(1969)</a:t>
            </a:r>
          </a:p>
          <a:p>
            <a:pPr>
              <a:lnSpc>
                <a:spcPct val="120000"/>
              </a:lnSpc>
            </a:pPr>
            <a:r>
              <a:rPr lang="en-US" dirty="0"/>
              <a:t>Sonia Sanchez, </a:t>
            </a:r>
            <a:r>
              <a:rPr lang="en-US" i="1" dirty="0"/>
              <a:t>It’s a New Day </a:t>
            </a:r>
            <a:r>
              <a:rPr lang="en-US" dirty="0"/>
              <a:t>(1971)</a:t>
            </a:r>
          </a:p>
          <a:p>
            <a:pPr>
              <a:lnSpc>
                <a:spcPct val="120000"/>
              </a:lnSpc>
            </a:pPr>
            <a:r>
              <a:rPr lang="en-US" dirty="0"/>
              <a:t>Sonia Sanchez, </a:t>
            </a:r>
            <a:r>
              <a:rPr lang="en-US" i="1" dirty="0"/>
              <a:t>We a </a:t>
            </a:r>
            <a:r>
              <a:rPr lang="en-US" i="1" dirty="0" err="1"/>
              <a:t>BaddDDD</a:t>
            </a:r>
            <a:r>
              <a:rPr lang="en-US" i="1" dirty="0"/>
              <a:t> People </a:t>
            </a:r>
            <a:r>
              <a:rPr lang="en-US" dirty="0"/>
              <a:t>(1970)</a:t>
            </a:r>
          </a:p>
          <a:p>
            <a:pPr>
              <a:lnSpc>
                <a:spcPct val="120000"/>
              </a:lnSpc>
            </a:pPr>
            <a:r>
              <a:rPr lang="en-US" dirty="0" err="1"/>
              <a:t>Askia</a:t>
            </a:r>
            <a:r>
              <a:rPr lang="en-US" dirty="0"/>
              <a:t> M. </a:t>
            </a:r>
            <a:r>
              <a:rPr lang="en-US" dirty="0" err="1"/>
              <a:t>Toure</a:t>
            </a:r>
            <a:r>
              <a:rPr lang="en-US" dirty="0"/>
              <a:t>, </a:t>
            </a:r>
            <a:r>
              <a:rPr lang="en-US" i="1" dirty="0"/>
              <a:t>Juju </a:t>
            </a:r>
            <a:r>
              <a:rPr lang="en-US" dirty="0"/>
              <a:t>(1970)</a:t>
            </a:r>
          </a:p>
          <a:p>
            <a:pPr>
              <a:lnSpc>
                <a:spcPct val="120000"/>
              </a:lnSpc>
            </a:pPr>
            <a:r>
              <a:rPr lang="en-US" dirty="0"/>
              <a:t>Quincy Troupe, </a:t>
            </a:r>
            <a:r>
              <a:rPr lang="en-US" i="1" dirty="0"/>
              <a:t>Embryo Poems, 1967-1971 </a:t>
            </a:r>
            <a:r>
              <a:rPr lang="en-US" dirty="0"/>
              <a:t>(1972</a:t>
            </a:r>
            <a:r>
              <a:rPr lang="en-US" dirty="0" smtClean="0"/>
              <a:t>)</a:t>
            </a:r>
            <a:endParaRPr lang="en-US" dirty="0"/>
          </a:p>
        </p:txBody>
      </p:sp>
    </p:spTree>
    <p:extLst>
      <p:ext uri="{BB962C8B-B14F-4D97-AF65-F5344CB8AC3E}">
        <p14:creationId xmlns:p14="http://schemas.microsoft.com/office/powerpoint/2010/main" val="3070216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71920" y="215642"/>
            <a:ext cx="4998720" cy="6555641"/>
          </a:xfrm>
          <a:prstGeom prst="rect">
            <a:avLst/>
          </a:prstGeom>
        </p:spPr>
        <p:txBody>
          <a:bodyPr wrap="square" numCol="1">
            <a:spAutoFit/>
          </a:bodyPr>
          <a:lstStyle/>
          <a:p>
            <a:r>
              <a:rPr lang="en-US" sz="1400" dirty="0" smtClean="0"/>
              <a:t> VADER</a:t>
            </a:r>
          </a:p>
          <a:p>
            <a:r>
              <a:rPr lang="en-US" sz="1400" dirty="0" smtClean="0"/>
              <a:t> </a:t>
            </a:r>
          </a:p>
          <a:p>
            <a:pPr marL="342900" lvl="0" indent="-342900">
              <a:buFont typeface="+mj-lt"/>
              <a:buAutoNum type="arabicPeriod"/>
            </a:pPr>
            <a:r>
              <a:rPr lang="en-US" sz="1400" dirty="0" smtClean="0">
                <a:solidFill>
                  <a:srgbClr val="00B050"/>
                </a:solidFill>
              </a:rPr>
              <a:t>‘</a:t>
            </a:r>
            <a:r>
              <a:rPr lang="en-US" sz="1400" dirty="0" err="1" smtClean="0">
                <a:solidFill>
                  <a:srgbClr val="00B050"/>
                </a:solidFill>
              </a:rPr>
              <a:t>more_to_remember</a:t>
            </a:r>
            <a:r>
              <a:rPr lang="en-US" sz="1400" dirty="0" smtClean="0">
                <a:solidFill>
                  <a:srgbClr val="00B050"/>
                </a:solidFill>
              </a:rPr>
              <a:t>': 0.032412304551051735</a:t>
            </a:r>
          </a:p>
          <a:p>
            <a:pPr marL="342900" lvl="0" indent="-342900">
              <a:buFont typeface="+mj-lt"/>
              <a:buAutoNum type="arabicPeriod"/>
            </a:pPr>
            <a:r>
              <a:rPr lang="en-US" sz="1400" dirty="0" smtClean="0">
                <a:solidFill>
                  <a:srgbClr val="00B050"/>
                </a:solidFill>
              </a:rPr>
              <a:t>‘</a:t>
            </a:r>
            <a:r>
              <a:rPr lang="en-US" sz="1400" dirty="0" err="1" smtClean="0">
                <a:solidFill>
                  <a:srgbClr val="00B050"/>
                </a:solidFill>
              </a:rPr>
              <a:t>cities_burning</a:t>
            </a:r>
            <a:r>
              <a:rPr lang="en-US" sz="1400" dirty="0" smtClean="0">
                <a:solidFill>
                  <a:srgbClr val="00B050"/>
                </a:solidFill>
              </a:rPr>
              <a:t>': 0.028423698233105813</a:t>
            </a:r>
          </a:p>
          <a:p>
            <a:pPr marL="342900" lvl="0" indent="-342900">
              <a:buFont typeface="+mj-lt"/>
              <a:buAutoNum type="arabicPeriod"/>
            </a:pPr>
            <a:r>
              <a:rPr lang="en-US" sz="1400" dirty="0" smtClean="0"/>
              <a:t>'</a:t>
            </a:r>
            <a:r>
              <a:rPr lang="en-US" sz="1400" dirty="0" err="1" smtClean="0"/>
              <a:t>its_a_new_day</a:t>
            </a:r>
            <a:r>
              <a:rPr lang="en-US" sz="1400" dirty="0" smtClean="0"/>
              <a:t>': 0.025577372026960046</a:t>
            </a:r>
          </a:p>
          <a:p>
            <a:pPr marL="342900" lvl="0" indent="-342900">
              <a:buFont typeface="+mj-lt"/>
              <a:buAutoNum type="arabicPeriod"/>
            </a:pPr>
            <a:r>
              <a:rPr lang="en-US" sz="1400" dirty="0" smtClean="0"/>
              <a:t>‘catechism': 0.022798172494442194</a:t>
            </a:r>
          </a:p>
          <a:p>
            <a:pPr marL="342900" lvl="0" indent="-342900">
              <a:buFont typeface="+mj-lt"/>
              <a:buAutoNum type="arabicPeriod"/>
            </a:pPr>
            <a:r>
              <a:rPr lang="en-US" sz="1400" dirty="0" smtClean="0">
                <a:solidFill>
                  <a:srgbClr val="00B050"/>
                </a:solidFill>
              </a:rPr>
              <a:t>‘</a:t>
            </a:r>
            <a:r>
              <a:rPr lang="en-US" sz="1400" dirty="0" err="1" smtClean="0">
                <a:solidFill>
                  <a:srgbClr val="00B050"/>
                </a:solidFill>
              </a:rPr>
              <a:t>re_creation</a:t>
            </a:r>
            <a:r>
              <a:rPr lang="en-US" sz="1400" dirty="0" smtClean="0">
                <a:solidFill>
                  <a:srgbClr val="00B050"/>
                </a:solidFill>
              </a:rPr>
              <a:t>': 0.019290298439975186</a:t>
            </a:r>
          </a:p>
          <a:p>
            <a:pPr marL="342900" lvl="0" indent="-342900">
              <a:buFont typeface="+mj-lt"/>
              <a:buAutoNum type="arabicPeriod"/>
            </a:pPr>
            <a:r>
              <a:rPr lang="en-US" sz="1400" dirty="0" smtClean="0">
                <a:solidFill>
                  <a:srgbClr val="00B050"/>
                </a:solidFill>
              </a:rPr>
              <a:t>‘</a:t>
            </a:r>
            <a:r>
              <a:rPr lang="en-US" sz="1400" dirty="0" err="1" smtClean="0">
                <a:solidFill>
                  <a:srgbClr val="00B050"/>
                </a:solidFill>
              </a:rPr>
              <a:t>from_a_land</a:t>
            </a:r>
            <a:r>
              <a:rPr lang="en-US" sz="1400" dirty="0" smtClean="0">
                <a:solidFill>
                  <a:srgbClr val="00B050"/>
                </a:solidFill>
              </a:rPr>
              <a:t>': 0.019021184523888394</a:t>
            </a:r>
          </a:p>
          <a:p>
            <a:pPr marL="342900" lvl="0" indent="-342900">
              <a:buFont typeface="+mj-lt"/>
              <a:buAutoNum type="arabicPeriod"/>
            </a:pPr>
            <a:r>
              <a:rPr lang="en-US" sz="1400" dirty="0" smtClean="0">
                <a:solidFill>
                  <a:srgbClr val="00B050"/>
                </a:solidFill>
              </a:rPr>
              <a:t>‘</a:t>
            </a:r>
            <a:r>
              <a:rPr lang="en-US" sz="1400" dirty="0" err="1" smtClean="0">
                <a:solidFill>
                  <a:srgbClr val="00B050"/>
                </a:solidFill>
              </a:rPr>
              <a:t>dont_cry_scream</a:t>
            </a:r>
            <a:r>
              <a:rPr lang="en-US" sz="1400" dirty="0" smtClean="0">
                <a:solidFill>
                  <a:srgbClr val="00B050"/>
                </a:solidFill>
              </a:rPr>
              <a:t>': 0.016908077077112792</a:t>
            </a:r>
          </a:p>
          <a:p>
            <a:pPr marL="342900" lvl="0" indent="-342900">
              <a:buFont typeface="+mj-lt"/>
              <a:buAutoNum type="arabicPeriod"/>
            </a:pPr>
            <a:r>
              <a:rPr lang="en-US" sz="1400" dirty="0" smtClean="0"/>
              <a:t>‘</a:t>
            </a:r>
            <a:r>
              <a:rPr lang="en-US" sz="1400" dirty="0" err="1" smtClean="0"/>
              <a:t>black_woman</a:t>
            </a:r>
            <a:r>
              <a:rPr lang="en-US" sz="1400" dirty="0" smtClean="0"/>
              <a:t>': 0.012608598432759865</a:t>
            </a:r>
          </a:p>
          <a:p>
            <a:pPr marL="342900" lvl="0" indent="-342900">
              <a:buFont typeface="+mj-lt"/>
              <a:buAutoNum type="arabicPeriod"/>
            </a:pPr>
            <a:r>
              <a:rPr lang="en-US" sz="1400" dirty="0" smtClean="0"/>
              <a:t>‘</a:t>
            </a:r>
            <a:r>
              <a:rPr lang="en-US" sz="1400" dirty="0" err="1" smtClean="0"/>
              <a:t>songs_of_a_black_bird</a:t>
            </a:r>
            <a:r>
              <a:rPr lang="en-US" sz="1400" dirty="0" smtClean="0"/>
              <a:t>': 0.012122430962745873</a:t>
            </a:r>
          </a:p>
          <a:p>
            <a:pPr marL="342900" lvl="0" indent="-342900">
              <a:buFont typeface="+mj-lt"/>
              <a:buAutoNum type="arabicPeriod"/>
            </a:pPr>
            <a:r>
              <a:rPr lang="en-US" sz="1400" dirty="0" smtClean="0">
                <a:solidFill>
                  <a:srgbClr val="00B050"/>
                </a:solidFill>
              </a:rPr>
              <a:t>‘</a:t>
            </a:r>
            <a:r>
              <a:rPr lang="en-US" sz="1400" dirty="0" err="1" smtClean="0">
                <a:solidFill>
                  <a:srgbClr val="00B050"/>
                </a:solidFill>
              </a:rPr>
              <a:t>black_pride</a:t>
            </a:r>
            <a:r>
              <a:rPr lang="en-US" sz="1400" dirty="0" smtClean="0">
                <a:solidFill>
                  <a:srgbClr val="00B050"/>
                </a:solidFill>
              </a:rPr>
              <a:t>': 0.010452279837773783</a:t>
            </a:r>
          </a:p>
          <a:p>
            <a:pPr marL="342900" lvl="0" indent="-342900">
              <a:buFont typeface="+mj-lt"/>
              <a:buAutoNum type="arabicPeriod"/>
            </a:pPr>
            <a:r>
              <a:rPr lang="en-US" sz="1400" dirty="0" smtClean="0">
                <a:solidFill>
                  <a:srgbClr val="00B050"/>
                </a:solidFill>
              </a:rPr>
              <a:t>‘</a:t>
            </a:r>
            <a:r>
              <a:rPr lang="en-US" sz="1400" dirty="0" err="1" smtClean="0">
                <a:solidFill>
                  <a:srgbClr val="00B050"/>
                </a:solidFill>
              </a:rPr>
              <a:t>black_judgement</a:t>
            </a:r>
            <a:r>
              <a:rPr lang="en-US" sz="1400" dirty="0" smtClean="0">
                <a:solidFill>
                  <a:srgbClr val="00B050"/>
                </a:solidFill>
              </a:rPr>
              <a:t>': 0.009680236657707217</a:t>
            </a:r>
          </a:p>
          <a:p>
            <a:pPr marL="342900" lvl="0" indent="-342900">
              <a:buFont typeface="+mj-lt"/>
              <a:buAutoNum type="arabicPeriod"/>
            </a:pPr>
            <a:r>
              <a:rPr lang="en-US" sz="1400" dirty="0" smtClean="0"/>
              <a:t>‘</a:t>
            </a:r>
            <a:r>
              <a:rPr lang="en-US" sz="1400" dirty="0" err="1" smtClean="0"/>
              <a:t>think_black</a:t>
            </a:r>
            <a:r>
              <a:rPr lang="en-US" sz="1400" dirty="0" smtClean="0"/>
              <a:t>': 0.009166229993243066</a:t>
            </a:r>
          </a:p>
          <a:p>
            <a:pPr marL="342900" lvl="0" indent="-342900">
              <a:buFont typeface="+mj-lt"/>
              <a:buAutoNum type="arabicPeriod"/>
            </a:pPr>
            <a:r>
              <a:rPr lang="en-US" sz="1400" dirty="0" smtClean="0"/>
              <a:t>‘</a:t>
            </a:r>
            <a:r>
              <a:rPr lang="en-US" sz="1400" dirty="0" err="1" smtClean="0"/>
              <a:t>in_the_mecca</a:t>
            </a:r>
            <a:r>
              <a:rPr lang="en-US" sz="1400" dirty="0" smtClean="0"/>
              <a:t>': 0.008558339957607918</a:t>
            </a:r>
          </a:p>
          <a:p>
            <a:pPr marL="342900" lvl="0" indent="-342900">
              <a:buFont typeface="+mj-lt"/>
              <a:buAutoNum type="arabicPeriod"/>
            </a:pPr>
            <a:r>
              <a:rPr lang="en-US" sz="1400" dirty="0" smtClean="0"/>
              <a:t>‘juju': 0.008479560365161745</a:t>
            </a:r>
          </a:p>
          <a:p>
            <a:pPr marL="342900" lvl="0" indent="-342900">
              <a:buFont typeface="+mj-lt"/>
              <a:buAutoNum type="arabicPeriod"/>
            </a:pPr>
            <a:r>
              <a:rPr lang="en-US" sz="1400" dirty="0" smtClean="0"/>
              <a:t>‘cables': 0.0044342334892545545</a:t>
            </a:r>
          </a:p>
          <a:p>
            <a:pPr marL="342900" lvl="0" indent="-342900">
              <a:buFont typeface="+mj-lt"/>
              <a:buAutoNum type="arabicPeriod"/>
            </a:pPr>
            <a:r>
              <a:rPr lang="en-US" sz="1400" dirty="0" smtClean="0"/>
              <a:t>‘sabotage': 0.0012580091767110519</a:t>
            </a:r>
          </a:p>
          <a:p>
            <a:pPr marL="342900" lvl="0" indent="-342900">
              <a:buFont typeface="+mj-lt"/>
              <a:buAutoNum type="arabicPeriod"/>
            </a:pPr>
            <a:r>
              <a:rPr lang="en-US" sz="1400" dirty="0" smtClean="0"/>
              <a:t>‘</a:t>
            </a:r>
            <a:r>
              <a:rPr lang="en-US" sz="1400" dirty="0" err="1" smtClean="0"/>
              <a:t>black_art</a:t>
            </a:r>
            <a:r>
              <a:rPr lang="en-US" sz="1400" dirty="0" smtClean="0"/>
              <a:t>': -0.0007859526250118996</a:t>
            </a:r>
          </a:p>
          <a:p>
            <a:pPr marL="342900" lvl="0" indent="-342900">
              <a:buFont typeface="+mj-lt"/>
              <a:buAutoNum type="arabicPeriod"/>
            </a:pPr>
            <a:r>
              <a:rPr lang="en-US" sz="1400" dirty="0" smtClean="0"/>
              <a:t>‘embryo': -0.0038785897191656376</a:t>
            </a:r>
          </a:p>
          <a:p>
            <a:pPr marL="342900" lvl="0" indent="-342900">
              <a:buFont typeface="+mj-lt"/>
              <a:buAutoNum type="arabicPeriod"/>
            </a:pPr>
            <a:r>
              <a:rPr lang="en-US" sz="1400" dirty="0" smtClean="0">
                <a:solidFill>
                  <a:srgbClr val="FF0000"/>
                </a:solidFill>
              </a:rPr>
              <a:t>‘</a:t>
            </a:r>
            <a:r>
              <a:rPr lang="en-US" sz="1400" dirty="0" err="1" smtClean="0">
                <a:solidFill>
                  <a:srgbClr val="FF0000"/>
                </a:solidFill>
              </a:rPr>
              <a:t>paper_soul</a:t>
            </a:r>
            <a:r>
              <a:rPr lang="en-US" sz="1400" dirty="0" smtClean="0">
                <a:solidFill>
                  <a:srgbClr val="FF0000"/>
                </a:solidFill>
              </a:rPr>
              <a:t>': -0.010360282913062792</a:t>
            </a:r>
          </a:p>
          <a:p>
            <a:pPr marL="342900" lvl="0" indent="-342900">
              <a:buFont typeface="+mj-lt"/>
              <a:buAutoNum type="arabicPeriod"/>
            </a:pPr>
            <a:r>
              <a:rPr lang="en-US" sz="1400" dirty="0" smtClean="0"/>
              <a:t>‘</a:t>
            </a:r>
            <a:r>
              <a:rPr lang="en-US" sz="1400" dirty="0" err="1" smtClean="0"/>
              <a:t>we_a_baddddd_people</a:t>
            </a:r>
            <a:r>
              <a:rPr lang="en-US" sz="1400" dirty="0" smtClean="0"/>
              <a:t>': -0.010702266135733402</a:t>
            </a:r>
          </a:p>
          <a:p>
            <a:pPr marL="342900" lvl="0" indent="-342900">
              <a:buFont typeface="+mj-lt"/>
              <a:buAutoNum type="arabicPeriod"/>
            </a:pPr>
            <a:r>
              <a:rPr lang="en-US" sz="1400" dirty="0" smtClean="0"/>
              <a:t>‘</a:t>
            </a:r>
            <a:r>
              <a:rPr lang="en-US" sz="1400" dirty="0" err="1" smtClean="0"/>
              <a:t>pissstained_stairs</a:t>
            </a:r>
            <a:r>
              <a:rPr lang="en-US" sz="1400" dirty="0" smtClean="0"/>
              <a:t>': -0.016873052556528427</a:t>
            </a:r>
          </a:p>
          <a:p>
            <a:pPr marL="342900" lvl="0" indent="-342900">
              <a:buFont typeface="+mj-lt"/>
              <a:buAutoNum type="arabicPeriod"/>
            </a:pPr>
            <a:r>
              <a:rPr lang="en-US" sz="1400" dirty="0" smtClean="0">
                <a:solidFill>
                  <a:srgbClr val="FF0000"/>
                </a:solidFill>
              </a:rPr>
              <a:t>‘</a:t>
            </a:r>
            <a:r>
              <a:rPr lang="en-US" sz="1400" dirty="0" err="1" smtClean="0">
                <a:solidFill>
                  <a:srgbClr val="FF0000"/>
                </a:solidFill>
              </a:rPr>
              <a:t>home_coming</a:t>
            </a:r>
            <a:r>
              <a:rPr lang="en-US" sz="1400" dirty="0" smtClean="0">
                <a:solidFill>
                  <a:srgbClr val="FF0000"/>
                </a:solidFill>
              </a:rPr>
              <a:t>': -0.0207653610074234</a:t>
            </a:r>
          </a:p>
          <a:p>
            <a:pPr marL="342900" lvl="0" indent="-342900">
              <a:buFont typeface="+mj-lt"/>
              <a:buAutoNum type="arabicPeriod"/>
            </a:pPr>
            <a:r>
              <a:rPr lang="en-US" sz="1400" dirty="0" smtClean="0"/>
              <a:t>‘</a:t>
            </a:r>
            <a:r>
              <a:rPr lang="en-US" sz="1400" dirty="0" err="1" smtClean="0"/>
              <a:t>poems_from_prison</a:t>
            </a:r>
            <a:r>
              <a:rPr lang="en-US" sz="1400" dirty="0" smtClean="0"/>
              <a:t>': -0.024416571163173188</a:t>
            </a:r>
          </a:p>
          <a:p>
            <a:pPr marL="342900" lvl="0" indent="-342900">
              <a:buFont typeface="+mj-lt"/>
              <a:buAutoNum type="arabicPeriod"/>
            </a:pPr>
            <a:r>
              <a:rPr lang="en-US" sz="1400" dirty="0" smtClean="0">
                <a:solidFill>
                  <a:srgbClr val="FF0000"/>
                </a:solidFill>
              </a:rPr>
              <a:t>‘</a:t>
            </a:r>
            <a:r>
              <a:rPr lang="en-US" sz="1400" dirty="0" err="1" smtClean="0">
                <a:solidFill>
                  <a:srgbClr val="FF0000"/>
                </a:solidFill>
              </a:rPr>
              <a:t>black_feeling</a:t>
            </a:r>
            <a:r>
              <a:rPr lang="en-US" sz="1400" dirty="0" smtClean="0">
                <a:solidFill>
                  <a:srgbClr val="FF0000"/>
                </a:solidFill>
              </a:rPr>
              <a:t>': -0.02531071447730113</a:t>
            </a:r>
          </a:p>
          <a:p>
            <a:pPr marL="342900" lvl="0" indent="-342900">
              <a:buFont typeface="+mj-lt"/>
              <a:buAutoNum type="arabicPeriod"/>
            </a:pPr>
            <a:r>
              <a:rPr lang="en-US" sz="1400" dirty="0" smtClean="0">
                <a:solidFill>
                  <a:srgbClr val="FF0000"/>
                </a:solidFill>
              </a:rPr>
              <a:t>‘</a:t>
            </a:r>
            <a:r>
              <a:rPr lang="en-US" sz="1400" dirty="0" err="1" smtClean="0">
                <a:solidFill>
                  <a:srgbClr val="FF0000"/>
                </a:solidFill>
              </a:rPr>
              <a:t>target_study</a:t>
            </a:r>
            <a:r>
              <a:rPr lang="en-US" sz="1400" dirty="0" smtClean="0">
                <a:solidFill>
                  <a:srgbClr val="FF0000"/>
                </a:solidFill>
              </a:rPr>
              <a:t>': -0.029030293265101426</a:t>
            </a:r>
          </a:p>
          <a:p>
            <a:pPr marL="342900" lvl="0" indent="-342900">
              <a:buFont typeface="+mj-lt"/>
              <a:buAutoNum type="arabicPeriod"/>
            </a:pPr>
            <a:r>
              <a:rPr lang="en-US" sz="1400" dirty="0" smtClean="0"/>
              <a:t>‘</a:t>
            </a:r>
            <a:r>
              <a:rPr lang="en-US" sz="1400" dirty="0" err="1" smtClean="0"/>
              <a:t>festivals_and_funerals</a:t>
            </a:r>
            <a:r>
              <a:rPr lang="en-US" sz="1400" dirty="0" smtClean="0"/>
              <a:t>': -0.03214015822567145</a:t>
            </a:r>
          </a:p>
          <a:p>
            <a:pPr marL="342900" lvl="0" indent="-342900">
              <a:buFont typeface="+mj-lt"/>
              <a:buAutoNum type="arabicPeriod"/>
            </a:pPr>
            <a:endParaRPr lang="en-US" sz="1400" dirty="0"/>
          </a:p>
        </p:txBody>
      </p:sp>
      <p:sp>
        <p:nvSpPr>
          <p:cNvPr id="5" name="Rectangle 4"/>
          <p:cNvSpPr/>
          <p:nvPr/>
        </p:nvSpPr>
        <p:spPr>
          <a:xfrm>
            <a:off x="375920" y="215642"/>
            <a:ext cx="6096000" cy="6124754"/>
          </a:xfrm>
          <a:prstGeom prst="rect">
            <a:avLst/>
          </a:prstGeom>
        </p:spPr>
        <p:txBody>
          <a:bodyPr>
            <a:spAutoFit/>
          </a:bodyPr>
          <a:lstStyle/>
          <a:p>
            <a:r>
              <a:rPr lang="en-US" sz="1400" dirty="0" smtClean="0"/>
              <a:t>PATTERN</a:t>
            </a:r>
          </a:p>
          <a:p>
            <a:endParaRPr lang="en-US" sz="1400" dirty="0" smtClean="0"/>
          </a:p>
          <a:p>
            <a:pPr marL="514350" lvl="0" indent="-514350">
              <a:buFont typeface="+mj-lt"/>
              <a:buAutoNum type="arabicPeriod"/>
            </a:pPr>
            <a:r>
              <a:rPr lang="en-US" sz="1400" dirty="0" smtClean="0">
                <a:solidFill>
                  <a:srgbClr val="00B050"/>
                </a:solidFill>
              </a:rPr>
              <a:t>‘</a:t>
            </a:r>
            <a:r>
              <a:rPr lang="en-US" sz="1400" dirty="0" err="1" smtClean="0">
                <a:solidFill>
                  <a:srgbClr val="00B050"/>
                </a:solidFill>
              </a:rPr>
              <a:t>more_to_remember</a:t>
            </a:r>
            <a:r>
              <a:rPr lang="en-US" sz="1400" dirty="0" smtClean="0">
                <a:solidFill>
                  <a:srgbClr val="00B050"/>
                </a:solidFill>
              </a:rPr>
              <a:t>': 0.03708888740566922</a:t>
            </a:r>
          </a:p>
          <a:p>
            <a:pPr marL="514350" lvl="0" indent="-514350">
              <a:buFont typeface="+mj-lt"/>
              <a:buAutoNum type="arabicPeriod"/>
            </a:pPr>
            <a:r>
              <a:rPr lang="en-US" sz="1400" dirty="0" smtClean="0">
                <a:solidFill>
                  <a:srgbClr val="00B050"/>
                </a:solidFill>
              </a:rPr>
              <a:t>‘</a:t>
            </a:r>
            <a:r>
              <a:rPr lang="en-US" sz="1400" dirty="0" err="1" smtClean="0">
                <a:solidFill>
                  <a:srgbClr val="00B050"/>
                </a:solidFill>
              </a:rPr>
              <a:t>cities_burning</a:t>
            </a:r>
            <a:r>
              <a:rPr lang="en-US" sz="1400" dirty="0" smtClean="0">
                <a:solidFill>
                  <a:srgbClr val="00B050"/>
                </a:solidFill>
              </a:rPr>
              <a:t>': 0.031608076180274836</a:t>
            </a:r>
          </a:p>
          <a:p>
            <a:pPr marL="514350" lvl="0" indent="-514350">
              <a:buFont typeface="+mj-lt"/>
              <a:buAutoNum type="arabicPeriod"/>
            </a:pPr>
            <a:r>
              <a:rPr lang="en-US" sz="1400" dirty="0" smtClean="0"/>
              <a:t>'juju': 0.024093820056905725</a:t>
            </a:r>
          </a:p>
          <a:p>
            <a:pPr marL="514350" lvl="0" indent="-514350">
              <a:buFont typeface="+mj-lt"/>
              <a:buAutoNum type="arabicPeriod"/>
            </a:pPr>
            <a:r>
              <a:rPr lang="en-US" sz="1400" dirty="0" smtClean="0">
                <a:solidFill>
                  <a:srgbClr val="00B050"/>
                </a:solidFill>
              </a:rPr>
              <a:t>‘</a:t>
            </a:r>
            <a:r>
              <a:rPr lang="en-US" sz="1400" dirty="0" err="1" smtClean="0">
                <a:solidFill>
                  <a:srgbClr val="00B050"/>
                </a:solidFill>
              </a:rPr>
              <a:t>black_judgement</a:t>
            </a:r>
            <a:r>
              <a:rPr lang="en-US" sz="1400" dirty="0" smtClean="0">
                <a:solidFill>
                  <a:srgbClr val="00B050"/>
                </a:solidFill>
              </a:rPr>
              <a:t>': 0.019895827243241133</a:t>
            </a:r>
          </a:p>
          <a:p>
            <a:pPr marL="514350" lvl="0" indent="-514350">
              <a:buFont typeface="+mj-lt"/>
              <a:buAutoNum type="arabicPeriod"/>
            </a:pPr>
            <a:r>
              <a:rPr lang="en-US" sz="1400" dirty="0" smtClean="0">
                <a:solidFill>
                  <a:srgbClr val="00B050"/>
                </a:solidFill>
              </a:rPr>
              <a:t>‘</a:t>
            </a:r>
            <a:r>
              <a:rPr lang="en-US" sz="1400" dirty="0" err="1" smtClean="0">
                <a:solidFill>
                  <a:srgbClr val="00B050"/>
                </a:solidFill>
              </a:rPr>
              <a:t>re_creation</a:t>
            </a:r>
            <a:r>
              <a:rPr lang="en-US" sz="1400" dirty="0" smtClean="0">
                <a:solidFill>
                  <a:srgbClr val="00B050"/>
                </a:solidFill>
              </a:rPr>
              <a:t>': 0.019437039611030917</a:t>
            </a:r>
          </a:p>
          <a:p>
            <a:pPr marL="514350" lvl="0" indent="-514350">
              <a:buFont typeface="+mj-lt"/>
              <a:buAutoNum type="arabicPeriod"/>
            </a:pPr>
            <a:r>
              <a:rPr lang="en-US" sz="1400" dirty="0" smtClean="0">
                <a:solidFill>
                  <a:srgbClr val="00B050"/>
                </a:solidFill>
              </a:rPr>
              <a:t>‘</a:t>
            </a:r>
            <a:r>
              <a:rPr lang="en-US" sz="1400" dirty="0" err="1" smtClean="0">
                <a:solidFill>
                  <a:srgbClr val="00B050"/>
                </a:solidFill>
              </a:rPr>
              <a:t>dont_cry_scream</a:t>
            </a:r>
            <a:r>
              <a:rPr lang="en-US" sz="1400" dirty="0" smtClean="0">
                <a:solidFill>
                  <a:srgbClr val="00B050"/>
                </a:solidFill>
              </a:rPr>
              <a:t>': 0.01852086143627801</a:t>
            </a:r>
          </a:p>
          <a:p>
            <a:pPr marL="514350" lvl="0" indent="-514350">
              <a:buFont typeface="+mj-lt"/>
              <a:buAutoNum type="arabicPeriod"/>
            </a:pPr>
            <a:r>
              <a:rPr lang="en-US" sz="1400" dirty="0" smtClean="0"/>
              <a:t>‘</a:t>
            </a:r>
            <a:r>
              <a:rPr lang="en-US" sz="1400" dirty="0" err="1" smtClean="0"/>
              <a:t>pissstained_stairs</a:t>
            </a:r>
            <a:r>
              <a:rPr lang="en-US" sz="1400" dirty="0" smtClean="0"/>
              <a:t>': 0.0177342647844337</a:t>
            </a:r>
          </a:p>
          <a:p>
            <a:pPr marL="514350" lvl="0" indent="-514350">
              <a:buFont typeface="+mj-lt"/>
              <a:buAutoNum type="arabicPeriod"/>
            </a:pPr>
            <a:r>
              <a:rPr lang="en-US" sz="1400" dirty="0" smtClean="0">
                <a:solidFill>
                  <a:srgbClr val="00B050"/>
                </a:solidFill>
              </a:rPr>
              <a:t>‘</a:t>
            </a:r>
            <a:r>
              <a:rPr lang="en-US" sz="1400" dirty="0" err="1" smtClean="0">
                <a:solidFill>
                  <a:srgbClr val="00B050"/>
                </a:solidFill>
              </a:rPr>
              <a:t>from_a_land</a:t>
            </a:r>
            <a:r>
              <a:rPr lang="en-US" sz="1400" dirty="0" smtClean="0">
                <a:solidFill>
                  <a:srgbClr val="00B050"/>
                </a:solidFill>
              </a:rPr>
              <a:t>': 0.016361752168861297</a:t>
            </a:r>
          </a:p>
          <a:p>
            <a:pPr marL="514350" lvl="0" indent="-514350">
              <a:buFont typeface="+mj-lt"/>
              <a:buAutoNum type="arabicPeriod"/>
            </a:pPr>
            <a:r>
              <a:rPr lang="en-US" sz="1400" dirty="0" smtClean="0">
                <a:solidFill>
                  <a:srgbClr val="00B050"/>
                </a:solidFill>
              </a:rPr>
              <a:t>‘</a:t>
            </a:r>
            <a:r>
              <a:rPr lang="en-US" sz="1400" dirty="0" err="1" smtClean="0">
                <a:solidFill>
                  <a:srgbClr val="00B050"/>
                </a:solidFill>
              </a:rPr>
              <a:t>black_pride</a:t>
            </a:r>
            <a:r>
              <a:rPr lang="en-US" sz="1400" dirty="0" smtClean="0">
                <a:solidFill>
                  <a:srgbClr val="00B050"/>
                </a:solidFill>
              </a:rPr>
              <a:t>': 0.014461637368368701</a:t>
            </a:r>
          </a:p>
          <a:p>
            <a:pPr marL="514350" lvl="0" indent="-514350">
              <a:buFont typeface="+mj-lt"/>
              <a:buAutoNum type="arabicPeriod"/>
            </a:pPr>
            <a:r>
              <a:rPr lang="en-US" sz="1400" dirty="0" smtClean="0"/>
              <a:t>‘</a:t>
            </a:r>
            <a:r>
              <a:rPr lang="en-US" sz="1400" dirty="0" err="1" smtClean="0"/>
              <a:t>black_art</a:t>
            </a:r>
            <a:r>
              <a:rPr lang="en-US" sz="1400" dirty="0" smtClean="0"/>
              <a:t>': 0.014336735561742584</a:t>
            </a:r>
          </a:p>
          <a:p>
            <a:pPr marL="514350" lvl="0" indent="-514350">
              <a:buFont typeface="+mj-lt"/>
              <a:buAutoNum type="arabicPeriod"/>
            </a:pPr>
            <a:r>
              <a:rPr lang="en-US" sz="1400" dirty="0" smtClean="0"/>
              <a:t>‘sabotage': 0.013962549381732551</a:t>
            </a:r>
          </a:p>
          <a:p>
            <a:pPr marL="514350" lvl="0" indent="-514350">
              <a:buFont typeface="+mj-lt"/>
              <a:buAutoNum type="arabicPeriod"/>
            </a:pPr>
            <a:r>
              <a:rPr lang="en-US" sz="1400" dirty="0" smtClean="0"/>
              <a:t>‘</a:t>
            </a:r>
            <a:r>
              <a:rPr lang="en-US" sz="1400" dirty="0" err="1" smtClean="0"/>
              <a:t>we_a_baddddd_people</a:t>
            </a:r>
            <a:r>
              <a:rPr lang="en-US" sz="1400" dirty="0" smtClean="0"/>
              <a:t>': 0.013295700482187036</a:t>
            </a:r>
          </a:p>
          <a:p>
            <a:pPr marL="514350" lvl="0" indent="-514350">
              <a:buFont typeface="+mj-lt"/>
              <a:buAutoNum type="arabicPeriod"/>
            </a:pPr>
            <a:r>
              <a:rPr lang="en-US" sz="1400" dirty="0" smtClean="0"/>
              <a:t>'</a:t>
            </a:r>
            <a:r>
              <a:rPr lang="en-US" sz="1400" dirty="0" err="1" smtClean="0"/>
              <a:t>festivals_and_funerals</a:t>
            </a:r>
            <a:r>
              <a:rPr lang="en-US" sz="1400" dirty="0" smtClean="0"/>
              <a:t>': 0.012913786536916255</a:t>
            </a:r>
          </a:p>
          <a:p>
            <a:pPr marL="514350" lvl="0" indent="-514350">
              <a:buFont typeface="+mj-lt"/>
              <a:buAutoNum type="arabicPeriod"/>
            </a:pPr>
            <a:r>
              <a:rPr lang="en-US" sz="1400" dirty="0" smtClean="0"/>
              <a:t>‘embryo': 0.01267886490831049</a:t>
            </a:r>
          </a:p>
          <a:p>
            <a:pPr marL="514350" lvl="0" indent="-514350">
              <a:buFont typeface="+mj-lt"/>
              <a:buAutoNum type="arabicPeriod"/>
            </a:pPr>
            <a:r>
              <a:rPr lang="en-US" sz="1400" dirty="0" smtClean="0"/>
              <a:t>‘</a:t>
            </a:r>
            <a:r>
              <a:rPr lang="en-US" sz="1400" dirty="0" err="1" smtClean="0"/>
              <a:t>its_a_new_day</a:t>
            </a:r>
            <a:r>
              <a:rPr lang="en-US" sz="1400" dirty="0" smtClean="0"/>
              <a:t>': 0.011470297979781437</a:t>
            </a:r>
          </a:p>
          <a:p>
            <a:pPr marL="514350" lvl="0" indent="-514350">
              <a:buFont typeface="+mj-lt"/>
              <a:buAutoNum type="arabicPeriod"/>
            </a:pPr>
            <a:r>
              <a:rPr lang="en-US" sz="1400" dirty="0" smtClean="0"/>
              <a:t>‘</a:t>
            </a:r>
            <a:r>
              <a:rPr lang="en-US" sz="1400" dirty="0" err="1" smtClean="0"/>
              <a:t>poems_from_prison</a:t>
            </a:r>
            <a:r>
              <a:rPr lang="en-US" sz="1400" dirty="0" smtClean="0"/>
              <a:t>': 0.00825207149945368</a:t>
            </a:r>
          </a:p>
          <a:p>
            <a:pPr marL="514350" lvl="0" indent="-514350">
              <a:buFont typeface="+mj-lt"/>
              <a:buAutoNum type="arabicPeriod"/>
            </a:pPr>
            <a:r>
              <a:rPr lang="en-US" sz="1400" dirty="0" smtClean="0"/>
              <a:t>‘</a:t>
            </a:r>
            <a:r>
              <a:rPr lang="en-US" sz="1400" dirty="0" err="1" smtClean="0"/>
              <a:t>think_black</a:t>
            </a:r>
            <a:r>
              <a:rPr lang="en-US" sz="1400" dirty="0" smtClean="0"/>
              <a:t>': 0.008036257618958915</a:t>
            </a:r>
          </a:p>
          <a:p>
            <a:pPr marL="514350" lvl="0" indent="-514350">
              <a:buFont typeface="+mj-lt"/>
              <a:buAutoNum type="arabicPeriod"/>
            </a:pPr>
            <a:r>
              <a:rPr lang="en-US" sz="1400" dirty="0" smtClean="0"/>
              <a:t>‘</a:t>
            </a:r>
            <a:r>
              <a:rPr lang="en-US" sz="1400" dirty="0" err="1" smtClean="0"/>
              <a:t>songs_of_a_black_bird</a:t>
            </a:r>
            <a:r>
              <a:rPr lang="en-US" sz="1400" dirty="0" smtClean="0"/>
              <a:t>': 0.006181661418085379</a:t>
            </a:r>
          </a:p>
          <a:p>
            <a:pPr marL="514350" lvl="0" indent="-514350">
              <a:buFont typeface="+mj-lt"/>
              <a:buAutoNum type="arabicPeriod"/>
            </a:pPr>
            <a:r>
              <a:rPr lang="en-US" sz="1400" dirty="0" smtClean="0">
                <a:solidFill>
                  <a:srgbClr val="FF0000"/>
                </a:solidFill>
              </a:rPr>
              <a:t>‘</a:t>
            </a:r>
            <a:r>
              <a:rPr lang="en-US" sz="1400" dirty="0" err="1" smtClean="0">
                <a:solidFill>
                  <a:srgbClr val="FF0000"/>
                </a:solidFill>
              </a:rPr>
              <a:t>black_feeling</a:t>
            </a:r>
            <a:r>
              <a:rPr lang="en-US" sz="1400" dirty="0" smtClean="0">
                <a:solidFill>
                  <a:srgbClr val="FF0000"/>
                </a:solidFill>
              </a:rPr>
              <a:t>': 0.004455560447873473</a:t>
            </a:r>
          </a:p>
          <a:p>
            <a:pPr marL="514350" lvl="0" indent="-514350">
              <a:buFont typeface="+mj-lt"/>
              <a:buAutoNum type="arabicPeriod"/>
            </a:pPr>
            <a:r>
              <a:rPr lang="en-US" sz="1400" dirty="0" smtClean="0"/>
              <a:t>‘catechism': 0.00351852738373735</a:t>
            </a:r>
            <a:endParaRPr lang="en-US" sz="1400" dirty="0" smtClean="0">
              <a:solidFill>
                <a:srgbClr val="FF0000"/>
              </a:solidFill>
            </a:endParaRPr>
          </a:p>
          <a:p>
            <a:pPr marL="514350" lvl="0" indent="-514350">
              <a:buFont typeface="+mj-lt"/>
              <a:buAutoNum type="arabicPeriod"/>
            </a:pPr>
            <a:r>
              <a:rPr lang="en-US" sz="1400" dirty="0" smtClean="0">
                <a:solidFill>
                  <a:srgbClr val="FF0000"/>
                </a:solidFill>
              </a:rPr>
              <a:t>‘</a:t>
            </a:r>
            <a:r>
              <a:rPr lang="en-US" sz="1400" dirty="0" err="1" smtClean="0">
                <a:solidFill>
                  <a:srgbClr val="FF0000"/>
                </a:solidFill>
              </a:rPr>
              <a:t>home_coming</a:t>
            </a:r>
            <a:r>
              <a:rPr lang="en-US" sz="1400" dirty="0" smtClean="0">
                <a:solidFill>
                  <a:srgbClr val="FF0000"/>
                </a:solidFill>
              </a:rPr>
              <a:t>': 0.0034715298404443973</a:t>
            </a:r>
          </a:p>
          <a:p>
            <a:pPr marL="514350" lvl="0" indent="-514350">
              <a:buFont typeface="+mj-lt"/>
              <a:buAutoNum type="arabicPeriod"/>
            </a:pPr>
            <a:r>
              <a:rPr lang="en-US" sz="1400" dirty="0" smtClean="0"/>
              <a:t>‘</a:t>
            </a:r>
            <a:r>
              <a:rPr lang="en-US" sz="1400" dirty="0" err="1" smtClean="0"/>
              <a:t>black_woman</a:t>
            </a:r>
            <a:r>
              <a:rPr lang="en-US" sz="1400" dirty="0" smtClean="0"/>
              <a:t>': 0.002638587566581121</a:t>
            </a:r>
          </a:p>
          <a:p>
            <a:pPr marL="514350" lvl="0" indent="-514350">
              <a:buFont typeface="+mj-lt"/>
              <a:buAutoNum type="arabicPeriod"/>
            </a:pPr>
            <a:r>
              <a:rPr lang="en-US" sz="1400" dirty="0" smtClean="0">
                <a:solidFill>
                  <a:srgbClr val="FF0000"/>
                </a:solidFill>
              </a:rPr>
              <a:t>‘</a:t>
            </a:r>
            <a:r>
              <a:rPr lang="en-US" sz="1400" dirty="0" err="1" smtClean="0">
                <a:solidFill>
                  <a:srgbClr val="FF0000"/>
                </a:solidFill>
              </a:rPr>
              <a:t>target_study</a:t>
            </a:r>
            <a:r>
              <a:rPr lang="en-US" sz="1400" dirty="0" smtClean="0">
                <a:solidFill>
                  <a:srgbClr val="FF0000"/>
                </a:solidFill>
              </a:rPr>
              <a:t>': 0.002040780907881012</a:t>
            </a:r>
          </a:p>
          <a:p>
            <a:pPr marL="514350" lvl="0" indent="-514350">
              <a:buFont typeface="+mj-lt"/>
              <a:buAutoNum type="arabicPeriod"/>
            </a:pPr>
            <a:r>
              <a:rPr lang="en-US" sz="1400" dirty="0" smtClean="0">
                <a:solidFill>
                  <a:srgbClr val="FF0000"/>
                </a:solidFill>
              </a:rPr>
              <a:t>'</a:t>
            </a:r>
            <a:r>
              <a:rPr lang="en-US" sz="1400" dirty="0" err="1" smtClean="0">
                <a:solidFill>
                  <a:srgbClr val="FF0000"/>
                </a:solidFill>
              </a:rPr>
              <a:t>paper_soul</a:t>
            </a:r>
            <a:r>
              <a:rPr lang="en-US" sz="1400" dirty="0" smtClean="0">
                <a:solidFill>
                  <a:srgbClr val="FF0000"/>
                </a:solidFill>
              </a:rPr>
              <a:t>': 0.0015056872850942263</a:t>
            </a:r>
          </a:p>
          <a:p>
            <a:pPr marL="514350" lvl="0" indent="-514350">
              <a:buFont typeface="+mj-lt"/>
              <a:buAutoNum type="arabicPeriod"/>
            </a:pPr>
            <a:r>
              <a:rPr lang="en-US" sz="1400" dirty="0" smtClean="0"/>
              <a:t>‘cables': 0.010843057733438306</a:t>
            </a:r>
          </a:p>
          <a:p>
            <a:pPr marL="514350" lvl="0" indent="-514350">
              <a:buFont typeface="+mj-lt"/>
              <a:buAutoNum type="arabicPeriod"/>
            </a:pPr>
            <a:r>
              <a:rPr lang="en-US" sz="1400" dirty="0" smtClean="0"/>
              <a:t>‘</a:t>
            </a:r>
            <a:r>
              <a:rPr lang="en-US" sz="1400" dirty="0" err="1" smtClean="0"/>
              <a:t>in_the_mecca</a:t>
            </a:r>
            <a:r>
              <a:rPr lang="en-US" sz="1400" dirty="0" smtClean="0"/>
              <a:t>': -0.0009358048123658369</a:t>
            </a:r>
          </a:p>
        </p:txBody>
      </p:sp>
    </p:spTree>
    <p:extLst>
      <p:ext uri="{BB962C8B-B14F-4D97-AF65-F5344CB8AC3E}">
        <p14:creationId xmlns:p14="http://schemas.microsoft.com/office/powerpoint/2010/main" val="1144459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42462" y="4649060"/>
            <a:ext cx="6228080" cy="307777"/>
          </a:xfrm>
          <a:prstGeom prst="rect">
            <a:avLst/>
          </a:prstGeom>
        </p:spPr>
        <p:txBody>
          <a:bodyPr wrap="square" numCol="1">
            <a:spAutoFit/>
          </a:bodyPr>
          <a:lstStyle/>
          <a:p>
            <a:endParaRPr lang="en-US" sz="1400" dirty="0"/>
          </a:p>
        </p:txBody>
      </p:sp>
      <p:sp>
        <p:nvSpPr>
          <p:cNvPr id="8" name="Rectangle 7"/>
          <p:cNvSpPr/>
          <p:nvPr/>
        </p:nvSpPr>
        <p:spPr>
          <a:xfrm>
            <a:off x="6331527" y="174087"/>
            <a:ext cx="6061364" cy="6986528"/>
          </a:xfrm>
          <a:prstGeom prst="rect">
            <a:avLst/>
          </a:prstGeom>
        </p:spPr>
        <p:txBody>
          <a:bodyPr wrap="square" numCol="1">
            <a:spAutoFit/>
          </a:bodyPr>
          <a:lstStyle/>
          <a:p>
            <a:r>
              <a:rPr lang="en-US" sz="1600" dirty="0" smtClean="0"/>
              <a:t> VADER</a:t>
            </a:r>
          </a:p>
          <a:p>
            <a:endParaRPr lang="en-US" sz="1600" dirty="0" smtClean="0"/>
          </a:p>
          <a:p>
            <a:r>
              <a:rPr lang="en-US" sz="1600" b="1" dirty="0" smtClean="0"/>
              <a:t>‘</a:t>
            </a:r>
            <a:r>
              <a:rPr lang="en-US" sz="1600" b="1" dirty="0" err="1"/>
              <a:t>target_study</a:t>
            </a:r>
            <a:r>
              <a:rPr lang="en-US" sz="1600" b="1" dirty="0"/>
              <a:t>': -0.029030293265101426</a:t>
            </a:r>
          </a:p>
          <a:p>
            <a:r>
              <a:rPr lang="en-US" sz="1600" dirty="0" smtClean="0"/>
              <a:t> </a:t>
            </a:r>
          </a:p>
          <a:p>
            <a:pPr marL="342900" lvl="0" indent="-342900">
              <a:buFont typeface="+mj-lt"/>
              <a:buAutoNum type="arabicPeriod"/>
            </a:pPr>
            <a:r>
              <a:rPr lang="en-US" sz="1600" dirty="0"/>
              <a:t>('word from the right wing', -0.2602035714285714)</a:t>
            </a:r>
          </a:p>
          <a:p>
            <a:pPr marL="342900" lvl="0" indent="-342900">
              <a:buFont typeface="+mj-lt"/>
              <a:buAutoNum type="arabicPeriod"/>
            </a:pPr>
            <a:r>
              <a:rPr lang="en-US" sz="1600" dirty="0"/>
              <a:t>('poem for religious fanatics', -0.194848275862069)</a:t>
            </a:r>
          </a:p>
          <a:p>
            <a:pPr marL="342900" lvl="0" indent="-342900">
              <a:buFont typeface="+mj-lt"/>
              <a:buAutoNum type="arabicPeriod"/>
            </a:pPr>
            <a:r>
              <a:rPr lang="en-US" sz="1600" dirty="0"/>
              <a:t>('</a:t>
            </a:r>
            <a:r>
              <a:rPr lang="en-US" sz="1600" dirty="0" err="1"/>
              <a:t>corregidor</a:t>
            </a:r>
            <a:r>
              <a:rPr lang="en-US" sz="1600" dirty="0"/>
              <a:t>', -0.16206315789473685)</a:t>
            </a:r>
          </a:p>
          <a:p>
            <a:pPr marL="342900" lvl="0" indent="-342900">
              <a:buFont typeface="+mj-lt"/>
              <a:buAutoNum type="arabicPeriod"/>
            </a:pPr>
            <a:r>
              <a:rPr lang="en-US" sz="1600" dirty="0"/>
              <a:t>('a poem for </a:t>
            </a:r>
            <a:r>
              <a:rPr lang="en-US" sz="1600" dirty="0" err="1"/>
              <a:t>oswald</a:t>
            </a:r>
            <a:r>
              <a:rPr lang="en-US" sz="1600" dirty="0"/>
              <a:t> </a:t>
            </a:r>
            <a:r>
              <a:rPr lang="en-US" sz="1600" dirty="0" err="1"/>
              <a:t>spengler</a:t>
            </a:r>
            <a:r>
              <a:rPr lang="en-US" sz="1600" dirty="0"/>
              <a:t>', -0.15387272727272727</a:t>
            </a:r>
            <a:r>
              <a:rPr lang="en-US" sz="1600" dirty="0" smtClean="0"/>
              <a:t>)</a:t>
            </a:r>
          </a:p>
          <a:p>
            <a:r>
              <a:rPr lang="en-US" sz="1600" dirty="0"/>
              <a:t> </a:t>
            </a:r>
          </a:p>
          <a:p>
            <a:r>
              <a:rPr lang="en-US" sz="1600" dirty="0"/>
              <a:t> </a:t>
            </a:r>
            <a:endParaRPr lang="en-US" sz="1600" b="1" dirty="0"/>
          </a:p>
          <a:p>
            <a:r>
              <a:rPr lang="en-US" sz="1600" b="1" dirty="0"/>
              <a:t>'</a:t>
            </a:r>
            <a:r>
              <a:rPr lang="en-US" sz="1600" b="1" dirty="0" err="1"/>
              <a:t>in_the_mecca</a:t>
            </a:r>
            <a:r>
              <a:rPr lang="en-US" sz="1600" b="1" dirty="0"/>
              <a:t>': 0.008558339957607918</a:t>
            </a:r>
          </a:p>
          <a:p>
            <a:endParaRPr lang="en-US" sz="1600" dirty="0"/>
          </a:p>
          <a:p>
            <a:pPr marL="342900" lvl="0" indent="-342900">
              <a:buFont typeface="+mj-lt"/>
              <a:buAutoNum type="arabicPeriod"/>
            </a:pPr>
            <a:r>
              <a:rPr lang="en-US" sz="1600" dirty="0"/>
              <a:t>('to a winter squirrel', -0.08742)</a:t>
            </a:r>
          </a:p>
          <a:p>
            <a:pPr marL="342900" lvl="0" indent="-342900">
              <a:buFont typeface="+mj-lt"/>
              <a:buAutoNum type="arabicPeriod"/>
            </a:pPr>
            <a:r>
              <a:rPr lang="en-US" sz="1600" dirty="0"/>
              <a:t>('ii', -0.04397931034482759)</a:t>
            </a:r>
          </a:p>
          <a:p>
            <a:pPr marL="342900" lvl="0" indent="-342900">
              <a:buFont typeface="+mj-lt"/>
              <a:buAutoNum type="arabicPeriod"/>
            </a:pPr>
            <a:r>
              <a:rPr lang="en-US" sz="1600" dirty="0"/>
              <a:t>('boy breaking glass', -0.0321421052631579)</a:t>
            </a:r>
          </a:p>
          <a:p>
            <a:pPr marL="342900" lvl="0" indent="-342900">
              <a:buFont typeface="+mj-lt"/>
              <a:buAutoNum type="arabicPeriod"/>
            </a:pPr>
            <a:r>
              <a:rPr lang="en-US" sz="1600" dirty="0"/>
              <a:t>('the second sermon on the </a:t>
            </a:r>
            <a:r>
              <a:rPr lang="en-US" sz="1600" dirty="0" err="1"/>
              <a:t>warpland</a:t>
            </a:r>
            <a:r>
              <a:rPr lang="en-US" sz="1600" dirty="0"/>
              <a:t>', -0.01656785714285714)]</a:t>
            </a:r>
          </a:p>
          <a:p>
            <a:endParaRPr lang="en-US" sz="1600" dirty="0"/>
          </a:p>
          <a:p>
            <a:r>
              <a:rPr lang="en-US" sz="1600" dirty="0"/>
              <a:t> </a:t>
            </a:r>
          </a:p>
          <a:p>
            <a:r>
              <a:rPr lang="en-US" sz="1600" b="1" dirty="0"/>
              <a:t>Most negative poems in corpus</a:t>
            </a:r>
          </a:p>
          <a:p>
            <a:pPr lvl="0"/>
            <a:endParaRPr lang="en-US" sz="1600" dirty="0"/>
          </a:p>
          <a:p>
            <a:pPr marL="342900" lvl="0" indent="-342900">
              <a:buFont typeface="+mj-lt"/>
              <a:buAutoNum type="arabicPeriod"/>
            </a:pPr>
            <a:r>
              <a:rPr lang="en-US" sz="1600" dirty="0"/>
              <a:t>('the true import of present dialogue black vs negro', -0.40323571428571414)</a:t>
            </a:r>
          </a:p>
          <a:p>
            <a:pPr marL="342900" lvl="0" indent="-342900">
              <a:buFont typeface="+mj-lt"/>
              <a:buAutoNum type="arabicPeriod"/>
            </a:pPr>
            <a:r>
              <a:rPr lang="en-US" sz="1600" dirty="0"/>
              <a:t>('poem', -0.35145)</a:t>
            </a:r>
          </a:p>
          <a:p>
            <a:pPr marL="342900" lvl="0" indent="-342900">
              <a:buFont typeface="+mj-lt"/>
              <a:buAutoNum type="arabicPeriod"/>
            </a:pPr>
            <a:r>
              <a:rPr lang="en-US" sz="1600" dirty="0"/>
              <a:t>('poem for </a:t>
            </a:r>
            <a:r>
              <a:rPr lang="en-US" sz="1600" dirty="0" err="1"/>
              <a:t>lloyd</a:t>
            </a:r>
            <a:r>
              <a:rPr lang="en-US" sz="1600" dirty="0"/>
              <a:t>', -0.331668)</a:t>
            </a:r>
          </a:p>
          <a:p>
            <a:pPr marL="342900" lvl="0" indent="-342900">
              <a:buFont typeface="+mj-lt"/>
              <a:buAutoNum type="arabicPeriod"/>
            </a:pPr>
            <a:r>
              <a:rPr lang="en-US" sz="1600" dirty="0"/>
              <a:t>('incident', -0.2663571428571429)</a:t>
            </a:r>
          </a:p>
          <a:p>
            <a:endParaRPr lang="en-US" sz="1600" dirty="0"/>
          </a:p>
          <a:p>
            <a:pPr marL="342900" lvl="0" indent="-342900">
              <a:buFont typeface="+mj-lt"/>
              <a:buAutoNum type="arabicPeriod"/>
            </a:pPr>
            <a:endParaRPr lang="en-US" sz="1600" dirty="0"/>
          </a:p>
          <a:p>
            <a:endParaRPr lang="en-US" sz="1600" dirty="0"/>
          </a:p>
        </p:txBody>
      </p:sp>
      <p:sp>
        <p:nvSpPr>
          <p:cNvPr id="9" name="Rectangle 8"/>
          <p:cNvSpPr/>
          <p:nvPr/>
        </p:nvSpPr>
        <p:spPr>
          <a:xfrm>
            <a:off x="315883" y="186796"/>
            <a:ext cx="6550429" cy="6494085"/>
          </a:xfrm>
          <a:prstGeom prst="rect">
            <a:avLst/>
          </a:prstGeom>
        </p:spPr>
        <p:txBody>
          <a:bodyPr wrap="square">
            <a:spAutoFit/>
          </a:bodyPr>
          <a:lstStyle/>
          <a:p>
            <a:r>
              <a:rPr lang="en-US" sz="1600" dirty="0" smtClean="0"/>
              <a:t>PATTERN</a:t>
            </a:r>
          </a:p>
          <a:p>
            <a:endParaRPr lang="en-US" sz="1600" dirty="0" smtClean="0"/>
          </a:p>
          <a:p>
            <a:r>
              <a:rPr lang="en-US" sz="1600" b="1" dirty="0" smtClean="0"/>
              <a:t>‘</a:t>
            </a:r>
            <a:r>
              <a:rPr lang="en-US" sz="1600" b="1" dirty="0" err="1" smtClean="0"/>
              <a:t>target_study</a:t>
            </a:r>
            <a:r>
              <a:rPr lang="en-US" sz="1600" b="1" dirty="0" smtClean="0"/>
              <a:t>': 0.002040780907881012</a:t>
            </a:r>
          </a:p>
          <a:p>
            <a:endParaRPr lang="en-US" sz="1600" dirty="0" smtClean="0"/>
          </a:p>
          <a:p>
            <a:pPr marL="342900" lvl="0" indent="-342900">
              <a:buFont typeface="+mj-lt"/>
              <a:buAutoNum type="arabicPeriod"/>
            </a:pPr>
            <a:r>
              <a:rPr lang="en-US" sz="1600" dirty="0" smtClean="0"/>
              <a:t>('t </a:t>
            </a:r>
            <a:r>
              <a:rPr lang="en-US" sz="1600" dirty="0" err="1" smtClean="0"/>
              <a:t>t</a:t>
            </a:r>
            <a:r>
              <a:rPr lang="en-US" sz="1600" dirty="0" smtClean="0"/>
              <a:t> </a:t>
            </a:r>
            <a:r>
              <a:rPr lang="en-US" sz="1600" dirty="0" err="1" smtClean="0"/>
              <a:t>jackson</a:t>
            </a:r>
            <a:r>
              <a:rPr lang="en-US" sz="1600" dirty="0" smtClean="0"/>
              <a:t> sings', -0.09999999999999999)</a:t>
            </a:r>
          </a:p>
          <a:p>
            <a:pPr marL="342900" lvl="0" indent="-342900">
              <a:buFont typeface="+mj-lt"/>
              <a:buAutoNum type="arabicPeriod"/>
            </a:pPr>
            <a:r>
              <a:rPr lang="en-US" sz="1600" dirty="0" smtClean="0"/>
              <a:t>('cold term ii', -0.08795518207282914)</a:t>
            </a:r>
          </a:p>
          <a:p>
            <a:pPr marL="342900" lvl="0" indent="-342900">
              <a:buFont typeface="+mj-lt"/>
              <a:buAutoNum type="arabicPeriod"/>
            </a:pPr>
            <a:r>
              <a:rPr lang="en-US" sz="1600" dirty="0" smtClean="0"/>
              <a:t>('ghosts', -0.08615319865319865)</a:t>
            </a:r>
          </a:p>
          <a:p>
            <a:pPr marL="342900" lvl="0" indent="-342900">
              <a:buFont typeface="+mj-lt"/>
              <a:buAutoNum type="arabicPeriod"/>
            </a:pPr>
            <a:r>
              <a:rPr lang="en-US" sz="1600" dirty="0" smtClean="0"/>
              <a:t>('a poem for </a:t>
            </a:r>
            <a:r>
              <a:rPr lang="en-US" sz="1600" dirty="0" err="1" smtClean="0"/>
              <a:t>oswald</a:t>
            </a:r>
            <a:r>
              <a:rPr lang="en-US" sz="1600" dirty="0" smtClean="0"/>
              <a:t> </a:t>
            </a:r>
            <a:r>
              <a:rPr lang="en-US" sz="1600" dirty="0" err="1" smtClean="0"/>
              <a:t>spengler</a:t>
            </a:r>
            <a:r>
              <a:rPr lang="en-US" sz="1600" dirty="0" smtClean="0"/>
              <a:t>', -0.084992784992785)</a:t>
            </a:r>
          </a:p>
          <a:p>
            <a:endParaRPr lang="en-US" sz="1600" dirty="0" smtClean="0"/>
          </a:p>
          <a:p>
            <a:r>
              <a:rPr lang="en-US" sz="1600" dirty="0" smtClean="0"/>
              <a:t> </a:t>
            </a:r>
            <a:endParaRPr lang="en-US" sz="1600" b="1" dirty="0" smtClean="0"/>
          </a:p>
          <a:p>
            <a:r>
              <a:rPr lang="en-US" sz="1600" b="1" dirty="0" smtClean="0"/>
              <a:t>'</a:t>
            </a:r>
            <a:r>
              <a:rPr lang="en-US" sz="1600" b="1" dirty="0" err="1" smtClean="0"/>
              <a:t>in_the_mecca</a:t>
            </a:r>
            <a:r>
              <a:rPr lang="en-US" sz="1600" b="1" dirty="0" smtClean="0"/>
              <a:t>': -0.0009358048123658369</a:t>
            </a:r>
          </a:p>
          <a:p>
            <a:endParaRPr lang="en-US" sz="1600" dirty="0" smtClean="0"/>
          </a:p>
          <a:p>
            <a:pPr marL="342900" lvl="0" indent="-342900">
              <a:buFont typeface="+mj-lt"/>
              <a:buAutoNum type="arabicPeriod"/>
            </a:pPr>
            <a:r>
              <a:rPr lang="en-US" sz="1600" dirty="0" smtClean="0"/>
              <a:t>('to a winter squirrel', -0.05)</a:t>
            </a:r>
          </a:p>
          <a:p>
            <a:pPr marL="342900" lvl="0" indent="-342900">
              <a:buFont typeface="+mj-lt"/>
              <a:buAutoNum type="arabicPeriod"/>
            </a:pPr>
            <a:r>
              <a:rPr lang="en-US" sz="1600" dirty="0" smtClean="0"/>
              <a:t>('boy breaking glass', -0.030177406657669815)</a:t>
            </a:r>
          </a:p>
          <a:p>
            <a:pPr marL="342900" lvl="0" indent="-342900">
              <a:buFont typeface="+mj-lt"/>
              <a:buAutoNum type="arabicPeriod"/>
            </a:pPr>
            <a:r>
              <a:rPr lang="en-US" sz="1600" dirty="0" smtClean="0"/>
              <a:t>('ii', -0.022126436781609204)</a:t>
            </a:r>
          </a:p>
          <a:p>
            <a:pPr marL="342900" lvl="0" indent="-342900">
              <a:buFont typeface="+mj-lt"/>
              <a:buAutoNum type="arabicPeriod"/>
            </a:pPr>
            <a:r>
              <a:rPr lang="en-US" sz="1600" dirty="0" smtClean="0"/>
              <a:t>('the second sermon on the </a:t>
            </a:r>
            <a:r>
              <a:rPr lang="en-US" sz="1600" dirty="0" err="1" smtClean="0"/>
              <a:t>warpland</a:t>
            </a:r>
            <a:r>
              <a:rPr lang="en-US" sz="1600" dirty="0" smtClean="0"/>
              <a:t>', -0.012506764069264072)</a:t>
            </a:r>
          </a:p>
          <a:p>
            <a:endParaRPr lang="en-US" sz="1600" dirty="0" smtClean="0"/>
          </a:p>
          <a:p>
            <a:endParaRPr lang="en-US" sz="1600" dirty="0" smtClean="0"/>
          </a:p>
          <a:p>
            <a:r>
              <a:rPr lang="en-US" sz="1600" b="1" dirty="0" smtClean="0"/>
              <a:t>Most negative poems in corpus</a:t>
            </a:r>
          </a:p>
          <a:p>
            <a:endParaRPr lang="en-US" sz="1600" dirty="0" smtClean="0"/>
          </a:p>
          <a:p>
            <a:pPr marL="342900" lvl="0" indent="-342900">
              <a:buFont typeface="+mj-lt"/>
              <a:buAutoNum type="arabicPeriod"/>
            </a:pPr>
            <a:r>
              <a:rPr lang="en-US" sz="1600" dirty="0" smtClean="0"/>
              <a:t>('</a:t>
            </a:r>
            <a:r>
              <a:rPr lang="en-US" sz="1600" dirty="0" err="1" smtClean="0"/>
              <a:t>i</a:t>
            </a:r>
            <a:r>
              <a:rPr lang="en-US" sz="1600" dirty="0" smtClean="0"/>
              <a:t> am a black woman', -0.16666666666666666)</a:t>
            </a:r>
          </a:p>
          <a:p>
            <a:pPr marL="342900" lvl="0" indent="-342900">
              <a:buFont typeface="+mj-lt"/>
              <a:buAutoNum type="arabicPeriod"/>
            </a:pPr>
            <a:r>
              <a:rPr lang="en-US" sz="1600" dirty="0" smtClean="0"/>
              <a:t>('</a:t>
            </a:r>
            <a:r>
              <a:rPr lang="en-US" sz="1600" dirty="0" err="1" smtClean="0"/>
              <a:t>i</a:t>
            </a:r>
            <a:r>
              <a:rPr lang="en-US" sz="1600" dirty="0" smtClean="0"/>
              <a:t> am a black woman', -0.16666666666666666)</a:t>
            </a:r>
          </a:p>
          <a:p>
            <a:pPr marL="342900" lvl="0" indent="-342900">
              <a:buFont typeface="+mj-lt"/>
              <a:buAutoNum type="arabicPeriod"/>
            </a:pPr>
            <a:r>
              <a:rPr lang="en-US" sz="1600" dirty="0" smtClean="0"/>
              <a:t>('come sing a song', -0.1564102564102564)</a:t>
            </a:r>
          </a:p>
          <a:p>
            <a:pPr marL="342900" lvl="0" indent="-342900">
              <a:buFont typeface="+mj-lt"/>
              <a:buAutoNum type="arabicPeriod"/>
            </a:pPr>
            <a:r>
              <a:rPr lang="en-US" sz="1600" dirty="0" smtClean="0"/>
              <a:t>('</a:t>
            </a:r>
            <a:r>
              <a:rPr lang="en-US" sz="1600" dirty="0" err="1" smtClean="0"/>
              <a:t>i</a:t>
            </a:r>
            <a:r>
              <a:rPr lang="en-US" sz="1600" dirty="0" smtClean="0"/>
              <a:t> said it', -0.13529411764705881)</a:t>
            </a:r>
          </a:p>
          <a:p>
            <a:pPr lvl="0"/>
            <a:endParaRPr lang="en-US" sz="1600" dirty="0" smtClean="0"/>
          </a:p>
          <a:p>
            <a:pPr lvl="0"/>
            <a:endParaRPr lang="en-US" sz="1600" dirty="0"/>
          </a:p>
        </p:txBody>
      </p:sp>
    </p:spTree>
    <p:extLst>
      <p:ext uri="{BB962C8B-B14F-4D97-AF65-F5344CB8AC3E}">
        <p14:creationId xmlns:p14="http://schemas.microsoft.com/office/powerpoint/2010/main" val="1085449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5058" y="2796754"/>
            <a:ext cx="11658603" cy="707886"/>
          </a:xfrm>
          <a:prstGeom prst="rect">
            <a:avLst/>
          </a:prstGeom>
        </p:spPr>
        <p:txBody>
          <a:bodyPr wrap="square">
            <a:spAutoFit/>
          </a:bodyPr>
          <a:lstStyle/>
          <a:p>
            <a:r>
              <a:rPr lang="en-US" sz="4000" dirty="0" smtClean="0"/>
              <a:t>“Anger is loaded with information and energy.”</a:t>
            </a:r>
          </a:p>
        </p:txBody>
      </p:sp>
      <p:sp>
        <p:nvSpPr>
          <p:cNvPr id="4" name="TextBox 3"/>
          <p:cNvSpPr txBox="1"/>
          <p:nvPr/>
        </p:nvSpPr>
        <p:spPr>
          <a:xfrm>
            <a:off x="2983832" y="4395535"/>
            <a:ext cx="8021053" cy="830997"/>
          </a:xfrm>
          <a:prstGeom prst="rect">
            <a:avLst/>
          </a:prstGeom>
          <a:noFill/>
        </p:spPr>
        <p:txBody>
          <a:bodyPr wrap="square" rtlCol="0">
            <a:spAutoFit/>
          </a:bodyPr>
          <a:lstStyle/>
          <a:p>
            <a:r>
              <a:rPr lang="en-US" sz="2400" dirty="0" smtClean="0"/>
              <a:t>Audre Lorde, “The Uses of Anger,” </a:t>
            </a:r>
            <a:r>
              <a:rPr lang="en-US" sz="2400" i="1" dirty="0" smtClean="0"/>
              <a:t>Women’s Studies Quarterly</a:t>
            </a:r>
            <a:r>
              <a:rPr lang="en-US" sz="2400" dirty="0" smtClean="0"/>
              <a:t>, vol. 25, no. 1/2 (1997; 1981)</a:t>
            </a:r>
            <a:endParaRPr lang="en-US" sz="2400" dirty="0"/>
          </a:p>
        </p:txBody>
      </p:sp>
    </p:spTree>
    <p:extLst>
      <p:ext uri="{BB962C8B-B14F-4D97-AF65-F5344CB8AC3E}">
        <p14:creationId xmlns:p14="http://schemas.microsoft.com/office/powerpoint/2010/main" val="5893917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98766" y="681469"/>
            <a:ext cx="6567055" cy="5016758"/>
          </a:xfrm>
          <a:prstGeom prst="rect">
            <a:avLst/>
          </a:prstGeom>
        </p:spPr>
        <p:txBody>
          <a:bodyPr wrap="square" numCol="1">
            <a:spAutoFit/>
          </a:bodyPr>
          <a:lstStyle/>
          <a:p>
            <a:pPr lvl="0"/>
            <a:r>
              <a:rPr lang="en-US" sz="2000" dirty="0" smtClean="0"/>
              <a:t>VADER</a:t>
            </a:r>
          </a:p>
          <a:p>
            <a:pPr lvl="0"/>
            <a:endParaRPr lang="en-US" sz="2000" dirty="0"/>
          </a:p>
          <a:p>
            <a:r>
              <a:rPr lang="en-US" sz="2000" dirty="0"/>
              <a:t>(‘come sing a song,’ -0.1432846153846154)</a:t>
            </a:r>
          </a:p>
          <a:p>
            <a:r>
              <a:rPr lang="en-US" sz="2000" dirty="0"/>
              <a:t> </a:t>
            </a:r>
          </a:p>
          <a:p>
            <a:r>
              <a:rPr lang="en-US" sz="2000" dirty="0"/>
              <a:t>('come sing a song', 0.0, 1.0, 0.0, 0.0)</a:t>
            </a:r>
          </a:p>
          <a:p>
            <a:r>
              <a:rPr lang="en-US" sz="2000" dirty="0"/>
              <a:t>('come sing a song black man', 0.0, 1.0, 0.0, 0.0)</a:t>
            </a:r>
          </a:p>
          <a:p>
            <a:r>
              <a:rPr lang="en-US" sz="2000" dirty="0">
                <a:solidFill>
                  <a:srgbClr val="FF0000"/>
                </a:solidFill>
              </a:rPr>
              <a:t>('sing of blind joe death', 0.688, 0.312, 0.0, -0.765)</a:t>
            </a:r>
          </a:p>
          <a:p>
            <a:r>
              <a:rPr lang="en-US" sz="2000" dirty="0"/>
              <a:t>('sing a blues', 0.0, 1.0, 0.0, 0.0)</a:t>
            </a:r>
          </a:p>
          <a:p>
            <a:r>
              <a:rPr lang="en-US" sz="2000" dirty="0"/>
              <a:t>('sing a </a:t>
            </a:r>
            <a:r>
              <a:rPr lang="en-US" sz="2000" dirty="0" err="1"/>
              <a:t>blackblues</a:t>
            </a:r>
            <a:r>
              <a:rPr lang="en-US" sz="2000" dirty="0"/>
              <a:t> song', 0.0, 1.0, 0.0, 0.0)</a:t>
            </a:r>
          </a:p>
          <a:p>
            <a:r>
              <a:rPr lang="en-US" sz="2000" dirty="0">
                <a:solidFill>
                  <a:srgbClr val="FF0000"/>
                </a:solidFill>
              </a:rPr>
              <a:t>('sing a blind joe death blues song', 0.623, 0.377, 0.0, -0.765)</a:t>
            </a:r>
          </a:p>
          <a:p>
            <a:r>
              <a:rPr lang="en-US" sz="2000" dirty="0"/>
              <a:t>('sing a work song', 0.0, 1.0, 0.0, 0.0)</a:t>
            </a:r>
          </a:p>
          <a:p>
            <a:r>
              <a:rPr lang="en-US" sz="2000" dirty="0">
                <a:solidFill>
                  <a:srgbClr val="FF0000"/>
                </a:solidFill>
              </a:rPr>
              <a:t>('sing a prison chain gang', 0.524, 0.476, 0.0, -0.5106)</a:t>
            </a:r>
          </a:p>
          <a:p>
            <a:r>
              <a:rPr lang="en-US" sz="2000" dirty="0"/>
              <a:t>('southern blues </a:t>
            </a:r>
            <a:r>
              <a:rPr lang="en-US" sz="2000" dirty="0" err="1"/>
              <a:t>worksong</a:t>
            </a:r>
            <a:r>
              <a:rPr lang="en-US" sz="2000" dirty="0"/>
              <a:t>', 0.0, 1.0, 0.0, 0.0)</a:t>
            </a:r>
          </a:p>
          <a:p>
            <a:r>
              <a:rPr lang="en-US" sz="2000" dirty="0"/>
              <a:t>('sing jazz rock or r b', 0.0, 1.0, 0.0, 0.0)</a:t>
            </a:r>
          </a:p>
          <a:p>
            <a:r>
              <a:rPr lang="en-US" sz="2000" dirty="0"/>
              <a:t>('sing a song black man', 0.0, 1.0, 0.0, 0.0)</a:t>
            </a:r>
          </a:p>
          <a:p>
            <a:r>
              <a:rPr lang="en-US" sz="2000" dirty="0">
                <a:solidFill>
                  <a:srgbClr val="00B050"/>
                </a:solidFill>
              </a:rPr>
              <a:t>('sing a bad freedom song', 0.361, 0.206, 0.433, 0.1779</a:t>
            </a:r>
            <a:r>
              <a:rPr lang="en-US" sz="2000" dirty="0" smtClean="0">
                <a:solidFill>
                  <a:srgbClr val="00B050"/>
                </a:solidFill>
              </a:rPr>
              <a:t>)</a:t>
            </a:r>
            <a:endParaRPr lang="en-US" sz="2000" dirty="0">
              <a:solidFill>
                <a:srgbClr val="00B050"/>
              </a:solidFill>
            </a:endParaRPr>
          </a:p>
        </p:txBody>
      </p:sp>
      <p:sp>
        <p:nvSpPr>
          <p:cNvPr id="5" name="Rectangle 4"/>
          <p:cNvSpPr/>
          <p:nvPr/>
        </p:nvSpPr>
        <p:spPr>
          <a:xfrm>
            <a:off x="111988" y="681469"/>
            <a:ext cx="6239164" cy="5016758"/>
          </a:xfrm>
          <a:prstGeom prst="rect">
            <a:avLst/>
          </a:prstGeom>
        </p:spPr>
        <p:txBody>
          <a:bodyPr wrap="square">
            <a:spAutoFit/>
          </a:bodyPr>
          <a:lstStyle/>
          <a:p>
            <a:r>
              <a:rPr lang="en-US" sz="2000" dirty="0" smtClean="0"/>
              <a:t>PATTERN</a:t>
            </a:r>
          </a:p>
          <a:p>
            <a:endParaRPr lang="en-US" sz="2000" dirty="0"/>
          </a:p>
          <a:p>
            <a:r>
              <a:rPr lang="en-US" sz="2000" dirty="0"/>
              <a:t>(‘come sing a song’, -0.1564102564102564)</a:t>
            </a:r>
          </a:p>
          <a:p>
            <a:endParaRPr lang="en-US" sz="2000" dirty="0"/>
          </a:p>
          <a:p>
            <a:r>
              <a:rPr lang="en-US" sz="2000" dirty="0"/>
              <a:t>('come sing a song', 0.0)</a:t>
            </a:r>
          </a:p>
          <a:p>
            <a:r>
              <a:rPr lang="en-US" sz="2000" dirty="0">
                <a:solidFill>
                  <a:srgbClr val="FF0000"/>
                </a:solidFill>
              </a:rPr>
              <a:t>('come sing a song black man', -</a:t>
            </a:r>
            <a:r>
              <a:rPr lang="en-US" sz="2000" dirty="0" smtClean="0">
                <a:solidFill>
                  <a:srgbClr val="FF0000"/>
                </a:solidFill>
              </a:rPr>
              <a:t>0.166666666666666)</a:t>
            </a:r>
            <a:endParaRPr lang="en-US" sz="2000" dirty="0">
              <a:solidFill>
                <a:srgbClr val="FF0000"/>
              </a:solidFill>
            </a:endParaRPr>
          </a:p>
          <a:p>
            <a:r>
              <a:rPr lang="en-US" sz="2000" dirty="0">
                <a:solidFill>
                  <a:srgbClr val="FF0000"/>
                </a:solidFill>
              </a:rPr>
              <a:t>('sing of blind joe death', -0.5)</a:t>
            </a:r>
          </a:p>
          <a:p>
            <a:r>
              <a:rPr lang="en-US" sz="2000" dirty="0"/>
              <a:t>('sing a blues', 0.0)</a:t>
            </a:r>
          </a:p>
          <a:p>
            <a:r>
              <a:rPr lang="en-US" sz="2000" dirty="0"/>
              <a:t>('sing a </a:t>
            </a:r>
            <a:r>
              <a:rPr lang="en-US" sz="2000" dirty="0" err="1"/>
              <a:t>blackblues</a:t>
            </a:r>
            <a:r>
              <a:rPr lang="en-US" sz="2000" dirty="0"/>
              <a:t> song', 0.0)</a:t>
            </a:r>
          </a:p>
          <a:p>
            <a:r>
              <a:rPr lang="en-US" sz="2000" dirty="0">
                <a:solidFill>
                  <a:srgbClr val="FF0000"/>
                </a:solidFill>
              </a:rPr>
              <a:t>('sing a blind joe death blues song', -0.5)</a:t>
            </a:r>
          </a:p>
          <a:p>
            <a:r>
              <a:rPr lang="en-US" sz="2000" dirty="0"/>
              <a:t>('sing a work song', 0.0)</a:t>
            </a:r>
          </a:p>
          <a:p>
            <a:r>
              <a:rPr lang="en-US" sz="2000" dirty="0"/>
              <a:t>('sing a prison chain gang', 0.0)</a:t>
            </a:r>
          </a:p>
          <a:p>
            <a:r>
              <a:rPr lang="en-US" sz="2000" dirty="0"/>
              <a:t>('southern blues </a:t>
            </a:r>
            <a:r>
              <a:rPr lang="en-US" sz="2000" dirty="0" err="1"/>
              <a:t>worksong</a:t>
            </a:r>
            <a:r>
              <a:rPr lang="en-US" sz="2000" dirty="0"/>
              <a:t>', 0.0)</a:t>
            </a:r>
          </a:p>
          <a:p>
            <a:r>
              <a:rPr lang="en-US" sz="2000" dirty="0"/>
              <a:t>('sing jazz rock or r b', 0.0)</a:t>
            </a:r>
          </a:p>
          <a:p>
            <a:r>
              <a:rPr lang="en-US" sz="2000" dirty="0">
                <a:solidFill>
                  <a:srgbClr val="FF0000"/>
                </a:solidFill>
              </a:rPr>
              <a:t>('sing a song black man', -0.16666666666666666)</a:t>
            </a:r>
          </a:p>
          <a:p>
            <a:r>
              <a:rPr lang="en-US" sz="2000" dirty="0">
                <a:solidFill>
                  <a:srgbClr val="FF0000"/>
                </a:solidFill>
              </a:rPr>
              <a:t>('sing a bad freedom song', -0.6999999999999998</a:t>
            </a:r>
            <a:r>
              <a:rPr lang="en-US" sz="2000" dirty="0" smtClean="0">
                <a:solidFill>
                  <a:srgbClr val="FF0000"/>
                </a:solidFill>
              </a:rPr>
              <a:t>)</a:t>
            </a:r>
            <a:endParaRPr lang="en-US" sz="2000" dirty="0">
              <a:solidFill>
                <a:srgbClr val="FF0000"/>
              </a:solidFill>
            </a:endParaRPr>
          </a:p>
        </p:txBody>
      </p:sp>
    </p:spTree>
    <p:extLst>
      <p:ext uri="{BB962C8B-B14F-4D97-AF65-F5344CB8AC3E}">
        <p14:creationId xmlns:p14="http://schemas.microsoft.com/office/powerpoint/2010/main" val="2657206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49383" y="1283722"/>
            <a:ext cx="11777096" cy="4708981"/>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&lt;word form="black" </a:t>
            </a:r>
            <a:r>
              <a:rPr lang="en-US" sz="2000" dirty="0" err="1">
                <a:latin typeface="Courier New" panose="02070309020205020404" pitchFamily="49" charset="0"/>
                <a:cs typeface="Courier New" panose="02070309020205020404" pitchFamily="49" charset="0"/>
              </a:rPr>
              <a:t>cornetto_synset_id</a:t>
            </a:r>
            <a:r>
              <a:rPr lang="en-US" sz="2000" dirty="0">
                <a:latin typeface="Courier New" panose="02070309020205020404" pitchFamily="49" charset="0"/>
                <a:cs typeface="Courier New" panose="02070309020205020404" pitchFamily="49" charset="0"/>
              </a:rPr>
              <a:t>="c_387" </a:t>
            </a:r>
            <a:r>
              <a:rPr lang="en-US" sz="2000" dirty="0" err="1">
                <a:latin typeface="Courier New" panose="02070309020205020404" pitchFamily="49" charset="0"/>
                <a:cs typeface="Courier New" panose="02070309020205020404" pitchFamily="49" charset="0"/>
              </a:rPr>
              <a:t>wordnet_id</a:t>
            </a:r>
            <a:r>
              <a:rPr lang="en-US" sz="2000" dirty="0">
                <a:latin typeface="Courier New" panose="02070309020205020404" pitchFamily="49" charset="0"/>
                <a:cs typeface="Courier New" panose="02070309020205020404" pitchFamily="49" charset="0"/>
              </a:rPr>
              <a:t>="a-00241952" </a:t>
            </a:r>
            <a:r>
              <a:rPr lang="en-US" sz="2000" dirty="0" err="1">
                <a:latin typeface="Courier New" panose="02070309020205020404" pitchFamily="49" charset="0"/>
                <a:cs typeface="Courier New" panose="02070309020205020404" pitchFamily="49" charset="0"/>
              </a:rPr>
              <a:t>pos</a:t>
            </a:r>
            <a:r>
              <a:rPr lang="en-US" sz="2000" dirty="0">
                <a:latin typeface="Courier New" panose="02070309020205020404" pitchFamily="49" charset="0"/>
                <a:cs typeface="Courier New" panose="02070309020205020404" pitchFamily="49" charset="0"/>
              </a:rPr>
              <a:t>="JJ" sense="of or belonging to a racial group having dark skin especially of sub-Saharan African origin" polarity="0.0" subjectivity="0.1" intensity="1.0" confidence="0.8" </a:t>
            </a:r>
            <a:r>
              <a:rPr lang="en-US" sz="2000" dirty="0" smtClean="0">
                <a:latin typeface="Courier New" panose="02070309020205020404" pitchFamily="49" charset="0"/>
                <a:cs typeface="Courier New" panose="02070309020205020404" pitchFamily="49" charset="0"/>
              </a:rPr>
              <a:t>/&gt;</a:t>
            </a:r>
          </a:p>
          <a:p>
            <a:endParaRPr lang="en-US" sz="2000" dirty="0" smtClean="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&lt;word form="black" </a:t>
            </a:r>
            <a:r>
              <a:rPr lang="en-US" sz="2000" dirty="0" err="1">
                <a:latin typeface="Courier New" panose="02070309020205020404" pitchFamily="49" charset="0"/>
                <a:cs typeface="Courier New" panose="02070309020205020404" pitchFamily="49" charset="0"/>
              </a:rPr>
              <a:t>cornetto_synset_id</a:t>
            </a:r>
            <a:r>
              <a:rPr lang="en-US" sz="2000" dirty="0">
                <a:latin typeface="Courier New" panose="02070309020205020404" pitchFamily="49" charset="0"/>
                <a:cs typeface="Courier New" panose="02070309020205020404" pitchFamily="49" charset="0"/>
              </a:rPr>
              <a:t>="n_a-536067" </a:t>
            </a:r>
            <a:r>
              <a:rPr lang="en-US" sz="2000" dirty="0" err="1">
                <a:latin typeface="Courier New" panose="02070309020205020404" pitchFamily="49" charset="0"/>
                <a:cs typeface="Courier New" panose="02070309020205020404" pitchFamily="49" charset="0"/>
              </a:rPr>
              <a:t>wordnet_id</a:t>
            </a:r>
            <a:r>
              <a:rPr lang="en-US" sz="2000" dirty="0">
                <a:latin typeface="Courier New" panose="02070309020205020404" pitchFamily="49" charset="0"/>
                <a:cs typeface="Courier New" panose="02070309020205020404" pitchFamily="49" charset="0"/>
              </a:rPr>
              <a:t>="a-00274068" </a:t>
            </a:r>
            <a:r>
              <a:rPr lang="en-US" sz="2000" dirty="0" err="1">
                <a:latin typeface="Courier New" panose="02070309020205020404" pitchFamily="49" charset="0"/>
                <a:cs typeface="Courier New" panose="02070309020205020404" pitchFamily="49" charset="0"/>
              </a:rPr>
              <a:t>pos</a:t>
            </a:r>
            <a:r>
              <a:rPr lang="en-US" sz="2000" dirty="0">
                <a:latin typeface="Courier New" panose="02070309020205020404" pitchFamily="49" charset="0"/>
                <a:cs typeface="Courier New" panose="02070309020205020404" pitchFamily="49" charset="0"/>
              </a:rPr>
              <a:t>="JJ" sense="extremely dark" polarity="-0.4" subjectivity="1.0" intensity="1.0" confidence="0.8" </a:t>
            </a:r>
            <a:r>
              <a:rPr lang="en-US" sz="2000" dirty="0" smtClean="0">
                <a:latin typeface="Courier New" panose="02070309020205020404" pitchFamily="49" charset="0"/>
                <a:cs typeface="Courier New" panose="02070309020205020404" pitchFamily="49" charset="0"/>
              </a:rPr>
              <a:t>/&gt;</a:t>
            </a:r>
          </a:p>
          <a:p>
            <a:endParaRPr lang="en-US" sz="2000" dirty="0" smtClean="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&lt;word form="black" </a:t>
            </a:r>
            <a:r>
              <a:rPr lang="en-US" sz="2000" dirty="0" err="1">
                <a:latin typeface="Courier New" panose="02070309020205020404" pitchFamily="49" charset="0"/>
                <a:cs typeface="Courier New" panose="02070309020205020404" pitchFamily="49" charset="0"/>
              </a:rPr>
              <a:t>cornetto_synset_id</a:t>
            </a:r>
            <a:r>
              <a:rPr lang="en-US" sz="2000" dirty="0">
                <a:latin typeface="Courier New" panose="02070309020205020404" pitchFamily="49" charset="0"/>
                <a:cs typeface="Courier New" panose="02070309020205020404" pitchFamily="49" charset="0"/>
              </a:rPr>
              <a:t>="n_a-536093" </a:t>
            </a:r>
            <a:r>
              <a:rPr lang="en-US" sz="2000" dirty="0" err="1">
                <a:latin typeface="Courier New" panose="02070309020205020404" pitchFamily="49" charset="0"/>
                <a:cs typeface="Courier New" panose="02070309020205020404" pitchFamily="49" charset="0"/>
              </a:rPr>
              <a:t>wordnet_id</a:t>
            </a:r>
            <a:r>
              <a:rPr lang="en-US" sz="2000" dirty="0">
                <a:latin typeface="Courier New" panose="02070309020205020404" pitchFamily="49" charset="0"/>
                <a:cs typeface="Courier New" panose="02070309020205020404" pitchFamily="49" charset="0"/>
              </a:rPr>
              <a:t>="a-00392812" </a:t>
            </a:r>
            <a:r>
              <a:rPr lang="en-US" sz="2000" dirty="0" err="1">
                <a:latin typeface="Courier New" panose="02070309020205020404" pitchFamily="49" charset="0"/>
                <a:cs typeface="Courier New" panose="02070309020205020404" pitchFamily="49" charset="0"/>
              </a:rPr>
              <a:t>pos</a:t>
            </a:r>
            <a:r>
              <a:rPr lang="en-US" sz="2000" dirty="0">
                <a:latin typeface="Courier New" panose="02070309020205020404" pitchFamily="49" charset="0"/>
                <a:cs typeface="Courier New" panose="02070309020205020404" pitchFamily="49" charset="0"/>
              </a:rPr>
              <a:t>="JJ" sense="being of the achromatic color of maximum darkness" polarity="-0.1" subjectivity="0.2" intensity="1.0" confidence="0.8" /&gt;</a:t>
            </a:r>
          </a:p>
          <a:p>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3943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82653" y="0"/>
            <a:ext cx="6770643" cy="6863417"/>
          </a:xfrm>
          <a:prstGeom prst="rect">
            <a:avLst/>
          </a:prstGeom>
        </p:spPr>
        <p:txBody>
          <a:bodyPr wrap="square" numCol="1">
            <a:spAutoFit/>
          </a:bodyPr>
          <a:lstStyle/>
          <a:p>
            <a:pPr lvl="0"/>
            <a:r>
              <a:rPr lang="en-US" sz="2000" dirty="0" smtClean="0"/>
              <a:t>VADER</a:t>
            </a:r>
          </a:p>
          <a:p>
            <a:pPr lvl="0"/>
            <a:endParaRPr lang="en-US" sz="2000" dirty="0"/>
          </a:p>
          <a:p>
            <a:r>
              <a:rPr lang="en-US" sz="2000" dirty="0"/>
              <a:t>(‘the true </a:t>
            </a:r>
            <a:r>
              <a:rPr lang="en-US" sz="2000" dirty="0" smtClean="0"/>
              <a:t>import’) </a:t>
            </a:r>
            <a:r>
              <a:rPr lang="en-US" sz="2000" dirty="0"/>
              <a:t>-0.40323571428571414</a:t>
            </a:r>
          </a:p>
          <a:p>
            <a:r>
              <a:rPr lang="en-US" sz="2000" dirty="0"/>
              <a:t> </a:t>
            </a:r>
            <a:endParaRPr lang="en-US" sz="2000" dirty="0" smtClean="0"/>
          </a:p>
          <a:p>
            <a:r>
              <a:rPr lang="en-US" sz="2000" dirty="0" smtClean="0"/>
              <a:t>…</a:t>
            </a:r>
            <a:endParaRPr lang="en-US" sz="2000" dirty="0"/>
          </a:p>
          <a:p>
            <a:r>
              <a:rPr lang="en-US" sz="2000" dirty="0">
                <a:solidFill>
                  <a:srgbClr val="FF0000"/>
                </a:solidFill>
              </a:rPr>
              <a:t>('can you kill', 0.701, 0.299, 0.0, -0.6908)</a:t>
            </a:r>
          </a:p>
          <a:p>
            <a:r>
              <a:rPr lang="en-US" sz="2000" dirty="0"/>
              <a:t>('can you run a protestant down with your', 0.0, 1.0, 0.0, 0.0)</a:t>
            </a:r>
          </a:p>
          <a:p>
            <a:r>
              <a:rPr lang="en-US" sz="2000" dirty="0"/>
              <a:t>('68 el dorado', 0.0, 1.0, 0.0, 0.0)</a:t>
            </a:r>
          </a:p>
          <a:p>
            <a:r>
              <a:rPr lang="en-US" sz="2000" dirty="0">
                <a:solidFill>
                  <a:srgbClr val="00B050"/>
                </a:solidFill>
              </a:rPr>
              <a:t>('that s all they re good for anyway', 0.0, 0.674, 0.326, 0.4404)</a:t>
            </a:r>
          </a:p>
          <a:p>
            <a:r>
              <a:rPr lang="en-US" sz="2000" dirty="0">
                <a:solidFill>
                  <a:srgbClr val="FF0000"/>
                </a:solidFill>
              </a:rPr>
              <a:t>('can you kill', 0.701, 0.299, 0.0, -0.6908)</a:t>
            </a:r>
          </a:p>
          <a:p>
            <a:r>
              <a:rPr lang="en-US" sz="2000" dirty="0">
                <a:solidFill>
                  <a:srgbClr val="FF0000"/>
                </a:solidFill>
              </a:rPr>
              <a:t>('can you piss on a blond head', 0.351, 0.649, 0.0, -0.4019)</a:t>
            </a:r>
          </a:p>
          <a:p>
            <a:r>
              <a:rPr lang="en-US" sz="2000" dirty="0">
                <a:solidFill>
                  <a:srgbClr val="FF0000"/>
                </a:solidFill>
              </a:rPr>
              <a:t>('can you cut it off', 0.344, 0.656, 0.0, -0.2732)</a:t>
            </a:r>
          </a:p>
          <a:p>
            <a:r>
              <a:rPr lang="en-US" sz="2000" dirty="0">
                <a:solidFill>
                  <a:srgbClr val="FF0000"/>
                </a:solidFill>
              </a:rPr>
              <a:t>('can you kill', 0.701, 0.299, 0.0, -0.6908</a:t>
            </a:r>
            <a:r>
              <a:rPr lang="en-US" sz="2000" dirty="0" smtClean="0">
                <a:solidFill>
                  <a:srgbClr val="FF0000"/>
                </a:solidFill>
              </a:rPr>
              <a:t>)</a:t>
            </a:r>
            <a:endParaRPr lang="en-US" sz="2000" dirty="0">
              <a:solidFill>
                <a:srgbClr val="FF0000"/>
              </a:solidFill>
            </a:endParaRPr>
          </a:p>
          <a:p>
            <a:r>
              <a:rPr lang="en-US" sz="2000" dirty="0" smtClean="0"/>
              <a:t>…</a:t>
            </a:r>
          </a:p>
          <a:p>
            <a:r>
              <a:rPr lang="en-US" sz="2000" dirty="0">
                <a:solidFill>
                  <a:srgbClr val="FF0000"/>
                </a:solidFill>
              </a:rPr>
              <a:t>('can you shoot straight and', 0.329, 0.411, 0.26, -0.128)</a:t>
            </a:r>
          </a:p>
          <a:p>
            <a:r>
              <a:rPr lang="en-US" sz="2000" dirty="0">
                <a:solidFill>
                  <a:srgbClr val="00B050"/>
                </a:solidFill>
              </a:rPr>
              <a:t>('fire for good measure', 0.329, 0.274, 0.397, 0.128)</a:t>
            </a:r>
          </a:p>
          <a:p>
            <a:r>
              <a:rPr lang="en-US" sz="2000" dirty="0"/>
              <a:t>('can you splatter their brains in the street', 0.0, 1.0, 0.0, 0.0)</a:t>
            </a:r>
          </a:p>
          <a:p>
            <a:r>
              <a:rPr lang="en-US" sz="2000" dirty="0">
                <a:solidFill>
                  <a:srgbClr val="FF0000"/>
                </a:solidFill>
              </a:rPr>
              <a:t>('can you kill them', 0.61, 0.39, 0.0, -0.6908)</a:t>
            </a:r>
          </a:p>
          <a:p>
            <a:r>
              <a:rPr lang="en-US" sz="2000" dirty="0">
                <a:solidFill>
                  <a:srgbClr val="FF0000"/>
                </a:solidFill>
              </a:rPr>
              <a:t>('can you lure them to bed to kill them', 0.37, 0.63, 0.0, -0.6908)</a:t>
            </a:r>
          </a:p>
          <a:p>
            <a:r>
              <a:rPr lang="en-US" sz="2000" dirty="0">
                <a:solidFill>
                  <a:srgbClr val="FF0000"/>
                </a:solidFill>
              </a:rPr>
              <a:t>('we kill in </a:t>
            </a:r>
            <a:r>
              <a:rPr lang="en-US" sz="2000" dirty="0" err="1">
                <a:solidFill>
                  <a:srgbClr val="FF0000"/>
                </a:solidFill>
              </a:rPr>
              <a:t>viet</a:t>
            </a:r>
            <a:r>
              <a:rPr lang="en-US" sz="2000" dirty="0">
                <a:solidFill>
                  <a:srgbClr val="FF0000"/>
                </a:solidFill>
              </a:rPr>
              <a:t> </a:t>
            </a:r>
            <a:r>
              <a:rPr lang="en-US" sz="2000" dirty="0" err="1">
                <a:solidFill>
                  <a:srgbClr val="FF0000"/>
                </a:solidFill>
              </a:rPr>
              <a:t>nam</a:t>
            </a:r>
            <a:r>
              <a:rPr lang="en-US" sz="2000" dirty="0">
                <a:solidFill>
                  <a:srgbClr val="FF0000"/>
                </a:solidFill>
              </a:rPr>
              <a:t>', 0.54, 0.46, 0.0, -0.6908)</a:t>
            </a:r>
          </a:p>
          <a:p>
            <a:r>
              <a:rPr lang="en-US" sz="2000" dirty="0"/>
              <a:t>('for them', 0.0, 1.0, 0.0, 0.0)</a:t>
            </a:r>
          </a:p>
          <a:p>
            <a:endParaRPr lang="en-US" sz="2000" dirty="0"/>
          </a:p>
        </p:txBody>
      </p:sp>
      <p:sp>
        <p:nvSpPr>
          <p:cNvPr id="2" name="Rectangle 1"/>
          <p:cNvSpPr/>
          <p:nvPr/>
        </p:nvSpPr>
        <p:spPr>
          <a:xfrm>
            <a:off x="160422" y="0"/>
            <a:ext cx="6448926" cy="6555641"/>
          </a:xfrm>
          <a:prstGeom prst="rect">
            <a:avLst/>
          </a:prstGeom>
        </p:spPr>
        <p:txBody>
          <a:bodyPr wrap="square">
            <a:spAutoFit/>
          </a:bodyPr>
          <a:lstStyle/>
          <a:p>
            <a:r>
              <a:rPr lang="en-US" sz="2000" dirty="0" smtClean="0"/>
              <a:t>PATTERN</a:t>
            </a:r>
          </a:p>
          <a:p>
            <a:endParaRPr lang="en-US" sz="2000" dirty="0" smtClean="0"/>
          </a:p>
          <a:p>
            <a:r>
              <a:rPr lang="en-US" sz="2000" dirty="0" smtClean="0"/>
              <a:t>(</a:t>
            </a:r>
            <a:r>
              <a:rPr lang="en-US" sz="2000" dirty="0" smtClean="0"/>
              <a:t>‘</a:t>
            </a:r>
            <a:r>
              <a:rPr lang="en-US" sz="2000" dirty="0"/>
              <a:t>the true </a:t>
            </a:r>
            <a:r>
              <a:rPr lang="en-US" sz="2000" dirty="0" smtClean="0"/>
              <a:t>import’, </a:t>
            </a:r>
            <a:r>
              <a:rPr lang="en-US" sz="2000" dirty="0"/>
              <a:t>0.021527777777777778)</a:t>
            </a:r>
          </a:p>
          <a:p>
            <a:endParaRPr lang="en-US" sz="2000" dirty="0" smtClean="0"/>
          </a:p>
          <a:p>
            <a:r>
              <a:rPr lang="en-US" sz="2000" dirty="0" smtClean="0"/>
              <a:t>…</a:t>
            </a:r>
          </a:p>
          <a:p>
            <a:r>
              <a:rPr lang="en-US" sz="2000" dirty="0" smtClean="0"/>
              <a:t>('can you kill', 0.0)</a:t>
            </a:r>
          </a:p>
          <a:p>
            <a:r>
              <a:rPr lang="en-US" sz="2000" dirty="0" smtClean="0">
                <a:solidFill>
                  <a:srgbClr val="FF0000"/>
                </a:solidFill>
              </a:rPr>
              <a:t>('can you run a protestant down with your', -0.156)</a:t>
            </a:r>
          </a:p>
          <a:p>
            <a:r>
              <a:rPr lang="en-US" sz="2000" dirty="0" smtClean="0"/>
              <a:t>('68 el dorado', 0.0)</a:t>
            </a:r>
          </a:p>
          <a:p>
            <a:r>
              <a:rPr lang="en-US" sz="2000" dirty="0" smtClean="0">
                <a:solidFill>
                  <a:srgbClr val="00B050"/>
                </a:solidFill>
              </a:rPr>
              <a:t>('that s all they re good for anyway', 0.7)</a:t>
            </a:r>
          </a:p>
          <a:p>
            <a:r>
              <a:rPr lang="en-US" sz="2000" dirty="0" smtClean="0"/>
              <a:t>('can you kill', 0.0)</a:t>
            </a:r>
          </a:p>
          <a:p>
            <a:r>
              <a:rPr lang="en-US" sz="2000" dirty="0" smtClean="0"/>
              <a:t>('can you piss on a blond head', 0.0)</a:t>
            </a:r>
          </a:p>
          <a:p>
            <a:r>
              <a:rPr lang="en-US" sz="2000" dirty="0" smtClean="0"/>
              <a:t>('can you cut it off', 0.0)</a:t>
            </a:r>
          </a:p>
          <a:p>
            <a:r>
              <a:rPr lang="en-US" sz="2000" dirty="0" smtClean="0"/>
              <a:t>('can you kill', 0.0)</a:t>
            </a:r>
            <a:endParaRPr lang="en-US" sz="2000" dirty="0" smtClean="0">
              <a:solidFill>
                <a:srgbClr val="FF0000"/>
              </a:solidFill>
            </a:endParaRPr>
          </a:p>
          <a:p>
            <a:r>
              <a:rPr lang="en-US" sz="2000" dirty="0" smtClean="0"/>
              <a:t> …</a:t>
            </a:r>
          </a:p>
          <a:p>
            <a:r>
              <a:rPr lang="en-US" sz="2000" dirty="0" smtClean="0">
                <a:solidFill>
                  <a:srgbClr val="00B050"/>
                </a:solidFill>
              </a:rPr>
              <a:t>('can you shoot straight and', 0.2)</a:t>
            </a:r>
          </a:p>
          <a:p>
            <a:r>
              <a:rPr lang="en-US" sz="2000" dirty="0" smtClean="0">
                <a:solidFill>
                  <a:srgbClr val="00B050"/>
                </a:solidFill>
              </a:rPr>
              <a:t>('fire for good measure', 0.7)</a:t>
            </a:r>
          </a:p>
          <a:p>
            <a:r>
              <a:rPr lang="en-US" sz="2000" dirty="0" smtClean="0"/>
              <a:t>('can you splatter their brains in the street',0.0)</a:t>
            </a:r>
          </a:p>
          <a:p>
            <a:r>
              <a:rPr lang="en-US" sz="2000" dirty="0" smtClean="0"/>
              <a:t>('can you kill them', 0.0)</a:t>
            </a:r>
          </a:p>
          <a:p>
            <a:r>
              <a:rPr lang="en-US" sz="2000" dirty="0" smtClean="0"/>
              <a:t>('can you lure them to bed to kill them', 0.0)</a:t>
            </a:r>
          </a:p>
          <a:p>
            <a:r>
              <a:rPr lang="en-US" sz="2000" dirty="0" smtClean="0"/>
              <a:t>('we kill in </a:t>
            </a:r>
            <a:r>
              <a:rPr lang="en-US" sz="2000" dirty="0" err="1" smtClean="0"/>
              <a:t>viet</a:t>
            </a:r>
            <a:r>
              <a:rPr lang="en-US" sz="2000" dirty="0" smtClean="0"/>
              <a:t> </a:t>
            </a:r>
            <a:r>
              <a:rPr lang="en-US" sz="2000" dirty="0" err="1" smtClean="0"/>
              <a:t>nam</a:t>
            </a:r>
            <a:r>
              <a:rPr lang="en-US" sz="2000" dirty="0" smtClean="0"/>
              <a:t>', 0.0)</a:t>
            </a:r>
          </a:p>
          <a:p>
            <a:r>
              <a:rPr lang="en-US" sz="2000" dirty="0" smtClean="0"/>
              <a:t>('for them', 0.0)</a:t>
            </a:r>
            <a:endParaRPr lang="en-US" sz="2000" dirty="0"/>
          </a:p>
        </p:txBody>
      </p:sp>
    </p:spTree>
    <p:extLst>
      <p:ext uri="{BB962C8B-B14F-4D97-AF65-F5344CB8AC3E}">
        <p14:creationId xmlns:p14="http://schemas.microsoft.com/office/powerpoint/2010/main" val="3719526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37956" t="25680" r="24662" b="5684"/>
          <a:stretch/>
        </p:blipFill>
        <p:spPr>
          <a:xfrm>
            <a:off x="5503652" y="157789"/>
            <a:ext cx="6180323" cy="6382776"/>
          </a:xfrm>
          <a:prstGeom prst="rect">
            <a:avLst/>
          </a:prstGeom>
        </p:spPr>
      </p:pic>
      <p:pic>
        <p:nvPicPr>
          <p:cNvPr id="2050" name="Picture 2" descr="Image result for negro digest september 1969"/>
          <p:cNvPicPr>
            <a:picLocks noChangeAspect="1" noChangeArrowheads="1"/>
          </p:cNvPicPr>
          <p:nvPr/>
        </p:nvPicPr>
        <p:blipFill rotWithShape="1">
          <a:blip r:embed="rId3">
            <a:extLst>
              <a:ext uri="{28A0092B-C50C-407E-A947-70E740481C1C}">
                <a14:useLocalDpi xmlns:a14="http://schemas.microsoft.com/office/drawing/2010/main" val="0"/>
              </a:ext>
            </a:extLst>
          </a:blip>
          <a:srcRect l="24875" t="837" r="26848" b="926"/>
          <a:stretch/>
        </p:blipFill>
        <p:spPr bwMode="auto">
          <a:xfrm>
            <a:off x="431320" y="157789"/>
            <a:ext cx="4770408" cy="6700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2988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62247" y="481504"/>
            <a:ext cx="10942320" cy="1325563"/>
          </a:xfrm>
        </p:spPr>
        <p:txBody>
          <a:bodyPr>
            <a:normAutofit/>
          </a:bodyPr>
          <a:lstStyle/>
          <a:p>
            <a:r>
              <a:rPr lang="en-US" sz="3600" smtClean="0"/>
              <a:t>Carolyn M. Rodgers, “Black Poetry—Where It’s At,” (1969)</a:t>
            </a:r>
            <a:endParaRPr lang="en-US" sz="3600" dirty="0"/>
          </a:p>
        </p:txBody>
      </p:sp>
      <p:sp>
        <p:nvSpPr>
          <p:cNvPr id="6" name="Rectangle 5"/>
          <p:cNvSpPr/>
          <p:nvPr/>
        </p:nvSpPr>
        <p:spPr>
          <a:xfrm>
            <a:off x="1024435" y="3289826"/>
            <a:ext cx="10044618" cy="2246769"/>
          </a:xfrm>
          <a:prstGeom prst="rect">
            <a:avLst/>
          </a:prstGeom>
        </p:spPr>
        <p:txBody>
          <a:bodyPr wrap="square">
            <a:spAutoFit/>
          </a:bodyPr>
          <a:lstStyle/>
          <a:p>
            <a:r>
              <a:rPr lang="en-US" sz="2000" dirty="0" smtClean="0">
                <a:latin typeface="Source Sans Pro"/>
              </a:rPr>
              <a:t>“I </a:t>
            </a:r>
            <a:r>
              <a:rPr lang="en-US" sz="2000" dirty="0">
                <a:latin typeface="Source Sans Pro"/>
              </a:rPr>
              <a:t>know, and you know, that we have always signified. On the corners, in the poolrooms, </a:t>
            </a:r>
            <a:r>
              <a:rPr lang="en-US" sz="2000" dirty="0" smtClean="0">
                <a:latin typeface="Source Sans Pro"/>
              </a:rPr>
              <a:t>the playgrounds, anywhere and everywhere we have had the opportunity. … However</a:t>
            </a:r>
            <a:r>
              <a:rPr lang="en-US" sz="2000" dirty="0">
                <a:latin typeface="Source Sans Pro"/>
              </a:rPr>
              <a:t>, to my knowledge, no </a:t>
            </a:r>
            <a:r>
              <a:rPr lang="en-US" sz="2000" i="1" dirty="0">
                <a:latin typeface="Source Sans Pro"/>
              </a:rPr>
              <a:t>group </a:t>
            </a:r>
            <a:r>
              <a:rPr lang="en-US" sz="2000" dirty="0">
                <a:latin typeface="Source Sans Pro"/>
              </a:rPr>
              <a:t>of Black writers has ever used it as a poetic technique as much as today’s writers. It is done with polish. … </a:t>
            </a:r>
            <a:r>
              <a:rPr lang="en-US" sz="2000" dirty="0" smtClean="0">
                <a:solidFill>
                  <a:srgbClr val="FF0000"/>
                </a:solidFill>
                <a:latin typeface="Source Sans Pro"/>
              </a:rPr>
              <a:t>Too much</a:t>
            </a:r>
            <a:r>
              <a:rPr lang="en-US" sz="2000" dirty="0">
                <a:solidFill>
                  <a:srgbClr val="FF0000"/>
                </a:solidFill>
                <a:latin typeface="Source Sans Pro"/>
              </a:rPr>
              <a:t> </a:t>
            </a:r>
            <a:r>
              <a:rPr lang="en-US" sz="2000" i="1" dirty="0">
                <a:solidFill>
                  <a:srgbClr val="FF0000"/>
                </a:solidFill>
                <a:latin typeface="Source Sans Pro"/>
              </a:rPr>
              <a:t>signifying </a:t>
            </a:r>
            <a:r>
              <a:rPr lang="en-US" sz="2000" dirty="0">
                <a:solidFill>
                  <a:srgbClr val="FF0000"/>
                </a:solidFill>
                <a:latin typeface="Source Sans Pro"/>
              </a:rPr>
              <a:t>can be negative</a:t>
            </a:r>
            <a:r>
              <a:rPr lang="en-US" sz="2000" dirty="0">
                <a:latin typeface="Source Sans Pro"/>
              </a:rPr>
              <a:t>, I think; however, most of today’s poets are very conscious of how important positive vibrations are, and few have carried signification to an extreme. In the main, it is being used, for </a:t>
            </a:r>
            <a:r>
              <a:rPr lang="en-US" sz="2000" dirty="0">
                <a:solidFill>
                  <a:srgbClr val="FF0000"/>
                </a:solidFill>
                <a:latin typeface="Source Sans Pro"/>
              </a:rPr>
              <a:t>constructive destruction</a:t>
            </a:r>
            <a:r>
              <a:rPr lang="en-US" sz="2000" dirty="0" smtClean="0">
                <a:latin typeface="Source Sans Pro"/>
              </a:rPr>
              <a:t>.”</a:t>
            </a:r>
            <a:endParaRPr lang="en-US" sz="2000" dirty="0"/>
          </a:p>
        </p:txBody>
      </p:sp>
      <p:sp>
        <p:nvSpPr>
          <p:cNvPr id="5" name="Rectangle 4"/>
          <p:cNvSpPr/>
          <p:nvPr/>
        </p:nvSpPr>
        <p:spPr>
          <a:xfrm>
            <a:off x="1024434" y="1807067"/>
            <a:ext cx="10172955" cy="1323439"/>
          </a:xfrm>
          <a:prstGeom prst="rect">
            <a:avLst/>
          </a:prstGeom>
        </p:spPr>
        <p:txBody>
          <a:bodyPr wrap="square">
            <a:spAutoFit/>
          </a:bodyPr>
          <a:lstStyle/>
          <a:p>
            <a:r>
              <a:rPr lang="en-US" sz="2000" dirty="0" smtClean="0">
                <a:latin typeface="Source Sans Pro"/>
              </a:rPr>
              <a:t>On </a:t>
            </a:r>
            <a:r>
              <a:rPr lang="en-US" sz="2000" i="1" dirty="0" smtClean="0">
                <a:latin typeface="Source Sans Pro"/>
              </a:rPr>
              <a:t>signifying </a:t>
            </a:r>
            <a:r>
              <a:rPr lang="en-US" sz="2000" dirty="0" smtClean="0">
                <a:latin typeface="Source Sans Pro"/>
              </a:rPr>
              <a:t>poetr</a:t>
            </a:r>
            <a:r>
              <a:rPr lang="en-US" sz="2000" dirty="0" smtClean="0">
                <a:latin typeface="Source Sans Pro"/>
              </a:rPr>
              <a:t>y: </a:t>
            </a:r>
          </a:p>
          <a:p>
            <a:endParaRPr lang="en-US" sz="2000" dirty="0">
              <a:latin typeface="Source Sans Pro"/>
            </a:endParaRPr>
          </a:p>
          <a:p>
            <a:r>
              <a:rPr lang="en-US" sz="2000" dirty="0" smtClean="0">
                <a:latin typeface="Source Sans Pro"/>
              </a:rPr>
              <a:t>“…a way of saying </a:t>
            </a:r>
            <a:r>
              <a:rPr lang="en-US" sz="2000" dirty="0" smtClean="0">
                <a:solidFill>
                  <a:srgbClr val="FF0000"/>
                </a:solidFill>
                <a:latin typeface="Source Sans Pro"/>
              </a:rPr>
              <a:t>the truth that hurts </a:t>
            </a:r>
            <a:r>
              <a:rPr lang="en-US" sz="2000" dirty="0" smtClean="0">
                <a:latin typeface="Source Sans Pro"/>
              </a:rPr>
              <a:t>with a laugh … </a:t>
            </a:r>
            <a:r>
              <a:rPr lang="en-US" sz="2000" dirty="0" smtClean="0">
                <a:solidFill>
                  <a:srgbClr val="FF0000"/>
                </a:solidFill>
                <a:latin typeface="Source Sans Pro"/>
              </a:rPr>
              <a:t>a love/hate exercise </a:t>
            </a:r>
            <a:r>
              <a:rPr lang="en-US" sz="2000" dirty="0">
                <a:solidFill>
                  <a:srgbClr val="FF0000"/>
                </a:solidFill>
                <a:latin typeface="Source Sans Pro"/>
              </a:rPr>
              <a:t>in exorcising one’s </a:t>
            </a:r>
            <a:r>
              <a:rPr lang="en-US" sz="2000" dirty="0" smtClean="0">
                <a:solidFill>
                  <a:srgbClr val="FF0000"/>
                </a:solidFill>
                <a:latin typeface="Source Sans Pro"/>
              </a:rPr>
              <a:t>hostilities</a:t>
            </a:r>
            <a:r>
              <a:rPr lang="en-US" sz="2000" dirty="0" smtClean="0">
                <a:latin typeface="Source Sans Pro"/>
              </a:rPr>
              <a:t>. … [signifying] is very often a </a:t>
            </a:r>
            <a:r>
              <a:rPr lang="en-US" sz="2000" dirty="0" smtClean="0">
                <a:latin typeface="Source Sans Pro"/>
              </a:rPr>
              <a:t>bloody </a:t>
            </a:r>
            <a:r>
              <a:rPr lang="en-US" sz="2000" dirty="0" smtClean="0">
                <a:latin typeface="Source Sans Pro"/>
              </a:rPr>
              <a:t>knife job.”</a:t>
            </a:r>
            <a:endParaRPr lang="en-US" sz="2000" dirty="0"/>
          </a:p>
        </p:txBody>
      </p:sp>
    </p:spTree>
    <p:extLst>
      <p:ext uri="{BB962C8B-B14F-4D97-AF65-F5344CB8AC3E}">
        <p14:creationId xmlns:p14="http://schemas.microsoft.com/office/powerpoint/2010/main" val="36287834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62247" y="481504"/>
            <a:ext cx="10942320" cy="1325563"/>
          </a:xfrm>
        </p:spPr>
        <p:txBody>
          <a:bodyPr>
            <a:normAutofit/>
          </a:bodyPr>
          <a:lstStyle/>
          <a:p>
            <a:r>
              <a:rPr lang="en-US" sz="3600" dirty="0" smtClean="0"/>
              <a:t>I. A. Richards, </a:t>
            </a:r>
            <a:r>
              <a:rPr lang="en-US" sz="3600" i="1" dirty="0" smtClean="0"/>
              <a:t>Practical Criticism </a:t>
            </a:r>
            <a:r>
              <a:rPr lang="en-US" sz="3600" dirty="0" smtClean="0"/>
              <a:t>(1929)</a:t>
            </a:r>
            <a:endParaRPr lang="en-US" sz="3600" dirty="0"/>
          </a:p>
        </p:txBody>
      </p:sp>
      <p:sp>
        <p:nvSpPr>
          <p:cNvPr id="6" name="Rectangle 5"/>
          <p:cNvSpPr/>
          <p:nvPr/>
        </p:nvSpPr>
        <p:spPr>
          <a:xfrm>
            <a:off x="1079269" y="1936972"/>
            <a:ext cx="9576262" cy="3785652"/>
          </a:xfrm>
          <a:prstGeom prst="rect">
            <a:avLst/>
          </a:prstGeom>
        </p:spPr>
        <p:txBody>
          <a:bodyPr wrap="square">
            <a:spAutoFit/>
          </a:bodyPr>
          <a:lstStyle/>
          <a:p>
            <a:r>
              <a:rPr lang="en-US" sz="2400" dirty="0" smtClean="0"/>
              <a:t>“…</a:t>
            </a:r>
            <a:r>
              <a:rPr lang="en-US" sz="2400" dirty="0"/>
              <a:t>we are concerned, firstly, with </a:t>
            </a:r>
            <a:r>
              <a:rPr lang="en-US" sz="2400" dirty="0">
                <a:solidFill>
                  <a:srgbClr val="FF0000"/>
                </a:solidFill>
              </a:rPr>
              <a:t>the feeling actually aroused by the word in the poem, not with the feelings the word might have in other contexts, or the feeling it generally has, or the feeling it “ought to have,” </a:t>
            </a:r>
            <a:r>
              <a:rPr lang="en-US" sz="2400" dirty="0"/>
              <a:t>though these may have with advantage be remembered, for a word’s feeling is often determined in part by its senses in other contexts. … Is </a:t>
            </a:r>
            <a:r>
              <a:rPr lang="en-US" sz="2400" dirty="0">
                <a:solidFill>
                  <a:srgbClr val="FF0000"/>
                </a:solidFill>
              </a:rPr>
              <a:t>the pull </a:t>
            </a:r>
            <a:r>
              <a:rPr lang="en-US" sz="2400" dirty="0" smtClean="0">
                <a:solidFill>
                  <a:srgbClr val="FF0000"/>
                </a:solidFill>
              </a:rPr>
              <a:t>exerted </a:t>
            </a:r>
            <a:r>
              <a:rPr lang="en-US" sz="2400" dirty="0">
                <a:solidFill>
                  <a:srgbClr val="FF0000"/>
                </a:solidFill>
              </a:rPr>
              <a:t>by context </a:t>
            </a:r>
            <a:r>
              <a:rPr lang="en-US" sz="2400" dirty="0"/>
              <a:t>… sufficient to overcome what may be described as the</a:t>
            </a:r>
            <a:r>
              <a:rPr lang="en-US" sz="2400" dirty="0">
                <a:solidFill>
                  <a:srgbClr val="FF0000"/>
                </a:solidFill>
              </a:rPr>
              <a:t> normal separate feeling</a:t>
            </a:r>
            <a:r>
              <a:rPr lang="en-US" sz="2400" dirty="0"/>
              <a:t> of the questionable word? Can this pull bring it in, as an item either in accordance or in due contrast to the rest? Or does the word resist, stay outside, or wrench the rest of the poem into crudity and or confusion</a:t>
            </a:r>
            <a:r>
              <a:rPr lang="en-US" sz="2400" dirty="0" smtClean="0"/>
              <a:t>?” (201-203)</a:t>
            </a:r>
            <a:endParaRPr lang="en-US" sz="2400" dirty="0"/>
          </a:p>
        </p:txBody>
      </p:sp>
    </p:spTree>
    <p:extLst>
      <p:ext uri="{BB962C8B-B14F-4D97-AF65-F5344CB8AC3E}">
        <p14:creationId xmlns:p14="http://schemas.microsoft.com/office/powerpoint/2010/main" val="2268786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2551" y="1090420"/>
            <a:ext cx="11658603" cy="5016758"/>
          </a:xfrm>
          <a:prstGeom prst="rect">
            <a:avLst/>
          </a:prstGeom>
        </p:spPr>
        <p:txBody>
          <a:bodyPr wrap="square">
            <a:spAutoFit/>
          </a:bodyPr>
          <a:lstStyle/>
          <a:p>
            <a:r>
              <a:rPr lang="en-US" sz="3200" dirty="0" smtClean="0"/>
              <a:t>Surface sentiment?</a:t>
            </a:r>
          </a:p>
          <a:p>
            <a:endParaRPr lang="en-US" sz="3200" dirty="0"/>
          </a:p>
          <a:p>
            <a:r>
              <a:rPr lang="en-US" sz="3200" dirty="0" smtClean="0"/>
              <a:t>Feeling in poem vs. “normal separate feeling”?</a:t>
            </a:r>
            <a:endParaRPr lang="en-US" sz="3200" dirty="0" smtClean="0"/>
          </a:p>
          <a:p>
            <a:endParaRPr lang="en-US" sz="3200" dirty="0" smtClean="0"/>
          </a:p>
          <a:p>
            <a:r>
              <a:rPr lang="en-US" sz="3200" dirty="0" smtClean="0"/>
              <a:t>Brandishing anger vs. being angry?</a:t>
            </a:r>
            <a:endParaRPr lang="en-US" sz="3200" dirty="0"/>
          </a:p>
          <a:p>
            <a:endParaRPr lang="en-US" sz="3200" dirty="0"/>
          </a:p>
          <a:p>
            <a:r>
              <a:rPr lang="en-US" sz="3200" dirty="0" smtClean="0"/>
              <a:t>Positive negativity?</a:t>
            </a:r>
          </a:p>
          <a:p>
            <a:endParaRPr lang="en-US" sz="3200" dirty="0"/>
          </a:p>
          <a:p>
            <a:r>
              <a:rPr lang="en-US" sz="3200" dirty="0" smtClean="0"/>
              <a:t>“Constructive deconstruction”?</a:t>
            </a:r>
            <a:endParaRPr lang="en-US" sz="3200" dirty="0"/>
          </a:p>
          <a:p>
            <a:endParaRPr lang="en-US" sz="3200" dirty="0"/>
          </a:p>
        </p:txBody>
      </p:sp>
      <p:sp>
        <p:nvSpPr>
          <p:cNvPr id="5" name="Rectangle 4"/>
          <p:cNvSpPr/>
          <p:nvPr/>
        </p:nvSpPr>
        <p:spPr>
          <a:xfrm rot="1066312">
            <a:off x="11220813" y="291295"/>
            <a:ext cx="825867"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a:t>
            </a:r>
            <a:endParaRPr lang="en-US" sz="5400" b="1" dirty="0">
              <a:ln w="22225">
                <a:solidFill>
                  <a:schemeClr val="accent2"/>
                </a:solidFill>
                <a:prstDash val="solid"/>
              </a:ln>
              <a:solidFill>
                <a:schemeClr val="accent2">
                  <a:lumMod val="40000"/>
                  <a:lumOff val="60000"/>
                </a:schemeClr>
              </a:solidFill>
            </a:endParaRPr>
          </a:p>
        </p:txBody>
      </p:sp>
      <p:sp>
        <p:nvSpPr>
          <p:cNvPr id="6" name="Rectangle 5"/>
          <p:cNvSpPr/>
          <p:nvPr/>
        </p:nvSpPr>
        <p:spPr>
          <a:xfrm>
            <a:off x="7875185" y="4579470"/>
            <a:ext cx="825867"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a:t>
            </a:r>
            <a:endParaRPr lang="en-US" sz="5400" b="1" dirty="0">
              <a:ln w="22225">
                <a:solidFill>
                  <a:schemeClr val="accent2"/>
                </a:solidFill>
                <a:prstDash val="solid"/>
              </a:ln>
              <a:solidFill>
                <a:schemeClr val="accent2">
                  <a:lumMod val="40000"/>
                  <a:lumOff val="60000"/>
                </a:schemeClr>
              </a:solidFill>
            </a:endParaRPr>
          </a:p>
        </p:txBody>
      </p:sp>
      <p:sp>
        <p:nvSpPr>
          <p:cNvPr id="7" name="Rectangle 6"/>
          <p:cNvSpPr/>
          <p:nvPr/>
        </p:nvSpPr>
        <p:spPr>
          <a:xfrm rot="718372">
            <a:off x="9064004" y="1667021"/>
            <a:ext cx="825867"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a:t>
            </a:r>
            <a:endParaRPr lang="en-US" sz="5400" b="1" dirty="0">
              <a:ln w="22225">
                <a:solidFill>
                  <a:schemeClr val="accent2"/>
                </a:solidFill>
                <a:prstDash val="solid"/>
              </a:ln>
              <a:solidFill>
                <a:schemeClr val="accent2">
                  <a:lumMod val="40000"/>
                  <a:lumOff val="60000"/>
                </a:schemeClr>
              </a:solidFill>
            </a:endParaRPr>
          </a:p>
        </p:txBody>
      </p:sp>
      <p:sp>
        <p:nvSpPr>
          <p:cNvPr id="8" name="Rectangle 7"/>
          <p:cNvSpPr/>
          <p:nvPr/>
        </p:nvSpPr>
        <p:spPr>
          <a:xfrm rot="18762543">
            <a:off x="9079193" y="464306"/>
            <a:ext cx="825867"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a:t>
            </a:r>
            <a:endParaRPr lang="en-US" sz="5400" b="1" dirty="0">
              <a:ln w="22225">
                <a:solidFill>
                  <a:schemeClr val="accent2"/>
                </a:solidFill>
                <a:prstDash val="solid"/>
              </a:ln>
              <a:solidFill>
                <a:schemeClr val="accent2">
                  <a:lumMod val="40000"/>
                  <a:lumOff val="60000"/>
                </a:schemeClr>
              </a:solidFill>
            </a:endParaRPr>
          </a:p>
        </p:txBody>
      </p:sp>
      <p:sp>
        <p:nvSpPr>
          <p:cNvPr id="9" name="Rectangle 8"/>
          <p:cNvSpPr/>
          <p:nvPr/>
        </p:nvSpPr>
        <p:spPr>
          <a:xfrm rot="2329691">
            <a:off x="9488095" y="3661207"/>
            <a:ext cx="825867"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a:t>
            </a:r>
            <a:endParaRPr lang="en-US" sz="5400" b="1" dirty="0">
              <a:ln w="22225">
                <a:solidFill>
                  <a:schemeClr val="accent2"/>
                </a:solidFill>
                <a:prstDash val="solid"/>
              </a:ln>
              <a:solidFill>
                <a:schemeClr val="accent2">
                  <a:lumMod val="40000"/>
                  <a:lumOff val="60000"/>
                </a:schemeClr>
              </a:solidFill>
            </a:endParaRPr>
          </a:p>
        </p:txBody>
      </p:sp>
      <p:sp>
        <p:nvSpPr>
          <p:cNvPr id="10" name="Rectangle 9"/>
          <p:cNvSpPr/>
          <p:nvPr/>
        </p:nvSpPr>
        <p:spPr>
          <a:xfrm rot="20762028">
            <a:off x="8369931" y="3732084"/>
            <a:ext cx="825867"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a:t>
            </a:r>
            <a:endParaRPr lang="en-US" sz="5400" b="1" dirty="0">
              <a:ln w="22225">
                <a:solidFill>
                  <a:schemeClr val="accent2"/>
                </a:solidFill>
                <a:prstDash val="solid"/>
              </a:ln>
              <a:solidFill>
                <a:schemeClr val="accent2">
                  <a:lumMod val="40000"/>
                  <a:lumOff val="60000"/>
                </a:schemeClr>
              </a:solidFill>
            </a:endParaRPr>
          </a:p>
        </p:txBody>
      </p:sp>
      <p:sp>
        <p:nvSpPr>
          <p:cNvPr id="11" name="Rectangle 10"/>
          <p:cNvSpPr/>
          <p:nvPr/>
        </p:nvSpPr>
        <p:spPr>
          <a:xfrm rot="1250390">
            <a:off x="9557255" y="5067146"/>
            <a:ext cx="825867"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a:t>
            </a:r>
            <a:endParaRPr lang="en-US" sz="5400" b="1" dirty="0">
              <a:ln w="22225">
                <a:solidFill>
                  <a:schemeClr val="accent2"/>
                </a:solidFill>
                <a:prstDash val="solid"/>
              </a:ln>
              <a:solidFill>
                <a:schemeClr val="accent2">
                  <a:lumMod val="40000"/>
                  <a:lumOff val="60000"/>
                </a:schemeClr>
              </a:solidFill>
            </a:endParaRPr>
          </a:p>
        </p:txBody>
      </p:sp>
      <p:sp>
        <p:nvSpPr>
          <p:cNvPr id="12" name="Rectangle 11"/>
          <p:cNvSpPr/>
          <p:nvPr/>
        </p:nvSpPr>
        <p:spPr>
          <a:xfrm rot="20798124">
            <a:off x="11156986" y="3939118"/>
            <a:ext cx="825867"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a:t>
            </a:r>
            <a:endParaRPr lang="en-US" sz="5400" b="1" dirty="0">
              <a:ln w="22225">
                <a:solidFill>
                  <a:schemeClr val="accent2"/>
                </a:solidFill>
                <a:prstDash val="solid"/>
              </a:ln>
              <a:solidFill>
                <a:schemeClr val="accent2">
                  <a:lumMod val="40000"/>
                  <a:lumOff val="60000"/>
                </a:schemeClr>
              </a:solidFill>
            </a:endParaRPr>
          </a:p>
        </p:txBody>
      </p:sp>
      <p:sp>
        <p:nvSpPr>
          <p:cNvPr id="13" name="Rectangle 12"/>
          <p:cNvSpPr/>
          <p:nvPr/>
        </p:nvSpPr>
        <p:spPr>
          <a:xfrm rot="162815">
            <a:off x="8025547" y="18924"/>
            <a:ext cx="825867"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a:t>
            </a:r>
            <a:endParaRPr lang="en-US" sz="5400" b="1" dirty="0">
              <a:ln w="22225">
                <a:solidFill>
                  <a:schemeClr val="accent2"/>
                </a:solidFill>
                <a:prstDash val="solid"/>
              </a:ln>
              <a:solidFill>
                <a:schemeClr val="accent2">
                  <a:lumMod val="40000"/>
                  <a:lumOff val="60000"/>
                </a:schemeClr>
              </a:solidFill>
            </a:endParaRPr>
          </a:p>
        </p:txBody>
      </p:sp>
      <p:sp>
        <p:nvSpPr>
          <p:cNvPr id="14" name="Rectangle 13"/>
          <p:cNvSpPr/>
          <p:nvPr/>
        </p:nvSpPr>
        <p:spPr>
          <a:xfrm>
            <a:off x="8903406" y="4576945"/>
            <a:ext cx="825867"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a:t>
            </a:r>
            <a:endParaRPr lang="en-US" sz="5400" b="1" dirty="0">
              <a:ln w="22225">
                <a:solidFill>
                  <a:schemeClr val="accent2"/>
                </a:solidFill>
                <a:prstDash val="solid"/>
              </a:ln>
              <a:solidFill>
                <a:schemeClr val="accent2">
                  <a:lumMod val="40000"/>
                  <a:lumOff val="60000"/>
                </a:schemeClr>
              </a:solidFill>
            </a:endParaRPr>
          </a:p>
        </p:txBody>
      </p:sp>
      <p:sp>
        <p:nvSpPr>
          <p:cNvPr id="15" name="Rectangle 14"/>
          <p:cNvSpPr/>
          <p:nvPr/>
        </p:nvSpPr>
        <p:spPr>
          <a:xfrm rot="718372">
            <a:off x="10535039" y="1868709"/>
            <a:ext cx="825867"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a:t>
            </a:r>
            <a:endParaRPr lang="en-US" sz="5400" b="1" dirty="0">
              <a:ln w="22225">
                <a:solidFill>
                  <a:schemeClr val="accent2"/>
                </a:solidFill>
                <a:prstDash val="solid"/>
              </a:ln>
              <a:solidFill>
                <a:schemeClr val="accent2">
                  <a:lumMod val="40000"/>
                  <a:lumOff val="60000"/>
                </a:schemeClr>
              </a:solidFill>
            </a:endParaRPr>
          </a:p>
        </p:txBody>
      </p:sp>
      <p:sp>
        <p:nvSpPr>
          <p:cNvPr id="16" name="Rectangle 15"/>
          <p:cNvSpPr/>
          <p:nvPr/>
        </p:nvSpPr>
        <p:spPr>
          <a:xfrm rot="18762543">
            <a:off x="10107414" y="461781"/>
            <a:ext cx="825867"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a:t>
            </a:r>
            <a:endParaRPr lang="en-US" sz="5400" b="1" dirty="0">
              <a:ln w="22225">
                <a:solidFill>
                  <a:schemeClr val="accent2"/>
                </a:solidFill>
                <a:prstDash val="solid"/>
              </a:ln>
              <a:solidFill>
                <a:schemeClr val="accent2">
                  <a:lumMod val="40000"/>
                  <a:lumOff val="60000"/>
                </a:schemeClr>
              </a:solidFill>
            </a:endParaRPr>
          </a:p>
        </p:txBody>
      </p:sp>
      <p:sp>
        <p:nvSpPr>
          <p:cNvPr id="17" name="Rectangle 16"/>
          <p:cNvSpPr/>
          <p:nvPr/>
        </p:nvSpPr>
        <p:spPr>
          <a:xfrm rot="2329691">
            <a:off x="10355313" y="3015620"/>
            <a:ext cx="825867"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a:t>
            </a:r>
            <a:endParaRPr lang="en-US" sz="5400" b="1" dirty="0">
              <a:ln w="22225">
                <a:solidFill>
                  <a:schemeClr val="accent2"/>
                </a:solidFill>
                <a:prstDash val="solid"/>
              </a:ln>
              <a:solidFill>
                <a:schemeClr val="accent2">
                  <a:lumMod val="40000"/>
                  <a:lumOff val="60000"/>
                </a:schemeClr>
              </a:solidFill>
            </a:endParaRPr>
          </a:p>
        </p:txBody>
      </p:sp>
      <p:sp>
        <p:nvSpPr>
          <p:cNvPr id="18" name="Rectangle 17"/>
          <p:cNvSpPr/>
          <p:nvPr/>
        </p:nvSpPr>
        <p:spPr>
          <a:xfrm rot="20762028">
            <a:off x="9045106" y="2685887"/>
            <a:ext cx="825867"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a:t>
            </a:r>
            <a:endParaRPr lang="en-US" sz="5400" b="1" dirty="0">
              <a:ln w="22225">
                <a:solidFill>
                  <a:schemeClr val="accent2"/>
                </a:solidFill>
                <a:prstDash val="solid"/>
              </a:ln>
              <a:solidFill>
                <a:schemeClr val="accent2">
                  <a:lumMod val="40000"/>
                  <a:lumOff val="60000"/>
                </a:schemeClr>
              </a:solidFill>
            </a:endParaRPr>
          </a:p>
        </p:txBody>
      </p:sp>
      <p:sp>
        <p:nvSpPr>
          <p:cNvPr id="19" name="Rectangle 18"/>
          <p:cNvSpPr/>
          <p:nvPr/>
        </p:nvSpPr>
        <p:spPr>
          <a:xfrm rot="1250390">
            <a:off x="10585476" y="5064621"/>
            <a:ext cx="825867"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a:t>
            </a:r>
            <a:endParaRPr lang="en-US" sz="5400" b="1" dirty="0">
              <a:ln w="22225">
                <a:solidFill>
                  <a:schemeClr val="accent2"/>
                </a:solidFill>
                <a:prstDash val="solid"/>
              </a:ln>
              <a:solidFill>
                <a:schemeClr val="accent2">
                  <a:lumMod val="40000"/>
                  <a:lumOff val="60000"/>
                </a:schemeClr>
              </a:solidFill>
            </a:endParaRPr>
          </a:p>
        </p:txBody>
      </p:sp>
      <p:sp>
        <p:nvSpPr>
          <p:cNvPr id="20" name="Rectangle 19"/>
          <p:cNvSpPr/>
          <p:nvPr/>
        </p:nvSpPr>
        <p:spPr>
          <a:xfrm rot="20798124">
            <a:off x="8407262" y="1003868"/>
            <a:ext cx="825867"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a:t>
            </a:r>
            <a:endParaRPr lang="en-US" sz="5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244213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578" y="3111034"/>
            <a:ext cx="11658603" cy="769441"/>
          </a:xfrm>
          <a:prstGeom prst="rect">
            <a:avLst/>
          </a:prstGeom>
        </p:spPr>
        <p:txBody>
          <a:bodyPr wrap="square" anchor="ctr">
            <a:spAutoFit/>
          </a:bodyPr>
          <a:lstStyle/>
          <a:p>
            <a:pPr algn="ctr"/>
            <a:r>
              <a:rPr lang="en-US" sz="4400" dirty="0" smtClean="0"/>
              <a:t>Thank you!!</a:t>
            </a:r>
          </a:p>
        </p:txBody>
      </p:sp>
    </p:spTree>
    <p:extLst>
      <p:ext uri="{BB962C8B-B14F-4D97-AF65-F5344CB8AC3E}">
        <p14:creationId xmlns:p14="http://schemas.microsoft.com/office/powerpoint/2010/main" val="4136018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6538" y="1864870"/>
            <a:ext cx="10515600" cy="4351338"/>
          </a:xfrm>
        </p:spPr>
        <p:txBody>
          <a:bodyPr/>
          <a:lstStyle/>
          <a:p>
            <a:pPr marL="0" indent="0">
              <a:buNone/>
            </a:pPr>
            <a:r>
              <a:rPr lang="en-US" sz="3200" dirty="0" smtClean="0"/>
              <a:t>“Black </a:t>
            </a:r>
            <a:r>
              <a:rPr lang="en-US" sz="3200" dirty="0"/>
              <a:t>Art is the aesthetic and spiritual sister of the Black Power concept. As such, it envisions an art that speaks directly to the needs and aspirations of Black America. In order to perform this task, the Black Arts Movement proposes a radical reordering of the western cultural aesthetic. It proposes a separate symbolism, mythology, critique, and iconology</a:t>
            </a:r>
            <a:r>
              <a:rPr lang="en-US" sz="3200" dirty="0" smtClean="0"/>
              <a:t>.”</a:t>
            </a:r>
          </a:p>
          <a:p>
            <a:pPr marL="0" indent="0">
              <a:buNone/>
            </a:pPr>
            <a:endParaRPr lang="en-US" sz="1400" dirty="0" smtClean="0"/>
          </a:p>
          <a:p>
            <a:pPr marL="0" indent="0">
              <a:buNone/>
            </a:pPr>
            <a:r>
              <a:rPr lang="en-US" sz="2400" dirty="0" smtClean="0"/>
              <a:t>	From Larry Neal, “The Black Arts Movement,” </a:t>
            </a:r>
            <a:r>
              <a:rPr lang="en-US" sz="2400" i="1" dirty="0" smtClean="0"/>
              <a:t>The Drama Review </a:t>
            </a:r>
            <a:r>
              <a:rPr lang="en-US" sz="2400" dirty="0" smtClean="0"/>
              <a:t>vol. 12, 	no. 4 (1968): 29.</a:t>
            </a:r>
            <a:endParaRPr lang="en-US" sz="2400" dirty="0"/>
          </a:p>
        </p:txBody>
      </p:sp>
    </p:spTree>
    <p:extLst>
      <p:ext uri="{BB962C8B-B14F-4D97-AF65-F5344CB8AC3E}">
        <p14:creationId xmlns:p14="http://schemas.microsoft.com/office/powerpoint/2010/main" val="439699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4640" y="167640"/>
            <a:ext cx="8656320" cy="6492240"/>
          </a:xfrm>
          <a:prstGeom prst="rect">
            <a:avLst/>
          </a:prstGeom>
        </p:spPr>
      </p:pic>
      <p:sp>
        <p:nvSpPr>
          <p:cNvPr id="6" name="TextBox 5"/>
          <p:cNvSpPr txBox="1"/>
          <p:nvPr/>
        </p:nvSpPr>
        <p:spPr>
          <a:xfrm>
            <a:off x="9176084" y="2536597"/>
            <a:ext cx="3015916" cy="1754326"/>
          </a:xfrm>
          <a:prstGeom prst="rect">
            <a:avLst/>
          </a:prstGeom>
          <a:noFill/>
        </p:spPr>
        <p:txBody>
          <a:bodyPr wrap="square" rtlCol="0">
            <a:spAutoFit/>
          </a:bodyPr>
          <a:lstStyle/>
          <a:p>
            <a:r>
              <a:rPr lang="en-US" sz="2700" dirty="0" smtClean="0"/>
              <a:t>From Sonia Sanchez</a:t>
            </a:r>
          </a:p>
          <a:p>
            <a:r>
              <a:rPr lang="en-US" sz="2700" dirty="0" smtClean="0"/>
              <a:t>“a/</a:t>
            </a:r>
            <a:r>
              <a:rPr lang="en-US" sz="2700" dirty="0" err="1" smtClean="0"/>
              <a:t>coltrane</a:t>
            </a:r>
            <a:r>
              <a:rPr lang="en-US" sz="2700" dirty="0" smtClean="0"/>
              <a:t>/poem,” in </a:t>
            </a:r>
            <a:r>
              <a:rPr lang="en-US" sz="2700" i="1" dirty="0" smtClean="0"/>
              <a:t>We A </a:t>
            </a:r>
            <a:r>
              <a:rPr lang="en-US" sz="2700" i="1" dirty="0" err="1" smtClean="0"/>
              <a:t>BaddDDD</a:t>
            </a:r>
            <a:r>
              <a:rPr lang="en-US" sz="2700" i="1" dirty="0" smtClean="0"/>
              <a:t> People</a:t>
            </a:r>
            <a:r>
              <a:rPr lang="en-US" sz="2700" dirty="0" smtClean="0"/>
              <a:t> (1970</a:t>
            </a:r>
            <a:r>
              <a:rPr lang="en-US" sz="2700" dirty="0" smtClean="0"/>
              <a:t>)</a:t>
            </a:r>
            <a:endParaRPr lang="en-US" sz="2700" dirty="0"/>
          </a:p>
        </p:txBody>
      </p:sp>
    </p:spTree>
    <p:extLst>
      <p:ext uri="{BB962C8B-B14F-4D97-AF65-F5344CB8AC3E}">
        <p14:creationId xmlns:p14="http://schemas.microsoft.com/office/powerpoint/2010/main" val="2940874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0167" y="1403767"/>
            <a:ext cx="6524896" cy="7814764"/>
          </a:xfrm>
        </p:spPr>
        <p:txBody>
          <a:bodyPr/>
          <a:lstStyle/>
          <a:p>
            <a:pPr marL="0" indent="0">
              <a:buNone/>
            </a:pPr>
            <a:r>
              <a:rPr lang="en-US" dirty="0" smtClean="0"/>
              <a:t>“[</a:t>
            </a:r>
            <a:r>
              <a:rPr lang="en-US" dirty="0" smtClean="0"/>
              <a:t>Lee] is </a:t>
            </a:r>
            <a:r>
              <a:rPr lang="en-US" b="1" dirty="0" smtClean="0"/>
              <a:t>not </a:t>
            </a:r>
            <a:r>
              <a:rPr lang="en-US" dirty="0" smtClean="0"/>
              <a:t>interested in supplying the needs of the English Departments at Harvard and Oxford nor the editors of Partisan Review … He speaks to blacks hungry for what they themselves refer to as </a:t>
            </a:r>
            <a:r>
              <a:rPr lang="en-US" b="1" dirty="0" smtClean="0"/>
              <a:t>“real </a:t>
            </a:r>
            <a:r>
              <a:rPr lang="en-US" dirty="0" smtClean="0"/>
              <a:t>poetry.” … Don Lee has no patience with black writers who do not direct their blackness toward black audiences.”</a:t>
            </a:r>
            <a:endParaRPr lang="en-US" sz="2400" dirty="0" smtClean="0"/>
          </a:p>
          <a:p>
            <a:pPr marL="0" indent="0">
              <a:buNone/>
            </a:pPr>
            <a:r>
              <a:rPr lang="en-US" sz="2400" dirty="0" smtClean="0"/>
              <a:t>	From Gwendolyn Brooks’ intro to </a:t>
            </a:r>
            <a:r>
              <a:rPr lang="en-US" sz="2400" i="1" dirty="0" smtClean="0"/>
              <a:t>Don’t Cry, 	Scream </a:t>
            </a:r>
            <a:r>
              <a:rPr lang="en-US" sz="2400" dirty="0" smtClean="0"/>
              <a:t>by Don L. Lee (1969)</a:t>
            </a:r>
          </a:p>
          <a:p>
            <a:endParaRPr lang="en-US" dirty="0"/>
          </a:p>
        </p:txBody>
      </p:sp>
      <p:pic>
        <p:nvPicPr>
          <p:cNvPr id="1026" name="Picture 2" descr="Image result for don't cry scream madhubut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534" y="601661"/>
            <a:ext cx="3730625" cy="5595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969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161" y="800100"/>
            <a:ext cx="5928359" cy="7719060"/>
          </a:xfrm>
        </p:spPr>
        <p:txBody>
          <a:bodyPr/>
          <a:lstStyle/>
          <a:p>
            <a:pPr marL="0" indent="0">
              <a:buNone/>
            </a:pPr>
            <a:r>
              <a:rPr lang="en-US" dirty="0" smtClean="0"/>
              <a:t>“</a:t>
            </a:r>
            <a:r>
              <a:rPr lang="en-US" i="1" dirty="0" smtClean="0"/>
              <a:t>Sabotage </a:t>
            </a:r>
            <a:r>
              <a:rPr lang="en-US" dirty="0" smtClean="0"/>
              <a:t>meant I had come to see the superstructure of filth Americans call their way of life, and wanted to see it fall. To sabotage it, I thought maybe by talking bad and getting high, </a:t>
            </a:r>
            <a:r>
              <a:rPr lang="en-US" dirty="0" err="1" smtClean="0"/>
              <a:t>layin</a:t>
            </a:r>
            <a:r>
              <a:rPr lang="en-US" dirty="0" smtClean="0"/>
              <a:t> out on they whole chorus. But </a:t>
            </a:r>
            <a:r>
              <a:rPr lang="en-US" i="1" dirty="0" smtClean="0"/>
              <a:t>Target Study </a:t>
            </a:r>
            <a:r>
              <a:rPr lang="en-US" dirty="0" smtClean="0"/>
              <a:t>is trying to really study, like bomber crews do the soon to be destroyed cities. Less passive now, less uselessly ‘literary.’”</a:t>
            </a:r>
          </a:p>
          <a:p>
            <a:pPr marL="0" indent="0">
              <a:buNone/>
            </a:pPr>
            <a:endParaRPr lang="en-US" sz="1200" dirty="0" smtClean="0"/>
          </a:p>
          <a:p>
            <a:pPr marL="0" indent="0">
              <a:buNone/>
            </a:pPr>
            <a:r>
              <a:rPr lang="en-US" sz="2400" dirty="0" smtClean="0"/>
              <a:t>	From </a:t>
            </a:r>
            <a:r>
              <a:rPr lang="en-US" sz="2400" dirty="0" err="1" smtClean="0"/>
              <a:t>Amiri</a:t>
            </a:r>
            <a:r>
              <a:rPr lang="en-US" sz="2400" dirty="0" smtClean="0"/>
              <a:t> Baraka, “An Explanation of 	the Work,” </a:t>
            </a:r>
            <a:r>
              <a:rPr lang="en-US" sz="2400" i="1" dirty="0" smtClean="0"/>
              <a:t>Black Magic </a:t>
            </a:r>
            <a:r>
              <a:rPr lang="en-US" sz="2400" dirty="0" smtClean="0"/>
              <a:t>(1969)</a:t>
            </a:r>
          </a:p>
          <a:p>
            <a:endParaRPr lang="en-US" dirty="0"/>
          </a:p>
        </p:txBody>
      </p:sp>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3095" y="419100"/>
            <a:ext cx="3883025" cy="5730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354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rita dove penguin anth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735" y="477588"/>
            <a:ext cx="3700145" cy="599213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5471161" y="647700"/>
            <a:ext cx="5928359" cy="7719060"/>
          </a:xfrm>
        </p:spPr>
        <p:txBody>
          <a:bodyPr/>
          <a:lstStyle/>
          <a:p>
            <a:pPr marL="0" indent="0">
              <a:buNone/>
            </a:pPr>
            <a:endParaRPr lang="en-US" dirty="0" smtClean="0"/>
          </a:p>
          <a:p>
            <a:pPr marL="0" indent="0">
              <a:buNone/>
            </a:pPr>
            <a:r>
              <a:rPr lang="en-US" dirty="0" smtClean="0"/>
              <a:t>Includes poems by:</a:t>
            </a:r>
          </a:p>
          <a:p>
            <a:pPr lvl="1">
              <a:buFontTx/>
              <a:buChar char="-"/>
            </a:pPr>
            <a:r>
              <a:rPr lang="en-US" dirty="0" smtClean="0"/>
              <a:t>Etheridge Knight (1)</a:t>
            </a:r>
          </a:p>
          <a:p>
            <a:pPr lvl="1">
              <a:buFontTx/>
              <a:buChar char="-"/>
            </a:pPr>
            <a:r>
              <a:rPr lang="en-US" dirty="0" err="1" smtClean="0"/>
              <a:t>Amiri</a:t>
            </a:r>
            <a:r>
              <a:rPr lang="en-US" dirty="0" smtClean="0"/>
              <a:t> Baraka (4) </a:t>
            </a:r>
          </a:p>
          <a:p>
            <a:pPr lvl="1">
              <a:buFontTx/>
              <a:buChar char="-"/>
            </a:pPr>
            <a:r>
              <a:rPr lang="en-US" dirty="0" smtClean="0"/>
              <a:t>Audre Lorde (1)</a:t>
            </a:r>
          </a:p>
          <a:p>
            <a:pPr lvl="1">
              <a:buFontTx/>
              <a:buChar char="-"/>
            </a:pPr>
            <a:r>
              <a:rPr lang="en-US" dirty="0" smtClean="0"/>
              <a:t>Sonia Sanchez (1)</a:t>
            </a:r>
          </a:p>
          <a:p>
            <a:pPr lvl="1">
              <a:buFontTx/>
              <a:buChar char="-"/>
            </a:pPr>
            <a:r>
              <a:rPr lang="en-US" dirty="0" smtClean="0"/>
              <a:t>June Jordan (1) </a:t>
            </a:r>
          </a:p>
          <a:p>
            <a:pPr lvl="1">
              <a:buFontTx/>
              <a:buChar char="-"/>
            </a:pPr>
            <a:r>
              <a:rPr lang="en-US" dirty="0" err="1" smtClean="0"/>
              <a:t>Haki</a:t>
            </a:r>
            <a:r>
              <a:rPr lang="en-US" dirty="0" smtClean="0"/>
              <a:t> R. </a:t>
            </a:r>
            <a:r>
              <a:rPr lang="en-US" dirty="0" err="1" smtClean="0"/>
              <a:t>Madhubuti</a:t>
            </a:r>
            <a:r>
              <a:rPr lang="en-US" dirty="0" smtClean="0"/>
              <a:t> (2)</a:t>
            </a:r>
          </a:p>
          <a:p>
            <a:pPr marL="0" indent="0">
              <a:buNone/>
            </a:pPr>
            <a:endParaRPr lang="en-US" dirty="0" smtClean="0"/>
          </a:p>
          <a:p>
            <a:pPr marL="0" indent="0">
              <a:buNone/>
            </a:pPr>
            <a:r>
              <a:rPr lang="en-US" dirty="0" smtClean="0"/>
              <a:t>Apparently does NOT include enough:</a:t>
            </a:r>
          </a:p>
          <a:p>
            <a:pPr lvl="1">
              <a:buFontTx/>
              <a:buChar char="-"/>
            </a:pPr>
            <a:r>
              <a:rPr lang="en-US" dirty="0" smtClean="0"/>
              <a:t>Wallace Stevens (6)</a:t>
            </a:r>
            <a:endParaRPr lang="en-US" dirty="0"/>
          </a:p>
        </p:txBody>
      </p:sp>
    </p:spTree>
    <p:extLst>
      <p:ext uri="{BB962C8B-B14F-4D97-AF65-F5344CB8AC3E}">
        <p14:creationId xmlns:p14="http://schemas.microsoft.com/office/powerpoint/2010/main" val="2736925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757" y="848888"/>
            <a:ext cx="11903243" cy="5509200"/>
          </a:xfrm>
          <a:prstGeom prst="rect">
            <a:avLst/>
          </a:prstGeom>
        </p:spPr>
        <p:txBody>
          <a:bodyPr wrap="square">
            <a:spAutoFit/>
          </a:bodyPr>
          <a:lstStyle/>
          <a:p>
            <a:r>
              <a:rPr lang="en-US" sz="2800" dirty="0" smtClean="0"/>
              <a:t>“… </a:t>
            </a:r>
            <a:r>
              <a:rPr lang="en-US" sz="2800" dirty="0" smtClean="0">
                <a:solidFill>
                  <a:srgbClr val="FF0000"/>
                </a:solidFill>
              </a:rPr>
              <a:t>Dove is at pains to include angry outbursts as well as artistically ambitious meditations</a:t>
            </a:r>
            <a:r>
              <a:rPr lang="en-US" sz="2800" dirty="0" smtClean="0"/>
              <a:t>. … the new ‘literary standards’ behind this example of Baraka’s verse don’t immediately declare themselves. Printing something in short lines doesn’t make the writer a poet; it only makes him a person with a book of short lines.”</a:t>
            </a:r>
          </a:p>
          <a:p>
            <a:endParaRPr lang="en-US" sz="1200" dirty="0" smtClean="0"/>
          </a:p>
          <a:p>
            <a:r>
              <a:rPr lang="en-US" sz="2800" dirty="0" smtClean="0"/>
              <a:t>	</a:t>
            </a:r>
            <a:r>
              <a:rPr lang="en-US" sz="2400" dirty="0" smtClean="0"/>
              <a:t>From Helen </a:t>
            </a:r>
            <a:r>
              <a:rPr lang="en-US" sz="2400" dirty="0" err="1" smtClean="0"/>
              <a:t>Vendler</a:t>
            </a:r>
            <a:r>
              <a:rPr lang="en-US" sz="2400" dirty="0" smtClean="0"/>
              <a:t>, “Are These the Poems to Remember?” </a:t>
            </a:r>
            <a:r>
              <a:rPr lang="en-US" sz="2400" i="1" dirty="0" smtClean="0"/>
              <a:t>The New York Review of 	Books</a:t>
            </a:r>
            <a:r>
              <a:rPr lang="en-US" sz="2400" dirty="0" smtClean="0"/>
              <a:t>, 	November 24, 2011.</a:t>
            </a:r>
            <a:endParaRPr lang="en-US" sz="2800" dirty="0" smtClean="0"/>
          </a:p>
          <a:p>
            <a:endParaRPr lang="en-US" sz="2800" dirty="0" smtClean="0"/>
          </a:p>
          <a:p>
            <a:r>
              <a:rPr lang="en-US" sz="2800" dirty="0" smtClean="0"/>
              <a:t>“It is astounding to me </a:t>
            </a:r>
            <a:r>
              <a:rPr lang="en-US" sz="2800" dirty="0" smtClean="0">
                <a:solidFill>
                  <a:srgbClr val="FF0000"/>
                </a:solidFill>
              </a:rPr>
              <a:t>how utterly </a:t>
            </a:r>
            <a:r>
              <a:rPr lang="en-US" sz="2800" dirty="0" err="1" smtClean="0">
                <a:solidFill>
                  <a:srgbClr val="FF0000"/>
                </a:solidFill>
              </a:rPr>
              <a:t>Vendler</a:t>
            </a:r>
            <a:r>
              <a:rPr lang="en-US" sz="2800" dirty="0" smtClean="0">
                <a:solidFill>
                  <a:srgbClr val="FF0000"/>
                </a:solidFill>
              </a:rPr>
              <a:t> misreads my critical assessment of the Black Arts Movement</a:t>
            </a:r>
            <a:r>
              <a:rPr lang="en-US" sz="2800" dirty="0" smtClean="0"/>
              <a:t>, construing my straightforward account of their defiant manifesto as endorsement of their tactics …”</a:t>
            </a:r>
          </a:p>
          <a:p>
            <a:endParaRPr lang="en-US" sz="1200" dirty="0" smtClean="0"/>
          </a:p>
          <a:p>
            <a:r>
              <a:rPr lang="en-US" sz="2800" dirty="0" smtClean="0"/>
              <a:t>	</a:t>
            </a:r>
            <a:r>
              <a:rPr lang="en-US" sz="2400" dirty="0" smtClean="0"/>
              <a:t>From Rita Dove, “Defending an Anthology,” </a:t>
            </a:r>
            <a:r>
              <a:rPr lang="en-US" sz="2400" i="1" dirty="0" smtClean="0"/>
              <a:t>New York Review of Books</a:t>
            </a:r>
            <a:r>
              <a:rPr lang="en-US" sz="2400" dirty="0" smtClean="0"/>
              <a:t>, December 	22, 2011.</a:t>
            </a:r>
            <a:endParaRPr lang="en-US" sz="2800" dirty="0"/>
          </a:p>
        </p:txBody>
      </p:sp>
    </p:spTree>
    <p:extLst>
      <p:ext uri="{BB962C8B-B14F-4D97-AF65-F5344CB8AC3E}">
        <p14:creationId xmlns:p14="http://schemas.microsoft.com/office/powerpoint/2010/main" val="2189790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1" y="1319439"/>
            <a:ext cx="10515600" cy="4351338"/>
          </a:xfrm>
        </p:spPr>
        <p:txBody>
          <a:bodyPr>
            <a:normAutofit/>
          </a:bodyPr>
          <a:lstStyle/>
          <a:p>
            <a:pPr marL="0" indent="0">
              <a:buNone/>
            </a:pPr>
            <a:r>
              <a:rPr lang="en-US" dirty="0" smtClean="0"/>
              <a:t>“</a:t>
            </a:r>
            <a:r>
              <a:rPr lang="en-US" dirty="0"/>
              <a:t>I think what Black Arts did was inspire a whole lot of Black people to write. Moreover, </a:t>
            </a:r>
            <a:r>
              <a:rPr lang="en-US" dirty="0">
                <a:solidFill>
                  <a:srgbClr val="FF0000"/>
                </a:solidFill>
              </a:rPr>
              <a:t>there would be no multi-culturalism movement without Black Arts</a:t>
            </a:r>
            <a:r>
              <a:rPr lang="en-US" dirty="0"/>
              <a:t>. Latinos, Asian Americans, and others all say they began writing as a result of the example of the 1960s. Blacks gave the example that you don’t have to assimilate. </a:t>
            </a:r>
            <a:r>
              <a:rPr lang="en-US" dirty="0">
                <a:solidFill>
                  <a:srgbClr val="FF0000"/>
                </a:solidFill>
              </a:rPr>
              <a:t>You could do your own thing, get into your own background, your own history, your own tradition and your own culture.</a:t>
            </a:r>
            <a:r>
              <a:rPr lang="en-US" dirty="0"/>
              <a:t> I think the challenge is for cultural sovereignty and Black Arts struck a blow for that</a:t>
            </a:r>
            <a:r>
              <a:rPr lang="en-US" dirty="0" smtClean="0"/>
              <a:t>.”</a:t>
            </a:r>
          </a:p>
          <a:p>
            <a:pPr marL="0" indent="0">
              <a:buNone/>
            </a:pPr>
            <a:endParaRPr lang="en-US" sz="1400" dirty="0" smtClean="0"/>
          </a:p>
          <a:p>
            <a:pPr marL="0" indent="0">
              <a:buNone/>
            </a:pPr>
            <a:r>
              <a:rPr lang="en-US" sz="2400" dirty="0" smtClean="0"/>
              <a:t>	Ishmael Reed, a 1995 interview quoted in </a:t>
            </a:r>
            <a:r>
              <a:rPr lang="en-US" sz="2400" i="1" dirty="0" smtClean="0"/>
              <a:t>The Oxford Companion to African	American Literature</a:t>
            </a:r>
            <a:r>
              <a:rPr lang="en-US" sz="2400" dirty="0"/>
              <a:t> </a:t>
            </a:r>
            <a:r>
              <a:rPr lang="en-US" sz="2400" dirty="0" smtClean="0"/>
              <a:t>(1997): 70.</a:t>
            </a:r>
          </a:p>
          <a:p>
            <a:endParaRPr lang="en-US" dirty="0"/>
          </a:p>
        </p:txBody>
      </p:sp>
    </p:spTree>
    <p:extLst>
      <p:ext uri="{BB962C8B-B14F-4D97-AF65-F5344CB8AC3E}">
        <p14:creationId xmlns:p14="http://schemas.microsoft.com/office/powerpoint/2010/main" val="40279434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TotalTime>
  <Words>1877</Words>
  <Application>Microsoft Office PowerPoint</Application>
  <PresentationFormat>Widescreen</PresentationFormat>
  <Paragraphs>319</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Courier New</vt:lpstr>
      <vt:lpstr>Source Sans Pro</vt:lpstr>
      <vt:lpstr>Office Theme</vt:lpstr>
      <vt:lpstr>Measured Unrest in the Poetry of the Black Arts Movement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Sentiment analysis &amp; literary study</vt:lpstr>
      <vt:lpstr>What is machine learning?</vt:lpstr>
      <vt:lpstr>Sentiment analysis</vt:lpstr>
      <vt:lpstr>Sentiment classifiers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Carolyn M. Rodgers, “Black Poetry—Where It’s At,” (1969)</vt:lpstr>
      <vt:lpstr>I. A. Richards, Practical Criticism (1929)</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Measured Unrest in the Poetry of the Black Arts Movement</dc:title>
  <dc:creator>Ethan Reed</dc:creator>
  <cp:lastModifiedBy>Ethan Reed</cp:lastModifiedBy>
  <cp:revision>112</cp:revision>
  <dcterms:created xsi:type="dcterms:W3CDTF">2018-05-02T01:27:55Z</dcterms:created>
  <dcterms:modified xsi:type="dcterms:W3CDTF">2018-05-02T13:58:19Z</dcterms:modified>
</cp:coreProperties>
</file>