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Helvetica Neue"/>
          <a:ea typeface="Helvetica Neue"/>
          <a:cs typeface="Helvetica Neue"/>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
          <a:latin typeface="Helvetica Neue"/>
          <a:ea typeface="Helvetica Neue"/>
          <a:cs typeface="Helvetica Neue"/>
        </a:font>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
          <a:latin typeface="Helvetica Neue"/>
          <a:ea typeface="Helvetica Neue"/>
          <a:cs typeface="Helvetica Neue"/>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0" name="Shape 150"/>
          <p:cNvSpPr/>
          <p:nvPr>
            <p:ph type="sldImg"/>
          </p:nvPr>
        </p:nvSpPr>
        <p:spPr>
          <a:xfrm>
            <a:off x="1143000" y="685800"/>
            <a:ext cx="4572000" cy="3429000"/>
          </a:xfrm>
          <a:prstGeom prst="rect">
            <a:avLst/>
          </a:prstGeom>
        </p:spPr>
        <p:txBody>
          <a:bodyPr/>
          <a:lstStyle/>
          <a:p>
            <a:pPr/>
          </a:p>
        </p:txBody>
      </p:sp>
      <p:sp>
        <p:nvSpPr>
          <p:cNvPr id="151" name="Shape 15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2"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759459">
              <a:spcBef>
                <a:spcPts val="0"/>
              </a:spcBef>
              <a:buSzTx/>
              <a:buNone/>
              <a:defRPr sz="3312">
                <a:latin typeface="+mn-lt"/>
                <a:ea typeface="+mn-ea"/>
                <a:cs typeface="+mn-cs"/>
                <a:sym typeface="MCQ Global Bold"/>
              </a:defRPr>
            </a:lvl1pPr>
          </a:lstStyle>
          <a:p>
            <a:pPr/>
            <a:r>
              <a:t>Author and Date</a:t>
            </a:r>
          </a:p>
        </p:txBody>
      </p:sp>
      <p:sp>
        <p:nvSpPr>
          <p:cNvPr id="13"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4" name="Body Level One…"/>
          <p:cNvSpPr txBox="1"/>
          <p:nvPr>
            <p:ph type="body" sz="quarter" idx="1" hasCustomPrompt="1"/>
          </p:nvPr>
        </p:nvSpPr>
        <p:spPr>
          <a:xfrm>
            <a:off x="1201342" y="7223190"/>
            <a:ext cx="21971001" cy="1905001"/>
          </a:xfrm>
          <a:prstGeom prst="rect">
            <a:avLst/>
          </a:prstGeom>
        </p:spPr>
        <p:txBody>
          <a:bodyPr/>
          <a:lstStyle>
            <a:lvl1pPr marL="0" indent="0" defTabSz="825500">
              <a:spcBef>
                <a:spcPts val="0"/>
              </a:spcBef>
              <a:buSzTx/>
              <a:buNone/>
              <a:defRPr sz="5500">
                <a:latin typeface="+mn-lt"/>
                <a:ea typeface="+mn-ea"/>
                <a:cs typeface="+mn-cs"/>
                <a:sym typeface="MCQ Global Bold"/>
              </a:defRPr>
            </a:lvl1pPr>
            <a:lvl2pPr marL="0" indent="457200" defTabSz="825500">
              <a:spcBef>
                <a:spcPts val="0"/>
              </a:spcBef>
              <a:buSzTx/>
              <a:buNone/>
              <a:defRPr sz="5500">
                <a:latin typeface="+mn-lt"/>
                <a:ea typeface="+mn-ea"/>
                <a:cs typeface="+mn-cs"/>
                <a:sym typeface="MCQ Global Bold"/>
              </a:defRPr>
            </a:lvl2pPr>
            <a:lvl3pPr marL="0" indent="914400" defTabSz="825500">
              <a:spcBef>
                <a:spcPts val="0"/>
              </a:spcBef>
              <a:buSzTx/>
              <a:buNone/>
              <a:defRPr sz="5500">
                <a:latin typeface="+mn-lt"/>
                <a:ea typeface="+mn-ea"/>
                <a:cs typeface="+mn-cs"/>
                <a:sym typeface="MCQ Global Bold"/>
              </a:defRPr>
            </a:lvl3pPr>
            <a:lvl4pPr marL="0" indent="1371600" defTabSz="825500">
              <a:spcBef>
                <a:spcPts val="0"/>
              </a:spcBef>
              <a:buSzTx/>
              <a:buNone/>
              <a:defRPr sz="5500">
                <a:latin typeface="+mn-lt"/>
                <a:ea typeface="+mn-ea"/>
                <a:cs typeface="+mn-cs"/>
                <a:sym typeface="MCQ Global Bold"/>
              </a:defRPr>
            </a:lvl4pPr>
            <a:lvl5pPr marL="0" indent="1828800" defTabSz="825500">
              <a:spcBef>
                <a:spcPts val="0"/>
              </a:spcBef>
              <a:buSzTx/>
              <a:buNone/>
              <a:defRPr sz="5500">
                <a:latin typeface="+mn-lt"/>
                <a:ea typeface="+mn-ea"/>
                <a:cs typeface="+mn-cs"/>
                <a:sym typeface="MCQ Global Bold"/>
              </a:defRPr>
            </a:lvl5pPr>
          </a:lstStyle>
          <a:p>
            <a:pPr/>
            <a:r>
              <a:t>Presentation Subtitle</a:t>
            </a:r>
          </a:p>
          <a:p>
            <a:pPr lvl="1"/>
            <a:r>
              <a:t/>
            </a:r>
          </a:p>
          <a:p>
            <a:pPr lvl="2"/>
            <a:r>
              <a:t/>
            </a:r>
          </a:p>
          <a:p>
            <a:pPr lvl="3"/>
            <a:r>
              <a:t/>
            </a:r>
          </a:p>
          <a:p>
            <a:pPr lvl="4"/>
            <a:r>
              <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00"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vl1pPr>
            <a:lvl2pPr marL="0" indent="457200" algn="ctr">
              <a:lnSpc>
                <a:spcPct val="80000"/>
              </a:lnSpc>
              <a:spcBef>
                <a:spcPts val="0"/>
              </a:spcBef>
              <a:buSzTx/>
              <a:buNone/>
              <a:defRPr spc="-232" sz="11600"/>
            </a:lvl2pPr>
            <a:lvl3pPr marL="0" indent="914400" algn="ctr">
              <a:lnSpc>
                <a:spcPct val="80000"/>
              </a:lnSpc>
              <a:spcBef>
                <a:spcPts val="0"/>
              </a:spcBef>
              <a:buSzTx/>
              <a:buNone/>
              <a:defRPr spc="-232" sz="11600"/>
            </a:lvl3pPr>
            <a:lvl4pPr marL="0" indent="1371600" algn="ctr">
              <a:lnSpc>
                <a:spcPct val="80000"/>
              </a:lnSpc>
              <a:spcBef>
                <a:spcPts val="0"/>
              </a:spcBef>
              <a:buSzTx/>
              <a:buNone/>
              <a:defRPr spc="-232" sz="11600"/>
            </a:lvl4pPr>
            <a:lvl5pPr marL="0" indent="1828800" algn="ctr">
              <a:lnSpc>
                <a:spcPct val="80000"/>
              </a:lnSpc>
              <a:spcBef>
                <a:spcPts val="0"/>
              </a:spcBef>
              <a:buSzTx/>
              <a:buNone/>
              <a:defRPr spc="-232" sz="11600"/>
            </a:lvl5pPr>
          </a:lstStyle>
          <a:p>
            <a:pPr/>
            <a:r>
              <a:t>Statement</a:t>
            </a:r>
          </a:p>
          <a:p>
            <a:pPr lvl="1"/>
            <a:r>
              <a:t/>
            </a:r>
          </a:p>
          <a:p>
            <a:pPr lvl="2"/>
            <a:r>
              <a:t/>
            </a:r>
          </a:p>
          <a:p>
            <a:pPr lvl="3"/>
            <a:r>
              <a:t/>
            </a:r>
          </a:p>
          <a:p>
            <a:pPr lvl="4"/>
            <a:r>
              <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8"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pc="-250" sz="25000">
                <a:latin typeface="+mn-lt"/>
                <a:ea typeface="+mn-ea"/>
                <a:cs typeface="+mn-cs"/>
                <a:sym typeface="MCQ Global Bold"/>
              </a:defRPr>
            </a:lvl1pPr>
            <a:lvl2pPr marL="0" indent="457200" algn="ctr">
              <a:lnSpc>
                <a:spcPct val="80000"/>
              </a:lnSpc>
              <a:spcBef>
                <a:spcPts val="0"/>
              </a:spcBef>
              <a:buSzTx/>
              <a:buNone/>
              <a:defRPr spc="-250" sz="25000">
                <a:latin typeface="+mn-lt"/>
                <a:ea typeface="+mn-ea"/>
                <a:cs typeface="+mn-cs"/>
                <a:sym typeface="MCQ Global Bold"/>
              </a:defRPr>
            </a:lvl2pPr>
            <a:lvl3pPr marL="0" indent="914400" algn="ctr">
              <a:lnSpc>
                <a:spcPct val="80000"/>
              </a:lnSpc>
              <a:spcBef>
                <a:spcPts val="0"/>
              </a:spcBef>
              <a:buSzTx/>
              <a:buNone/>
              <a:defRPr spc="-250" sz="25000">
                <a:latin typeface="+mn-lt"/>
                <a:ea typeface="+mn-ea"/>
                <a:cs typeface="+mn-cs"/>
                <a:sym typeface="MCQ Global Bold"/>
              </a:defRPr>
            </a:lvl3pPr>
            <a:lvl4pPr marL="0" indent="1371600" algn="ctr">
              <a:lnSpc>
                <a:spcPct val="80000"/>
              </a:lnSpc>
              <a:spcBef>
                <a:spcPts val="0"/>
              </a:spcBef>
              <a:buSzTx/>
              <a:buNone/>
              <a:defRPr spc="-250" sz="25000">
                <a:latin typeface="+mn-lt"/>
                <a:ea typeface="+mn-ea"/>
                <a:cs typeface="+mn-cs"/>
                <a:sym typeface="MCQ Global Bold"/>
              </a:defRPr>
            </a:lvl4pPr>
            <a:lvl5pPr marL="0" indent="1828800" algn="ctr">
              <a:lnSpc>
                <a:spcPct val="80000"/>
              </a:lnSpc>
              <a:spcBef>
                <a:spcPts val="0"/>
              </a:spcBef>
              <a:buSzTx/>
              <a:buNone/>
              <a:defRPr spc="-250" sz="25000">
                <a:latin typeface="+mn-lt"/>
                <a:ea typeface="+mn-ea"/>
                <a:cs typeface="+mn-cs"/>
                <a:sym typeface="MCQ Global Bold"/>
              </a:defRPr>
            </a:lvl5pPr>
          </a:lstStyle>
          <a:p>
            <a:pPr/>
            <a:r>
              <a:t>100%</a:t>
            </a:r>
          </a:p>
          <a:p>
            <a:pPr lvl="1"/>
            <a:r>
              <a:t/>
            </a:r>
          </a:p>
          <a:p>
            <a:pPr lvl="2"/>
            <a:r>
              <a:t/>
            </a:r>
          </a:p>
          <a:p>
            <a:pPr lvl="3"/>
            <a:r>
              <a:t/>
            </a:r>
          </a:p>
          <a:p>
            <a:pPr lvl="4"/>
            <a:r>
              <a:t/>
            </a:r>
          </a:p>
        </p:txBody>
      </p:sp>
      <p:sp>
        <p:nvSpPr>
          <p:cNvPr id="109"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59459">
              <a:spcBef>
                <a:spcPts val="0"/>
              </a:spcBef>
              <a:buSzTx/>
              <a:buNone/>
              <a:defRPr sz="5060">
                <a:latin typeface="+mn-lt"/>
                <a:ea typeface="+mn-ea"/>
                <a:cs typeface="+mn-cs"/>
                <a:sym typeface="MCQ Global Bold"/>
              </a:defRPr>
            </a:lvl1pPr>
          </a:lstStyle>
          <a:p>
            <a:pPr/>
            <a:r>
              <a:t>Fact information</a:t>
            </a: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7"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759459">
              <a:spcBef>
                <a:spcPts val="0"/>
              </a:spcBef>
              <a:buSzTx/>
              <a:buNone/>
              <a:defRPr sz="3312">
                <a:latin typeface="+mn-lt"/>
                <a:ea typeface="+mn-ea"/>
                <a:cs typeface="+mn-cs"/>
                <a:sym typeface="MCQ Global Bold"/>
              </a:defRPr>
            </a:lvl1pPr>
          </a:lstStyle>
          <a:p>
            <a:pPr/>
            <a:r>
              <a:t>Attribution</a:t>
            </a:r>
          </a:p>
        </p:txBody>
      </p:sp>
      <p:sp>
        <p:nvSpPr>
          <p:cNvPr id="118" name="Body Level One…"/>
          <p:cNvSpPr txBox="1"/>
          <p:nvPr>
            <p:ph type="body" sz="half" idx="1" hasCustomPrompt="1"/>
          </p:nvPr>
        </p:nvSpPr>
        <p:spPr>
          <a:xfrm>
            <a:off x="1753923" y="4939860"/>
            <a:ext cx="20876154" cy="3836280"/>
          </a:xfrm>
          <a:prstGeom prst="rect">
            <a:avLst/>
          </a:prstGeom>
        </p:spPr>
        <p:txBody>
          <a:bodyPr/>
          <a:lstStyle>
            <a:lvl1pPr marL="638923" indent="-469900">
              <a:lnSpc>
                <a:spcPct val="90000"/>
              </a:lnSpc>
              <a:spcBef>
                <a:spcPts val="0"/>
              </a:spcBef>
              <a:buSzTx/>
              <a:buNone/>
              <a:defRPr spc="-170" sz="8500"/>
            </a:lvl1pPr>
            <a:lvl2pPr marL="638923" indent="-12700">
              <a:lnSpc>
                <a:spcPct val="90000"/>
              </a:lnSpc>
              <a:spcBef>
                <a:spcPts val="0"/>
              </a:spcBef>
              <a:buSzTx/>
              <a:buNone/>
              <a:defRPr spc="-170" sz="8500"/>
            </a:lvl2pPr>
            <a:lvl3pPr marL="638923" indent="444500">
              <a:lnSpc>
                <a:spcPct val="90000"/>
              </a:lnSpc>
              <a:spcBef>
                <a:spcPts val="0"/>
              </a:spcBef>
              <a:buSzTx/>
              <a:buNone/>
              <a:defRPr spc="-170" sz="8500"/>
            </a:lvl3pPr>
            <a:lvl4pPr marL="638923" indent="901700">
              <a:lnSpc>
                <a:spcPct val="90000"/>
              </a:lnSpc>
              <a:spcBef>
                <a:spcPts val="0"/>
              </a:spcBef>
              <a:buSzTx/>
              <a:buNone/>
              <a:defRPr spc="-170" sz="8500"/>
            </a:lvl4pPr>
            <a:lvl5pPr marL="638923" indent="1358900">
              <a:lnSpc>
                <a:spcPct val="90000"/>
              </a:lnSpc>
              <a:spcBef>
                <a:spcPts val="0"/>
              </a:spcBef>
              <a:buSzTx/>
              <a:buNone/>
              <a:defRPr spc="-170" sz="8500"/>
            </a:lvl5pPr>
          </a:lstStyle>
          <a:p>
            <a:pPr/>
            <a:r>
              <a:t>“Notable Quote”</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26"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7"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8"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36"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2"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3"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4"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spcBef>
                <a:spcPts val="0"/>
              </a:spcBef>
              <a:buSzTx/>
              <a:buNone/>
              <a:defRPr b="1" sz="3600">
                <a:latin typeface="Helvetica Neue"/>
                <a:ea typeface="Helvetica Neue"/>
                <a:cs typeface="Helvetica Neue"/>
                <a:sym typeface="Helvetica Neue"/>
              </a:defRPr>
            </a:lvl1pPr>
          </a:lstStyle>
          <a:p>
            <a:pPr/>
            <a:r>
              <a:t>Author and Date</a:t>
            </a:r>
          </a:p>
        </p:txBody>
      </p:sp>
      <p:sp>
        <p:nvSpPr>
          <p:cNvPr id="25" name="Body Level One…"/>
          <p:cNvSpPr txBox="1"/>
          <p:nvPr>
            <p:ph type="body" sz="quarter" idx="1" hasCustomPrompt="1"/>
          </p:nvPr>
        </p:nvSpPr>
        <p:spPr>
          <a:xfrm>
            <a:off x="1206500" y="11609910"/>
            <a:ext cx="21971000" cy="1116952"/>
          </a:xfrm>
          <a:prstGeom prst="rect">
            <a:avLst/>
          </a:prstGeom>
        </p:spPr>
        <p:txBody>
          <a:bodyPr/>
          <a:lstStyle>
            <a:lvl1pPr marL="0" indent="0" defTabSz="825500">
              <a:spcBef>
                <a:spcPts val="0"/>
              </a:spcBef>
              <a:buSzTx/>
              <a:buNone/>
              <a:defRPr sz="5500">
                <a:latin typeface="+mn-lt"/>
                <a:ea typeface="+mn-ea"/>
                <a:cs typeface="+mn-cs"/>
                <a:sym typeface="MCQ Global Bold"/>
              </a:defRPr>
            </a:lvl1pPr>
            <a:lvl2pPr marL="0" indent="457200" defTabSz="825500">
              <a:spcBef>
                <a:spcPts val="0"/>
              </a:spcBef>
              <a:buSzTx/>
              <a:buNone/>
              <a:defRPr sz="5500">
                <a:latin typeface="+mn-lt"/>
                <a:ea typeface="+mn-ea"/>
                <a:cs typeface="+mn-cs"/>
                <a:sym typeface="MCQ Global Bold"/>
              </a:defRPr>
            </a:lvl2pPr>
            <a:lvl3pPr marL="0" indent="914400" defTabSz="825500">
              <a:spcBef>
                <a:spcPts val="0"/>
              </a:spcBef>
              <a:buSzTx/>
              <a:buNone/>
              <a:defRPr sz="5500">
                <a:latin typeface="+mn-lt"/>
                <a:ea typeface="+mn-ea"/>
                <a:cs typeface="+mn-cs"/>
                <a:sym typeface="MCQ Global Bold"/>
              </a:defRPr>
            </a:lvl3pPr>
            <a:lvl4pPr marL="0" indent="1371600" defTabSz="825500">
              <a:spcBef>
                <a:spcPts val="0"/>
              </a:spcBef>
              <a:buSzTx/>
              <a:buNone/>
              <a:defRPr sz="5500">
                <a:latin typeface="+mn-lt"/>
                <a:ea typeface="+mn-ea"/>
                <a:cs typeface="+mn-cs"/>
                <a:sym typeface="MCQ Global Bold"/>
              </a:defRPr>
            </a:lvl4pPr>
            <a:lvl5pPr marL="0" indent="1828800" defTabSz="825500">
              <a:spcBef>
                <a:spcPts val="0"/>
              </a:spcBef>
              <a:buSzTx/>
              <a:buNone/>
              <a:defRPr sz="5500">
                <a:latin typeface="+mn-lt"/>
                <a:ea typeface="+mn-ea"/>
                <a:cs typeface="+mn-cs"/>
                <a:sym typeface="MCQ Global Bold"/>
              </a:defRPr>
            </a:lvl5pPr>
          </a:lstStyle>
          <a:p>
            <a:pPr/>
            <a:r>
              <a:t>Presentation Subtitle</a:t>
            </a:r>
          </a:p>
          <a:p>
            <a:pPr lvl="1"/>
            <a:r>
              <a:t/>
            </a:r>
          </a:p>
          <a:p>
            <a:pPr lvl="2"/>
            <a:r>
              <a:t/>
            </a:r>
          </a:p>
          <a:p>
            <a:pPr lvl="3"/>
            <a:r>
              <a:t/>
            </a:r>
          </a:p>
          <a:p>
            <a:pPr lvl="4"/>
            <a:r>
              <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33"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4"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5" name="Body Level One…"/>
          <p:cNvSpPr txBox="1"/>
          <p:nvPr>
            <p:ph type="body" sz="quarter" idx="1" hasCustomPrompt="1"/>
          </p:nvPr>
        </p:nvSpPr>
        <p:spPr>
          <a:xfrm>
            <a:off x="1206500" y="7060576"/>
            <a:ext cx="9779000" cy="5385424"/>
          </a:xfrm>
          <a:prstGeom prst="rect">
            <a:avLst/>
          </a:prstGeom>
        </p:spPr>
        <p:txBody>
          <a:bodyPr/>
          <a:lstStyle>
            <a:lvl1pPr marL="0" indent="0" defTabSz="825500">
              <a:spcBef>
                <a:spcPts val="0"/>
              </a:spcBef>
              <a:buSzTx/>
              <a:buNone/>
              <a:defRPr sz="5500">
                <a:latin typeface="+mn-lt"/>
                <a:ea typeface="+mn-ea"/>
                <a:cs typeface="+mn-cs"/>
                <a:sym typeface="MCQ Global Bold"/>
              </a:defRPr>
            </a:lvl1pPr>
            <a:lvl2pPr marL="0" indent="457200" defTabSz="825500">
              <a:spcBef>
                <a:spcPts val="0"/>
              </a:spcBef>
              <a:buSzTx/>
              <a:buNone/>
              <a:defRPr sz="5500">
                <a:latin typeface="+mn-lt"/>
                <a:ea typeface="+mn-ea"/>
                <a:cs typeface="+mn-cs"/>
                <a:sym typeface="MCQ Global Bold"/>
              </a:defRPr>
            </a:lvl2pPr>
            <a:lvl3pPr marL="0" indent="914400" defTabSz="825500">
              <a:spcBef>
                <a:spcPts val="0"/>
              </a:spcBef>
              <a:buSzTx/>
              <a:buNone/>
              <a:defRPr sz="5500">
                <a:latin typeface="+mn-lt"/>
                <a:ea typeface="+mn-ea"/>
                <a:cs typeface="+mn-cs"/>
                <a:sym typeface="MCQ Global Bold"/>
              </a:defRPr>
            </a:lvl3pPr>
            <a:lvl4pPr marL="0" indent="1371600" defTabSz="825500">
              <a:spcBef>
                <a:spcPts val="0"/>
              </a:spcBef>
              <a:buSzTx/>
              <a:buNone/>
              <a:defRPr sz="5500">
                <a:latin typeface="+mn-lt"/>
                <a:ea typeface="+mn-ea"/>
                <a:cs typeface="+mn-cs"/>
                <a:sym typeface="MCQ Global Bold"/>
              </a:defRPr>
            </a:lvl4pPr>
            <a:lvl5pPr marL="0" indent="1828800" defTabSz="825500">
              <a:spcBef>
                <a:spcPts val="0"/>
              </a:spcBef>
              <a:buSzTx/>
              <a:buNone/>
              <a:defRPr sz="5500">
                <a:latin typeface="+mn-lt"/>
                <a:ea typeface="+mn-ea"/>
                <a:cs typeface="+mn-cs"/>
                <a:sym typeface="MCQ Global Bold"/>
              </a:defRPr>
            </a:lvl5pPr>
          </a:lstStyle>
          <a:p>
            <a:pPr/>
            <a:r>
              <a:t>Slide Subtitle</a:t>
            </a:r>
          </a:p>
          <a:p>
            <a:pPr lvl="1"/>
            <a:r>
              <a:t/>
            </a:r>
          </a:p>
          <a:p>
            <a:pPr lvl="2"/>
            <a:r>
              <a:t/>
            </a:r>
          </a:p>
          <a:p>
            <a:pPr lvl="3"/>
            <a:r>
              <a:t/>
            </a:r>
          </a:p>
          <a:p>
            <a:pPr lvl="4"/>
            <a:r>
              <a:t/>
            </a:r>
          </a:p>
        </p:txBody>
      </p:sp>
      <p:pic>
        <p:nvPicPr>
          <p:cNvPr id="36" name="macquarie-logo.jpg" descr="macquarie-logo.jpg"/>
          <p:cNvPicPr>
            <a:picLocks noChangeAspect="1"/>
          </p:cNvPicPr>
          <p:nvPr/>
        </p:nvPicPr>
        <p:blipFill>
          <a:blip r:embed="rId2">
            <a:extLst/>
          </a:blip>
          <a:stretch>
            <a:fillRect/>
          </a:stretch>
        </p:blipFill>
        <p:spPr>
          <a:xfrm>
            <a:off x="765471" y="785978"/>
            <a:ext cx="4978401" cy="876301"/>
          </a:xfrm>
          <a:prstGeom prst="rect">
            <a:avLst/>
          </a:prstGeom>
          <a:ln w="12700">
            <a:miter lim="400000"/>
          </a:ln>
        </p:spPr>
      </p:pic>
      <p:sp>
        <p:nvSpPr>
          <p:cNvPr id="37"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4" name="Slide Title"/>
          <p:cNvSpPr txBox="1"/>
          <p:nvPr>
            <p:ph type="title" hasCustomPrompt="1"/>
          </p:nvPr>
        </p:nvSpPr>
        <p:spPr>
          <a:prstGeom prst="rect">
            <a:avLst/>
          </a:prstGeom>
        </p:spPr>
        <p:txBody>
          <a:bodyPr/>
          <a:lstStyle/>
          <a:p>
            <a:pPr/>
            <a:r>
              <a:t>Slide Title</a:t>
            </a:r>
          </a:p>
        </p:txBody>
      </p:sp>
      <p:sp>
        <p:nvSpPr>
          <p:cNvPr id="45"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59459">
              <a:spcBef>
                <a:spcPts val="0"/>
              </a:spcBef>
              <a:buSzTx/>
              <a:buNone/>
              <a:defRPr sz="5060">
                <a:latin typeface="+mn-lt"/>
                <a:ea typeface="+mn-ea"/>
                <a:cs typeface="+mn-cs"/>
                <a:sym typeface="MCQ Global Bold"/>
              </a:defRPr>
            </a:lvl1pPr>
          </a:lstStyle>
          <a:p>
            <a:pPr/>
            <a:r>
              <a:t>Slide Subtitle</a:t>
            </a:r>
          </a:p>
        </p:txBody>
      </p:sp>
      <p:sp>
        <p:nvSpPr>
          <p:cNvPr id="46"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4"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2"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759459">
              <a:spcBef>
                <a:spcPts val="0"/>
              </a:spcBef>
              <a:buSzTx/>
              <a:buNone/>
              <a:defRPr sz="5060">
                <a:latin typeface="+mn-lt"/>
                <a:ea typeface="+mn-ea"/>
                <a:cs typeface="+mn-cs"/>
                <a:sym typeface="MCQ Global Bold"/>
              </a:defRPr>
            </a:lvl1pPr>
          </a:lstStyle>
          <a:p>
            <a:pPr/>
            <a:r>
              <a:t>Slide Subtitle</a:t>
            </a:r>
          </a:p>
        </p:txBody>
      </p:sp>
      <p:sp>
        <p:nvSpPr>
          <p:cNvPr id="63"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4"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5"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3" name="Section Title"/>
          <p:cNvSpPr txBox="1"/>
          <p:nvPr>
            <p:ph type="title" hasCustomPrompt="1"/>
          </p:nvPr>
        </p:nvSpPr>
        <p:spPr>
          <a:xfrm>
            <a:off x="1206496" y="4533900"/>
            <a:ext cx="21971004" cy="4648200"/>
          </a:xfrm>
          <a:prstGeom prst="rect">
            <a:avLst/>
          </a:prstGeom>
        </p:spPr>
        <p:txBody>
          <a:bodyPr anchor="ctr"/>
          <a:lstStyle>
            <a:lvl1pPr>
              <a:defRPr spc="-232" sz="11600">
                <a:latin typeface="MCQ Global Regular"/>
                <a:ea typeface="MCQ Global Regular"/>
                <a:cs typeface="MCQ Global Regular"/>
                <a:sym typeface="MCQ Global Regular"/>
              </a:defRPr>
            </a:lvl1pPr>
          </a:lstStyle>
          <a:p>
            <a:pPr/>
            <a:r>
              <a:t>Section Title</a:t>
            </a:r>
          </a:p>
        </p:txBody>
      </p:sp>
      <p:sp>
        <p:nvSpPr>
          <p:cNvPr id="74"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1"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2"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59459">
              <a:spcBef>
                <a:spcPts val="0"/>
              </a:spcBef>
              <a:buSzTx/>
              <a:buNone/>
              <a:defRPr sz="5060">
                <a:latin typeface="+mn-lt"/>
                <a:ea typeface="+mn-ea"/>
                <a:cs typeface="+mn-cs"/>
                <a:sym typeface="MCQ Global Bold"/>
              </a:defRPr>
            </a:lvl1pPr>
          </a:lstStyle>
          <a:p>
            <a:pPr/>
            <a:r>
              <a:t>Slide Subtitle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90"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91"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59459">
              <a:spcBef>
                <a:spcPts val="0"/>
              </a:spcBef>
              <a:buSzTx/>
              <a:buNone/>
              <a:defRPr sz="5060">
                <a:latin typeface="+mn-lt"/>
                <a:ea typeface="+mn-ea"/>
                <a:cs typeface="+mn-cs"/>
                <a:sym typeface="MCQ Global Bold"/>
              </a:defRPr>
            </a:lvl1pPr>
          </a:lstStyle>
          <a:p>
            <a:pPr/>
            <a:r>
              <a:t>Agenda Subtitle</a:t>
            </a:r>
          </a:p>
        </p:txBody>
      </p:sp>
      <p:sp>
        <p:nvSpPr>
          <p:cNvPr id="92" name="Body Level One…"/>
          <p:cNvSpPr txBox="1"/>
          <p:nvPr>
            <p:ph type="body" idx="1" hasCustomPrompt="1"/>
          </p:nvPr>
        </p:nvSpPr>
        <p:spPr>
          <a:prstGeom prst="rect">
            <a:avLst/>
          </a:prstGeom>
        </p:spPr>
        <p:txBody>
          <a:bodyPr/>
          <a:lstStyle>
            <a:lvl1pPr marL="0" indent="0" defTabSz="825500">
              <a:spcBef>
                <a:spcPts val="1800"/>
              </a:spcBef>
              <a:buSzTx/>
              <a:buNone/>
              <a:defRPr spc="-55" sz="5500"/>
            </a:lvl1pPr>
            <a:lvl2pPr marL="0" indent="457200" defTabSz="825500">
              <a:spcBef>
                <a:spcPts val="1800"/>
              </a:spcBef>
              <a:buSzTx/>
              <a:buNone/>
              <a:defRPr spc="-55" sz="5500"/>
            </a:lvl2pPr>
            <a:lvl3pPr marL="0" indent="914400" defTabSz="825500">
              <a:spcBef>
                <a:spcPts val="1800"/>
              </a:spcBef>
              <a:buSzTx/>
              <a:buNone/>
              <a:defRPr spc="-55" sz="5500"/>
            </a:lvl3pPr>
            <a:lvl4pPr marL="0" indent="1371600" defTabSz="825500">
              <a:spcBef>
                <a:spcPts val="1800"/>
              </a:spcBef>
              <a:buSzTx/>
              <a:buNone/>
              <a:defRPr spc="-55" sz="5500"/>
            </a:lvl4pPr>
            <a:lvl5pPr marL="0" indent="1828800" defTabSz="825500">
              <a:spcBef>
                <a:spcPts val="1800"/>
              </a:spcBef>
              <a:buSzTx/>
              <a:buNone/>
              <a:defRPr spc="-55" sz="5500"/>
            </a:lvl5pPr>
          </a:lstStyle>
          <a:p>
            <a:pPr/>
            <a:r>
              <a:t>Agenda Topics</a:t>
            </a:r>
          </a:p>
          <a:p>
            <a:pPr lvl="1"/>
            <a:r>
              <a:t/>
            </a:r>
          </a:p>
          <a:p>
            <a:pPr lvl="2"/>
            <a:r>
              <a:t/>
            </a:r>
          </a:p>
          <a:p>
            <a:pPr lvl="3"/>
            <a:r>
              <a:t/>
            </a:r>
          </a:p>
          <a:p>
            <a:pPr lvl="4"/>
            <a:r>
              <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pic>
        <p:nvPicPr>
          <p:cNvPr id="4" name="macquarie-logo.jpg" descr="macquarie-logo.jpg"/>
          <p:cNvPicPr>
            <a:picLocks noChangeAspect="1"/>
          </p:cNvPicPr>
          <p:nvPr/>
        </p:nvPicPr>
        <p:blipFill>
          <a:blip r:embed="rId2">
            <a:extLst/>
          </a:blip>
          <a:stretch>
            <a:fillRect/>
          </a:stretch>
        </p:blipFill>
        <p:spPr>
          <a:xfrm>
            <a:off x="18413307" y="785978"/>
            <a:ext cx="4978401" cy="876301"/>
          </a:xfrm>
          <a:prstGeom prst="rect">
            <a:avLst/>
          </a:prstGeom>
          <a:ln w="12700">
            <a:miter lim="400000"/>
          </a:ln>
        </p:spPr>
      </p:pic>
      <p:sp>
        <p:nvSpPr>
          <p:cNvPr id="5"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1pPr>
      <a:lvl2pPr marL="0" marR="0" indent="457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2pPr>
      <a:lvl3pPr marL="0" marR="0" indent="914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3pPr>
      <a:lvl4pPr marL="0" marR="0" indent="1371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4pPr>
      <a:lvl5pPr marL="0" marR="0" indent="18288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5pPr>
      <a:lvl6pPr marL="0" marR="0" indent="22860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6pPr>
      <a:lvl7pPr marL="0" marR="0" indent="2743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7pPr>
      <a:lvl8pPr marL="0" marR="0" indent="3200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8pPr>
      <a:lvl9pPr marL="0" marR="0" indent="3657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9pPr>
    </p:titleStyle>
    <p:bodyStyle>
      <a:lvl1pPr marL="6096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1pPr>
      <a:lvl2pPr marL="12192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2pPr>
      <a:lvl3pPr marL="18288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3pPr>
      <a:lvl4pPr marL="24384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4pPr>
      <a:lvl5pPr marL="30480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5pPr>
      <a:lvl6pPr marL="36576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6pPr>
      <a:lvl7pPr marL="42672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7pPr>
      <a:lvl8pPr marL="48768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8pPr>
      <a:lvl9pPr marL="54864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mailto:reed@reediredale.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3" name="woman-shopping-holding-top-bright-4-3.jpeg" descr="woman-shopping-holding-top-bright-4-3.jpeg"/>
          <p:cNvPicPr>
            <a:picLocks noChangeAspect="1"/>
          </p:cNvPicPr>
          <p:nvPr/>
        </p:nvPicPr>
        <p:blipFill>
          <a:blip r:embed="rId2">
            <a:extLst/>
          </a:blip>
          <a:stretch>
            <a:fillRect/>
          </a:stretch>
        </p:blipFill>
        <p:spPr>
          <a:xfrm>
            <a:off x="11288916" y="2434365"/>
            <a:ext cx="15240001" cy="11430001"/>
          </a:xfrm>
          <a:prstGeom prst="rect">
            <a:avLst/>
          </a:prstGeom>
          <a:ln w="12700">
            <a:miter lim="400000"/>
          </a:ln>
        </p:spPr>
      </p:pic>
      <p:sp>
        <p:nvSpPr>
          <p:cNvPr id="154" name="Rectangle"/>
          <p:cNvSpPr/>
          <p:nvPr/>
        </p:nvSpPr>
        <p:spPr>
          <a:xfrm>
            <a:off x="-108650" y="3053895"/>
            <a:ext cx="19972356" cy="5896517"/>
          </a:xfrm>
          <a:prstGeom prst="rect">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55" name="Reed Iredale for Macquarie Bank Credit Card Team…"/>
          <p:cNvSpPr txBox="1"/>
          <p:nvPr>
            <p:ph type="body" idx="21"/>
          </p:nvPr>
        </p:nvSpPr>
        <p:spPr>
          <a:xfrm>
            <a:off x="1201340" y="10496603"/>
            <a:ext cx="7468501" cy="2000238"/>
          </a:xfrm>
          <a:prstGeom prst="rect">
            <a:avLst/>
          </a:prstGeom>
          <a:extLst>
            <a:ext uri="{C572A759-6A51-4108-AA02-DFA0A04FC94B}">
              <ma14:wrappingTextBoxFlag xmlns:ma14="http://schemas.microsoft.com/office/mac/drawingml/2011/main" val="1"/>
            </a:ext>
          </a:extLst>
        </p:spPr>
        <p:txBody>
          <a:bodyPr/>
          <a:lstStyle/>
          <a:p>
            <a:pPr defTabSz="825500">
              <a:defRPr sz="3600"/>
            </a:pPr>
            <a:r>
              <a:t>Reed Iredale </a:t>
            </a:r>
            <a:r>
              <a:rPr>
                <a:latin typeface="MCQ Global Regular"/>
                <a:ea typeface="MCQ Global Regular"/>
                <a:cs typeface="MCQ Global Regular"/>
                <a:sym typeface="MCQ Global Regular"/>
              </a:rPr>
              <a:t>for</a:t>
            </a:r>
            <a:r>
              <a:t> Macquarie Bank Credit Card Team</a:t>
            </a:r>
          </a:p>
          <a:p>
            <a:pPr defTabSz="825500">
              <a:defRPr sz="3600">
                <a:solidFill>
                  <a:srgbClr val="5E5E5E"/>
                </a:solidFill>
              </a:defRPr>
            </a:pPr>
            <a:r>
              <a:t>January 2022</a:t>
            </a:r>
          </a:p>
        </p:txBody>
      </p:sp>
      <p:sp>
        <p:nvSpPr>
          <p:cNvPr id="156" name="Reducing Credit Card Churn (Attrition)"/>
          <p:cNvSpPr txBox="1"/>
          <p:nvPr>
            <p:ph type="ctrTitle"/>
          </p:nvPr>
        </p:nvSpPr>
        <p:spPr>
          <a:xfrm>
            <a:off x="1206496" y="2574991"/>
            <a:ext cx="18367761" cy="4648201"/>
          </a:xfrm>
          <a:prstGeom prst="rect">
            <a:avLst/>
          </a:prstGeom>
        </p:spPr>
        <p:txBody>
          <a:bodyPr/>
          <a:lstStyle>
            <a:lvl1pPr>
              <a:defRPr>
                <a:solidFill>
                  <a:srgbClr val="FFFFFF"/>
                </a:solidFill>
              </a:defRPr>
            </a:lvl1pPr>
          </a:lstStyle>
          <a:p>
            <a:pPr/>
            <a:r>
              <a:t>Reducing Credit Card Churn (Attrition)</a:t>
            </a:r>
          </a:p>
        </p:txBody>
      </p:sp>
      <p:sp>
        <p:nvSpPr>
          <p:cNvPr id="157" name="Credit Card Churn Reduction Data Analysis"/>
          <p:cNvSpPr txBox="1"/>
          <p:nvPr>
            <p:ph type="subTitle" sz="quarter" idx="1"/>
          </p:nvPr>
        </p:nvSpPr>
        <p:spPr>
          <a:prstGeom prst="rect">
            <a:avLst/>
          </a:prstGeom>
        </p:spPr>
        <p:txBody>
          <a:bodyPr/>
          <a:lstStyle>
            <a:lvl1pPr>
              <a:defRPr>
                <a:solidFill>
                  <a:srgbClr val="FFFFFF"/>
                </a:solidFill>
              </a:defRPr>
            </a:lvl1pPr>
          </a:lstStyle>
          <a:p>
            <a:pPr/>
            <a:r>
              <a:t>Credit Card Churn Reduction Data Analysis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Exploratory Data Analysis"/>
          <p:cNvSpPr txBox="1"/>
          <p:nvPr>
            <p:ph type="title"/>
          </p:nvPr>
        </p:nvSpPr>
        <p:spPr>
          <a:prstGeom prst="rect">
            <a:avLst/>
          </a:prstGeom>
        </p:spPr>
        <p:txBody>
          <a:bodyPr/>
          <a:lstStyle>
            <a:lvl1pPr defTabSz="2292038">
              <a:defRPr spc="-159" sz="7990"/>
            </a:lvl1pPr>
          </a:lstStyle>
          <a:p>
            <a:pPr/>
            <a:r>
              <a:t>Exploratory Data Analysis</a:t>
            </a:r>
          </a:p>
        </p:txBody>
      </p:sp>
      <p:sp>
        <p:nvSpPr>
          <p:cNvPr id="200" name="Gender Attrition and Customer Age Bucke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Gender Attrition and Customer Age Buckets</a:t>
            </a:r>
          </a:p>
        </p:txBody>
      </p:sp>
      <p:pic>
        <p:nvPicPr>
          <p:cNvPr id="201" name="Screen Shot 2021-12-22 at 3.08.17 pm.png" descr="Screen Shot 2021-12-22 at 3.08.17 pm.png"/>
          <p:cNvPicPr>
            <a:picLocks noChangeAspect="1"/>
          </p:cNvPicPr>
          <p:nvPr/>
        </p:nvPicPr>
        <p:blipFill>
          <a:blip r:embed="rId2">
            <a:extLst/>
          </a:blip>
          <a:stretch>
            <a:fillRect/>
          </a:stretch>
        </p:blipFill>
        <p:spPr>
          <a:xfrm>
            <a:off x="4880528" y="4410311"/>
            <a:ext cx="8292734" cy="7636931"/>
          </a:xfrm>
          <a:prstGeom prst="rect">
            <a:avLst/>
          </a:prstGeom>
          <a:ln w="12700">
            <a:miter lim="400000"/>
          </a:ln>
        </p:spPr>
      </p:pic>
      <p:sp>
        <p:nvSpPr>
          <p:cNvPr id="202" name="We can’t see big difference in gender attrition…So let’s move to age…"/>
          <p:cNvSpPr txBox="1"/>
          <p:nvPr/>
        </p:nvSpPr>
        <p:spPr>
          <a:xfrm>
            <a:off x="18375771" y="6884643"/>
            <a:ext cx="5053473" cy="170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2100">
                <a:solidFill>
                  <a:schemeClr val="accent5">
                    <a:hueOff val="-82419"/>
                    <a:satOff val="-9513"/>
                    <a:lumOff val="-16343"/>
                  </a:schemeClr>
                </a:solidFill>
                <a:latin typeface="MCQ Global Regular"/>
                <a:ea typeface="MCQ Global Regular"/>
                <a:cs typeface="MCQ Global Regular"/>
                <a:sym typeface="MCQ Global Regular"/>
              </a:defRPr>
            </a:lvl1pPr>
          </a:lstStyle>
          <a:p>
            <a:pPr/>
            <a:r>
              <a:t>We can’t see big difference in gender attrition…So let’s move to age…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Exploratory Data Analysis"/>
          <p:cNvSpPr txBox="1"/>
          <p:nvPr>
            <p:ph type="title"/>
          </p:nvPr>
        </p:nvSpPr>
        <p:spPr>
          <a:prstGeom prst="rect">
            <a:avLst/>
          </a:prstGeom>
        </p:spPr>
        <p:txBody>
          <a:bodyPr/>
          <a:lstStyle>
            <a:lvl1pPr defTabSz="2292038">
              <a:defRPr spc="-159" sz="7990"/>
            </a:lvl1pPr>
          </a:lstStyle>
          <a:p>
            <a:pPr/>
            <a:r>
              <a:t>Exploratory Data Analysis</a:t>
            </a:r>
          </a:p>
        </p:txBody>
      </p:sp>
      <p:sp>
        <p:nvSpPr>
          <p:cNvPr id="205" name="Gender Attrition and Customer Age Bucke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Gender Attrition and Customer Age Buckets</a:t>
            </a:r>
          </a:p>
        </p:txBody>
      </p:sp>
      <p:pic>
        <p:nvPicPr>
          <p:cNvPr id="206" name="Screen Shot 2021-12-22 at 3.07.47 pm.png" descr="Screen Shot 2021-12-22 at 3.07.47 pm.png"/>
          <p:cNvPicPr>
            <a:picLocks noChangeAspect="1"/>
          </p:cNvPicPr>
          <p:nvPr/>
        </p:nvPicPr>
        <p:blipFill>
          <a:blip r:embed="rId2">
            <a:extLst/>
          </a:blip>
          <a:stretch>
            <a:fillRect/>
          </a:stretch>
        </p:blipFill>
        <p:spPr>
          <a:xfrm>
            <a:off x="3394935" y="4626752"/>
            <a:ext cx="10587460" cy="7297121"/>
          </a:xfrm>
          <a:prstGeom prst="rect">
            <a:avLst/>
          </a:prstGeom>
          <a:ln w="12700">
            <a:miter lim="400000"/>
          </a:ln>
        </p:spPr>
      </p:pic>
      <p:sp>
        <p:nvSpPr>
          <p:cNvPr id="207" name="We can start breaking down the age groups, everything is slightly right distributed."/>
          <p:cNvSpPr txBox="1"/>
          <p:nvPr/>
        </p:nvSpPr>
        <p:spPr>
          <a:xfrm>
            <a:off x="18592812" y="6485776"/>
            <a:ext cx="4619389" cy="204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2100">
                <a:solidFill>
                  <a:schemeClr val="accent5">
                    <a:hueOff val="-82419"/>
                    <a:satOff val="-9513"/>
                    <a:lumOff val="-16343"/>
                  </a:schemeClr>
                </a:solidFill>
                <a:latin typeface="MCQ Global Regular"/>
                <a:ea typeface="MCQ Global Regular"/>
                <a:cs typeface="MCQ Global Regular"/>
                <a:sym typeface="MCQ Global Regular"/>
              </a:defRPr>
            </a:lvl1pPr>
          </a:lstStyle>
          <a:p>
            <a:pPr/>
            <a:r>
              <a:t>We can start breaking down the age groups, everything is slightly right distributed.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Exploratory Data Analysis"/>
          <p:cNvSpPr txBox="1"/>
          <p:nvPr>
            <p:ph type="title"/>
          </p:nvPr>
        </p:nvSpPr>
        <p:spPr>
          <a:prstGeom prst="rect">
            <a:avLst/>
          </a:prstGeom>
        </p:spPr>
        <p:txBody>
          <a:bodyPr/>
          <a:lstStyle>
            <a:lvl1pPr defTabSz="2292038">
              <a:defRPr spc="-159" sz="7990"/>
            </a:lvl1pPr>
          </a:lstStyle>
          <a:p>
            <a:pPr/>
            <a:r>
              <a:t>Exploratory Data Analysis</a:t>
            </a:r>
          </a:p>
        </p:txBody>
      </p:sp>
      <p:sp>
        <p:nvSpPr>
          <p:cNvPr id="210" name="Customer Age Group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Customer Age Groups</a:t>
            </a:r>
          </a:p>
        </p:txBody>
      </p:sp>
      <p:pic>
        <p:nvPicPr>
          <p:cNvPr id="211" name="Screen Shot 2021-12-22 at 3.07.10 pm.png" descr="Screen Shot 2021-12-22 at 3.07.10 pm.png"/>
          <p:cNvPicPr>
            <a:picLocks noChangeAspect="1"/>
          </p:cNvPicPr>
          <p:nvPr/>
        </p:nvPicPr>
        <p:blipFill>
          <a:blip r:embed="rId2">
            <a:extLst/>
          </a:blip>
          <a:stretch>
            <a:fillRect/>
          </a:stretch>
        </p:blipFill>
        <p:spPr>
          <a:xfrm>
            <a:off x="3937502" y="4405958"/>
            <a:ext cx="9933273" cy="6614551"/>
          </a:xfrm>
          <a:prstGeom prst="rect">
            <a:avLst/>
          </a:prstGeom>
          <a:ln w="12700">
            <a:miter lim="400000"/>
          </a:ln>
        </p:spPr>
      </p:pic>
      <p:sp>
        <p:nvSpPr>
          <p:cNvPr id="212" name="8 bins seems to be the best fit to see the age over time period."/>
          <p:cNvSpPr txBox="1"/>
          <p:nvPr/>
        </p:nvSpPr>
        <p:spPr>
          <a:xfrm>
            <a:off x="18562739" y="6647953"/>
            <a:ext cx="453646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2100">
                <a:solidFill>
                  <a:schemeClr val="accent5">
                    <a:hueOff val="-82419"/>
                    <a:satOff val="-9513"/>
                    <a:lumOff val="-16343"/>
                  </a:schemeClr>
                </a:solidFill>
                <a:latin typeface="MCQ Global Regular"/>
                <a:ea typeface="MCQ Global Regular"/>
                <a:cs typeface="MCQ Global Regular"/>
                <a:sym typeface="MCQ Global Regular"/>
              </a:defRPr>
            </a:lvl1pPr>
          </a:lstStyle>
          <a:p>
            <a:pPr/>
            <a:r>
              <a:t>8 bins seems to be the best fit to see the age over time period.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Exploratory Data Analysis"/>
          <p:cNvSpPr txBox="1"/>
          <p:nvPr>
            <p:ph type="title"/>
          </p:nvPr>
        </p:nvSpPr>
        <p:spPr>
          <a:prstGeom prst="rect">
            <a:avLst/>
          </a:prstGeom>
        </p:spPr>
        <p:txBody>
          <a:bodyPr/>
          <a:lstStyle>
            <a:lvl1pPr defTabSz="2292038">
              <a:defRPr spc="-159" sz="7990"/>
            </a:lvl1pPr>
          </a:lstStyle>
          <a:p>
            <a:pPr/>
            <a:r>
              <a:t>Exploratory Data Analysis</a:t>
            </a:r>
          </a:p>
        </p:txBody>
      </p:sp>
      <p:sp>
        <p:nvSpPr>
          <p:cNvPr id="215" name="Correlation of Attrition Ag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Correlation of Attrition Age</a:t>
            </a:r>
          </a:p>
        </p:txBody>
      </p:sp>
      <p:pic>
        <p:nvPicPr>
          <p:cNvPr id="216" name="Screen Shot 2021-12-22 at 6.46.47 pm.png" descr="Screen Shot 2021-12-22 at 6.46.47 pm.png"/>
          <p:cNvPicPr>
            <a:picLocks noChangeAspect="1"/>
          </p:cNvPicPr>
          <p:nvPr/>
        </p:nvPicPr>
        <p:blipFill>
          <a:blip r:embed="rId2">
            <a:extLst/>
          </a:blip>
          <a:stretch>
            <a:fillRect/>
          </a:stretch>
        </p:blipFill>
        <p:spPr>
          <a:xfrm>
            <a:off x="3671118" y="4153216"/>
            <a:ext cx="10834157" cy="8446588"/>
          </a:xfrm>
          <a:prstGeom prst="rect">
            <a:avLst/>
          </a:prstGeom>
          <a:ln w="12700">
            <a:miter lim="400000"/>
          </a:ln>
        </p:spPr>
      </p:pic>
      <p:sp>
        <p:nvSpPr>
          <p:cNvPr id="217" name="In the heatmap we can see that there is a dependency likelihood between Attrition_Flag (the target) and some of the other features. So the closer to 1 the greater likelihood for dependency."/>
          <p:cNvSpPr txBox="1"/>
          <p:nvPr/>
        </p:nvSpPr>
        <p:spPr>
          <a:xfrm>
            <a:off x="18490441" y="6906095"/>
            <a:ext cx="49784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500"/>
              </a:spcBef>
              <a:defRPr sz="2100">
                <a:solidFill>
                  <a:schemeClr val="accent5">
                    <a:hueOff val="-82419"/>
                    <a:satOff val="-9513"/>
                    <a:lumOff val="-16343"/>
                  </a:schemeClr>
                </a:solidFill>
                <a:latin typeface="MCQ Global Regular"/>
                <a:ea typeface="MCQ Global Regular"/>
                <a:cs typeface="MCQ Global Regular"/>
                <a:sym typeface="MCQ Global Regular"/>
              </a:defRPr>
            </a:pPr>
            <a:r>
              <a:t>In the heatmap we can see that there is a dependency likelihood between </a:t>
            </a:r>
            <a:r>
              <a:rPr>
                <a:latin typeface="+mn-lt"/>
                <a:ea typeface="+mn-ea"/>
                <a:cs typeface="+mn-cs"/>
                <a:sym typeface="MCQ Global Bold"/>
              </a:rPr>
              <a:t>Attrition_Flag</a:t>
            </a:r>
            <a:r>
              <a:t> (the target) and some of the other features. So the closer to 1 the greater likelihood for dependency.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Hypothesis Testing"/>
          <p:cNvSpPr txBox="1"/>
          <p:nvPr>
            <p:ph type="title"/>
          </p:nvPr>
        </p:nvSpPr>
        <p:spPr>
          <a:prstGeom prst="rect">
            <a:avLst/>
          </a:prstGeom>
        </p:spPr>
        <p:txBody>
          <a:bodyPr/>
          <a:lstStyle>
            <a:lvl1pPr defTabSz="2292038">
              <a:defRPr spc="-159" sz="7990"/>
            </a:lvl1pPr>
          </a:lstStyle>
          <a:p>
            <a:pPr/>
            <a:r>
              <a:t>Hypothesis Testing</a:t>
            </a:r>
          </a:p>
        </p:txBody>
      </p:sp>
      <p:sp>
        <p:nvSpPr>
          <p:cNvPr id="220" name="Can We Reduce Churn on Macquarie Bank Credit Card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Can We Reduce Churn on Macquarie Bank Credit Cards?</a:t>
            </a:r>
          </a:p>
        </p:txBody>
      </p:sp>
      <p:sp>
        <p:nvSpPr>
          <p:cNvPr id="221" name="H0 (Null Hypothesis): No initial correlation.…"/>
          <p:cNvSpPr txBox="1"/>
          <p:nvPr>
            <p:ph type="body" idx="1"/>
          </p:nvPr>
        </p:nvSpPr>
        <p:spPr>
          <a:xfrm>
            <a:off x="1219415" y="4248504"/>
            <a:ext cx="19223558" cy="8256012"/>
          </a:xfrm>
          <a:prstGeom prst="rect">
            <a:avLst/>
          </a:prstGeom>
        </p:spPr>
        <p:txBody>
          <a:bodyPr/>
          <a:lstStyle/>
          <a:p>
            <a:pPr/>
            <a:r>
              <a:t>H0 (Null Hypothesis): No initial correlation.</a:t>
            </a:r>
          </a:p>
          <a:p>
            <a:pPr/>
            <a:r>
              <a:t>H1 (Alternate Hypothesis): When computing p-value and utilising independence we can see a positive correlation with customer’s age (particularly 44-50yr olds) being the most probable way to predict churn.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Moving to a Desired Future State"/>
          <p:cNvSpPr txBox="1"/>
          <p:nvPr>
            <p:ph type="title"/>
          </p:nvPr>
        </p:nvSpPr>
        <p:spPr>
          <a:prstGeom prst="rect">
            <a:avLst/>
          </a:prstGeom>
        </p:spPr>
        <p:txBody>
          <a:bodyPr/>
          <a:lstStyle>
            <a:lvl1pPr defTabSz="2292038">
              <a:defRPr spc="-159" sz="7990"/>
            </a:lvl1pPr>
          </a:lstStyle>
          <a:p>
            <a:pPr/>
            <a:r>
              <a:t>Moving to a Desired Future State</a:t>
            </a:r>
          </a:p>
        </p:txBody>
      </p:sp>
      <p:sp>
        <p:nvSpPr>
          <p:cNvPr id="224" name="What Decision-Making Steps Can We Take?"/>
          <p:cNvSpPr txBox="1"/>
          <p:nvPr>
            <p:ph type="body" idx="21"/>
          </p:nvPr>
        </p:nvSpPr>
        <p:spPr>
          <a:xfrm>
            <a:off x="1400228" y="2488002"/>
            <a:ext cx="21971001" cy="934780"/>
          </a:xfrm>
          <a:prstGeom prst="rect">
            <a:avLst/>
          </a:prstGeom>
          <a:extLst>
            <a:ext uri="{C572A759-6A51-4108-AA02-DFA0A04FC94B}">
              <ma14:wrappingTextBoxFlag xmlns:ma14="http://schemas.microsoft.com/office/mac/drawingml/2011/main" val="1"/>
            </a:ext>
          </a:extLst>
        </p:spPr>
        <p:txBody>
          <a:bodyPr/>
          <a:lstStyle/>
          <a:p>
            <a:pPr/>
            <a:r>
              <a:t>What Decision-Making Steps Can We Take?</a:t>
            </a:r>
          </a:p>
        </p:txBody>
      </p:sp>
      <p:sp>
        <p:nvSpPr>
          <p:cNvPr id="225" name="Key focus on reducing churn for customers 44-50 year olds…"/>
          <p:cNvSpPr txBox="1"/>
          <p:nvPr>
            <p:ph type="body" idx="1"/>
          </p:nvPr>
        </p:nvSpPr>
        <p:spPr>
          <a:xfrm>
            <a:off x="1206500" y="4248504"/>
            <a:ext cx="18318689" cy="8256012"/>
          </a:xfrm>
          <a:prstGeom prst="rect">
            <a:avLst/>
          </a:prstGeom>
        </p:spPr>
        <p:txBody>
          <a:bodyPr/>
          <a:lstStyle/>
          <a:p>
            <a:pPr marL="817880" indent="-817880" defTabSz="2243271">
              <a:spcBef>
                <a:spcPts val="4100"/>
              </a:spcBef>
              <a:buSzPct val="100000"/>
              <a:buAutoNum type="arabicPeriod" startAt="1"/>
              <a:defRPr sz="4416"/>
            </a:pPr>
            <a:r>
              <a:t>Key focus on reducing churn for customers 44-50 year olds </a:t>
            </a:r>
          </a:p>
          <a:p>
            <a:pPr lvl="1" marL="1121663" indent="-560831" defTabSz="2243271">
              <a:spcBef>
                <a:spcPts val="4100"/>
              </a:spcBef>
              <a:defRPr sz="4416"/>
            </a:pPr>
            <a:r>
              <a:t>Customer interviews</a:t>
            </a:r>
          </a:p>
          <a:p>
            <a:pPr lvl="1" marL="1121663" indent="-560831" defTabSz="2243271">
              <a:spcBef>
                <a:spcPts val="4100"/>
              </a:spcBef>
              <a:defRPr sz="4416"/>
            </a:pPr>
            <a:r>
              <a:t>Market research</a:t>
            </a:r>
          </a:p>
          <a:p>
            <a:pPr marL="817880" indent="-817880" defTabSz="2243271">
              <a:spcBef>
                <a:spcPts val="4100"/>
              </a:spcBef>
              <a:buSzPct val="100000"/>
              <a:buAutoNum type="arabicPeriod" startAt="1"/>
              <a:defRPr sz="4416">
                <a:solidFill>
                  <a:srgbClr val="929292"/>
                </a:solidFill>
              </a:defRPr>
            </a:pPr>
            <a:r>
              <a:t>Innovating price tiers to move customers into higher and more premium products, aligned with their income</a:t>
            </a:r>
          </a:p>
          <a:p>
            <a:pPr marL="817880" indent="-817880" defTabSz="2243271">
              <a:spcBef>
                <a:spcPts val="4100"/>
              </a:spcBef>
              <a:buSzPct val="100000"/>
              <a:buAutoNum type="arabicPeriod" startAt="1"/>
              <a:defRPr sz="4416">
                <a:solidFill>
                  <a:srgbClr val="929292"/>
                </a:solidFill>
              </a:defRPr>
            </a:pPr>
            <a:r>
              <a:t>Prompt users when activity is low</a:t>
            </a:r>
          </a:p>
          <a:p>
            <a:pPr marL="817880" indent="-817880" defTabSz="2243271">
              <a:spcBef>
                <a:spcPts val="4100"/>
              </a:spcBef>
              <a:buSzPct val="100000"/>
              <a:buAutoNum type="arabicPeriod" startAt="1"/>
              <a:defRPr sz="4416">
                <a:solidFill>
                  <a:srgbClr val="929292"/>
                </a:solidFill>
              </a:defRPr>
            </a:pPr>
            <a:r>
              <a:t>Increase credit card limits to those with lower revolving balance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Future Questions"/>
          <p:cNvSpPr txBox="1"/>
          <p:nvPr>
            <p:ph type="title"/>
          </p:nvPr>
        </p:nvSpPr>
        <p:spPr>
          <a:prstGeom prst="rect">
            <a:avLst/>
          </a:prstGeom>
        </p:spPr>
        <p:txBody>
          <a:bodyPr/>
          <a:lstStyle>
            <a:lvl1pPr defTabSz="2292038">
              <a:defRPr spc="-159" sz="7990"/>
            </a:lvl1pPr>
          </a:lstStyle>
          <a:p>
            <a:pPr/>
            <a:r>
              <a:t>Future Questions</a:t>
            </a:r>
          </a:p>
        </p:txBody>
      </p:sp>
      <p:sp>
        <p:nvSpPr>
          <p:cNvPr id="228" name="Opportunities in Your Data"/>
          <p:cNvSpPr txBox="1"/>
          <p:nvPr>
            <p:ph type="body" idx="21"/>
          </p:nvPr>
        </p:nvSpPr>
        <p:spPr>
          <a:xfrm>
            <a:off x="1318324" y="2488002"/>
            <a:ext cx="21971001" cy="934780"/>
          </a:xfrm>
          <a:prstGeom prst="rect">
            <a:avLst/>
          </a:prstGeom>
          <a:extLst>
            <a:ext uri="{C572A759-6A51-4108-AA02-DFA0A04FC94B}">
              <ma14:wrappingTextBoxFlag xmlns:ma14="http://schemas.microsoft.com/office/mac/drawingml/2011/main" val="1"/>
            </a:ext>
          </a:extLst>
        </p:spPr>
        <p:txBody>
          <a:bodyPr/>
          <a:lstStyle/>
          <a:p>
            <a:pPr/>
            <a:r>
              <a:t>Opportunities in Your Data</a:t>
            </a:r>
          </a:p>
        </p:txBody>
      </p:sp>
      <p:sp>
        <p:nvSpPr>
          <p:cNvPr id="229" name="New question #1: Can we optimise higher price tiers for profitability?…"/>
          <p:cNvSpPr txBox="1"/>
          <p:nvPr>
            <p:ph type="body" idx="1"/>
          </p:nvPr>
        </p:nvSpPr>
        <p:spPr>
          <a:prstGeom prst="rect">
            <a:avLst/>
          </a:prstGeom>
        </p:spPr>
        <p:txBody>
          <a:bodyPr/>
          <a:lstStyle/>
          <a:p>
            <a:pPr/>
            <a:r>
              <a:t>New question #1: Can we optimise higher price tiers for profitability?</a:t>
            </a:r>
          </a:p>
          <a:p>
            <a:pPr/>
            <a:r>
              <a:t>New question #2: Can we improve customer experience when inactivity is low?</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Q &amp; A"/>
          <p:cNvSpPr txBox="1"/>
          <p:nvPr>
            <p:ph type="title"/>
          </p:nvPr>
        </p:nvSpPr>
        <p:spPr>
          <a:prstGeom prst="rect">
            <a:avLst/>
          </a:prstGeom>
        </p:spPr>
        <p:txBody>
          <a:bodyPr/>
          <a:lstStyle>
            <a:lvl1pPr defTabSz="2292038">
              <a:defRPr spc="-159" sz="7990"/>
            </a:lvl1pPr>
          </a:lstStyle>
          <a:p>
            <a:pPr/>
            <a:r>
              <a:t>Q &amp; A</a:t>
            </a:r>
          </a:p>
        </p:txBody>
      </p:sp>
      <p:sp>
        <p:nvSpPr>
          <p:cNvPr id="232" name="Ask Me Anything"/>
          <p:cNvSpPr txBox="1"/>
          <p:nvPr>
            <p:ph type="body" idx="21"/>
          </p:nvPr>
        </p:nvSpPr>
        <p:spPr>
          <a:xfrm>
            <a:off x="1400228" y="2488002"/>
            <a:ext cx="21971001" cy="934780"/>
          </a:xfrm>
          <a:prstGeom prst="rect">
            <a:avLst/>
          </a:prstGeom>
          <a:extLst>
            <a:ext uri="{C572A759-6A51-4108-AA02-DFA0A04FC94B}">
              <ma14:wrappingTextBoxFlag xmlns:ma14="http://schemas.microsoft.com/office/mac/drawingml/2011/main" val="1"/>
            </a:ext>
          </a:extLst>
        </p:spPr>
        <p:txBody>
          <a:bodyPr/>
          <a:lstStyle/>
          <a:p>
            <a:pPr/>
            <a:r>
              <a:t>Ask Me Anything</a:t>
            </a:r>
          </a:p>
        </p:txBody>
      </p:sp>
      <p:sp>
        <p:nvSpPr>
          <p:cNvPr id="233" name="What?…"/>
          <p:cNvSpPr txBox="1"/>
          <p:nvPr>
            <p:ph type="body" idx="1"/>
          </p:nvPr>
        </p:nvSpPr>
        <p:spPr>
          <a:prstGeom prst="rect">
            <a:avLst/>
          </a:prstGeom>
        </p:spPr>
        <p:txBody>
          <a:bodyPr/>
          <a:lstStyle/>
          <a:p>
            <a:pPr/>
            <a:r>
              <a:t>What?</a:t>
            </a:r>
          </a:p>
          <a:p>
            <a:pPr/>
            <a:r>
              <a:t>Why?</a:t>
            </a:r>
          </a:p>
          <a:p>
            <a:pPr/>
            <a:r>
              <a:t>How?</a:t>
            </a:r>
          </a:p>
          <a:p>
            <a:pPr/>
            <a:r>
              <a:t>Potential Results?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Reed Iredale…"/>
          <p:cNvSpPr txBox="1"/>
          <p:nvPr>
            <p:ph type="body" idx="1"/>
          </p:nvPr>
        </p:nvSpPr>
        <p:spPr>
          <a:prstGeom prst="rect">
            <a:avLst/>
          </a:prstGeom>
        </p:spPr>
        <p:txBody>
          <a:bodyPr/>
          <a:lstStyle/>
          <a:p>
            <a:pPr marL="0" indent="0" algn="ctr">
              <a:lnSpc>
                <a:spcPct val="80000"/>
              </a:lnSpc>
              <a:spcBef>
                <a:spcPts val="0"/>
              </a:spcBef>
              <a:buSzTx/>
              <a:buNone/>
              <a:defRPr spc="-232" sz="11600"/>
            </a:pPr>
            <a:r>
              <a:t>Reed Iredale</a:t>
            </a:r>
          </a:p>
          <a:p>
            <a:pPr marL="0" indent="0" algn="ctr">
              <a:lnSpc>
                <a:spcPct val="80000"/>
              </a:lnSpc>
              <a:spcBef>
                <a:spcPts val="0"/>
              </a:spcBef>
              <a:buSzTx/>
              <a:buNone/>
              <a:defRPr spc="-232" sz="11600"/>
            </a:pPr>
            <a:r>
              <a:t>0421 441 520</a:t>
            </a:r>
          </a:p>
          <a:p>
            <a:pPr marL="0" indent="0" algn="ctr">
              <a:lnSpc>
                <a:spcPct val="80000"/>
              </a:lnSpc>
              <a:spcBef>
                <a:spcPts val="0"/>
              </a:spcBef>
              <a:buSzTx/>
              <a:buNone/>
              <a:defRPr spc="-232" sz="11600"/>
            </a:pPr>
            <a:r>
              <a:rPr u="sng">
                <a:hlinkClick r:id="rId2" invalidUrl="" action="" tgtFrame="" tooltip="" history="1" highlightClick="0" endSnd="0"/>
              </a:rPr>
              <a:t>reed@reediredale.com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he Agenda"/>
          <p:cNvSpPr txBox="1"/>
          <p:nvPr>
            <p:ph type="title"/>
          </p:nvPr>
        </p:nvSpPr>
        <p:spPr>
          <a:prstGeom prst="rect">
            <a:avLst/>
          </a:prstGeom>
        </p:spPr>
        <p:txBody>
          <a:bodyPr/>
          <a:lstStyle>
            <a:lvl1pPr defTabSz="2292038">
              <a:defRPr spc="-159" sz="7990"/>
            </a:lvl1pPr>
          </a:lstStyle>
          <a:p>
            <a:pPr/>
            <a:r>
              <a:t>The Agenda</a:t>
            </a:r>
          </a:p>
        </p:txBody>
      </p:sp>
      <p:sp>
        <p:nvSpPr>
          <p:cNvPr id="160" name="We’ll Have Questions in the En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We’ll Have Questions in the End</a:t>
            </a:r>
          </a:p>
        </p:txBody>
      </p:sp>
      <p:sp>
        <p:nvSpPr>
          <p:cNvPr id="161" name="Situation Appraisal…"/>
          <p:cNvSpPr txBox="1"/>
          <p:nvPr>
            <p:ph type="body" idx="1"/>
          </p:nvPr>
        </p:nvSpPr>
        <p:spPr>
          <a:prstGeom prst="rect">
            <a:avLst/>
          </a:prstGeom>
        </p:spPr>
        <p:txBody>
          <a:bodyPr/>
          <a:lstStyle/>
          <a:p>
            <a:pPr marL="693419" indent="-693419" defTabSz="1901904">
              <a:spcBef>
                <a:spcPts val="3500"/>
              </a:spcBef>
              <a:buSzPct val="100000"/>
              <a:buAutoNum type="arabicPeriod" startAt="1"/>
              <a:defRPr sz="3743"/>
            </a:pPr>
            <a:r>
              <a:t>Situation Appraisal</a:t>
            </a:r>
          </a:p>
          <a:p>
            <a:pPr marL="693419" indent="-693419" defTabSz="1901904">
              <a:spcBef>
                <a:spcPts val="3500"/>
              </a:spcBef>
              <a:buSzPct val="100000"/>
              <a:buAutoNum type="arabicPeriod" startAt="1"/>
              <a:defRPr sz="3743"/>
            </a:pPr>
            <a:r>
              <a:t>Business Question</a:t>
            </a:r>
          </a:p>
          <a:p>
            <a:pPr marL="693419" indent="-693419" defTabSz="1901904">
              <a:spcBef>
                <a:spcPts val="3500"/>
              </a:spcBef>
              <a:buSzPct val="100000"/>
              <a:buAutoNum type="arabicPeriod" startAt="1"/>
              <a:defRPr sz="3743"/>
            </a:pPr>
            <a:r>
              <a:t>Data Pipeline</a:t>
            </a:r>
          </a:p>
          <a:p>
            <a:pPr marL="693419" indent="-693419" defTabSz="1901904">
              <a:spcBef>
                <a:spcPts val="3500"/>
              </a:spcBef>
              <a:buSzPct val="100000"/>
              <a:buAutoNum type="arabicPeriod" startAt="1"/>
              <a:defRPr sz="3743"/>
            </a:pPr>
            <a:r>
              <a:t>Exploratory Data Analysis</a:t>
            </a:r>
          </a:p>
          <a:p>
            <a:pPr marL="693419" indent="-693419" defTabSz="1901904">
              <a:spcBef>
                <a:spcPts val="3500"/>
              </a:spcBef>
              <a:buSzPct val="100000"/>
              <a:buAutoNum type="arabicPeriod" startAt="1"/>
              <a:defRPr sz="3743"/>
            </a:pPr>
            <a:r>
              <a:t>Hypothesis Testing</a:t>
            </a:r>
          </a:p>
          <a:p>
            <a:pPr marL="693419" indent="-693419" defTabSz="1901904">
              <a:spcBef>
                <a:spcPts val="3500"/>
              </a:spcBef>
              <a:buSzPct val="100000"/>
              <a:buAutoNum type="arabicPeriod" startAt="1"/>
              <a:defRPr sz="3743"/>
            </a:pPr>
            <a:r>
              <a:t>Moving to a Desired Future State</a:t>
            </a:r>
          </a:p>
          <a:p>
            <a:pPr marL="693419" indent="-693419" defTabSz="1901904">
              <a:spcBef>
                <a:spcPts val="3500"/>
              </a:spcBef>
              <a:buSzPct val="100000"/>
              <a:buAutoNum type="arabicPeriod" startAt="1"/>
              <a:defRPr sz="3743"/>
            </a:pPr>
            <a:r>
              <a:t>Future Business Questions</a:t>
            </a:r>
          </a:p>
          <a:p>
            <a:pPr marL="693419" indent="-693419" defTabSz="1901904">
              <a:spcBef>
                <a:spcPts val="3500"/>
              </a:spcBef>
              <a:buSzPct val="100000"/>
              <a:buAutoNum type="arabicPeriod" startAt="1"/>
              <a:defRPr sz="3743"/>
            </a:pPr>
            <a:r>
              <a:t>Q &amp; 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ituation Appraisal"/>
          <p:cNvSpPr txBox="1"/>
          <p:nvPr>
            <p:ph type="title"/>
          </p:nvPr>
        </p:nvSpPr>
        <p:spPr>
          <a:prstGeom prst="rect">
            <a:avLst/>
          </a:prstGeom>
        </p:spPr>
        <p:txBody>
          <a:bodyPr/>
          <a:lstStyle>
            <a:lvl1pPr defTabSz="2292038">
              <a:defRPr spc="-159" sz="7990"/>
            </a:lvl1pPr>
          </a:lstStyle>
          <a:p>
            <a:pPr/>
            <a:r>
              <a:t>Situation Appraisal</a:t>
            </a:r>
          </a:p>
        </p:txBody>
      </p:sp>
      <p:sp>
        <p:nvSpPr>
          <p:cNvPr id="164" name="Giving Business Context Before Diving into the Dat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Giving Business Context Before Diving into the Data</a:t>
            </a:r>
          </a:p>
        </p:txBody>
      </p:sp>
      <p:sp>
        <p:nvSpPr>
          <p:cNvPr id="165" name="Macquarie Bank’s CEO is uncomfortable with more and more customers leaving the business due to credit card products. The Credit Card Manager would really appreciate it if someone could predict which segment of customers will churn so that they can proact"/>
          <p:cNvSpPr txBox="1"/>
          <p:nvPr>
            <p:ph type="body" idx="1"/>
          </p:nvPr>
        </p:nvSpPr>
        <p:spPr>
          <a:prstGeom prst="rect">
            <a:avLst/>
          </a:prstGeom>
        </p:spPr>
        <p:txBody>
          <a:bodyPr/>
          <a:lstStyle>
            <a:lvl1pPr marL="0" indent="0">
              <a:buSzTx/>
              <a:buNone/>
            </a:lvl1pPr>
          </a:lstStyle>
          <a:p>
            <a:pPr/>
            <a:r>
              <a:t>Macquarie Bank’s CEO is uncomfortable with more and more customers leaving the business due to credit card products. The Credit Card Manager would really appreciate it if someone could predict which segment of customers will churn so that they can proactively go to those customers to provide them with better products and services so they don’t leave the business.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Can We Reduce Churn on Macquarie Bank Credit Cards?"/>
          <p:cNvSpPr txBox="1"/>
          <p:nvPr>
            <p:ph type="body" idx="1"/>
          </p:nvPr>
        </p:nvSpPr>
        <p:spPr>
          <a:xfrm>
            <a:off x="1206500" y="4899345"/>
            <a:ext cx="21971000" cy="7605171"/>
          </a:xfrm>
          <a:prstGeom prst="rect">
            <a:avLst/>
          </a:prstGeom>
        </p:spPr>
        <p:txBody>
          <a:bodyPr/>
          <a:lstStyle>
            <a:lvl1pPr marL="0" indent="0" algn="ctr">
              <a:lnSpc>
                <a:spcPct val="80000"/>
              </a:lnSpc>
              <a:spcBef>
                <a:spcPts val="0"/>
              </a:spcBef>
              <a:buSzTx/>
              <a:buNone/>
              <a:defRPr spc="-232" sz="11600"/>
            </a:lvl1pPr>
          </a:lstStyle>
          <a:p>
            <a:pPr/>
            <a:r>
              <a:t>Can We Reduce Churn on Macquarie Bank Credit Cards?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ata Pipeline"/>
          <p:cNvSpPr txBox="1"/>
          <p:nvPr>
            <p:ph type="title"/>
          </p:nvPr>
        </p:nvSpPr>
        <p:spPr>
          <a:prstGeom prst="rect">
            <a:avLst/>
          </a:prstGeom>
        </p:spPr>
        <p:txBody>
          <a:bodyPr/>
          <a:lstStyle>
            <a:lvl1pPr defTabSz="2292038">
              <a:defRPr spc="-159" sz="7990"/>
            </a:lvl1pPr>
          </a:lstStyle>
          <a:p>
            <a:pPr/>
            <a:r>
              <a:t>Data Pipeline</a:t>
            </a:r>
          </a:p>
        </p:txBody>
      </p:sp>
      <p:sp>
        <p:nvSpPr>
          <p:cNvPr id="170" name="The Data Process to Better Decision-Mak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Data Process to Better Decision-Making</a:t>
            </a:r>
          </a:p>
        </p:txBody>
      </p:sp>
      <p:sp>
        <p:nvSpPr>
          <p:cNvPr id="171" name="Define…"/>
          <p:cNvSpPr txBox="1"/>
          <p:nvPr>
            <p:ph type="body" sz="quarter" idx="1"/>
          </p:nvPr>
        </p:nvSpPr>
        <p:spPr>
          <a:xfrm>
            <a:off x="1206500" y="4248504"/>
            <a:ext cx="4642069" cy="8256012"/>
          </a:xfrm>
          <a:prstGeom prst="rect">
            <a:avLst/>
          </a:prstGeom>
        </p:spPr>
        <p:txBody>
          <a:bodyPr lIns="0" tIns="0" rIns="0" bIns="0"/>
          <a:lstStyle/>
          <a:p>
            <a:pPr marL="0" indent="0">
              <a:buSzTx/>
              <a:buNone/>
              <a:defRPr>
                <a:latin typeface="+mn-lt"/>
                <a:ea typeface="+mn-ea"/>
                <a:cs typeface="+mn-cs"/>
                <a:sym typeface="MCQ Global Bold"/>
              </a:defRPr>
            </a:pPr>
            <a:r>
              <a:t>Define</a:t>
            </a:r>
          </a:p>
          <a:p>
            <a:pPr/>
            <a:r>
              <a:t>Objectives</a:t>
            </a:r>
          </a:p>
          <a:p>
            <a:pPr/>
            <a:r>
              <a:t>Metrics</a:t>
            </a:r>
          </a:p>
          <a:p>
            <a:pPr/>
            <a:r>
              <a:t>Value</a:t>
            </a:r>
          </a:p>
        </p:txBody>
      </p:sp>
      <p:sp>
        <p:nvSpPr>
          <p:cNvPr id="172" name="Prepare…"/>
          <p:cNvSpPr txBox="1"/>
          <p:nvPr/>
        </p:nvSpPr>
        <p:spPr>
          <a:xfrm>
            <a:off x="6333856" y="4248504"/>
            <a:ext cx="4642069" cy="82560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l">
              <a:spcBef>
                <a:spcPts val="4500"/>
              </a:spcBef>
              <a:defRPr sz="4800">
                <a:solidFill>
                  <a:srgbClr val="000000"/>
                </a:solidFill>
                <a:latin typeface="+mn-lt"/>
                <a:ea typeface="+mn-ea"/>
                <a:cs typeface="+mn-cs"/>
                <a:sym typeface="MCQ Global Bold"/>
              </a:defRPr>
            </a:pPr>
            <a:r>
              <a:t>Prepare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Wrangle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Clean</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Munge</a:t>
            </a:r>
          </a:p>
        </p:txBody>
      </p:sp>
      <p:sp>
        <p:nvSpPr>
          <p:cNvPr id="173" name="Analyse…"/>
          <p:cNvSpPr txBox="1"/>
          <p:nvPr/>
        </p:nvSpPr>
        <p:spPr>
          <a:xfrm>
            <a:off x="11461212" y="4248504"/>
            <a:ext cx="4642069" cy="82560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l">
              <a:spcBef>
                <a:spcPts val="4500"/>
              </a:spcBef>
              <a:defRPr sz="4800">
                <a:solidFill>
                  <a:srgbClr val="000000"/>
                </a:solidFill>
                <a:latin typeface="+mn-lt"/>
                <a:ea typeface="+mn-ea"/>
                <a:cs typeface="+mn-cs"/>
                <a:sym typeface="MCQ Global Bold"/>
              </a:defRPr>
            </a:pPr>
            <a:r>
              <a:t>Analyse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Predict</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Revise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Evaluate</a:t>
            </a:r>
          </a:p>
        </p:txBody>
      </p:sp>
      <p:sp>
        <p:nvSpPr>
          <p:cNvPr id="174" name="Deliver…"/>
          <p:cNvSpPr txBox="1"/>
          <p:nvPr/>
        </p:nvSpPr>
        <p:spPr>
          <a:xfrm>
            <a:off x="16588567" y="4248504"/>
            <a:ext cx="4642069" cy="82560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l">
              <a:spcBef>
                <a:spcPts val="4500"/>
              </a:spcBef>
              <a:defRPr sz="4800">
                <a:solidFill>
                  <a:srgbClr val="000000"/>
                </a:solidFill>
                <a:latin typeface="+mn-lt"/>
                <a:ea typeface="+mn-ea"/>
                <a:cs typeface="+mn-cs"/>
                <a:sym typeface="MCQ Global Bold"/>
              </a:defRPr>
            </a:pPr>
            <a:r>
              <a:t>Deliver</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Visualise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Summarise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Advise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Why is Churn Important?"/>
          <p:cNvSpPr txBox="1"/>
          <p:nvPr>
            <p:ph type="title"/>
          </p:nvPr>
        </p:nvSpPr>
        <p:spPr>
          <a:prstGeom prst="rect">
            <a:avLst/>
          </a:prstGeom>
        </p:spPr>
        <p:txBody>
          <a:bodyPr/>
          <a:lstStyle>
            <a:lvl1pPr defTabSz="2292038">
              <a:defRPr spc="-159" sz="7990"/>
            </a:lvl1pPr>
          </a:lstStyle>
          <a:p>
            <a:pPr/>
            <a:r>
              <a:t>Why is Churn Important?</a:t>
            </a:r>
          </a:p>
        </p:txBody>
      </p:sp>
      <p:sp>
        <p:nvSpPr>
          <p:cNvPr id="177" name="Reasons a Customer Might Chur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Reasons a Customer Might Churn</a:t>
            </a:r>
          </a:p>
        </p:txBody>
      </p:sp>
      <p:sp>
        <p:nvSpPr>
          <p:cNvPr id="178" name="You might be attracting the wrong customer…"/>
          <p:cNvSpPr txBox="1"/>
          <p:nvPr>
            <p:ph type="body" idx="1"/>
          </p:nvPr>
        </p:nvSpPr>
        <p:spPr>
          <a:prstGeom prst="rect">
            <a:avLst/>
          </a:prstGeom>
        </p:spPr>
        <p:txBody>
          <a:bodyPr/>
          <a:lstStyle/>
          <a:p>
            <a:pPr marL="800100" indent="-800100" defTabSz="2194505">
              <a:spcBef>
                <a:spcPts val="4000"/>
              </a:spcBef>
              <a:buSzPct val="100000"/>
              <a:buAutoNum type="arabicPeriod" startAt="1"/>
              <a:defRPr sz="4319"/>
            </a:pPr>
            <a:r>
              <a:t>You might be attracting the wrong customer</a:t>
            </a:r>
          </a:p>
          <a:p>
            <a:pPr marL="800100" indent="-800100" defTabSz="2194505">
              <a:spcBef>
                <a:spcPts val="4000"/>
              </a:spcBef>
              <a:buSzPct val="100000"/>
              <a:buAutoNum type="arabicPeriod" startAt="1"/>
              <a:defRPr sz="4319"/>
            </a:pPr>
            <a:r>
              <a:t>Your customers aren’t achieving their desired outcome</a:t>
            </a:r>
          </a:p>
          <a:p>
            <a:pPr marL="800100" indent="-800100" defTabSz="2194505">
              <a:spcBef>
                <a:spcPts val="4000"/>
              </a:spcBef>
              <a:buSzPct val="100000"/>
              <a:buAutoNum type="arabicPeriod" startAt="1"/>
              <a:defRPr sz="4319"/>
            </a:pPr>
            <a:r>
              <a:t>Your customer support might need work</a:t>
            </a:r>
          </a:p>
          <a:p>
            <a:pPr marL="800100" indent="-800100" defTabSz="2194505">
              <a:spcBef>
                <a:spcPts val="4000"/>
              </a:spcBef>
              <a:buSzPct val="100000"/>
              <a:buAutoNum type="arabicPeriod" startAt="1"/>
              <a:defRPr sz="4319"/>
            </a:pPr>
            <a:r>
              <a:t>Your customers think your competitors can do a better job</a:t>
            </a:r>
          </a:p>
          <a:p>
            <a:pPr marL="800100" indent="-800100" defTabSz="2194505">
              <a:spcBef>
                <a:spcPts val="4000"/>
              </a:spcBef>
              <a:buSzPct val="100000"/>
              <a:buAutoNum type="arabicPeriod" startAt="1"/>
              <a:defRPr sz="4319"/>
            </a:pPr>
            <a:r>
              <a:t>Your product is flawed</a:t>
            </a:r>
          </a:p>
          <a:p>
            <a:pPr marL="800100" indent="-800100" defTabSz="2194505">
              <a:spcBef>
                <a:spcPts val="4000"/>
              </a:spcBef>
              <a:buSzPct val="100000"/>
              <a:buAutoNum type="arabicPeriod" startAt="1"/>
              <a:defRPr sz="4319"/>
            </a:pPr>
            <a:r>
              <a:t>Your customers no longer see value in the product</a:t>
            </a:r>
          </a:p>
          <a:p>
            <a:pPr marL="800100" indent="-800100" defTabSz="2194505">
              <a:spcBef>
                <a:spcPts val="4000"/>
              </a:spcBef>
              <a:buSzPct val="100000"/>
              <a:buAutoNum type="arabicPeriod" startAt="1"/>
              <a:defRPr sz="4319"/>
            </a:pPr>
            <a:r>
              <a:t>Your customers think your product is too expensive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Data Summary"/>
          <p:cNvSpPr txBox="1"/>
          <p:nvPr>
            <p:ph type="title"/>
          </p:nvPr>
        </p:nvSpPr>
        <p:spPr>
          <a:prstGeom prst="rect">
            <a:avLst/>
          </a:prstGeom>
        </p:spPr>
        <p:txBody>
          <a:bodyPr/>
          <a:lstStyle>
            <a:lvl1pPr defTabSz="2292038">
              <a:defRPr spc="-159" sz="7990"/>
            </a:lvl1pPr>
          </a:lstStyle>
          <a:p>
            <a:pPr/>
            <a:r>
              <a:t>Data Summary</a:t>
            </a:r>
          </a:p>
        </p:txBody>
      </p:sp>
      <p:sp>
        <p:nvSpPr>
          <p:cNvPr id="181" name="10,000 Rows, 23 Features, Sample Sourced from Accounts Receivab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42950">
              <a:defRPr sz="4950"/>
            </a:lvl1pPr>
          </a:lstStyle>
          <a:p>
            <a:pPr/>
            <a:r>
              <a:t>10,000 Rows, 23 Features, Sample Sourced from Accounts Receivable</a:t>
            </a:r>
          </a:p>
        </p:txBody>
      </p:sp>
      <p:sp>
        <p:nvSpPr>
          <p:cNvPr id="182" name="Attrition Flag (Customer Churned or Not): This is our target variable, whether our customer has left the organisation or that they are still an active customer…"/>
          <p:cNvSpPr txBox="1"/>
          <p:nvPr>
            <p:ph type="body" idx="1"/>
          </p:nvPr>
        </p:nvSpPr>
        <p:spPr>
          <a:prstGeom prst="rect">
            <a:avLst/>
          </a:prstGeom>
        </p:spPr>
        <p:txBody>
          <a:bodyPr/>
          <a:lstStyle/>
          <a:p>
            <a:pPr marL="329184" indent="-329184" defTabSz="1316703">
              <a:spcBef>
                <a:spcPts val="2400"/>
              </a:spcBef>
              <a:defRPr sz="2592"/>
            </a:pPr>
            <a:r>
              <a:rPr>
                <a:latin typeface="+mn-lt"/>
                <a:ea typeface="+mn-ea"/>
                <a:cs typeface="+mn-cs"/>
                <a:sym typeface="MCQ Global Bold"/>
              </a:rPr>
              <a:t>Attrition Flag (Customer Churned or Not): </a:t>
            </a:r>
            <a:r>
              <a:t>This is our target variable, whether our customer has left the organisation or that they are still an active customer</a:t>
            </a:r>
          </a:p>
          <a:p>
            <a:pPr marL="329184" indent="-329184" defTabSz="1316703">
              <a:spcBef>
                <a:spcPts val="2400"/>
              </a:spcBef>
              <a:defRPr sz="2592"/>
            </a:pPr>
            <a:r>
              <a:rPr>
                <a:latin typeface="+mn-lt"/>
                <a:ea typeface="+mn-ea"/>
                <a:cs typeface="+mn-cs"/>
                <a:sym typeface="MCQ Global Bold"/>
              </a:rPr>
              <a:t>Gender:</a:t>
            </a:r>
            <a:r>
              <a:t> Male or female </a:t>
            </a:r>
          </a:p>
          <a:p>
            <a:pPr marL="329184" indent="-329184" defTabSz="1316703">
              <a:spcBef>
                <a:spcPts val="2400"/>
              </a:spcBef>
              <a:defRPr sz="2592"/>
            </a:pPr>
            <a:r>
              <a:rPr>
                <a:latin typeface="+mn-lt"/>
                <a:ea typeface="+mn-ea"/>
                <a:cs typeface="+mn-cs"/>
                <a:sym typeface="MCQ Global Bold"/>
              </a:rPr>
              <a:t>Customer Age:</a:t>
            </a:r>
            <a:r>
              <a:t> Age of the customer</a:t>
            </a:r>
          </a:p>
          <a:p>
            <a:pPr marL="329184" indent="-329184" defTabSz="1316703">
              <a:spcBef>
                <a:spcPts val="2400"/>
              </a:spcBef>
              <a:defRPr sz="2592"/>
            </a:pPr>
            <a:r>
              <a:rPr>
                <a:latin typeface="+mn-lt"/>
                <a:ea typeface="+mn-ea"/>
                <a:cs typeface="+mn-cs"/>
                <a:sym typeface="MCQ Global Bold"/>
              </a:rPr>
              <a:t>Income Category (4 Categories):</a:t>
            </a:r>
            <a:r>
              <a:t> To which income category does the customer belongs to.</a:t>
            </a:r>
          </a:p>
          <a:p>
            <a:pPr marL="329184" indent="-329184" defTabSz="1316703">
              <a:spcBef>
                <a:spcPts val="2400"/>
              </a:spcBef>
              <a:defRPr sz="2592"/>
            </a:pPr>
            <a:r>
              <a:rPr>
                <a:latin typeface="+mn-lt"/>
                <a:ea typeface="+mn-ea"/>
                <a:cs typeface="+mn-cs"/>
                <a:sym typeface="MCQ Global Bold"/>
              </a:rPr>
              <a:t>Card Category (4 Cards):</a:t>
            </a:r>
            <a:r>
              <a:t> Which card category does the customer have?</a:t>
            </a:r>
          </a:p>
          <a:p>
            <a:pPr marL="329184" indent="-329184" defTabSz="1316703">
              <a:spcBef>
                <a:spcPts val="2400"/>
              </a:spcBef>
              <a:defRPr sz="2592"/>
            </a:pPr>
            <a:r>
              <a:rPr>
                <a:latin typeface="+mn-lt"/>
                <a:ea typeface="+mn-ea"/>
                <a:cs typeface="+mn-cs"/>
                <a:sym typeface="MCQ Global Bold"/>
              </a:rPr>
              <a:t>Months Inactive:</a:t>
            </a:r>
            <a:r>
              <a:t> Amount of inactivity when using the credit card.</a:t>
            </a:r>
          </a:p>
          <a:p>
            <a:pPr marL="329184" indent="-329184" defTabSz="1316703">
              <a:spcBef>
                <a:spcPts val="2400"/>
              </a:spcBef>
              <a:defRPr sz="2592"/>
            </a:pPr>
            <a:r>
              <a:rPr>
                <a:latin typeface="+mn-lt"/>
                <a:ea typeface="+mn-ea"/>
                <a:cs typeface="+mn-cs"/>
                <a:sym typeface="MCQ Global Bold"/>
              </a:rPr>
              <a:t>Credit Limit:</a:t>
            </a:r>
            <a:r>
              <a:t> Credit Limit the customer currently has.</a:t>
            </a:r>
          </a:p>
          <a:p>
            <a:pPr marL="329184" indent="-329184" defTabSz="1316703">
              <a:spcBef>
                <a:spcPts val="2400"/>
              </a:spcBef>
              <a:defRPr sz="2592"/>
            </a:pPr>
            <a:r>
              <a:rPr>
                <a:latin typeface="+mn-lt"/>
                <a:ea typeface="+mn-ea"/>
                <a:cs typeface="+mn-cs"/>
                <a:sym typeface="MCQ Global Bold"/>
              </a:rPr>
              <a:t>Total Revolving Balance:</a:t>
            </a:r>
            <a:r>
              <a:t> The unpaid portion that carries over to the next month when a customer does not pay.</a:t>
            </a:r>
          </a:p>
          <a:p>
            <a:pPr marL="329184" indent="-329184" defTabSz="1316703">
              <a:spcBef>
                <a:spcPts val="2400"/>
              </a:spcBef>
              <a:defRPr sz="2592"/>
            </a:pPr>
            <a:r>
              <a:rPr>
                <a:latin typeface="+mn-lt"/>
                <a:ea typeface="+mn-ea"/>
                <a:cs typeface="+mn-cs"/>
                <a:sym typeface="MCQ Global Bold"/>
              </a:rPr>
              <a:t>Average Utilisation Ratio:</a:t>
            </a:r>
            <a:r>
              <a:t> Measures how much credit you are using compared to how much you have available.</a:t>
            </a:r>
          </a:p>
          <a:p>
            <a:pPr marL="329184" indent="-329184" defTabSz="1316703">
              <a:spcBef>
                <a:spcPts val="2400"/>
              </a:spcBef>
              <a:defRPr sz="2592"/>
            </a:pPr>
            <a:r>
              <a:rPr>
                <a:latin typeface="+mn-lt"/>
                <a:ea typeface="+mn-ea"/>
                <a:cs typeface="+mn-cs"/>
                <a:sym typeface="MCQ Global Bold"/>
              </a:rPr>
              <a:t>Open to Buy:</a:t>
            </a:r>
            <a:r>
              <a:t> The amount of credit available at a given time on a credit card holders account. Thus, the average open to buy is the average credit available allocated to a specific customer.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Exploratory Data Analysis"/>
          <p:cNvSpPr txBox="1"/>
          <p:nvPr>
            <p:ph type="title"/>
          </p:nvPr>
        </p:nvSpPr>
        <p:spPr>
          <a:prstGeom prst="rect">
            <a:avLst/>
          </a:prstGeom>
        </p:spPr>
        <p:txBody>
          <a:bodyPr/>
          <a:lstStyle>
            <a:lvl1pPr defTabSz="2292038">
              <a:defRPr spc="-159" sz="7990"/>
            </a:lvl1pPr>
          </a:lstStyle>
          <a:p>
            <a:pPr/>
            <a:r>
              <a:t>Exploratory Data Analysis</a:t>
            </a:r>
          </a:p>
        </p:txBody>
      </p:sp>
      <p:sp>
        <p:nvSpPr>
          <p:cNvPr id="185" name="Attrition (Churn), Gender and the Card Typ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Attrition (Churn), Gender and the Card Type</a:t>
            </a:r>
          </a:p>
        </p:txBody>
      </p:sp>
      <p:sp>
        <p:nvSpPr>
          <p:cNvPr id="186" name="930 female and 697 men are attrited customers, does that mean that women are more likely to be attrited?…"/>
          <p:cNvSpPr txBox="1"/>
          <p:nvPr/>
        </p:nvSpPr>
        <p:spPr>
          <a:xfrm>
            <a:off x="18551762" y="5773505"/>
            <a:ext cx="4978401" cy="375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500"/>
              </a:spcBef>
              <a:defRPr sz="2100">
                <a:solidFill>
                  <a:schemeClr val="accent5">
                    <a:hueOff val="-82419"/>
                    <a:satOff val="-9513"/>
                    <a:lumOff val="-16343"/>
                  </a:schemeClr>
                </a:solidFill>
                <a:latin typeface="MCQ Global Regular"/>
                <a:ea typeface="MCQ Global Regular"/>
                <a:cs typeface="MCQ Global Regular"/>
                <a:sym typeface="MCQ Global Regular"/>
              </a:defRPr>
            </a:pPr>
            <a:r>
              <a:t>930 female and 697 men are attrited customers, does that mean that women are more likely to be attrited? </a:t>
            </a:r>
          </a:p>
          <a:p>
            <a:pPr algn="l">
              <a:spcBef>
                <a:spcPts val="4500"/>
              </a:spcBef>
              <a:defRPr sz="2100">
                <a:solidFill>
                  <a:schemeClr val="accent5">
                    <a:hueOff val="-82419"/>
                    <a:satOff val="-9513"/>
                    <a:lumOff val="-16343"/>
                  </a:schemeClr>
                </a:solidFill>
                <a:latin typeface="MCQ Global Regular"/>
                <a:ea typeface="MCQ Global Regular"/>
                <a:cs typeface="MCQ Global Regular"/>
                <a:sym typeface="MCQ Global Regular"/>
              </a:defRPr>
            </a:pPr>
            <a:r>
              <a:t>Not necessarily! We need to see how many men vs female our data set contains more over we need to understand what is the likelihood of attrited customer out of isolation.</a:t>
            </a:r>
          </a:p>
        </p:txBody>
      </p:sp>
      <p:pic>
        <p:nvPicPr>
          <p:cNvPr id="187" name="Screen Shot 2022-01-08 at 9.14.11 am.png" descr="Screen Shot 2022-01-08 at 9.14.11 am.png"/>
          <p:cNvPicPr>
            <a:picLocks noChangeAspect="1"/>
          </p:cNvPicPr>
          <p:nvPr/>
        </p:nvPicPr>
        <p:blipFill>
          <a:blip r:embed="rId2">
            <a:extLst/>
          </a:blip>
          <a:stretch>
            <a:fillRect/>
          </a:stretch>
        </p:blipFill>
        <p:spPr>
          <a:xfrm>
            <a:off x="3028859" y="4977570"/>
            <a:ext cx="12407690" cy="4649037"/>
          </a:xfrm>
          <a:prstGeom prst="rect">
            <a:avLst/>
          </a:prstGeom>
          <a:ln w="12700">
            <a:miter lim="400000"/>
          </a:ln>
        </p:spPr>
      </p:pic>
      <p:sp>
        <p:nvSpPr>
          <p:cNvPr id="188" name="???"/>
          <p:cNvSpPr txBox="1"/>
          <p:nvPr/>
        </p:nvSpPr>
        <p:spPr>
          <a:xfrm>
            <a:off x="8941883" y="7309749"/>
            <a:ext cx="792176" cy="5851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solidFill>
                  <a:schemeClr val="accent5">
                    <a:hueOff val="-82419"/>
                    <a:satOff val="-9513"/>
                    <a:lumOff val="-16343"/>
                  </a:schemeClr>
                </a:solidFill>
              </a:defRPr>
            </a:lvl1pPr>
          </a:lstStyle>
          <a:p>
            <a:pPr/>
            <a:r>
              <a:t>???</a:t>
            </a:r>
          </a:p>
        </p:txBody>
      </p:sp>
      <p:sp>
        <p:nvSpPr>
          <p:cNvPr id="189" name="Line"/>
          <p:cNvSpPr/>
          <p:nvPr/>
        </p:nvSpPr>
        <p:spPr>
          <a:xfrm>
            <a:off x="7697176" y="5970930"/>
            <a:ext cx="1133898" cy="1133898"/>
          </a:xfrm>
          <a:prstGeom prst="line">
            <a:avLst/>
          </a:prstGeom>
          <a:ln w="25400">
            <a:solidFill>
              <a:schemeClr val="accent5">
                <a:hueOff val="-82419"/>
                <a:satOff val="-9513"/>
                <a:lumOff val="-16343"/>
              </a:schemeClr>
            </a:solidFill>
            <a:miter lim="400000"/>
            <a:tailEnd type="triangle"/>
          </a:ln>
        </p:spPr>
        <p:txBody>
          <a:bodyPr lIns="50800" tIns="50800" rIns="50800" bIns="50800" anchor="ctr"/>
          <a:lstStyle/>
          <a:p>
            <a:pPr/>
          </a:p>
        </p:txBody>
      </p:sp>
      <p:sp>
        <p:nvSpPr>
          <p:cNvPr id="190" name="🤔"/>
          <p:cNvSpPr txBox="1"/>
          <p:nvPr/>
        </p:nvSpPr>
        <p:spPr>
          <a:xfrm>
            <a:off x="10228070" y="7221305"/>
            <a:ext cx="6985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Exploratory Data Analysis"/>
          <p:cNvSpPr txBox="1"/>
          <p:nvPr>
            <p:ph type="title"/>
          </p:nvPr>
        </p:nvSpPr>
        <p:spPr>
          <a:prstGeom prst="rect">
            <a:avLst/>
          </a:prstGeom>
        </p:spPr>
        <p:txBody>
          <a:bodyPr/>
          <a:lstStyle>
            <a:lvl1pPr defTabSz="2292038">
              <a:defRPr spc="-159" sz="7990"/>
            </a:lvl1pPr>
          </a:lstStyle>
          <a:p>
            <a:pPr/>
            <a:r>
              <a:t>Exploratory Data Analysis</a:t>
            </a:r>
          </a:p>
        </p:txBody>
      </p:sp>
      <p:sp>
        <p:nvSpPr>
          <p:cNvPr id="193" name="Attrition (Churn), Gender and the Card Typ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Attrition (Churn), Gender and the Card Type</a:t>
            </a:r>
          </a:p>
        </p:txBody>
      </p:sp>
      <p:pic>
        <p:nvPicPr>
          <p:cNvPr id="194" name="Screen Shot 2021-12-22 at 3.08.41 pm.png" descr="Screen Shot 2021-12-22 at 3.08.41 pm.png"/>
          <p:cNvPicPr>
            <a:picLocks noChangeAspect="1"/>
          </p:cNvPicPr>
          <p:nvPr/>
        </p:nvPicPr>
        <p:blipFill>
          <a:blip r:embed="rId2">
            <a:extLst/>
          </a:blip>
          <a:stretch>
            <a:fillRect/>
          </a:stretch>
        </p:blipFill>
        <p:spPr>
          <a:xfrm>
            <a:off x="2608404" y="4018425"/>
            <a:ext cx="13608769" cy="8356772"/>
          </a:xfrm>
          <a:prstGeom prst="rect">
            <a:avLst/>
          </a:prstGeom>
          <a:ln w="12700">
            <a:miter lim="400000"/>
          </a:ln>
        </p:spPr>
      </p:pic>
      <p:sp>
        <p:nvSpPr>
          <p:cNvPr id="195" name="This graph gives us more information and not enough to know what to do. We need to shift to probabilities. Let's see information in probabilities."/>
          <p:cNvSpPr txBox="1"/>
          <p:nvPr/>
        </p:nvSpPr>
        <p:spPr>
          <a:xfrm>
            <a:off x="18592812" y="6554059"/>
            <a:ext cx="4619389" cy="3644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500"/>
              </a:spcBef>
              <a:defRPr sz="2100">
                <a:solidFill>
                  <a:schemeClr val="accent5">
                    <a:hueOff val="-82419"/>
                    <a:satOff val="-9513"/>
                    <a:lumOff val="-16343"/>
                  </a:schemeClr>
                </a:solidFill>
                <a:latin typeface="MCQ Global Regular"/>
                <a:ea typeface="MCQ Global Regular"/>
                <a:cs typeface="MCQ Global Regular"/>
                <a:sym typeface="MCQ Global Regular"/>
              </a:defRPr>
            </a:pPr>
            <a:r>
              <a:t>This graph gives us more information and not enough to know what to do. We need to shift to probabilities. Let's see information in probabilities.</a:t>
            </a:r>
          </a:p>
          <a:p>
            <a:pPr algn="l">
              <a:spcBef>
                <a:spcPts val="4500"/>
              </a:spcBef>
              <a:defRPr sz="2100">
                <a:solidFill>
                  <a:schemeClr val="accent5">
                    <a:hueOff val="-82419"/>
                    <a:satOff val="-9513"/>
                    <a:lumOff val="-16343"/>
                  </a:schemeClr>
                </a:solidFill>
                <a:latin typeface="MCQ Global Regular"/>
                <a:ea typeface="MCQ Global Regular"/>
                <a:cs typeface="MCQ Global Regular"/>
                <a:sym typeface="MCQ Global Regular"/>
              </a:defRPr>
            </a:pPr>
          </a:p>
        </p:txBody>
      </p:sp>
      <p:sp>
        <p:nvSpPr>
          <p:cNvPr id="196" name="Line"/>
          <p:cNvSpPr/>
          <p:nvPr/>
        </p:nvSpPr>
        <p:spPr>
          <a:xfrm>
            <a:off x="5762997" y="8792147"/>
            <a:ext cx="471608" cy="1718441"/>
          </a:xfrm>
          <a:prstGeom prst="line">
            <a:avLst/>
          </a:prstGeom>
          <a:ln w="25400">
            <a:solidFill>
              <a:schemeClr val="accent5">
                <a:hueOff val="-82419"/>
                <a:satOff val="-9513"/>
                <a:lumOff val="-16343"/>
              </a:schemeClr>
            </a:solidFill>
            <a:miter lim="400000"/>
            <a:tailEnd type="triangle"/>
          </a:ln>
        </p:spPr>
        <p:txBody>
          <a:bodyPr lIns="50800" tIns="50800" rIns="50800" bIns="50800" anchor="ctr"/>
          <a:lstStyle/>
          <a:p>
            <a:pPr/>
          </a:p>
        </p:txBody>
      </p:sp>
      <p:sp>
        <p:nvSpPr>
          <p:cNvPr id="197" name="🙋♂️Pricing tiers are a problem for another day but we can see price buyers are a clear business issue."/>
          <p:cNvSpPr txBox="1"/>
          <p:nvPr/>
        </p:nvSpPr>
        <p:spPr>
          <a:xfrm>
            <a:off x="5565642" y="7338442"/>
            <a:ext cx="3282756" cy="1282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1700">
                <a:solidFill>
                  <a:schemeClr val="accent5">
                    <a:hueOff val="-82419"/>
                    <a:satOff val="-9513"/>
                    <a:lumOff val="-16343"/>
                  </a:schemeClr>
                </a:solidFill>
                <a:latin typeface="MCQ Global Regular"/>
                <a:ea typeface="MCQ Global Regular"/>
                <a:cs typeface="MCQ Global Regular"/>
                <a:sym typeface="MCQ Global Regular"/>
              </a:defRPr>
            </a:lvl1pPr>
          </a:lstStyle>
          <a:p>
            <a:pPr/>
            <a:r>
              <a:t>🙋‍♂️Pricing tiers are a problem for another day but we can see price buyers are a clear business issue.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MCQ Global Bold"/>
        <a:ea typeface="MCQ Global Bold"/>
        <a:cs typeface="MCQ Global Bold"/>
      </a:majorFont>
      <a:minorFont>
        <a:latin typeface="MCQ Global Bold"/>
        <a:ea typeface="MCQ Global Bold"/>
        <a:cs typeface="MCQ Global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MCQ Global Bold"/>
        <a:ea typeface="MCQ Global Bold"/>
        <a:cs typeface="MCQ Global Bold"/>
      </a:majorFont>
      <a:minorFont>
        <a:latin typeface="MCQ Global Bold"/>
        <a:ea typeface="MCQ Global Bold"/>
        <a:cs typeface="MCQ Global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