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Helvetica Neue"/>
          <a:ea typeface="Helvetica Neue"/>
          <a:cs typeface="Helvetica Neue"/>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
          <a:latin typeface="Helvetica Neue"/>
          <a:ea typeface="Helvetica Neue"/>
          <a:cs typeface="Helvetica Neue"/>
        </a:font>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
          <a:latin typeface="Helvetica Neue"/>
          <a:ea typeface="Helvetica Neue"/>
          <a:cs typeface="Helvetica Neue"/>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2"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59459">
              <a:spcBef>
                <a:spcPts val="0"/>
              </a:spcBef>
              <a:buSzTx/>
              <a:buNone/>
              <a:defRPr sz="3312">
                <a:latin typeface="+mn-lt"/>
                <a:ea typeface="+mn-ea"/>
                <a:cs typeface="+mn-cs"/>
                <a:sym typeface="MCQ Global Bold"/>
              </a:defRPr>
            </a:lvl1pPr>
          </a:lstStyle>
          <a:p>
            <a:pPr/>
            <a:r>
              <a:t>Author and Date</a:t>
            </a:r>
          </a:p>
        </p:txBody>
      </p:sp>
      <p:sp>
        <p:nvSpPr>
          <p:cNvPr id="13"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4" name="Body Level One…"/>
          <p:cNvSpPr txBox="1"/>
          <p:nvPr>
            <p:ph type="body" sz="quarter" idx="1" hasCustomPrompt="1"/>
          </p:nvPr>
        </p:nvSpPr>
        <p:spPr>
          <a:xfrm>
            <a:off x="1201342" y="7223190"/>
            <a:ext cx="21971001" cy="1905001"/>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Presentation Subtitle</a:t>
            </a:r>
          </a:p>
          <a:p>
            <a:pPr lvl="1"/>
            <a:r>
              <a:t/>
            </a:r>
          </a:p>
          <a:p>
            <a:pPr lvl="2"/>
            <a:r>
              <a:t/>
            </a:r>
          </a:p>
          <a:p>
            <a:pPr lvl="3"/>
            <a:r>
              <a:t/>
            </a:r>
          </a:p>
          <a:p>
            <a:pPr lvl="4"/>
            <a:r>
              <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vl1pPr>
            <a:lvl2pPr marL="0" indent="457200" algn="ctr">
              <a:lnSpc>
                <a:spcPct val="80000"/>
              </a:lnSpc>
              <a:spcBef>
                <a:spcPts val="0"/>
              </a:spcBef>
              <a:buSzTx/>
              <a:buNone/>
              <a:defRPr spc="-232" sz="11600"/>
            </a:lvl2pPr>
            <a:lvl3pPr marL="0" indent="914400" algn="ctr">
              <a:lnSpc>
                <a:spcPct val="80000"/>
              </a:lnSpc>
              <a:spcBef>
                <a:spcPts val="0"/>
              </a:spcBef>
              <a:buSzTx/>
              <a:buNone/>
              <a:defRPr spc="-232" sz="11600"/>
            </a:lvl3pPr>
            <a:lvl4pPr marL="0" indent="1371600" algn="ctr">
              <a:lnSpc>
                <a:spcPct val="80000"/>
              </a:lnSpc>
              <a:spcBef>
                <a:spcPts val="0"/>
              </a:spcBef>
              <a:buSzTx/>
              <a:buNone/>
              <a:defRPr spc="-232" sz="11600"/>
            </a:lvl4pPr>
            <a:lvl5pPr marL="0" indent="1828800" algn="ctr">
              <a:lnSpc>
                <a:spcPct val="80000"/>
              </a:lnSpc>
              <a:spcBef>
                <a:spcPts val="0"/>
              </a:spcBef>
              <a:buSzTx/>
              <a:buNone/>
              <a:defRPr spc="-232" sz="11600"/>
            </a:lvl5pPr>
          </a:lstStyle>
          <a:p>
            <a:pPr/>
            <a:r>
              <a:t>Statement</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pc="-250" sz="25000">
                <a:latin typeface="+mn-lt"/>
                <a:ea typeface="+mn-ea"/>
                <a:cs typeface="+mn-cs"/>
                <a:sym typeface="MCQ Global Bold"/>
              </a:defRPr>
            </a:lvl1pPr>
            <a:lvl2pPr marL="0" indent="457200" algn="ctr">
              <a:lnSpc>
                <a:spcPct val="80000"/>
              </a:lnSpc>
              <a:spcBef>
                <a:spcPts val="0"/>
              </a:spcBef>
              <a:buSzTx/>
              <a:buNone/>
              <a:defRPr spc="-250" sz="25000">
                <a:latin typeface="+mn-lt"/>
                <a:ea typeface="+mn-ea"/>
                <a:cs typeface="+mn-cs"/>
                <a:sym typeface="MCQ Global Bold"/>
              </a:defRPr>
            </a:lvl2pPr>
            <a:lvl3pPr marL="0" indent="914400" algn="ctr">
              <a:lnSpc>
                <a:spcPct val="80000"/>
              </a:lnSpc>
              <a:spcBef>
                <a:spcPts val="0"/>
              </a:spcBef>
              <a:buSzTx/>
              <a:buNone/>
              <a:defRPr spc="-250" sz="25000">
                <a:latin typeface="+mn-lt"/>
                <a:ea typeface="+mn-ea"/>
                <a:cs typeface="+mn-cs"/>
                <a:sym typeface="MCQ Global Bold"/>
              </a:defRPr>
            </a:lvl3pPr>
            <a:lvl4pPr marL="0" indent="1371600" algn="ctr">
              <a:lnSpc>
                <a:spcPct val="80000"/>
              </a:lnSpc>
              <a:spcBef>
                <a:spcPts val="0"/>
              </a:spcBef>
              <a:buSzTx/>
              <a:buNone/>
              <a:defRPr spc="-250" sz="25000">
                <a:latin typeface="+mn-lt"/>
                <a:ea typeface="+mn-ea"/>
                <a:cs typeface="+mn-cs"/>
                <a:sym typeface="MCQ Global Bold"/>
              </a:defRPr>
            </a:lvl4pPr>
            <a:lvl5pPr marL="0" indent="1828800" algn="ctr">
              <a:lnSpc>
                <a:spcPct val="80000"/>
              </a:lnSpc>
              <a:spcBef>
                <a:spcPts val="0"/>
              </a:spcBef>
              <a:buSzTx/>
              <a:buNone/>
              <a:defRPr spc="-250" sz="25000">
                <a:latin typeface="+mn-lt"/>
                <a:ea typeface="+mn-ea"/>
                <a:cs typeface="+mn-cs"/>
                <a:sym typeface="MCQ Global Bold"/>
              </a:defRPr>
            </a:lvl5pPr>
          </a:lstStyle>
          <a:p>
            <a:pPr/>
            <a:r>
              <a:t>100%</a:t>
            </a:r>
          </a:p>
          <a:p>
            <a:pPr lvl="1"/>
            <a:r>
              <a:t/>
            </a:r>
          </a:p>
          <a:p>
            <a:pPr lvl="2"/>
            <a:r>
              <a:t/>
            </a:r>
          </a:p>
          <a:p>
            <a:pPr lvl="3"/>
            <a:r>
              <a:t/>
            </a:r>
          </a:p>
          <a:p>
            <a:pPr lvl="4"/>
            <a:r>
              <a:t/>
            </a:r>
          </a:p>
        </p:txBody>
      </p:sp>
      <p:sp>
        <p:nvSpPr>
          <p:cNvPr id="10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59459">
              <a:spcBef>
                <a:spcPts val="0"/>
              </a:spcBef>
              <a:buSzTx/>
              <a:buNone/>
              <a:defRPr sz="5060">
                <a:latin typeface="+mn-lt"/>
                <a:ea typeface="+mn-ea"/>
                <a:cs typeface="+mn-cs"/>
                <a:sym typeface="MCQ Global Bold"/>
              </a:defRPr>
            </a:lvl1pPr>
          </a:lstStyle>
          <a:p>
            <a:pPr/>
            <a:r>
              <a:t>Fact information</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59459">
              <a:spcBef>
                <a:spcPts val="0"/>
              </a:spcBef>
              <a:buSzTx/>
              <a:buNone/>
              <a:defRPr sz="3312">
                <a:latin typeface="+mn-lt"/>
                <a:ea typeface="+mn-ea"/>
                <a:cs typeface="+mn-cs"/>
                <a:sym typeface="MCQ Global Bold"/>
              </a:defRPr>
            </a:lvl1pPr>
          </a:lstStyle>
          <a:p>
            <a:pPr/>
            <a:r>
              <a:t>Attribution</a:t>
            </a:r>
          </a:p>
        </p:txBody>
      </p:sp>
      <p:sp>
        <p:nvSpPr>
          <p:cNvPr id="118" name="Body Level One…"/>
          <p:cNvSpPr txBox="1"/>
          <p:nvPr>
            <p:ph type="body" sz="half" idx="1" hasCustomPrompt="1"/>
          </p:nvPr>
        </p:nvSpPr>
        <p:spPr>
          <a:xfrm>
            <a:off x="1753923" y="4939860"/>
            <a:ext cx="20876154" cy="3836280"/>
          </a:xfrm>
          <a:prstGeom prst="rect">
            <a:avLst/>
          </a:prstGeom>
        </p:spPr>
        <p:txBody>
          <a:bodyPr/>
          <a:lstStyle>
            <a:lvl1pPr marL="638923" indent="-469900">
              <a:lnSpc>
                <a:spcPct val="90000"/>
              </a:lnSpc>
              <a:spcBef>
                <a:spcPts val="0"/>
              </a:spcBef>
              <a:buSzTx/>
              <a:buNone/>
              <a:defRPr spc="-170" sz="8500"/>
            </a:lvl1pPr>
            <a:lvl2pPr marL="638923" indent="-12700">
              <a:lnSpc>
                <a:spcPct val="90000"/>
              </a:lnSpc>
              <a:spcBef>
                <a:spcPts val="0"/>
              </a:spcBef>
              <a:buSzTx/>
              <a:buNone/>
              <a:defRPr spc="-170" sz="8500"/>
            </a:lvl2pPr>
            <a:lvl3pPr marL="638923" indent="444500">
              <a:lnSpc>
                <a:spcPct val="90000"/>
              </a:lnSpc>
              <a:spcBef>
                <a:spcPts val="0"/>
              </a:spcBef>
              <a:buSzTx/>
              <a:buNone/>
              <a:defRPr spc="-170" sz="8500"/>
            </a:lvl3pPr>
            <a:lvl4pPr marL="638923" indent="901700">
              <a:lnSpc>
                <a:spcPct val="90000"/>
              </a:lnSpc>
              <a:spcBef>
                <a:spcPts val="0"/>
              </a:spcBef>
              <a:buSzTx/>
              <a:buNone/>
              <a:defRPr spc="-170" sz="8500"/>
            </a:lvl4pPr>
            <a:lvl5pPr marL="638923" indent="1358900">
              <a:lnSpc>
                <a:spcPct val="90000"/>
              </a:lnSpc>
              <a:spcBef>
                <a:spcPts val="0"/>
              </a:spcBef>
              <a:buSzTx/>
              <a:buNone/>
              <a:defRPr spc="-170" sz="8500"/>
            </a:lvl5pPr>
          </a:lstStyle>
          <a:p>
            <a:pPr/>
            <a:r>
              <a:t>“Notable Quote”</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26"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7"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8"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36"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2"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3"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4"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spcBef>
                <a:spcPts val="0"/>
              </a:spcBef>
              <a:buSzTx/>
              <a:buNone/>
              <a:defRPr b="1" sz="3600">
                <a:latin typeface="Helvetica Neue"/>
                <a:ea typeface="Helvetica Neue"/>
                <a:cs typeface="Helvetica Neue"/>
                <a:sym typeface="Helvetica Neue"/>
              </a:defRPr>
            </a:lvl1pPr>
          </a:lstStyle>
          <a:p>
            <a:pPr/>
            <a:r>
              <a:t>Author and Date</a:t>
            </a:r>
          </a:p>
        </p:txBody>
      </p:sp>
      <p:sp>
        <p:nvSpPr>
          <p:cNvPr id="25" name="Body Level One…"/>
          <p:cNvSpPr txBox="1"/>
          <p:nvPr>
            <p:ph type="body" sz="quarter" idx="1" hasCustomPrompt="1"/>
          </p:nvPr>
        </p:nvSpPr>
        <p:spPr>
          <a:xfrm>
            <a:off x="1206500" y="11609910"/>
            <a:ext cx="21971000" cy="1116952"/>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Presentation Subtitle</a:t>
            </a:r>
          </a:p>
          <a:p>
            <a:pPr lvl="1"/>
            <a:r>
              <a:t/>
            </a:r>
          </a:p>
          <a:p>
            <a:pPr lvl="2"/>
            <a:r>
              <a:t/>
            </a:r>
          </a:p>
          <a:p>
            <a:pPr lvl="3"/>
            <a:r>
              <a:t/>
            </a:r>
          </a:p>
          <a:p>
            <a:pPr lvl="4"/>
            <a:r>
              <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3"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5" name="Body Level One…"/>
          <p:cNvSpPr txBox="1"/>
          <p:nvPr>
            <p:ph type="body" sz="quarter" idx="1" hasCustomPrompt="1"/>
          </p:nvPr>
        </p:nvSpPr>
        <p:spPr>
          <a:xfrm>
            <a:off x="1206500" y="7060576"/>
            <a:ext cx="9779000" cy="5385424"/>
          </a:xfrm>
          <a:prstGeom prst="rect">
            <a:avLst/>
          </a:prstGeom>
        </p:spPr>
        <p:txBody>
          <a:bodyPr/>
          <a:lstStyle>
            <a:lvl1pPr marL="0" indent="0" defTabSz="825500">
              <a:spcBef>
                <a:spcPts val="0"/>
              </a:spcBef>
              <a:buSzTx/>
              <a:buNone/>
              <a:defRPr sz="5500">
                <a:latin typeface="+mn-lt"/>
                <a:ea typeface="+mn-ea"/>
                <a:cs typeface="+mn-cs"/>
                <a:sym typeface="MCQ Global Bold"/>
              </a:defRPr>
            </a:lvl1pPr>
            <a:lvl2pPr marL="0" indent="457200" defTabSz="825500">
              <a:spcBef>
                <a:spcPts val="0"/>
              </a:spcBef>
              <a:buSzTx/>
              <a:buNone/>
              <a:defRPr sz="5500">
                <a:latin typeface="+mn-lt"/>
                <a:ea typeface="+mn-ea"/>
                <a:cs typeface="+mn-cs"/>
                <a:sym typeface="MCQ Global Bold"/>
              </a:defRPr>
            </a:lvl2pPr>
            <a:lvl3pPr marL="0" indent="914400" defTabSz="825500">
              <a:spcBef>
                <a:spcPts val="0"/>
              </a:spcBef>
              <a:buSzTx/>
              <a:buNone/>
              <a:defRPr sz="5500">
                <a:latin typeface="+mn-lt"/>
                <a:ea typeface="+mn-ea"/>
                <a:cs typeface="+mn-cs"/>
                <a:sym typeface="MCQ Global Bold"/>
              </a:defRPr>
            </a:lvl3pPr>
            <a:lvl4pPr marL="0" indent="1371600" defTabSz="825500">
              <a:spcBef>
                <a:spcPts val="0"/>
              </a:spcBef>
              <a:buSzTx/>
              <a:buNone/>
              <a:defRPr sz="5500">
                <a:latin typeface="+mn-lt"/>
                <a:ea typeface="+mn-ea"/>
                <a:cs typeface="+mn-cs"/>
                <a:sym typeface="MCQ Global Bold"/>
              </a:defRPr>
            </a:lvl4pPr>
            <a:lvl5pPr marL="0" indent="1828800" defTabSz="825500">
              <a:spcBef>
                <a:spcPts val="0"/>
              </a:spcBef>
              <a:buSzTx/>
              <a:buNone/>
              <a:defRPr sz="5500">
                <a:latin typeface="+mn-lt"/>
                <a:ea typeface="+mn-ea"/>
                <a:cs typeface="+mn-cs"/>
                <a:sym typeface="MCQ Global Bold"/>
              </a:defRPr>
            </a:lvl5pPr>
          </a:lstStyle>
          <a:p>
            <a:pPr/>
            <a:r>
              <a:t>Slide Subtitle</a:t>
            </a:r>
          </a:p>
          <a:p>
            <a:pPr lvl="1"/>
            <a:r>
              <a:t/>
            </a:r>
          </a:p>
          <a:p>
            <a:pPr lvl="2"/>
            <a:r>
              <a:t/>
            </a:r>
          </a:p>
          <a:p>
            <a:pPr lvl="3"/>
            <a:r>
              <a:t/>
            </a:r>
          </a:p>
          <a:p>
            <a:pPr lvl="4"/>
            <a:r>
              <a:t/>
            </a:r>
          </a:p>
        </p:txBody>
      </p:sp>
      <p:pic>
        <p:nvPicPr>
          <p:cNvPr id="36" name="macquarie-logo.jpg" descr="macquarie-logo.jpg"/>
          <p:cNvPicPr>
            <a:picLocks noChangeAspect="1"/>
          </p:cNvPicPr>
          <p:nvPr/>
        </p:nvPicPr>
        <p:blipFill>
          <a:blip r:embed="rId2">
            <a:extLst/>
          </a:blip>
          <a:stretch>
            <a:fillRect/>
          </a:stretch>
        </p:blipFill>
        <p:spPr>
          <a:xfrm>
            <a:off x="765471" y="785978"/>
            <a:ext cx="4978401" cy="876301"/>
          </a:xfrm>
          <a:prstGeom prst="rect">
            <a:avLst/>
          </a:prstGeom>
          <a:ln w="12700">
            <a:miter lim="400000"/>
          </a:ln>
        </p:spPr>
      </p:pic>
      <p:sp>
        <p:nvSpPr>
          <p:cNvPr id="37"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4" name="Slide Title"/>
          <p:cNvSpPr txBox="1"/>
          <p:nvPr>
            <p:ph type="title" hasCustomPrompt="1"/>
          </p:nvPr>
        </p:nvSpPr>
        <p:spPr>
          <a:prstGeom prst="rect">
            <a:avLst/>
          </a:prstGeom>
        </p:spPr>
        <p:txBody>
          <a:bodyPr/>
          <a:lstStyle/>
          <a:p>
            <a:pPr/>
            <a:r>
              <a:t>Slide Title</a:t>
            </a:r>
          </a:p>
        </p:txBody>
      </p:sp>
      <p:sp>
        <p:nvSpPr>
          <p:cNvPr id="45"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46"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4"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2"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6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4"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5"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3" name="Section Title"/>
          <p:cNvSpPr txBox="1"/>
          <p:nvPr>
            <p:ph type="title" hasCustomPrompt="1"/>
          </p:nvPr>
        </p:nvSpPr>
        <p:spPr>
          <a:xfrm>
            <a:off x="1206496" y="4533900"/>
            <a:ext cx="21971004" cy="4648200"/>
          </a:xfrm>
          <a:prstGeom prst="rect">
            <a:avLst/>
          </a:prstGeom>
        </p:spPr>
        <p:txBody>
          <a:bodyPr anchor="ctr"/>
          <a:lstStyle>
            <a:lvl1pPr>
              <a:defRPr spc="-232" sz="11600">
                <a:latin typeface="MCQ Global Regular"/>
                <a:ea typeface="MCQ Global Regular"/>
                <a:cs typeface="MCQ Global Regular"/>
                <a:sym typeface="MCQ Global Regular"/>
              </a:defRPr>
            </a:lvl1pPr>
          </a:lstStyle>
          <a:p>
            <a:pPr/>
            <a:r>
              <a:t>Section Title</a:t>
            </a:r>
          </a:p>
        </p:txBody>
      </p:sp>
      <p:sp>
        <p:nvSpPr>
          <p:cNvPr id="7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Slide Subtitle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9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59459">
              <a:spcBef>
                <a:spcPts val="0"/>
              </a:spcBef>
              <a:buSzTx/>
              <a:buNone/>
              <a:defRPr sz="5060">
                <a:latin typeface="+mn-lt"/>
                <a:ea typeface="+mn-ea"/>
                <a:cs typeface="+mn-cs"/>
                <a:sym typeface="MCQ Global Bold"/>
              </a:defRPr>
            </a:lvl1pPr>
          </a:lstStyle>
          <a:p>
            <a:pPr/>
            <a:r>
              <a:t>Agenda Subtitle</a:t>
            </a:r>
          </a:p>
        </p:txBody>
      </p:sp>
      <p:sp>
        <p:nvSpPr>
          <p:cNvPr id="92" name="Body Level One…"/>
          <p:cNvSpPr txBox="1"/>
          <p:nvPr>
            <p:ph type="body" idx="1" hasCustomPrompt="1"/>
          </p:nvPr>
        </p:nvSpPr>
        <p:spPr>
          <a:prstGeom prst="rect">
            <a:avLst/>
          </a:prstGeom>
        </p:spPr>
        <p:txBody>
          <a:bodyPr/>
          <a:lstStyle>
            <a:lvl1pPr marL="0" indent="0" defTabSz="825500">
              <a:spcBef>
                <a:spcPts val="1800"/>
              </a:spcBef>
              <a:buSzTx/>
              <a:buNone/>
              <a:defRPr spc="-55" sz="5500"/>
            </a:lvl1pPr>
            <a:lvl2pPr marL="0" indent="457200" defTabSz="825500">
              <a:spcBef>
                <a:spcPts val="1800"/>
              </a:spcBef>
              <a:buSzTx/>
              <a:buNone/>
              <a:defRPr spc="-55" sz="5500"/>
            </a:lvl2pPr>
            <a:lvl3pPr marL="0" indent="914400" defTabSz="825500">
              <a:spcBef>
                <a:spcPts val="1800"/>
              </a:spcBef>
              <a:buSzTx/>
              <a:buNone/>
              <a:defRPr spc="-55" sz="5500"/>
            </a:lvl3pPr>
            <a:lvl4pPr marL="0" indent="1371600" defTabSz="825500">
              <a:spcBef>
                <a:spcPts val="1800"/>
              </a:spcBef>
              <a:buSzTx/>
              <a:buNone/>
              <a:defRPr spc="-55" sz="5500"/>
            </a:lvl4pPr>
            <a:lvl5pPr marL="0" indent="1828800" defTabSz="825500">
              <a:spcBef>
                <a:spcPts val="1800"/>
              </a:spcBef>
              <a:buSzTx/>
              <a:buNone/>
              <a:defRPr spc="-55" sz="5500"/>
            </a:lvl5pPr>
          </a:lstStyle>
          <a:p>
            <a:pPr/>
            <a:r>
              <a:t>Agenda Topics</a:t>
            </a:r>
          </a:p>
          <a:p>
            <a:pPr lvl="1"/>
            <a:r>
              <a:t/>
            </a:r>
          </a:p>
          <a:p>
            <a:pPr lvl="2"/>
            <a:r>
              <a:t/>
            </a:r>
          </a:p>
          <a:p>
            <a:pPr lvl="3"/>
            <a:r>
              <a:t/>
            </a:r>
          </a:p>
          <a:p>
            <a:pPr lvl="4"/>
            <a:r>
              <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pic>
        <p:nvPicPr>
          <p:cNvPr id="4" name="macquarie-logo.jpg" descr="macquarie-logo.jpg"/>
          <p:cNvPicPr>
            <a:picLocks noChangeAspect="1"/>
          </p:cNvPicPr>
          <p:nvPr/>
        </p:nvPicPr>
        <p:blipFill>
          <a:blip r:embed="rId2">
            <a:extLst/>
          </a:blip>
          <a:stretch>
            <a:fillRect/>
          </a:stretch>
        </p:blipFill>
        <p:spPr>
          <a:xfrm>
            <a:off x="18413307" y="785978"/>
            <a:ext cx="4978401" cy="876301"/>
          </a:xfrm>
          <a:prstGeom prst="rect">
            <a:avLst/>
          </a:prstGeom>
          <a:ln w="12700">
            <a:miter lim="400000"/>
          </a:ln>
        </p:spPr>
      </p:pic>
      <p:sp>
        <p:nvSpPr>
          <p:cNvPr id="5"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1pPr>
      <a:lvl2pPr marL="0" marR="0" indent="457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2pPr>
      <a:lvl3pPr marL="0" marR="0" indent="914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3pPr>
      <a:lvl4pPr marL="0" marR="0" indent="1371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4pPr>
      <a:lvl5pPr marL="0" marR="0" indent="18288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5pPr>
      <a:lvl6pPr marL="0" marR="0" indent="22860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6pPr>
      <a:lvl7pPr marL="0" marR="0" indent="27432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7pPr>
      <a:lvl8pPr marL="0" marR="0" indent="32004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8pPr>
      <a:lvl9pPr marL="0" marR="0" indent="3657600" algn="l" defTabSz="2438338" rtl="0" latinLnBrk="0">
        <a:lnSpc>
          <a:spcPct val="80000"/>
        </a:lnSpc>
        <a:spcBef>
          <a:spcPts val="0"/>
        </a:spcBef>
        <a:spcAft>
          <a:spcPts val="0"/>
        </a:spcAft>
        <a:buClrTx/>
        <a:buSzTx/>
        <a:buFontTx/>
        <a:buNone/>
        <a:tabLst/>
        <a:defRPr b="0" baseline="0" cap="none" i="0" spc="-170" strike="noStrike" sz="8500" u="none">
          <a:solidFill>
            <a:srgbClr val="000000"/>
          </a:solidFill>
          <a:uFillTx/>
          <a:latin typeface="+mn-lt"/>
          <a:ea typeface="+mn-ea"/>
          <a:cs typeface="+mn-cs"/>
          <a:sym typeface="MCQ Global Bold"/>
        </a:defRPr>
      </a:lvl9pPr>
    </p:titleStyle>
    <p:bodyStyle>
      <a:lvl1pPr marL="6096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1pPr>
      <a:lvl2pPr marL="12192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2pPr>
      <a:lvl3pPr marL="18288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3pPr>
      <a:lvl4pPr marL="24384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4pPr>
      <a:lvl5pPr marL="30480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5pPr>
      <a:lvl6pPr marL="36576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6pPr>
      <a:lvl7pPr marL="42672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7pPr>
      <a:lvl8pPr marL="48768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8pPr>
      <a:lvl9pPr marL="5486400" marR="0" indent="-609600" algn="l" defTabSz="2438338" rtl="0" latinLnBrk="0">
        <a:lnSpc>
          <a:spcPct val="100000"/>
        </a:lnSpc>
        <a:spcBef>
          <a:spcPts val="4500"/>
        </a:spcBef>
        <a:spcAft>
          <a:spcPts val="0"/>
        </a:spcAft>
        <a:buClrTx/>
        <a:buSzPct val="123000"/>
        <a:buFontTx/>
        <a:buChar char="•"/>
        <a:tabLst/>
        <a:defRPr b="0" baseline="0" cap="none" i="0" spc="0" strike="noStrike" sz="4800" u="none">
          <a:solidFill>
            <a:srgbClr val="000000"/>
          </a:solidFill>
          <a:uFillTx/>
          <a:latin typeface="MCQ Global Regular"/>
          <a:ea typeface="MCQ Global Regular"/>
          <a:cs typeface="MCQ Global Regular"/>
          <a:sym typeface="MCQ Global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ed Iredale — January 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Reed Iredale — January 2022</a:t>
            </a:r>
          </a:p>
        </p:txBody>
      </p:sp>
      <p:sp>
        <p:nvSpPr>
          <p:cNvPr id="154" name="Anticipating Credit Card Churn (Attrition)"/>
          <p:cNvSpPr txBox="1"/>
          <p:nvPr>
            <p:ph type="ctrTitle"/>
          </p:nvPr>
        </p:nvSpPr>
        <p:spPr>
          <a:prstGeom prst="rect">
            <a:avLst/>
          </a:prstGeom>
        </p:spPr>
        <p:txBody>
          <a:bodyPr/>
          <a:lstStyle/>
          <a:p>
            <a:pPr/>
            <a:r>
              <a:t>Anticipating Credit Card Churn (Attrition)</a:t>
            </a:r>
          </a:p>
        </p:txBody>
      </p:sp>
      <p:sp>
        <p:nvSpPr>
          <p:cNvPr id="155" name="Credit Card Churn Reduction Analysis"/>
          <p:cNvSpPr txBox="1"/>
          <p:nvPr>
            <p:ph type="subTitle" sz="quarter" idx="1"/>
          </p:nvPr>
        </p:nvSpPr>
        <p:spPr>
          <a:prstGeom prst="rect">
            <a:avLst/>
          </a:prstGeom>
        </p:spPr>
        <p:txBody>
          <a:bodyPr/>
          <a:lstStyle/>
          <a:p>
            <a:pPr/>
            <a:r>
              <a:t>Credit Card Churn Reduction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Hypothesis Testing"/>
          <p:cNvSpPr txBox="1"/>
          <p:nvPr>
            <p:ph type="title"/>
          </p:nvPr>
        </p:nvSpPr>
        <p:spPr>
          <a:prstGeom prst="rect">
            <a:avLst/>
          </a:prstGeom>
        </p:spPr>
        <p:txBody>
          <a:bodyPr/>
          <a:lstStyle>
            <a:lvl1pPr defTabSz="2292038">
              <a:defRPr spc="-159" sz="7990"/>
            </a:lvl1pPr>
          </a:lstStyle>
          <a:p>
            <a:pPr/>
            <a:r>
              <a:t>Hypothesis Testing</a:t>
            </a:r>
          </a:p>
        </p:txBody>
      </p:sp>
      <p:sp>
        <p:nvSpPr>
          <p:cNvPr id="196" name="Hypothesis Testing Gives Clarity On Findin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Hypothesis Testing Gives Clarity On Findings</a:t>
            </a:r>
          </a:p>
        </p:txBody>
      </p:sp>
      <p:sp>
        <p:nvSpPr>
          <p:cNvPr id="197" name="Question: Is ‘Attrition Age’ causing most churn?…"/>
          <p:cNvSpPr txBox="1"/>
          <p:nvPr>
            <p:ph type="body" idx="1"/>
          </p:nvPr>
        </p:nvSpPr>
        <p:spPr>
          <a:xfrm>
            <a:off x="1219415" y="4248504"/>
            <a:ext cx="21945170" cy="8256012"/>
          </a:xfrm>
          <a:prstGeom prst="rect">
            <a:avLst/>
          </a:prstGeom>
        </p:spPr>
        <p:txBody>
          <a:bodyPr/>
          <a:lstStyle/>
          <a:p>
            <a:pPr/>
            <a:r>
              <a:t>Question: Is ‘Attrition Age’ causing most churn?</a:t>
            </a:r>
          </a:p>
          <a:p>
            <a:pPr/>
            <a:r>
              <a:t>H0: No initial correlation.</a:t>
            </a:r>
          </a:p>
          <a:p>
            <a:pPr/>
            <a:r>
              <a:t>H1: However, when I researched other ways (chi2) to compute p-value other features are dependent on the target.</a:t>
            </a:r>
          </a:p>
          <a:p>
            <a:pPr/>
            <a:r>
              <a:t>New question #1: Are price tiers defined correctly?</a:t>
            </a:r>
          </a:p>
          <a:p>
            <a:pPr/>
            <a:r>
              <a:t>New question #2: Can we improve customer experience when inactivity is low?</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Next Steps"/>
          <p:cNvSpPr txBox="1"/>
          <p:nvPr>
            <p:ph type="title"/>
          </p:nvPr>
        </p:nvSpPr>
        <p:spPr>
          <a:prstGeom prst="rect">
            <a:avLst/>
          </a:prstGeom>
        </p:spPr>
        <p:txBody>
          <a:bodyPr/>
          <a:lstStyle>
            <a:lvl1pPr defTabSz="2292038">
              <a:defRPr spc="-159" sz="7990"/>
            </a:lvl1pPr>
          </a:lstStyle>
          <a:p>
            <a:pPr/>
            <a:r>
              <a:t>Next Steps</a:t>
            </a:r>
          </a:p>
        </p:txBody>
      </p:sp>
      <p:sp>
        <p:nvSpPr>
          <p:cNvPr id="200" name="What Decision-Making Steps Can We Take?"/>
          <p:cNvSpPr txBox="1"/>
          <p:nvPr>
            <p:ph type="body" idx="21"/>
          </p:nvPr>
        </p:nvSpPr>
        <p:spPr>
          <a:xfrm>
            <a:off x="1400228" y="2488002"/>
            <a:ext cx="21971001" cy="934780"/>
          </a:xfrm>
          <a:prstGeom prst="rect">
            <a:avLst/>
          </a:prstGeom>
          <a:extLst>
            <a:ext uri="{C572A759-6A51-4108-AA02-DFA0A04FC94B}">
              <ma14:wrappingTextBoxFlag xmlns:ma14="http://schemas.microsoft.com/office/mac/drawingml/2011/main" val="1"/>
            </a:ext>
          </a:extLst>
        </p:spPr>
        <p:txBody>
          <a:bodyPr/>
          <a:lstStyle/>
          <a:p>
            <a:pPr/>
            <a:r>
              <a:t>What Decision-Making Steps Can We Take?</a:t>
            </a:r>
          </a:p>
        </p:txBody>
      </p:sp>
      <p:sp>
        <p:nvSpPr>
          <p:cNvPr id="201" name="Key focus on reducing churn for customers 44-50 year olds…"/>
          <p:cNvSpPr txBox="1"/>
          <p:nvPr>
            <p:ph type="body" idx="1"/>
          </p:nvPr>
        </p:nvSpPr>
        <p:spPr>
          <a:prstGeom prst="rect">
            <a:avLst/>
          </a:prstGeom>
        </p:spPr>
        <p:txBody>
          <a:bodyPr/>
          <a:lstStyle/>
          <a:p>
            <a:pPr marL="889000" indent="-889000">
              <a:buSzPct val="100000"/>
              <a:buAutoNum type="arabicPeriod" startAt="1"/>
            </a:pPr>
            <a:r>
              <a:t>Key focus on reducing churn for customers 44-50 year olds</a:t>
            </a:r>
          </a:p>
          <a:p>
            <a:pPr marL="889000" indent="-889000">
              <a:buSzPct val="100000"/>
              <a:buAutoNum type="arabicPeriod" startAt="1"/>
            </a:pPr>
            <a:r>
              <a:t>Focus on improving price tiers to move customers into higher and more premium products, aligned with their income</a:t>
            </a:r>
          </a:p>
          <a:p>
            <a:pPr marL="889000" indent="-889000">
              <a:buSzPct val="100000"/>
              <a:buAutoNum type="arabicPeriod" startAt="1"/>
            </a:pPr>
            <a:r>
              <a:t>Act when activity is low</a:t>
            </a:r>
          </a:p>
          <a:p>
            <a:pPr marL="889000" indent="-889000">
              <a:buSzPct val="100000"/>
              <a:buAutoNum type="arabicPeriod" startAt="1"/>
            </a:pPr>
            <a:r>
              <a:t>Increase credit card limits to those with lower revolving balance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ituation Appraisal"/>
          <p:cNvSpPr txBox="1"/>
          <p:nvPr>
            <p:ph type="title"/>
          </p:nvPr>
        </p:nvSpPr>
        <p:spPr>
          <a:prstGeom prst="rect">
            <a:avLst/>
          </a:prstGeom>
        </p:spPr>
        <p:txBody>
          <a:bodyPr/>
          <a:lstStyle>
            <a:lvl1pPr defTabSz="2292038">
              <a:defRPr spc="-159" sz="7990"/>
            </a:lvl1pPr>
          </a:lstStyle>
          <a:p>
            <a:pPr/>
            <a:r>
              <a:t>Situation Appraisal</a:t>
            </a:r>
          </a:p>
        </p:txBody>
      </p:sp>
      <p:sp>
        <p:nvSpPr>
          <p:cNvPr id="158" name="Giving Business Context Before Diving into the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Giving Business Context Before Diving into the Data</a:t>
            </a:r>
          </a:p>
        </p:txBody>
      </p:sp>
      <p:sp>
        <p:nvSpPr>
          <p:cNvPr id="159" name="Macquarie Bank’s Credit Card Manager is uncomfortable with more and more customers leaving their overall credit card service. They would really appreciate it if someone could predict who will be affected so that they can proactively go to the customer to"/>
          <p:cNvSpPr txBox="1"/>
          <p:nvPr>
            <p:ph type="body" idx="1"/>
          </p:nvPr>
        </p:nvSpPr>
        <p:spPr>
          <a:prstGeom prst="rect">
            <a:avLst/>
          </a:prstGeom>
        </p:spPr>
        <p:txBody>
          <a:bodyPr/>
          <a:lstStyle>
            <a:lvl1pPr marL="0" indent="0">
              <a:buSzTx/>
              <a:buNone/>
            </a:lvl1pPr>
          </a:lstStyle>
          <a:p>
            <a:pPr/>
            <a:r>
              <a:t>Macquarie Bank’s Credit Card Manager is uncomfortable with more and more customers leaving their overall credit card service. They would really appreciate it if someone could predict who will be affected so that they can proactively go to the customer to provide them with better services and turn customer decisions in the opposite direction.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an We Anticipate Churn?"/>
          <p:cNvSpPr txBox="1"/>
          <p:nvPr>
            <p:ph type="title"/>
          </p:nvPr>
        </p:nvSpPr>
        <p:spPr>
          <a:prstGeom prst="rect">
            <a:avLst/>
          </a:prstGeom>
        </p:spPr>
        <p:txBody>
          <a:bodyPr/>
          <a:lstStyle>
            <a:lvl1pPr defTabSz="2292038">
              <a:defRPr spc="-159" sz="7990"/>
            </a:lvl1pPr>
          </a:lstStyle>
          <a:p>
            <a:pPr/>
            <a:r>
              <a:t>Can We Anticipate Churn?</a:t>
            </a:r>
          </a:p>
        </p:txBody>
      </p:sp>
      <p:sp>
        <p:nvSpPr>
          <p:cNvPr id="162" name="Business Ques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Business Question</a:t>
            </a:r>
          </a:p>
        </p:txBody>
      </p:sp>
      <p:sp>
        <p:nvSpPr>
          <p:cNvPr id="163" name="Can We Anticipate Churn on Macquarie Credit Cards?"/>
          <p:cNvSpPr txBox="1"/>
          <p:nvPr>
            <p:ph type="body" idx="1"/>
          </p:nvPr>
        </p:nvSpPr>
        <p:spPr>
          <a:prstGeom prst="rect">
            <a:avLst/>
          </a:prstGeom>
        </p:spPr>
        <p:txBody>
          <a:bodyPr/>
          <a:lstStyle/>
          <a:p>
            <a:pPr/>
            <a:r>
              <a:t>Can We Anticipate Churn on Macquarie Credit Cards?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ata Summary"/>
          <p:cNvSpPr txBox="1"/>
          <p:nvPr>
            <p:ph type="title"/>
          </p:nvPr>
        </p:nvSpPr>
        <p:spPr>
          <a:prstGeom prst="rect">
            <a:avLst/>
          </a:prstGeom>
        </p:spPr>
        <p:txBody>
          <a:bodyPr/>
          <a:lstStyle>
            <a:lvl1pPr defTabSz="2292038">
              <a:defRPr spc="-159" sz="7990"/>
            </a:lvl1pPr>
          </a:lstStyle>
          <a:p>
            <a:pPr/>
            <a:r>
              <a:t>Data Summary</a:t>
            </a:r>
          </a:p>
        </p:txBody>
      </p:sp>
      <p:sp>
        <p:nvSpPr>
          <p:cNvPr id="166" name="10,000 Rows, 23 Features (Features of Use Bel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10,000 Rows, 23 Features (Features of Use Below)</a:t>
            </a:r>
          </a:p>
        </p:txBody>
      </p:sp>
      <p:sp>
        <p:nvSpPr>
          <p:cNvPr id="167" name="Attrition Flag (Attrited aka Churned or Not): This is our target variable, means whether our customer decided to leave the organisation or that there is a high probability the customer will leave.…"/>
          <p:cNvSpPr txBox="1"/>
          <p:nvPr>
            <p:ph type="body" idx="1"/>
          </p:nvPr>
        </p:nvSpPr>
        <p:spPr>
          <a:prstGeom prst="rect">
            <a:avLst/>
          </a:prstGeom>
        </p:spPr>
        <p:txBody>
          <a:bodyPr/>
          <a:lstStyle/>
          <a:p>
            <a:pPr marL="329184" indent="-329184" defTabSz="1316703">
              <a:spcBef>
                <a:spcPts val="2400"/>
              </a:spcBef>
              <a:defRPr sz="2592"/>
            </a:pPr>
            <a:r>
              <a:rPr>
                <a:latin typeface="+mn-lt"/>
                <a:ea typeface="+mn-ea"/>
                <a:cs typeface="+mn-cs"/>
                <a:sym typeface="MCQ Global Bold"/>
              </a:rPr>
              <a:t>Attrition Flag (Attrited aka Churned or Not): </a:t>
            </a:r>
            <a:r>
              <a:t>This is our target variable, means whether our customer decided to leave the organisation or that there is a high probability the customer will leave.</a:t>
            </a:r>
          </a:p>
          <a:p>
            <a:pPr marL="329184" indent="-329184" defTabSz="1316703">
              <a:spcBef>
                <a:spcPts val="2400"/>
              </a:spcBef>
              <a:defRPr sz="2592"/>
            </a:pPr>
            <a:r>
              <a:rPr>
                <a:latin typeface="+mn-lt"/>
                <a:ea typeface="+mn-ea"/>
                <a:cs typeface="+mn-cs"/>
                <a:sym typeface="MCQ Global Bold"/>
              </a:rPr>
              <a:t>Gender:</a:t>
            </a:r>
            <a:r>
              <a:t> Male or Female</a:t>
            </a:r>
          </a:p>
          <a:p>
            <a:pPr marL="329184" indent="-329184" defTabSz="1316703">
              <a:spcBef>
                <a:spcPts val="2400"/>
              </a:spcBef>
              <a:defRPr sz="2592"/>
            </a:pPr>
            <a:r>
              <a:rPr>
                <a:latin typeface="+mn-lt"/>
                <a:ea typeface="+mn-ea"/>
                <a:cs typeface="+mn-cs"/>
                <a:sym typeface="MCQ Global Bold"/>
              </a:rPr>
              <a:t>Customer Age:</a:t>
            </a:r>
            <a:r>
              <a:t> Age of the customer</a:t>
            </a:r>
          </a:p>
          <a:p>
            <a:pPr marL="329184" indent="-329184" defTabSz="1316703">
              <a:spcBef>
                <a:spcPts val="2400"/>
              </a:spcBef>
              <a:defRPr sz="2592"/>
            </a:pPr>
            <a:r>
              <a:rPr>
                <a:latin typeface="+mn-lt"/>
                <a:ea typeface="+mn-ea"/>
                <a:cs typeface="+mn-cs"/>
                <a:sym typeface="MCQ Global Bold"/>
              </a:rPr>
              <a:t>Income Category (4 Categories):</a:t>
            </a:r>
            <a:r>
              <a:t> To which income category does the customer belongs to.</a:t>
            </a:r>
          </a:p>
          <a:p>
            <a:pPr marL="329184" indent="-329184" defTabSz="1316703">
              <a:spcBef>
                <a:spcPts val="2400"/>
              </a:spcBef>
              <a:defRPr sz="2592"/>
            </a:pPr>
            <a:r>
              <a:rPr>
                <a:latin typeface="+mn-lt"/>
                <a:ea typeface="+mn-ea"/>
                <a:cs typeface="+mn-cs"/>
                <a:sym typeface="MCQ Global Bold"/>
              </a:rPr>
              <a:t>Card Category (4 Cards):</a:t>
            </a:r>
            <a:r>
              <a:t> Which card category does the customer have?</a:t>
            </a:r>
          </a:p>
          <a:p>
            <a:pPr marL="329184" indent="-329184" defTabSz="1316703">
              <a:spcBef>
                <a:spcPts val="2400"/>
              </a:spcBef>
              <a:defRPr sz="2592"/>
            </a:pPr>
            <a:r>
              <a:rPr>
                <a:latin typeface="+mn-lt"/>
                <a:ea typeface="+mn-ea"/>
                <a:cs typeface="+mn-cs"/>
                <a:sym typeface="MCQ Global Bold"/>
              </a:rPr>
              <a:t>Months Inactive:</a:t>
            </a:r>
            <a:r>
              <a:t> Amount of inactivity when using the credit card.</a:t>
            </a:r>
          </a:p>
          <a:p>
            <a:pPr marL="329184" indent="-329184" defTabSz="1316703">
              <a:spcBef>
                <a:spcPts val="2400"/>
              </a:spcBef>
              <a:defRPr sz="2592"/>
            </a:pPr>
            <a:r>
              <a:rPr>
                <a:latin typeface="+mn-lt"/>
                <a:ea typeface="+mn-ea"/>
                <a:cs typeface="+mn-cs"/>
                <a:sym typeface="MCQ Global Bold"/>
              </a:rPr>
              <a:t>Credit Limit:</a:t>
            </a:r>
            <a:r>
              <a:t> Credit Limit the customer currently has.</a:t>
            </a:r>
          </a:p>
          <a:p>
            <a:pPr marL="329184" indent="-329184" defTabSz="1316703">
              <a:spcBef>
                <a:spcPts val="2400"/>
              </a:spcBef>
              <a:defRPr sz="2592"/>
            </a:pPr>
            <a:r>
              <a:rPr>
                <a:latin typeface="+mn-lt"/>
                <a:ea typeface="+mn-ea"/>
                <a:cs typeface="+mn-cs"/>
                <a:sym typeface="MCQ Global Bold"/>
              </a:rPr>
              <a:t>Total Revolving Balance:</a:t>
            </a:r>
            <a:r>
              <a:t> The unpaid portion that carries over to the next month when a customer does not pay.</a:t>
            </a:r>
          </a:p>
          <a:p>
            <a:pPr marL="329184" indent="-329184" defTabSz="1316703">
              <a:spcBef>
                <a:spcPts val="2400"/>
              </a:spcBef>
              <a:defRPr sz="2592"/>
            </a:pPr>
            <a:r>
              <a:rPr>
                <a:latin typeface="+mn-lt"/>
                <a:ea typeface="+mn-ea"/>
                <a:cs typeface="+mn-cs"/>
                <a:sym typeface="MCQ Global Bold"/>
              </a:rPr>
              <a:t>Average Utilisation Ratio:</a:t>
            </a:r>
            <a:r>
              <a:t> Measures how much credit you are using compared to how much you have available.</a:t>
            </a:r>
          </a:p>
          <a:p>
            <a:pPr marL="329184" indent="-329184" defTabSz="1316703">
              <a:spcBef>
                <a:spcPts val="2400"/>
              </a:spcBef>
              <a:defRPr sz="2592"/>
            </a:pPr>
            <a:r>
              <a:rPr>
                <a:latin typeface="+mn-lt"/>
                <a:ea typeface="+mn-ea"/>
                <a:cs typeface="+mn-cs"/>
                <a:sym typeface="MCQ Global Bold"/>
              </a:rPr>
              <a:t>Open to Buy:</a:t>
            </a:r>
            <a:r>
              <a:t> The amount of credit available at a given time on a credit card holders account. Thus, the average open to buy is the average credit available allocated to a specific customer.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ata Pipeline"/>
          <p:cNvSpPr txBox="1"/>
          <p:nvPr>
            <p:ph type="title"/>
          </p:nvPr>
        </p:nvSpPr>
        <p:spPr>
          <a:prstGeom prst="rect">
            <a:avLst/>
          </a:prstGeom>
        </p:spPr>
        <p:txBody>
          <a:bodyPr/>
          <a:lstStyle>
            <a:lvl1pPr defTabSz="2292038">
              <a:defRPr spc="-159" sz="7990"/>
            </a:lvl1pPr>
          </a:lstStyle>
          <a:p>
            <a:pPr/>
            <a:r>
              <a:t>Data Pipeline</a:t>
            </a:r>
          </a:p>
        </p:txBody>
      </p:sp>
      <p:sp>
        <p:nvSpPr>
          <p:cNvPr id="170" name="The Data Process to Better Decision-Mak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Data Process to Better Decision-Making</a:t>
            </a:r>
          </a:p>
        </p:txBody>
      </p:sp>
      <p:sp>
        <p:nvSpPr>
          <p:cNvPr id="171" name="Define…"/>
          <p:cNvSpPr txBox="1"/>
          <p:nvPr>
            <p:ph type="body" sz="quarter" idx="1"/>
          </p:nvPr>
        </p:nvSpPr>
        <p:spPr>
          <a:xfrm>
            <a:off x="1206500" y="4248504"/>
            <a:ext cx="4642069" cy="8256012"/>
          </a:xfrm>
          <a:prstGeom prst="rect">
            <a:avLst/>
          </a:prstGeom>
        </p:spPr>
        <p:txBody>
          <a:bodyPr lIns="0" tIns="0" rIns="0" bIns="0"/>
          <a:lstStyle/>
          <a:p>
            <a:pPr marL="0" indent="0">
              <a:buSzTx/>
              <a:buNone/>
              <a:defRPr>
                <a:latin typeface="+mn-lt"/>
                <a:ea typeface="+mn-ea"/>
                <a:cs typeface="+mn-cs"/>
                <a:sym typeface="MCQ Global Bold"/>
              </a:defRPr>
            </a:pPr>
            <a:r>
              <a:t>Define</a:t>
            </a:r>
          </a:p>
          <a:p>
            <a:pPr/>
            <a:r>
              <a:t>Objectives</a:t>
            </a:r>
          </a:p>
          <a:p>
            <a:pPr/>
            <a:r>
              <a:t>Metrics</a:t>
            </a:r>
          </a:p>
          <a:p>
            <a:pPr/>
            <a:r>
              <a:t>Value</a:t>
            </a:r>
          </a:p>
        </p:txBody>
      </p:sp>
      <p:sp>
        <p:nvSpPr>
          <p:cNvPr id="172" name="Prepare…"/>
          <p:cNvSpPr txBox="1"/>
          <p:nvPr/>
        </p:nvSpPr>
        <p:spPr>
          <a:xfrm>
            <a:off x="6333855" y="4248504"/>
            <a:ext cx="4642070"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Prepare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Wrangle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Clean</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Profile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Munge</a:t>
            </a:r>
          </a:p>
        </p:txBody>
      </p:sp>
      <p:sp>
        <p:nvSpPr>
          <p:cNvPr id="173" name="Analyse…"/>
          <p:cNvSpPr txBox="1"/>
          <p:nvPr/>
        </p:nvSpPr>
        <p:spPr>
          <a:xfrm>
            <a:off x="11461211" y="4248504"/>
            <a:ext cx="4642069"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Analyse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Model</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Predict</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Revise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Evaluate</a:t>
            </a:r>
          </a:p>
        </p:txBody>
      </p:sp>
      <p:sp>
        <p:nvSpPr>
          <p:cNvPr id="174" name="Deliver…"/>
          <p:cNvSpPr txBox="1"/>
          <p:nvPr/>
        </p:nvSpPr>
        <p:spPr>
          <a:xfrm>
            <a:off x="16588567" y="4248504"/>
            <a:ext cx="4642069" cy="82560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l">
              <a:spcBef>
                <a:spcPts val="4500"/>
              </a:spcBef>
              <a:defRPr sz="4800">
                <a:solidFill>
                  <a:srgbClr val="000000"/>
                </a:solidFill>
                <a:latin typeface="+mn-lt"/>
                <a:ea typeface="+mn-ea"/>
                <a:cs typeface="+mn-cs"/>
                <a:sym typeface="MCQ Global Bold"/>
              </a:defRPr>
            </a:pPr>
            <a:r>
              <a:t>Deliver</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Visualise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Summarise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Advise</a:t>
            </a:r>
          </a:p>
          <a:p>
            <a:pPr marL="609600" indent="-609600" algn="l">
              <a:spcBef>
                <a:spcPts val="4500"/>
              </a:spcBef>
              <a:buSzPct val="123000"/>
              <a:buChar char="•"/>
              <a:defRPr sz="4800">
                <a:solidFill>
                  <a:srgbClr val="000000"/>
                </a:solidFill>
                <a:latin typeface="MCQ Global Regular"/>
                <a:ea typeface="MCQ Global Regular"/>
                <a:cs typeface="MCQ Global Regular"/>
                <a:sym typeface="MCQ Global Regular"/>
              </a:defRPr>
            </a:pPr>
            <a:r>
              <a:t>Deploy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77" name="Attrition, Gender and the Card Typ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Attrition, Gender and the Card Type</a:t>
            </a:r>
          </a:p>
        </p:txBody>
      </p:sp>
      <p:pic>
        <p:nvPicPr>
          <p:cNvPr id="178" name="Screen Shot 2021-12-22 at 3.08.41 pm.png" descr="Screen Shot 2021-12-22 at 3.08.41 pm.png"/>
          <p:cNvPicPr>
            <a:picLocks noChangeAspect="1"/>
          </p:cNvPicPr>
          <p:nvPr/>
        </p:nvPicPr>
        <p:blipFill>
          <a:blip r:embed="rId2">
            <a:extLst/>
          </a:blip>
          <a:stretch>
            <a:fillRect/>
          </a:stretch>
        </p:blipFill>
        <p:spPr>
          <a:xfrm>
            <a:off x="6487468" y="4018425"/>
            <a:ext cx="11596605" cy="712115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81" name="Gender Attrition and Customer Age Bucke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Gender Attrition and Customer Age Buckets</a:t>
            </a:r>
          </a:p>
        </p:txBody>
      </p:sp>
      <p:pic>
        <p:nvPicPr>
          <p:cNvPr id="182" name="Screen Shot 2021-12-22 at 3.07.47 pm.png" descr="Screen Shot 2021-12-22 at 3.07.47 pm.png"/>
          <p:cNvPicPr>
            <a:picLocks noChangeAspect="1"/>
          </p:cNvPicPr>
          <p:nvPr/>
        </p:nvPicPr>
        <p:blipFill>
          <a:blip r:embed="rId2">
            <a:extLst/>
          </a:blip>
          <a:stretch>
            <a:fillRect/>
          </a:stretch>
        </p:blipFill>
        <p:spPr>
          <a:xfrm>
            <a:off x="13085703" y="4371808"/>
            <a:ext cx="9599243" cy="6616019"/>
          </a:xfrm>
          <a:prstGeom prst="rect">
            <a:avLst/>
          </a:prstGeom>
          <a:ln w="12700">
            <a:miter lim="400000"/>
          </a:ln>
        </p:spPr>
      </p:pic>
      <p:pic>
        <p:nvPicPr>
          <p:cNvPr id="183" name="Screen Shot 2021-12-22 at 3.08.17 pm.png" descr="Screen Shot 2021-12-22 at 3.08.17 pm.png"/>
          <p:cNvPicPr>
            <a:picLocks noChangeAspect="1"/>
          </p:cNvPicPr>
          <p:nvPr/>
        </p:nvPicPr>
        <p:blipFill>
          <a:blip r:embed="rId3">
            <a:extLst/>
          </a:blip>
          <a:stretch>
            <a:fillRect/>
          </a:stretch>
        </p:blipFill>
        <p:spPr>
          <a:xfrm>
            <a:off x="2739323" y="4061230"/>
            <a:ext cx="7858649" cy="72371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86" name="Correlation and Custom Age Attri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Correlation and Custom Age Attrition</a:t>
            </a:r>
          </a:p>
        </p:txBody>
      </p:sp>
      <p:pic>
        <p:nvPicPr>
          <p:cNvPr id="187" name="Screen Shot 2021-12-22 at 3.05.00 pm.png" descr="Screen Shot 2021-12-22 at 3.05.00 pm.png"/>
          <p:cNvPicPr>
            <a:picLocks noChangeAspect="1"/>
          </p:cNvPicPr>
          <p:nvPr/>
        </p:nvPicPr>
        <p:blipFill>
          <a:blip r:embed="rId2">
            <a:extLst/>
          </a:blip>
          <a:stretch>
            <a:fillRect/>
          </a:stretch>
        </p:blipFill>
        <p:spPr>
          <a:xfrm>
            <a:off x="1676089" y="4204184"/>
            <a:ext cx="9933273" cy="7292284"/>
          </a:xfrm>
          <a:prstGeom prst="rect">
            <a:avLst/>
          </a:prstGeom>
          <a:ln w="12700">
            <a:miter lim="400000"/>
          </a:ln>
        </p:spPr>
      </p:pic>
      <p:pic>
        <p:nvPicPr>
          <p:cNvPr id="188" name="Screen Shot 2021-12-22 at 3.07.10 pm.png" descr="Screen Shot 2021-12-22 at 3.07.10 pm.png"/>
          <p:cNvPicPr>
            <a:picLocks noChangeAspect="1"/>
          </p:cNvPicPr>
          <p:nvPr/>
        </p:nvPicPr>
        <p:blipFill>
          <a:blip r:embed="rId3">
            <a:extLst/>
          </a:blip>
          <a:stretch>
            <a:fillRect/>
          </a:stretch>
        </p:blipFill>
        <p:spPr>
          <a:xfrm>
            <a:off x="13159910" y="4018425"/>
            <a:ext cx="9933273" cy="661455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xploratory Data Analysis"/>
          <p:cNvSpPr txBox="1"/>
          <p:nvPr>
            <p:ph type="title"/>
          </p:nvPr>
        </p:nvSpPr>
        <p:spPr>
          <a:prstGeom prst="rect">
            <a:avLst/>
          </a:prstGeom>
        </p:spPr>
        <p:txBody>
          <a:bodyPr/>
          <a:lstStyle>
            <a:lvl1pPr defTabSz="2292038">
              <a:defRPr spc="-159" sz="7990"/>
            </a:lvl1pPr>
          </a:lstStyle>
          <a:p>
            <a:pPr/>
            <a:r>
              <a:t>Exploratory Data Analysis</a:t>
            </a:r>
          </a:p>
        </p:txBody>
      </p:sp>
      <p:sp>
        <p:nvSpPr>
          <p:cNvPr id="191" name="P-Valu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P-Value</a:t>
            </a:r>
          </a:p>
        </p:txBody>
      </p:sp>
      <p:pic>
        <p:nvPicPr>
          <p:cNvPr id="192" name="Screen Shot 2021-12-22 at 6.46.47 pm.png" descr="Screen Shot 2021-12-22 at 6.46.47 pm.png"/>
          <p:cNvPicPr>
            <a:picLocks noChangeAspect="1"/>
          </p:cNvPicPr>
          <p:nvPr/>
        </p:nvPicPr>
        <p:blipFill>
          <a:blip r:embed="rId2">
            <a:extLst/>
          </a:blip>
          <a:stretch>
            <a:fillRect/>
          </a:stretch>
        </p:blipFill>
        <p:spPr>
          <a:xfrm>
            <a:off x="7276334" y="4153216"/>
            <a:ext cx="9831332" cy="7664760"/>
          </a:xfrm>
          <a:prstGeom prst="rect">
            <a:avLst/>
          </a:prstGeom>
          <a:ln w="12700">
            <a:miter lim="400000"/>
          </a:ln>
        </p:spPr>
      </p:pic>
      <p:sp>
        <p:nvSpPr>
          <p:cNvPr id="193" name="Circle"/>
          <p:cNvSpPr/>
          <p:nvPr/>
        </p:nvSpPr>
        <p:spPr>
          <a:xfrm>
            <a:off x="12486898" y="6298839"/>
            <a:ext cx="871280" cy="871280"/>
          </a:xfrm>
          <a:prstGeom prst="ellipse">
            <a:avLst/>
          </a:pr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MCQ Global Bold"/>
        <a:ea typeface="MCQ Global Bold"/>
        <a:cs typeface="MCQ Global Bold"/>
      </a:majorFont>
      <a:minorFont>
        <a:latin typeface="MCQ Global Bold"/>
        <a:ea typeface="MCQ Global Bold"/>
        <a:cs typeface="MCQ Global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MCQ Global Bold"/>
        <a:ea typeface="MCQ Global Bold"/>
        <a:cs typeface="MCQ Global Bold"/>
      </a:majorFont>
      <a:minorFont>
        <a:latin typeface="MCQ Global Bold"/>
        <a:ea typeface="MCQ Global Bold"/>
        <a:cs typeface="MCQ Global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