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18" r:id="rId2"/>
    <p:sldId id="329" r:id="rId3"/>
    <p:sldId id="333" r:id="rId4"/>
    <p:sldId id="330" r:id="rId5"/>
    <p:sldId id="358" r:id="rId6"/>
    <p:sldId id="339" r:id="rId7"/>
    <p:sldId id="332" r:id="rId8"/>
    <p:sldId id="341" r:id="rId9"/>
    <p:sldId id="349" r:id="rId10"/>
    <p:sldId id="359" r:id="rId11"/>
    <p:sldId id="360" r:id="rId12"/>
    <p:sldId id="350" r:id="rId13"/>
    <p:sldId id="342" r:id="rId14"/>
    <p:sldId id="351" r:id="rId15"/>
    <p:sldId id="343" r:id="rId16"/>
    <p:sldId id="363" r:id="rId17"/>
    <p:sldId id="361" r:id="rId18"/>
    <p:sldId id="362" r:id="rId19"/>
    <p:sldId id="344" r:id="rId20"/>
    <p:sldId id="355" r:id="rId21"/>
    <p:sldId id="356" r:id="rId22"/>
    <p:sldId id="345" r:id="rId23"/>
    <p:sldId id="357" r:id="rId24"/>
    <p:sldId id="346" r:id="rId25"/>
    <p:sldId id="335" r:id="rId26"/>
    <p:sldId id="364" r:id="rId27"/>
  </p:sldIdLst>
  <p:sldSz cx="12188825"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42" autoAdjust="0"/>
    <p:restoredTop sz="94592" autoAdjust="0"/>
  </p:normalViewPr>
  <p:slideViewPr>
    <p:cSldViewPr showGuides="1">
      <p:cViewPr varScale="1">
        <p:scale>
          <a:sx n="109" d="100"/>
          <a:sy n="109" d="100"/>
        </p:scale>
        <p:origin x="904" y="19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BA91F1-7E8C-41C9-A838-D658A98417D5}"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9A97DD9A-212E-426A-9594-7FEEEC4E1E2E}">
      <dgm:prSet phldrT="[Text]" custT="1"/>
      <dgm:spPr/>
      <dgm:t>
        <a:bodyPr/>
        <a:lstStyle/>
        <a:p>
          <a:r>
            <a:rPr lang="en-US" sz="1600" dirty="0"/>
            <a:t>Knowledge Discovery: Some Empirical Evidence and Directions for Future Research (2001)</a:t>
          </a:r>
        </a:p>
      </dgm:t>
      <dgm:extLst>
        <a:ext uri="{E40237B7-FDA0-4F09-8148-C483321AD2D9}">
          <dgm14:cNvPr xmlns:dgm14="http://schemas.microsoft.com/office/drawing/2010/diagram" id="0" name="" title="Step 1 title"/>
        </a:ext>
      </dgm:extLst>
    </dgm:pt>
    <dgm:pt modelId="{CFB8B198-74C4-4710-BA7C-5F16A52BB9D3}" type="parTrans" cxnId="{6EE1A5DD-79E9-4FC2-BFBE-DA7B4C71D980}">
      <dgm:prSet/>
      <dgm:spPr/>
      <dgm:t>
        <a:bodyPr/>
        <a:lstStyle/>
        <a:p>
          <a:endParaRPr lang="en-US"/>
        </a:p>
      </dgm:t>
    </dgm:pt>
    <dgm:pt modelId="{A822033B-D112-4812-B9AC-0AEDBC4B3389}" type="sibTrans" cxnId="{6EE1A5DD-79E9-4FC2-BFBE-DA7B4C71D980}">
      <dgm:prSet/>
      <dgm:spPr/>
      <dgm:t>
        <a:bodyPr/>
        <a:lstStyle/>
        <a:p>
          <a:endParaRPr lang="en-US"/>
        </a:p>
      </dgm:t>
    </dgm:pt>
    <dgm:pt modelId="{45D65E2E-57FB-46B9-A23E-155578272902}">
      <dgm:prSet phldrT="[Text]"/>
      <dgm:spPr/>
      <dgm:t>
        <a:bodyPr/>
        <a:lstStyle/>
        <a:p>
          <a:r>
            <a:rPr lang="en-US" dirty="0" err="1"/>
            <a:t>Handzic</a:t>
          </a:r>
          <a:r>
            <a:rPr lang="en-US" dirty="0"/>
            <a:t> and Aurum conducted an experiment in which 32 subjects acted as managers of a fake ice cream company. Their task was to forecast the amount of ice cream sold each day for 30 consecutive days based on historical transaction data available in the company’s database</a:t>
          </a:r>
        </a:p>
      </dgm:t>
    </dgm:pt>
    <dgm:pt modelId="{C35F0E74-D801-4FFD-B331-4EF428DDF3B5}" type="sibTrans" cxnId="{FE68F8E0-776A-49A3-8850-D44015EFEFE4}">
      <dgm:prSet/>
      <dgm:spPr/>
      <dgm:t>
        <a:bodyPr/>
        <a:lstStyle/>
        <a:p>
          <a:endParaRPr lang="en-US"/>
        </a:p>
      </dgm:t>
    </dgm:pt>
    <dgm:pt modelId="{D504A610-38C8-4BDE-BB8B-E71AB9A63BD2}" type="parTrans" cxnId="{FE68F8E0-776A-49A3-8850-D44015EFEFE4}">
      <dgm:prSet/>
      <dgm:spPr/>
      <dgm:t>
        <a:bodyPr/>
        <a:lstStyle/>
        <a:p>
          <a:endParaRPr lang="en-US"/>
        </a:p>
      </dgm:t>
    </dgm:pt>
    <dgm:pt modelId="{34668C0E-B29B-DD43-BC25-8947082A5462}">
      <dgm:prSet phldrT="[Text]"/>
      <dgm:spPr/>
      <dgm:t>
        <a:bodyPr/>
        <a:lstStyle/>
        <a:p>
          <a:r>
            <a:rPr lang="en-US" dirty="0"/>
            <a:t>This study found that humans have a reasonably good ability to discover relationships and patterns in data. However, the study showed that this predictive power is less than what is theoretically possible based on the actual patterns and relationships present in the data.</a:t>
          </a:r>
        </a:p>
      </dgm:t>
    </dgm:pt>
    <dgm:pt modelId="{F07F2199-D31D-974C-987C-66E6B9CF3925}" type="sibTrans" cxnId="{8D032B46-7B18-4342-AC7F-715356A4A199}">
      <dgm:prSet/>
      <dgm:spPr/>
      <dgm:t>
        <a:bodyPr/>
        <a:lstStyle/>
        <a:p>
          <a:endParaRPr lang="en-US"/>
        </a:p>
      </dgm:t>
    </dgm:pt>
    <dgm:pt modelId="{ADC8BAAC-007A-4242-B765-34B7F748E475}" type="parTrans" cxnId="{8D032B46-7B18-4342-AC7F-715356A4A199}">
      <dgm:prSet/>
      <dgm:spPr/>
      <dgm:t>
        <a:bodyPr/>
        <a:lstStyle/>
        <a:p>
          <a:endParaRPr lang="en-US"/>
        </a:p>
      </dgm:t>
    </dgm:pt>
    <dgm:pt modelId="{B7F093E9-7C2E-44B4-8B3B-6CBE0FE3E35E}">
      <dgm:prSet phldrT="[Text]" custT="1"/>
      <dgm:spPr/>
      <dgm:t>
        <a:bodyPr/>
        <a:lstStyle/>
        <a:p>
          <a:r>
            <a:rPr lang="en-US" sz="1600" dirty="0"/>
            <a:t>Effectiveness of Artificial Neural Network in Credit Risk Analysis (2019)</a:t>
          </a:r>
        </a:p>
      </dgm:t>
      <dgm:extLst>
        <a:ext uri="{E40237B7-FDA0-4F09-8148-C483321AD2D9}">
          <dgm14:cNvPr xmlns:dgm14="http://schemas.microsoft.com/office/drawing/2010/diagram" id="0" name="" title="Step 2 title"/>
        </a:ext>
      </dgm:extLst>
    </dgm:pt>
    <dgm:pt modelId="{A2D02C68-2709-4715-A187-1730828C882F}" type="sibTrans" cxnId="{05382DB0-93E0-41A2-9F05-DBE0C57CD836}">
      <dgm:prSet/>
      <dgm:spPr/>
      <dgm:t>
        <a:bodyPr/>
        <a:lstStyle/>
        <a:p>
          <a:endParaRPr lang="en-US"/>
        </a:p>
      </dgm:t>
    </dgm:pt>
    <dgm:pt modelId="{975EB889-7FE2-4B31-A57C-D6644EDC0C5B}" type="parTrans" cxnId="{05382DB0-93E0-41A2-9F05-DBE0C57CD836}">
      <dgm:prSet/>
      <dgm:spPr/>
      <dgm:t>
        <a:bodyPr/>
        <a:lstStyle/>
        <a:p>
          <a:endParaRPr lang="en-US"/>
        </a:p>
      </dgm:t>
    </dgm:pt>
    <dgm:pt modelId="{3D6FB82D-8702-4FD5-B446-B15492C8E8D3}">
      <dgm:prSet phldrT="[Text]"/>
      <dgm:spPr/>
      <dgm:t>
        <a:bodyPr/>
        <a:lstStyle/>
        <a:p>
          <a:r>
            <a:rPr lang="en-US" dirty="0" err="1"/>
            <a:t>Jepkemei</a:t>
          </a:r>
          <a:r>
            <a:rPr lang="en-US" dirty="0"/>
            <a:t> conducted a study on loan default prediction by applying a neural network to data of 1,000 customers of multiple financial institutions in Kenya. </a:t>
          </a:r>
        </a:p>
      </dgm:t>
    </dgm:pt>
    <dgm:pt modelId="{C0A9B8D0-1A45-4904-98C0-4C9491006681}" type="sibTrans" cxnId="{8C4DF61B-AB41-4B3C-AC5A-E6632D6E5366}">
      <dgm:prSet/>
      <dgm:spPr/>
      <dgm:t>
        <a:bodyPr/>
        <a:lstStyle/>
        <a:p>
          <a:endParaRPr lang="en-US"/>
        </a:p>
      </dgm:t>
    </dgm:pt>
    <dgm:pt modelId="{01064A5F-A089-4040-BEA5-E691D4390BDE}" type="parTrans" cxnId="{8C4DF61B-AB41-4B3C-AC5A-E6632D6E5366}">
      <dgm:prSet/>
      <dgm:spPr/>
      <dgm:t>
        <a:bodyPr/>
        <a:lstStyle/>
        <a:p>
          <a:endParaRPr lang="en-US"/>
        </a:p>
      </dgm:t>
    </dgm:pt>
    <dgm:pt modelId="{1F256EDC-5F96-4744-B15C-2D1943C70739}">
      <dgm:prSet phldrT="[Text]"/>
      <dgm:spPr/>
      <dgm:t>
        <a:bodyPr/>
        <a:lstStyle/>
        <a:p>
          <a:r>
            <a:rPr lang="en-US" dirty="0"/>
            <a:t>Her experimental model predicted loan default with 99.3% accuracy</a:t>
          </a:r>
        </a:p>
      </dgm:t>
    </dgm:pt>
    <dgm:pt modelId="{360B594D-5CE0-47CD-8F68-0B32F75E34FC}" type="sibTrans" cxnId="{81E937BE-E59C-4053-B608-515948E2BA0B}">
      <dgm:prSet/>
      <dgm:spPr/>
      <dgm:t>
        <a:bodyPr/>
        <a:lstStyle/>
        <a:p>
          <a:endParaRPr lang="en-US"/>
        </a:p>
      </dgm:t>
    </dgm:pt>
    <dgm:pt modelId="{2BDBFB8C-BDE9-486A-8DD1-A7FCA6AED5F0}" type="parTrans" cxnId="{81E937BE-E59C-4053-B608-515948E2BA0B}">
      <dgm:prSet/>
      <dgm:spPr/>
      <dgm:t>
        <a:bodyPr/>
        <a:lstStyle/>
        <a:p>
          <a:endParaRPr lang="en-US"/>
        </a:p>
      </dgm:t>
    </dgm:pt>
    <dgm:pt modelId="{9767D06C-E342-4313-B844-7CBE4BE72372}">
      <dgm:prSet phldrT="[Text]" custT="1"/>
      <dgm:spPr/>
      <dgm:t>
        <a:bodyPr/>
        <a:lstStyle/>
        <a:p>
          <a:r>
            <a:rPr lang="en-US" sz="1600" dirty="0"/>
            <a:t>A Study on Predicting Loan Default Based on the Random Forest Algorithm (2019) </a:t>
          </a:r>
        </a:p>
      </dgm:t>
      <dgm:extLst>
        <a:ext uri="{E40237B7-FDA0-4F09-8148-C483321AD2D9}">
          <dgm14:cNvPr xmlns:dgm14="http://schemas.microsoft.com/office/drawing/2010/diagram" id="0" name="" title="Step 3 title"/>
        </a:ext>
      </dgm:extLst>
    </dgm:pt>
    <dgm:pt modelId="{5B3210CA-F7F6-43EC-9250-21702872AB7F}" type="sibTrans" cxnId="{1F9E31E8-2B2E-4F8E-AA9B-B5366FE84796}">
      <dgm:prSet/>
      <dgm:spPr/>
      <dgm:t>
        <a:bodyPr/>
        <a:lstStyle/>
        <a:p>
          <a:endParaRPr lang="en-US"/>
        </a:p>
      </dgm:t>
    </dgm:pt>
    <dgm:pt modelId="{07642ABB-36AA-4345-A138-3BA34143FF70}" type="parTrans" cxnId="{1F9E31E8-2B2E-4F8E-AA9B-B5366FE84796}">
      <dgm:prSet/>
      <dgm:spPr/>
      <dgm:t>
        <a:bodyPr/>
        <a:lstStyle/>
        <a:p>
          <a:endParaRPr lang="en-US"/>
        </a:p>
      </dgm:t>
    </dgm:pt>
    <dgm:pt modelId="{4AD13E16-C8EF-4219-ADEC-3EFA367F63FB}">
      <dgm:prSet phldrT="[Text]"/>
      <dgm:spPr/>
      <dgm:t>
        <a:bodyPr/>
        <a:lstStyle/>
        <a:p>
          <a:r>
            <a:rPr lang="en-US" dirty="0"/>
            <a:t>Zhu et al. applied various machine learning models, including random forest, decision tree, support vector machine, and logistic regression, to the analysis of 115, 000 Q1 2019 loans from Lending Club. </a:t>
          </a:r>
        </a:p>
      </dgm:t>
    </dgm:pt>
    <dgm:pt modelId="{7C9354BF-915D-40A9-977F-DCD4C79AE9A4}" type="sibTrans" cxnId="{359D3EBF-2FA2-42B9-BDAA-062B1B914EC4}">
      <dgm:prSet/>
      <dgm:spPr/>
      <dgm:t>
        <a:bodyPr/>
        <a:lstStyle/>
        <a:p>
          <a:endParaRPr lang="en-US"/>
        </a:p>
      </dgm:t>
    </dgm:pt>
    <dgm:pt modelId="{C2D82D0B-71BA-449B-9321-1F02F63BBED8}" type="parTrans" cxnId="{359D3EBF-2FA2-42B9-BDAA-062B1B914EC4}">
      <dgm:prSet/>
      <dgm:spPr/>
      <dgm:t>
        <a:bodyPr/>
        <a:lstStyle/>
        <a:p>
          <a:endParaRPr lang="en-US"/>
        </a:p>
      </dgm:t>
    </dgm:pt>
    <dgm:pt modelId="{E62E8DBD-6957-4873-8E9D-000853AF034E}">
      <dgm:prSet phldrT="[Text]"/>
      <dgm:spPr/>
      <dgm:t>
        <a:bodyPr/>
        <a:lstStyle/>
        <a:p>
          <a:r>
            <a:rPr lang="en-US" dirty="0"/>
            <a:t>Random forest model accuracy – 98%, decision tree accuracy – 95%, support vector machine accuracy – 75%, logistic regression accuracy – 73%</a:t>
          </a:r>
        </a:p>
      </dgm:t>
    </dgm:pt>
    <dgm:pt modelId="{B9474C92-CD0A-4B03-9103-B97B975A3D86}" type="sibTrans" cxnId="{DFA9CA37-0D98-4D62-B9D1-293C52A395D2}">
      <dgm:prSet/>
      <dgm:spPr/>
      <dgm:t>
        <a:bodyPr/>
        <a:lstStyle/>
        <a:p>
          <a:endParaRPr lang="en-US"/>
        </a:p>
      </dgm:t>
    </dgm:pt>
    <dgm:pt modelId="{DC8459CB-CD30-4A19-BE62-7046BC0E735E}" type="parTrans" cxnId="{DFA9CA37-0D98-4D62-B9D1-293C52A395D2}">
      <dgm:prSet/>
      <dgm:spPr/>
      <dgm:t>
        <a:bodyPr/>
        <a:lstStyle/>
        <a:p>
          <a:endParaRPr lang="en-US"/>
        </a:p>
      </dgm:t>
    </dgm:pt>
    <dgm:pt modelId="{9AF3688C-CD14-164E-A784-E5A85B01ED10}">
      <dgm:prSet phldrT="[Text]"/>
      <dgm:spPr/>
      <dgm:t>
        <a:bodyPr/>
        <a:lstStyle/>
        <a:p>
          <a:endParaRPr lang="en-US" dirty="0"/>
        </a:p>
      </dgm:t>
      <dgm:extLst>
        <a:ext uri="{E40237B7-FDA0-4F09-8148-C483321AD2D9}">
          <dgm14:cNvPr xmlns:dgm14="http://schemas.microsoft.com/office/drawing/2010/diagram" id="0" name="" title="Step 3 task"/>
        </a:ext>
      </dgm:extLst>
    </dgm:pt>
    <dgm:pt modelId="{01515061-CA46-944D-9288-FF1E17DC231F}" type="parTrans" cxnId="{D74C1D05-5E1F-4B46-96E0-2CE99A2F8ECC}">
      <dgm:prSet/>
      <dgm:spPr/>
      <dgm:t>
        <a:bodyPr/>
        <a:lstStyle/>
        <a:p>
          <a:endParaRPr lang="en-US"/>
        </a:p>
      </dgm:t>
    </dgm:pt>
    <dgm:pt modelId="{BE41D883-BAD7-4F4B-89DD-975B575C0BCE}" type="sibTrans" cxnId="{D74C1D05-5E1F-4B46-96E0-2CE99A2F8ECC}">
      <dgm:prSet/>
      <dgm:spPr/>
      <dgm:t>
        <a:bodyPr/>
        <a:lstStyle/>
        <a:p>
          <a:endParaRPr lang="en-US"/>
        </a:p>
      </dgm:t>
    </dgm:pt>
    <dgm:pt modelId="{F5881937-B024-9449-9FBB-A4BA9BAEF3C2}">
      <dgm:prSet phldrT="[Text]"/>
      <dgm:spPr/>
      <dgm:t>
        <a:bodyPr/>
        <a:lstStyle/>
        <a:p>
          <a:endParaRPr lang="en-US" dirty="0"/>
        </a:p>
      </dgm:t>
      <dgm:extLst>
        <a:ext uri="{E40237B7-FDA0-4F09-8148-C483321AD2D9}">
          <dgm14:cNvPr xmlns:dgm14="http://schemas.microsoft.com/office/drawing/2010/diagram" id="0" name="" title="Step 1 task"/>
        </a:ext>
      </dgm:extLst>
    </dgm:pt>
    <dgm:pt modelId="{3B8360C2-E616-C346-8FEC-CF18B8721D9E}" type="parTrans" cxnId="{BF02B533-44DF-BA47-BA0E-0D8F38F685A8}">
      <dgm:prSet/>
      <dgm:spPr/>
      <dgm:t>
        <a:bodyPr/>
        <a:lstStyle/>
        <a:p>
          <a:endParaRPr lang="en-US"/>
        </a:p>
      </dgm:t>
    </dgm:pt>
    <dgm:pt modelId="{600CC0AB-FA2A-CF43-BC45-47A60E0710BF}" type="sibTrans" cxnId="{BF02B533-44DF-BA47-BA0E-0D8F38F685A8}">
      <dgm:prSet/>
      <dgm:spPr/>
      <dgm:t>
        <a:bodyPr/>
        <a:lstStyle/>
        <a:p>
          <a:endParaRPr lang="en-US"/>
        </a:p>
      </dgm:t>
    </dgm:pt>
    <dgm:pt modelId="{1672C472-A172-124C-B090-8B9CC3DE13F0}">
      <dgm:prSet phldrT="[Text]"/>
      <dgm:spPr/>
      <dgm:t>
        <a:bodyPr/>
        <a:lstStyle/>
        <a:p>
          <a:endParaRPr lang="en-US" dirty="0"/>
        </a:p>
      </dgm:t>
      <dgm:extLst>
        <a:ext uri="{E40237B7-FDA0-4F09-8148-C483321AD2D9}">
          <dgm14:cNvPr xmlns:dgm14="http://schemas.microsoft.com/office/drawing/2010/diagram" id="0" name="" title="Step 2 task"/>
        </a:ext>
      </dgm:extLst>
    </dgm:pt>
    <dgm:pt modelId="{B2B1377A-1D55-C943-9A58-F2F65E8D4CC0}" type="parTrans" cxnId="{FD68898B-0F72-DD49-84CC-CB17D5C75A2F}">
      <dgm:prSet/>
      <dgm:spPr/>
      <dgm:t>
        <a:bodyPr/>
        <a:lstStyle/>
        <a:p>
          <a:endParaRPr lang="en-US"/>
        </a:p>
      </dgm:t>
    </dgm:pt>
    <dgm:pt modelId="{34111358-B98E-A24C-A3AB-BFEAE3D6AB6B}" type="sibTrans" cxnId="{FD68898B-0F72-DD49-84CC-CB17D5C75A2F}">
      <dgm:prSet/>
      <dgm:spPr/>
      <dgm:t>
        <a:bodyPr/>
        <a:lstStyle/>
        <a:p>
          <a:endParaRPr lang="en-US"/>
        </a:p>
      </dgm:t>
    </dgm:pt>
    <dgm:pt modelId="{BF2881D7-900F-4C8E-9F09-9C05371A57B2}" type="pres">
      <dgm:prSet presAssocID="{1DBA91F1-7E8C-41C9-A838-D658A98417D5}" presName="linear" presStyleCnt="0">
        <dgm:presLayoutVars>
          <dgm:dir/>
          <dgm:animLvl val="lvl"/>
          <dgm:resizeHandles val="exact"/>
        </dgm:presLayoutVars>
      </dgm:prSet>
      <dgm:spPr/>
    </dgm:pt>
    <dgm:pt modelId="{9FB0A25D-1E70-42A1-9576-9E02D777FD4E}" type="pres">
      <dgm:prSet presAssocID="{9A97DD9A-212E-426A-9594-7FEEEC4E1E2E}" presName="parentLin" presStyleCnt="0"/>
      <dgm:spPr/>
    </dgm:pt>
    <dgm:pt modelId="{BE73E007-796D-4489-903F-12724FB5CC09}" type="pres">
      <dgm:prSet presAssocID="{9A97DD9A-212E-426A-9594-7FEEEC4E1E2E}" presName="parentLeftMargin" presStyleLbl="node1" presStyleIdx="0" presStyleCnt="3"/>
      <dgm:spPr/>
    </dgm:pt>
    <dgm:pt modelId="{31FF8910-63AB-4043-A89B-AB8E707B7A48}" type="pres">
      <dgm:prSet presAssocID="{9A97DD9A-212E-426A-9594-7FEEEC4E1E2E}" presName="parentText" presStyleLbl="node1" presStyleIdx="0" presStyleCnt="3" custScaleX="123756" custScaleY="81886">
        <dgm:presLayoutVars>
          <dgm:chMax val="0"/>
          <dgm:bulletEnabled val="1"/>
        </dgm:presLayoutVars>
      </dgm:prSet>
      <dgm:spPr/>
    </dgm:pt>
    <dgm:pt modelId="{7EB05BDB-5555-4796-8535-314A88387643}" type="pres">
      <dgm:prSet presAssocID="{9A97DD9A-212E-426A-9594-7FEEEC4E1E2E}" presName="negativeSpace" presStyleCnt="0"/>
      <dgm:spPr/>
    </dgm:pt>
    <dgm:pt modelId="{A3E10D09-1C38-4A24-82EE-5A6C623231D5}" type="pres">
      <dgm:prSet presAssocID="{9A97DD9A-212E-426A-9594-7FEEEC4E1E2E}" presName="childText" presStyleLbl="conFgAcc1" presStyleIdx="0" presStyleCnt="3" custScaleY="33282" custLinFactNeighborY="-9490">
        <dgm:presLayoutVars>
          <dgm:bulletEnabled val="1"/>
        </dgm:presLayoutVars>
      </dgm:prSet>
      <dgm:spPr/>
    </dgm:pt>
    <dgm:pt modelId="{4ADA33E3-F576-4BEE-8839-FD6C876D98B5}" type="pres">
      <dgm:prSet presAssocID="{A822033B-D112-4812-B9AC-0AEDBC4B3389}" presName="spaceBetweenRectangles" presStyleCnt="0"/>
      <dgm:spPr/>
    </dgm:pt>
    <dgm:pt modelId="{90673E8C-1446-4013-AA38-FC1EE3BD6C54}" type="pres">
      <dgm:prSet presAssocID="{B7F093E9-7C2E-44B4-8B3B-6CBE0FE3E35E}" presName="parentLin" presStyleCnt="0"/>
      <dgm:spPr/>
    </dgm:pt>
    <dgm:pt modelId="{1012288B-580C-4D8E-A1DB-5619E6992D98}" type="pres">
      <dgm:prSet presAssocID="{B7F093E9-7C2E-44B4-8B3B-6CBE0FE3E35E}" presName="parentLeftMargin" presStyleLbl="node1" presStyleIdx="0" presStyleCnt="3"/>
      <dgm:spPr/>
    </dgm:pt>
    <dgm:pt modelId="{E828DDC4-0756-415A-B957-94B602877A4A}" type="pres">
      <dgm:prSet presAssocID="{B7F093E9-7C2E-44B4-8B3B-6CBE0FE3E35E}" presName="parentText" presStyleLbl="node1" presStyleIdx="1" presStyleCnt="3" custScaleX="123750" custScaleY="81311" custLinFactNeighborY="-1114">
        <dgm:presLayoutVars>
          <dgm:chMax val="0"/>
          <dgm:bulletEnabled val="1"/>
        </dgm:presLayoutVars>
      </dgm:prSet>
      <dgm:spPr/>
    </dgm:pt>
    <dgm:pt modelId="{60EE3688-F309-4931-8F7F-576379D488AD}" type="pres">
      <dgm:prSet presAssocID="{B7F093E9-7C2E-44B4-8B3B-6CBE0FE3E35E}" presName="negativeSpace" presStyleCnt="0"/>
      <dgm:spPr/>
    </dgm:pt>
    <dgm:pt modelId="{3ABBBA71-EF6A-41E4-B9DB-7884A5F441C0}" type="pres">
      <dgm:prSet presAssocID="{B7F093E9-7C2E-44B4-8B3B-6CBE0FE3E35E}" presName="childText" presStyleLbl="conFgAcc1" presStyleIdx="1" presStyleCnt="3" custScaleX="100000" custScaleY="39037" custLinFactNeighborY="-7923">
        <dgm:presLayoutVars>
          <dgm:bulletEnabled val="1"/>
        </dgm:presLayoutVars>
      </dgm:prSet>
      <dgm:spPr/>
    </dgm:pt>
    <dgm:pt modelId="{EAABDE5D-D995-413D-932A-DBC14797A88A}" type="pres">
      <dgm:prSet presAssocID="{A2D02C68-2709-4715-A187-1730828C882F}" presName="spaceBetweenRectangles" presStyleCnt="0"/>
      <dgm:spPr/>
    </dgm:pt>
    <dgm:pt modelId="{2B213EDA-1352-4685-938D-F449494E5371}" type="pres">
      <dgm:prSet presAssocID="{9767D06C-E342-4313-B844-7CBE4BE72372}" presName="parentLin" presStyleCnt="0"/>
      <dgm:spPr/>
    </dgm:pt>
    <dgm:pt modelId="{A2108333-CFBA-4258-B92F-D7C0B72566DB}" type="pres">
      <dgm:prSet presAssocID="{9767D06C-E342-4313-B844-7CBE4BE72372}" presName="parentLeftMargin" presStyleLbl="node1" presStyleIdx="1" presStyleCnt="3"/>
      <dgm:spPr/>
    </dgm:pt>
    <dgm:pt modelId="{86A43697-948B-4853-B9AD-64B1F9243917}" type="pres">
      <dgm:prSet presAssocID="{9767D06C-E342-4313-B844-7CBE4BE72372}" presName="parentText" presStyleLbl="node1" presStyleIdx="2" presStyleCnt="3" custScaleX="123750" custScaleY="81311" custLinFactNeighborY="5424">
        <dgm:presLayoutVars>
          <dgm:chMax val="0"/>
          <dgm:bulletEnabled val="1"/>
        </dgm:presLayoutVars>
      </dgm:prSet>
      <dgm:spPr/>
    </dgm:pt>
    <dgm:pt modelId="{13918582-54C1-47CF-9745-315ABFF27B9E}" type="pres">
      <dgm:prSet presAssocID="{9767D06C-E342-4313-B844-7CBE4BE72372}" presName="negativeSpace" presStyleCnt="0"/>
      <dgm:spPr/>
    </dgm:pt>
    <dgm:pt modelId="{85F6E77F-A9DB-46BF-B56B-A5918C2B269D}" type="pres">
      <dgm:prSet presAssocID="{9767D06C-E342-4313-B844-7CBE4BE72372}" presName="childText" presStyleLbl="conFgAcc1" presStyleIdx="2" presStyleCnt="3" custScaleY="37779" custLinFactNeighborY="13821">
        <dgm:presLayoutVars>
          <dgm:bulletEnabled val="1"/>
        </dgm:presLayoutVars>
      </dgm:prSet>
      <dgm:spPr/>
    </dgm:pt>
  </dgm:ptLst>
  <dgm:cxnLst>
    <dgm:cxn modelId="{D74C1D05-5E1F-4B46-96E0-2CE99A2F8ECC}" srcId="{9767D06C-E342-4313-B844-7CBE4BE72372}" destId="{9AF3688C-CD14-164E-A784-E5A85B01ED10}" srcOrd="0" destOrd="0" parTransId="{01515061-CA46-944D-9288-FF1E17DC231F}" sibTransId="{BE41D883-BAD7-4F4B-89DD-975B575C0BCE}"/>
    <dgm:cxn modelId="{DD33160A-812B-4609-9999-1AEB54494921}" type="presOf" srcId="{9A97DD9A-212E-426A-9594-7FEEEC4E1E2E}" destId="{BE73E007-796D-4489-903F-12724FB5CC09}" srcOrd="0" destOrd="0" presId="urn:microsoft.com/office/officeart/2005/8/layout/list1"/>
    <dgm:cxn modelId="{8C4DF61B-AB41-4B3C-AC5A-E6632D6E5366}" srcId="{B7F093E9-7C2E-44B4-8B3B-6CBE0FE3E35E}" destId="{3D6FB82D-8702-4FD5-B446-B15492C8E8D3}" srcOrd="1" destOrd="0" parTransId="{01064A5F-A089-4040-BEA5-E691D4390BDE}" sibTransId="{C0A9B8D0-1A45-4904-98C0-4C9491006681}"/>
    <dgm:cxn modelId="{7558A321-7F10-4B33-8223-A5906C85654F}" type="presOf" srcId="{9767D06C-E342-4313-B844-7CBE4BE72372}" destId="{86A43697-948B-4853-B9AD-64B1F9243917}" srcOrd="1" destOrd="0" presId="urn:microsoft.com/office/officeart/2005/8/layout/list1"/>
    <dgm:cxn modelId="{BF02B533-44DF-BA47-BA0E-0D8F38F685A8}" srcId="{9A97DD9A-212E-426A-9594-7FEEEC4E1E2E}" destId="{F5881937-B024-9449-9FBB-A4BA9BAEF3C2}" srcOrd="0" destOrd="0" parTransId="{3B8360C2-E616-C346-8FEC-CF18B8721D9E}" sibTransId="{600CC0AB-FA2A-CF43-BC45-47A60E0710BF}"/>
    <dgm:cxn modelId="{DFA9CA37-0D98-4D62-B9D1-293C52A395D2}" srcId="{9767D06C-E342-4313-B844-7CBE4BE72372}" destId="{E62E8DBD-6957-4873-8E9D-000853AF034E}" srcOrd="2" destOrd="0" parTransId="{DC8459CB-CD30-4A19-BE62-7046BC0E735E}" sibTransId="{B9474C92-CD0A-4B03-9103-B97B975A3D86}"/>
    <dgm:cxn modelId="{A1F48E39-912F-4B4A-8122-1BAD089080B4}" type="presOf" srcId="{3D6FB82D-8702-4FD5-B446-B15492C8E8D3}" destId="{3ABBBA71-EF6A-41E4-B9DB-7884A5F441C0}" srcOrd="0" destOrd="1" presId="urn:microsoft.com/office/officeart/2005/8/layout/list1"/>
    <dgm:cxn modelId="{5932C939-CFF7-1840-BC05-3E6B04095A28}" type="presOf" srcId="{9AF3688C-CD14-164E-A784-E5A85B01ED10}" destId="{85F6E77F-A9DB-46BF-B56B-A5918C2B269D}" srcOrd="0" destOrd="0" presId="urn:microsoft.com/office/officeart/2005/8/layout/list1"/>
    <dgm:cxn modelId="{8D032B46-7B18-4342-AC7F-715356A4A199}" srcId="{9A97DD9A-212E-426A-9594-7FEEEC4E1E2E}" destId="{34668C0E-B29B-DD43-BC25-8947082A5462}" srcOrd="2" destOrd="0" parTransId="{ADC8BAAC-007A-4242-B765-34B7F748E475}" sibTransId="{F07F2199-D31D-974C-987C-66E6B9CF3925}"/>
    <dgm:cxn modelId="{351EB658-99D6-4CF7-A800-5395F3035ECC}" type="presOf" srcId="{4AD13E16-C8EF-4219-ADEC-3EFA367F63FB}" destId="{85F6E77F-A9DB-46BF-B56B-A5918C2B269D}" srcOrd="0" destOrd="1" presId="urn:microsoft.com/office/officeart/2005/8/layout/list1"/>
    <dgm:cxn modelId="{2C1C4E59-5957-564A-BC58-2F9D9ABA5D75}" type="presOf" srcId="{F5881937-B024-9449-9FBB-A4BA9BAEF3C2}" destId="{A3E10D09-1C38-4A24-82EE-5A6C623231D5}" srcOrd="0" destOrd="0" presId="urn:microsoft.com/office/officeart/2005/8/layout/list1"/>
    <dgm:cxn modelId="{EC8FAE75-18EE-4814-B0BA-755D1D40FBAA}" type="presOf" srcId="{E62E8DBD-6957-4873-8E9D-000853AF034E}" destId="{85F6E77F-A9DB-46BF-B56B-A5918C2B269D}" srcOrd="0" destOrd="2" presId="urn:microsoft.com/office/officeart/2005/8/layout/list1"/>
    <dgm:cxn modelId="{E5CAFD82-66A9-45EC-9A06-C6501841BCB5}" type="presOf" srcId="{45D65E2E-57FB-46B9-A23E-155578272902}" destId="{A3E10D09-1C38-4A24-82EE-5A6C623231D5}" srcOrd="0" destOrd="1" presId="urn:microsoft.com/office/officeart/2005/8/layout/list1"/>
    <dgm:cxn modelId="{97F54785-09DC-41A6-A3BE-E40425E3AE7B}" type="presOf" srcId="{1DBA91F1-7E8C-41C9-A838-D658A98417D5}" destId="{BF2881D7-900F-4C8E-9F09-9C05371A57B2}" srcOrd="0" destOrd="0" presId="urn:microsoft.com/office/officeart/2005/8/layout/list1"/>
    <dgm:cxn modelId="{45EEA98A-F595-274D-800A-0A8917ABF72F}" type="presOf" srcId="{1672C472-A172-124C-B090-8B9CC3DE13F0}" destId="{3ABBBA71-EF6A-41E4-B9DB-7884A5F441C0}" srcOrd="0" destOrd="0" presId="urn:microsoft.com/office/officeart/2005/8/layout/list1"/>
    <dgm:cxn modelId="{FD68898B-0F72-DD49-84CC-CB17D5C75A2F}" srcId="{B7F093E9-7C2E-44B4-8B3B-6CBE0FE3E35E}" destId="{1672C472-A172-124C-B090-8B9CC3DE13F0}" srcOrd="0" destOrd="0" parTransId="{B2B1377A-1D55-C943-9A58-F2F65E8D4CC0}" sibTransId="{34111358-B98E-A24C-A3AB-BFEAE3D6AB6B}"/>
    <dgm:cxn modelId="{EB873A8C-8EA6-4733-8546-BA5A4DB16745}" type="presOf" srcId="{9A97DD9A-212E-426A-9594-7FEEEC4E1E2E}" destId="{31FF8910-63AB-4043-A89B-AB8E707B7A48}" srcOrd="1" destOrd="0" presId="urn:microsoft.com/office/officeart/2005/8/layout/list1"/>
    <dgm:cxn modelId="{05382DB0-93E0-41A2-9F05-DBE0C57CD836}" srcId="{1DBA91F1-7E8C-41C9-A838-D658A98417D5}" destId="{B7F093E9-7C2E-44B4-8B3B-6CBE0FE3E35E}" srcOrd="1" destOrd="0" parTransId="{975EB889-7FE2-4B31-A57C-D6644EDC0C5B}" sibTransId="{A2D02C68-2709-4715-A187-1730828C882F}"/>
    <dgm:cxn modelId="{BD1DF3B1-5A81-934B-826A-62BA33EE5285}" type="presOf" srcId="{34668C0E-B29B-DD43-BC25-8947082A5462}" destId="{A3E10D09-1C38-4A24-82EE-5A6C623231D5}" srcOrd="0" destOrd="2" presId="urn:microsoft.com/office/officeart/2005/8/layout/list1"/>
    <dgm:cxn modelId="{954D4FBB-8743-457A-9A8E-062328A972A7}" type="presOf" srcId="{1F256EDC-5F96-4744-B15C-2D1943C70739}" destId="{3ABBBA71-EF6A-41E4-B9DB-7884A5F441C0}" srcOrd="0" destOrd="2" presId="urn:microsoft.com/office/officeart/2005/8/layout/list1"/>
    <dgm:cxn modelId="{81E937BE-E59C-4053-B608-515948E2BA0B}" srcId="{B7F093E9-7C2E-44B4-8B3B-6CBE0FE3E35E}" destId="{1F256EDC-5F96-4744-B15C-2D1943C70739}" srcOrd="2" destOrd="0" parTransId="{2BDBFB8C-BDE9-486A-8DD1-A7FCA6AED5F0}" sibTransId="{360B594D-5CE0-47CD-8F68-0B32F75E34FC}"/>
    <dgm:cxn modelId="{359D3EBF-2FA2-42B9-BDAA-062B1B914EC4}" srcId="{9767D06C-E342-4313-B844-7CBE4BE72372}" destId="{4AD13E16-C8EF-4219-ADEC-3EFA367F63FB}" srcOrd="1" destOrd="0" parTransId="{C2D82D0B-71BA-449B-9321-1F02F63BBED8}" sibTransId="{7C9354BF-915D-40A9-977F-DCD4C79AE9A4}"/>
    <dgm:cxn modelId="{8F5AFDC3-F9D2-4A39-8886-25F589A19EC9}" type="presOf" srcId="{B7F093E9-7C2E-44B4-8B3B-6CBE0FE3E35E}" destId="{E828DDC4-0756-415A-B957-94B602877A4A}" srcOrd="1" destOrd="0" presId="urn:microsoft.com/office/officeart/2005/8/layout/list1"/>
    <dgm:cxn modelId="{B81CB0C5-AA1E-4155-88E7-A19EC27EBDB1}" type="presOf" srcId="{B7F093E9-7C2E-44B4-8B3B-6CBE0FE3E35E}" destId="{1012288B-580C-4D8E-A1DB-5619E6992D98}" srcOrd="0" destOrd="0" presId="urn:microsoft.com/office/officeart/2005/8/layout/list1"/>
    <dgm:cxn modelId="{6EE1A5DD-79E9-4FC2-BFBE-DA7B4C71D980}" srcId="{1DBA91F1-7E8C-41C9-A838-D658A98417D5}" destId="{9A97DD9A-212E-426A-9594-7FEEEC4E1E2E}" srcOrd="0" destOrd="0" parTransId="{CFB8B198-74C4-4710-BA7C-5F16A52BB9D3}" sibTransId="{A822033B-D112-4812-B9AC-0AEDBC4B3389}"/>
    <dgm:cxn modelId="{FE68F8E0-776A-49A3-8850-D44015EFEFE4}" srcId="{9A97DD9A-212E-426A-9594-7FEEEC4E1E2E}" destId="{45D65E2E-57FB-46B9-A23E-155578272902}" srcOrd="1" destOrd="0" parTransId="{D504A610-38C8-4BDE-BB8B-E71AB9A63BD2}" sibTransId="{C35F0E74-D801-4FFD-B331-4EF428DDF3B5}"/>
    <dgm:cxn modelId="{1F9E31E8-2B2E-4F8E-AA9B-B5366FE84796}" srcId="{1DBA91F1-7E8C-41C9-A838-D658A98417D5}" destId="{9767D06C-E342-4313-B844-7CBE4BE72372}" srcOrd="2" destOrd="0" parTransId="{07642ABB-36AA-4345-A138-3BA34143FF70}" sibTransId="{5B3210CA-F7F6-43EC-9250-21702872AB7F}"/>
    <dgm:cxn modelId="{03078BEE-90A0-48A0-AE5D-F090127FEF8F}" type="presOf" srcId="{9767D06C-E342-4313-B844-7CBE4BE72372}" destId="{A2108333-CFBA-4258-B92F-D7C0B72566DB}" srcOrd="0" destOrd="0" presId="urn:microsoft.com/office/officeart/2005/8/layout/list1"/>
    <dgm:cxn modelId="{75CF6746-D341-48CC-AC7A-8E28A3A34903}" type="presParOf" srcId="{BF2881D7-900F-4C8E-9F09-9C05371A57B2}" destId="{9FB0A25D-1E70-42A1-9576-9E02D777FD4E}" srcOrd="0" destOrd="0" presId="urn:microsoft.com/office/officeart/2005/8/layout/list1"/>
    <dgm:cxn modelId="{6008D119-B2B8-4210-90F1-3231FCCB360E}" type="presParOf" srcId="{9FB0A25D-1E70-42A1-9576-9E02D777FD4E}" destId="{BE73E007-796D-4489-903F-12724FB5CC09}" srcOrd="0" destOrd="0" presId="urn:microsoft.com/office/officeart/2005/8/layout/list1"/>
    <dgm:cxn modelId="{0D930E14-E5E7-4C18-993D-6C4629C49FFE}" type="presParOf" srcId="{9FB0A25D-1E70-42A1-9576-9E02D777FD4E}" destId="{31FF8910-63AB-4043-A89B-AB8E707B7A48}" srcOrd="1" destOrd="0" presId="urn:microsoft.com/office/officeart/2005/8/layout/list1"/>
    <dgm:cxn modelId="{2B48FCFF-0983-40D5-9E49-FBDD9260800D}" type="presParOf" srcId="{BF2881D7-900F-4C8E-9F09-9C05371A57B2}" destId="{7EB05BDB-5555-4796-8535-314A88387643}" srcOrd="1" destOrd="0" presId="urn:microsoft.com/office/officeart/2005/8/layout/list1"/>
    <dgm:cxn modelId="{CAC5FDEF-616A-43F2-AC6D-BE154E15F6A3}" type="presParOf" srcId="{BF2881D7-900F-4C8E-9F09-9C05371A57B2}" destId="{A3E10D09-1C38-4A24-82EE-5A6C623231D5}" srcOrd="2" destOrd="0" presId="urn:microsoft.com/office/officeart/2005/8/layout/list1"/>
    <dgm:cxn modelId="{2AFDE3E6-B3DC-4E29-B9EE-959DF16B49A0}" type="presParOf" srcId="{BF2881D7-900F-4C8E-9F09-9C05371A57B2}" destId="{4ADA33E3-F576-4BEE-8839-FD6C876D98B5}" srcOrd="3" destOrd="0" presId="urn:microsoft.com/office/officeart/2005/8/layout/list1"/>
    <dgm:cxn modelId="{AAB6C715-034C-4ABB-A74F-E133A1CC10B5}" type="presParOf" srcId="{BF2881D7-900F-4C8E-9F09-9C05371A57B2}" destId="{90673E8C-1446-4013-AA38-FC1EE3BD6C54}" srcOrd="4" destOrd="0" presId="urn:microsoft.com/office/officeart/2005/8/layout/list1"/>
    <dgm:cxn modelId="{C39AED7D-A80F-4E84-B472-D1D555C56C04}" type="presParOf" srcId="{90673E8C-1446-4013-AA38-FC1EE3BD6C54}" destId="{1012288B-580C-4D8E-A1DB-5619E6992D98}" srcOrd="0" destOrd="0" presId="urn:microsoft.com/office/officeart/2005/8/layout/list1"/>
    <dgm:cxn modelId="{29ECFFA8-798D-4B86-BB13-F40133521FFC}" type="presParOf" srcId="{90673E8C-1446-4013-AA38-FC1EE3BD6C54}" destId="{E828DDC4-0756-415A-B957-94B602877A4A}" srcOrd="1" destOrd="0" presId="urn:microsoft.com/office/officeart/2005/8/layout/list1"/>
    <dgm:cxn modelId="{3F26CCE7-2DEA-4038-8F9A-0CC3254B1EAA}" type="presParOf" srcId="{BF2881D7-900F-4C8E-9F09-9C05371A57B2}" destId="{60EE3688-F309-4931-8F7F-576379D488AD}" srcOrd="5" destOrd="0" presId="urn:microsoft.com/office/officeart/2005/8/layout/list1"/>
    <dgm:cxn modelId="{C9C8EBE6-E1E8-489B-8F4B-A149BBF5E280}" type="presParOf" srcId="{BF2881D7-900F-4C8E-9F09-9C05371A57B2}" destId="{3ABBBA71-EF6A-41E4-B9DB-7884A5F441C0}" srcOrd="6" destOrd="0" presId="urn:microsoft.com/office/officeart/2005/8/layout/list1"/>
    <dgm:cxn modelId="{79D87A0F-D6EE-4D74-88BF-EEC44347C829}" type="presParOf" srcId="{BF2881D7-900F-4C8E-9F09-9C05371A57B2}" destId="{EAABDE5D-D995-413D-932A-DBC14797A88A}" srcOrd="7" destOrd="0" presId="urn:microsoft.com/office/officeart/2005/8/layout/list1"/>
    <dgm:cxn modelId="{231C6D46-F37E-4676-9644-78FA196ACCCB}" type="presParOf" srcId="{BF2881D7-900F-4C8E-9F09-9C05371A57B2}" destId="{2B213EDA-1352-4685-938D-F449494E5371}" srcOrd="8" destOrd="0" presId="urn:microsoft.com/office/officeart/2005/8/layout/list1"/>
    <dgm:cxn modelId="{ABC8809B-5C47-4D82-8E79-6772CC4589F0}" type="presParOf" srcId="{2B213EDA-1352-4685-938D-F449494E5371}" destId="{A2108333-CFBA-4258-B92F-D7C0B72566DB}" srcOrd="0" destOrd="0" presId="urn:microsoft.com/office/officeart/2005/8/layout/list1"/>
    <dgm:cxn modelId="{96C36C92-76D8-440A-9D08-051B6489E2AA}" type="presParOf" srcId="{2B213EDA-1352-4685-938D-F449494E5371}" destId="{86A43697-948B-4853-B9AD-64B1F9243917}" srcOrd="1" destOrd="0" presId="urn:microsoft.com/office/officeart/2005/8/layout/list1"/>
    <dgm:cxn modelId="{DFC2FC7A-FA5E-4F68-9196-2D3573E405DD}" type="presParOf" srcId="{BF2881D7-900F-4C8E-9F09-9C05371A57B2}" destId="{13918582-54C1-47CF-9745-315ABFF27B9E}" srcOrd="9" destOrd="0" presId="urn:microsoft.com/office/officeart/2005/8/layout/list1"/>
    <dgm:cxn modelId="{2DD21AC6-C0AC-4EE2-A5E0-0841215D271A}" type="presParOf" srcId="{BF2881D7-900F-4C8E-9F09-9C05371A57B2}" destId="{85F6E77F-A9DB-46BF-B56B-A5918C2B269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234435-405B-0246-ADDD-A642657FC85D}" type="doc">
      <dgm:prSet loTypeId="urn:microsoft.com/office/officeart/2005/8/layout/hProcess9" loCatId="" qsTypeId="urn:microsoft.com/office/officeart/2005/8/quickstyle/simple1" qsCatId="simple" csTypeId="urn:microsoft.com/office/officeart/2005/8/colors/accent0_3" csCatId="mainScheme" phldr="1"/>
      <dgm:spPr/>
    </dgm:pt>
    <dgm:pt modelId="{F52389EF-1B2B-AD43-A18E-6A4F22328886}">
      <dgm:prSet phldrT="[Text]" custT="1"/>
      <dgm:spPr/>
      <dgm:t>
        <a:bodyPr/>
        <a:lstStyle/>
        <a:p>
          <a:r>
            <a:rPr lang="en-US" sz="2000" dirty="0"/>
            <a:t>Remove Null values</a:t>
          </a:r>
          <a:endParaRPr lang="en-US" sz="1800" dirty="0"/>
        </a:p>
      </dgm:t>
    </dgm:pt>
    <dgm:pt modelId="{4B19E090-7D29-584C-9BFC-E951070FBCAA}" type="parTrans" cxnId="{70D1E2AA-5A90-7D4A-96B7-41827C681A0F}">
      <dgm:prSet/>
      <dgm:spPr/>
      <dgm:t>
        <a:bodyPr/>
        <a:lstStyle/>
        <a:p>
          <a:endParaRPr lang="en-US"/>
        </a:p>
      </dgm:t>
    </dgm:pt>
    <dgm:pt modelId="{44A2A83D-F0B5-8846-8E82-5CF818D48763}" type="sibTrans" cxnId="{70D1E2AA-5A90-7D4A-96B7-41827C681A0F}">
      <dgm:prSet/>
      <dgm:spPr/>
      <dgm:t>
        <a:bodyPr/>
        <a:lstStyle/>
        <a:p>
          <a:endParaRPr lang="en-US"/>
        </a:p>
      </dgm:t>
    </dgm:pt>
    <dgm:pt modelId="{4F0EBE5F-7FB5-EF49-A6E3-C3C451D0B55A}">
      <dgm:prSet custT="1"/>
      <dgm:spPr/>
      <dgm:t>
        <a:bodyPr anchor="ctr"/>
        <a:lstStyle/>
        <a:p>
          <a:r>
            <a:rPr lang="en-US" sz="2000" dirty="0"/>
            <a:t>Remove columns that contain only one unique value </a:t>
          </a:r>
        </a:p>
      </dgm:t>
    </dgm:pt>
    <dgm:pt modelId="{6D17C6BD-B8F1-7743-958F-B165EB48F7E9}" type="parTrans" cxnId="{8D698B58-B24D-C944-A4B1-E3D4B2DA8278}">
      <dgm:prSet/>
      <dgm:spPr/>
      <dgm:t>
        <a:bodyPr/>
        <a:lstStyle/>
        <a:p>
          <a:endParaRPr lang="en-US"/>
        </a:p>
      </dgm:t>
    </dgm:pt>
    <dgm:pt modelId="{C6D5F1CE-3415-7E4C-A9A8-C1230C3B9078}" type="sibTrans" cxnId="{8D698B58-B24D-C944-A4B1-E3D4B2DA8278}">
      <dgm:prSet/>
      <dgm:spPr/>
      <dgm:t>
        <a:bodyPr/>
        <a:lstStyle/>
        <a:p>
          <a:endParaRPr lang="en-US"/>
        </a:p>
      </dgm:t>
    </dgm:pt>
    <dgm:pt modelId="{270F7A32-A5B0-6447-BFF5-4CEB738E3D0E}">
      <dgm:prSet custT="1"/>
      <dgm:spPr/>
      <dgm:t>
        <a:bodyPr anchor="ctr"/>
        <a:lstStyle/>
        <a:p>
          <a:pPr algn="ctr">
            <a:buNone/>
          </a:pPr>
          <a:r>
            <a:rPr lang="en-US" sz="2000" dirty="0"/>
            <a:t>Remove rows in which </a:t>
          </a:r>
          <a:r>
            <a:rPr lang="en-US" sz="2000" dirty="0" err="1"/>
            <a:t>loan_status</a:t>
          </a:r>
          <a:r>
            <a:rPr lang="en-US" sz="2000" dirty="0"/>
            <a:t> isn’t ‘Fully Paid’ or ‘Charged Off’ (default)</a:t>
          </a:r>
        </a:p>
      </dgm:t>
    </dgm:pt>
    <dgm:pt modelId="{3ED1D80A-0ADC-C443-B7E4-13E24BA988A0}" type="parTrans" cxnId="{9D28589E-7F21-2147-A7B9-79938CA0543E}">
      <dgm:prSet/>
      <dgm:spPr/>
      <dgm:t>
        <a:bodyPr/>
        <a:lstStyle/>
        <a:p>
          <a:endParaRPr lang="en-US"/>
        </a:p>
      </dgm:t>
    </dgm:pt>
    <dgm:pt modelId="{D9F2453A-1F56-FF46-91DD-CF8EE986D1CB}" type="sibTrans" cxnId="{9D28589E-7F21-2147-A7B9-79938CA0543E}">
      <dgm:prSet/>
      <dgm:spPr/>
      <dgm:t>
        <a:bodyPr/>
        <a:lstStyle/>
        <a:p>
          <a:endParaRPr lang="en-US"/>
        </a:p>
      </dgm:t>
    </dgm:pt>
    <dgm:pt modelId="{23A11249-E64D-D44B-B7A6-374B5D3F90BC}">
      <dgm:prSet custT="1"/>
      <dgm:spPr/>
      <dgm:t>
        <a:bodyPr/>
        <a:lstStyle/>
        <a:p>
          <a:r>
            <a:rPr lang="en-US" sz="2000" dirty="0"/>
            <a:t>Convert </a:t>
          </a:r>
          <a:r>
            <a:rPr lang="en-US" sz="2000" dirty="0" err="1"/>
            <a:t>loan_status</a:t>
          </a:r>
          <a:r>
            <a:rPr lang="en-US" sz="2000" dirty="0"/>
            <a:t> to 0 if loan was ‘Fully Paid’ and 1 if loan was ‘Charged Off’</a:t>
          </a:r>
        </a:p>
      </dgm:t>
    </dgm:pt>
    <dgm:pt modelId="{E66D954E-C877-654F-9C9C-995C5D89662A}" type="parTrans" cxnId="{267F0B9F-7001-7B40-B964-BFFEA0E828E2}">
      <dgm:prSet/>
      <dgm:spPr/>
      <dgm:t>
        <a:bodyPr/>
        <a:lstStyle/>
        <a:p>
          <a:endParaRPr lang="en-US"/>
        </a:p>
      </dgm:t>
    </dgm:pt>
    <dgm:pt modelId="{988787B6-678D-F647-B0B1-A39C11C6A233}" type="sibTrans" cxnId="{267F0B9F-7001-7B40-B964-BFFEA0E828E2}">
      <dgm:prSet/>
      <dgm:spPr/>
      <dgm:t>
        <a:bodyPr/>
        <a:lstStyle/>
        <a:p>
          <a:endParaRPr lang="en-US"/>
        </a:p>
      </dgm:t>
    </dgm:pt>
    <dgm:pt modelId="{3BC383F7-1CA6-E044-81E0-A29DE28DD67D}">
      <dgm:prSet/>
      <dgm:spPr/>
      <dgm:t>
        <a:bodyPr/>
        <a:lstStyle/>
        <a:p>
          <a:r>
            <a:rPr lang="en-US" dirty="0"/>
            <a:t>Remove columns that are irrelevant in predicting loan default</a:t>
          </a:r>
        </a:p>
      </dgm:t>
    </dgm:pt>
    <dgm:pt modelId="{E78DAB87-5313-4B4B-A97C-EECED60CE29E}" type="parTrans" cxnId="{A7E1D951-687A-1043-A6D1-88E99C2427F6}">
      <dgm:prSet/>
      <dgm:spPr/>
      <dgm:t>
        <a:bodyPr/>
        <a:lstStyle/>
        <a:p>
          <a:endParaRPr lang="en-US"/>
        </a:p>
      </dgm:t>
    </dgm:pt>
    <dgm:pt modelId="{F337FE3B-F081-6D49-8E71-E67E0AF76865}" type="sibTrans" cxnId="{A7E1D951-687A-1043-A6D1-88E99C2427F6}">
      <dgm:prSet/>
      <dgm:spPr/>
      <dgm:t>
        <a:bodyPr/>
        <a:lstStyle/>
        <a:p>
          <a:endParaRPr lang="en-US"/>
        </a:p>
      </dgm:t>
    </dgm:pt>
    <dgm:pt modelId="{B308B895-2FFC-CB44-8585-F98A06351512}" type="pres">
      <dgm:prSet presAssocID="{E0234435-405B-0246-ADDD-A642657FC85D}" presName="CompostProcess" presStyleCnt="0">
        <dgm:presLayoutVars>
          <dgm:dir/>
          <dgm:resizeHandles val="exact"/>
        </dgm:presLayoutVars>
      </dgm:prSet>
      <dgm:spPr/>
    </dgm:pt>
    <dgm:pt modelId="{64526122-0F2A-FA41-ADA3-9B1599C1588B}" type="pres">
      <dgm:prSet presAssocID="{E0234435-405B-0246-ADDD-A642657FC85D}" presName="arrow" presStyleLbl="bgShp" presStyleIdx="0" presStyleCnt="1"/>
      <dgm:spPr/>
    </dgm:pt>
    <dgm:pt modelId="{8085C36A-B27E-DE49-8263-CAA56045DEA0}" type="pres">
      <dgm:prSet presAssocID="{E0234435-405B-0246-ADDD-A642657FC85D}" presName="linearProcess" presStyleCnt="0"/>
      <dgm:spPr/>
    </dgm:pt>
    <dgm:pt modelId="{A5EC4DC2-0DAF-1344-BF1A-2421ED9F1689}" type="pres">
      <dgm:prSet presAssocID="{3BC383F7-1CA6-E044-81E0-A29DE28DD67D}" presName="textNode" presStyleLbl="node1" presStyleIdx="0" presStyleCnt="5">
        <dgm:presLayoutVars>
          <dgm:bulletEnabled val="1"/>
        </dgm:presLayoutVars>
      </dgm:prSet>
      <dgm:spPr/>
    </dgm:pt>
    <dgm:pt modelId="{66CE6B52-1428-E94D-9E21-3C89065F08CB}" type="pres">
      <dgm:prSet presAssocID="{F337FE3B-F081-6D49-8E71-E67E0AF76865}" presName="sibTrans" presStyleCnt="0"/>
      <dgm:spPr/>
    </dgm:pt>
    <dgm:pt modelId="{085C130E-F616-864B-9455-60A1D5A61C32}" type="pres">
      <dgm:prSet presAssocID="{F52389EF-1B2B-AD43-A18E-6A4F22328886}" presName="textNode" presStyleLbl="node1" presStyleIdx="1" presStyleCnt="5" custScaleX="107145">
        <dgm:presLayoutVars>
          <dgm:bulletEnabled val="1"/>
        </dgm:presLayoutVars>
      </dgm:prSet>
      <dgm:spPr/>
    </dgm:pt>
    <dgm:pt modelId="{9BE1A8C9-923C-3A4E-878A-A88B8C3DA0CA}" type="pres">
      <dgm:prSet presAssocID="{44A2A83D-F0B5-8846-8E82-5CF818D48763}" presName="sibTrans" presStyleCnt="0"/>
      <dgm:spPr/>
    </dgm:pt>
    <dgm:pt modelId="{877F08E9-71C8-D542-8B88-C66A36FF4E40}" type="pres">
      <dgm:prSet presAssocID="{4F0EBE5F-7FB5-EF49-A6E3-C3C451D0B55A}" presName="textNode" presStyleLbl="node1" presStyleIdx="2" presStyleCnt="5">
        <dgm:presLayoutVars>
          <dgm:bulletEnabled val="1"/>
        </dgm:presLayoutVars>
      </dgm:prSet>
      <dgm:spPr/>
    </dgm:pt>
    <dgm:pt modelId="{E357804B-03D6-1945-89EE-C26F6DD5C1C8}" type="pres">
      <dgm:prSet presAssocID="{C6D5F1CE-3415-7E4C-A9A8-C1230C3B9078}" presName="sibTrans" presStyleCnt="0"/>
      <dgm:spPr/>
    </dgm:pt>
    <dgm:pt modelId="{3B250F7C-7287-E340-8F2F-B9A36E0A4B6E}" type="pres">
      <dgm:prSet presAssocID="{270F7A32-A5B0-6447-BFF5-4CEB738E3D0E}" presName="textNode" presStyleLbl="node1" presStyleIdx="3" presStyleCnt="5">
        <dgm:presLayoutVars>
          <dgm:bulletEnabled val="1"/>
        </dgm:presLayoutVars>
      </dgm:prSet>
      <dgm:spPr/>
    </dgm:pt>
    <dgm:pt modelId="{C75211EF-2ED3-C341-A8F2-1D348385ADFF}" type="pres">
      <dgm:prSet presAssocID="{D9F2453A-1F56-FF46-91DD-CF8EE986D1CB}" presName="sibTrans" presStyleCnt="0"/>
      <dgm:spPr/>
    </dgm:pt>
    <dgm:pt modelId="{36F71BA2-1FD2-4D41-B1E9-FA2ADCCDB61B}" type="pres">
      <dgm:prSet presAssocID="{23A11249-E64D-D44B-B7A6-374B5D3F90BC}" presName="textNode" presStyleLbl="node1" presStyleIdx="4" presStyleCnt="5">
        <dgm:presLayoutVars>
          <dgm:bulletEnabled val="1"/>
        </dgm:presLayoutVars>
      </dgm:prSet>
      <dgm:spPr/>
    </dgm:pt>
  </dgm:ptLst>
  <dgm:cxnLst>
    <dgm:cxn modelId="{C7FDE519-D188-994C-B3F7-CA3E6B78202E}" type="presOf" srcId="{23A11249-E64D-D44B-B7A6-374B5D3F90BC}" destId="{36F71BA2-1FD2-4D41-B1E9-FA2ADCCDB61B}" srcOrd="0" destOrd="0" presId="urn:microsoft.com/office/officeart/2005/8/layout/hProcess9"/>
    <dgm:cxn modelId="{36D5352A-947E-C849-9034-8198EAFA54AA}" type="presOf" srcId="{4F0EBE5F-7FB5-EF49-A6E3-C3C451D0B55A}" destId="{877F08E9-71C8-D542-8B88-C66A36FF4E40}" srcOrd="0" destOrd="0" presId="urn:microsoft.com/office/officeart/2005/8/layout/hProcess9"/>
    <dgm:cxn modelId="{A05EC739-A6DA-0B41-B34B-8A4FEF5A9936}" type="presOf" srcId="{E0234435-405B-0246-ADDD-A642657FC85D}" destId="{B308B895-2FFC-CB44-8585-F98A06351512}" srcOrd="0" destOrd="0" presId="urn:microsoft.com/office/officeart/2005/8/layout/hProcess9"/>
    <dgm:cxn modelId="{A7E1D951-687A-1043-A6D1-88E99C2427F6}" srcId="{E0234435-405B-0246-ADDD-A642657FC85D}" destId="{3BC383F7-1CA6-E044-81E0-A29DE28DD67D}" srcOrd="0" destOrd="0" parTransId="{E78DAB87-5313-4B4B-A97C-EECED60CE29E}" sibTransId="{F337FE3B-F081-6D49-8E71-E67E0AF76865}"/>
    <dgm:cxn modelId="{8D698B58-B24D-C944-A4B1-E3D4B2DA8278}" srcId="{E0234435-405B-0246-ADDD-A642657FC85D}" destId="{4F0EBE5F-7FB5-EF49-A6E3-C3C451D0B55A}" srcOrd="2" destOrd="0" parTransId="{6D17C6BD-B8F1-7743-958F-B165EB48F7E9}" sibTransId="{C6D5F1CE-3415-7E4C-A9A8-C1230C3B9078}"/>
    <dgm:cxn modelId="{96C35780-D5B2-0F47-A33F-E79B091607EC}" type="presOf" srcId="{F52389EF-1B2B-AD43-A18E-6A4F22328886}" destId="{085C130E-F616-864B-9455-60A1D5A61C32}" srcOrd="0" destOrd="0" presId="urn:microsoft.com/office/officeart/2005/8/layout/hProcess9"/>
    <dgm:cxn modelId="{9D28589E-7F21-2147-A7B9-79938CA0543E}" srcId="{E0234435-405B-0246-ADDD-A642657FC85D}" destId="{270F7A32-A5B0-6447-BFF5-4CEB738E3D0E}" srcOrd="3" destOrd="0" parTransId="{3ED1D80A-0ADC-C443-B7E4-13E24BA988A0}" sibTransId="{D9F2453A-1F56-FF46-91DD-CF8EE986D1CB}"/>
    <dgm:cxn modelId="{267F0B9F-7001-7B40-B964-BFFEA0E828E2}" srcId="{E0234435-405B-0246-ADDD-A642657FC85D}" destId="{23A11249-E64D-D44B-B7A6-374B5D3F90BC}" srcOrd="4" destOrd="0" parTransId="{E66D954E-C877-654F-9C9C-995C5D89662A}" sibTransId="{988787B6-678D-F647-B0B1-A39C11C6A233}"/>
    <dgm:cxn modelId="{70D1E2AA-5A90-7D4A-96B7-41827C681A0F}" srcId="{E0234435-405B-0246-ADDD-A642657FC85D}" destId="{F52389EF-1B2B-AD43-A18E-6A4F22328886}" srcOrd="1" destOrd="0" parTransId="{4B19E090-7D29-584C-9BFC-E951070FBCAA}" sibTransId="{44A2A83D-F0B5-8846-8E82-5CF818D48763}"/>
    <dgm:cxn modelId="{FB911EB8-14D9-874D-A540-0FB812D48533}" type="presOf" srcId="{3BC383F7-1CA6-E044-81E0-A29DE28DD67D}" destId="{A5EC4DC2-0DAF-1344-BF1A-2421ED9F1689}" srcOrd="0" destOrd="0" presId="urn:microsoft.com/office/officeart/2005/8/layout/hProcess9"/>
    <dgm:cxn modelId="{4BD020D3-8E4E-D841-9F05-F260AA44F157}" type="presOf" srcId="{270F7A32-A5B0-6447-BFF5-4CEB738E3D0E}" destId="{3B250F7C-7287-E340-8F2F-B9A36E0A4B6E}" srcOrd="0" destOrd="0" presId="urn:microsoft.com/office/officeart/2005/8/layout/hProcess9"/>
    <dgm:cxn modelId="{D5DEEC8F-40D9-0649-A2C0-2178DEAC594C}" type="presParOf" srcId="{B308B895-2FFC-CB44-8585-F98A06351512}" destId="{64526122-0F2A-FA41-ADA3-9B1599C1588B}" srcOrd="0" destOrd="0" presId="urn:microsoft.com/office/officeart/2005/8/layout/hProcess9"/>
    <dgm:cxn modelId="{A905E2F6-0ABB-3944-ACC5-5A0B17780CF8}" type="presParOf" srcId="{B308B895-2FFC-CB44-8585-F98A06351512}" destId="{8085C36A-B27E-DE49-8263-CAA56045DEA0}" srcOrd="1" destOrd="0" presId="urn:microsoft.com/office/officeart/2005/8/layout/hProcess9"/>
    <dgm:cxn modelId="{C72EE8F3-7B80-3342-8405-897D52361460}" type="presParOf" srcId="{8085C36A-B27E-DE49-8263-CAA56045DEA0}" destId="{A5EC4DC2-0DAF-1344-BF1A-2421ED9F1689}" srcOrd="0" destOrd="0" presId="urn:microsoft.com/office/officeart/2005/8/layout/hProcess9"/>
    <dgm:cxn modelId="{C38A8056-0BE4-4A47-BC0B-03A0B01EBE8F}" type="presParOf" srcId="{8085C36A-B27E-DE49-8263-CAA56045DEA0}" destId="{66CE6B52-1428-E94D-9E21-3C89065F08CB}" srcOrd="1" destOrd="0" presId="urn:microsoft.com/office/officeart/2005/8/layout/hProcess9"/>
    <dgm:cxn modelId="{40B9D89C-7194-D341-8F4A-5EB5ED203AF8}" type="presParOf" srcId="{8085C36A-B27E-DE49-8263-CAA56045DEA0}" destId="{085C130E-F616-864B-9455-60A1D5A61C32}" srcOrd="2" destOrd="0" presId="urn:microsoft.com/office/officeart/2005/8/layout/hProcess9"/>
    <dgm:cxn modelId="{A795DC45-20A6-5944-954D-A907C7BFD563}" type="presParOf" srcId="{8085C36A-B27E-DE49-8263-CAA56045DEA0}" destId="{9BE1A8C9-923C-3A4E-878A-A88B8C3DA0CA}" srcOrd="3" destOrd="0" presId="urn:microsoft.com/office/officeart/2005/8/layout/hProcess9"/>
    <dgm:cxn modelId="{12FDC1D3-4243-3E4C-9C8C-E5809B95127E}" type="presParOf" srcId="{8085C36A-B27E-DE49-8263-CAA56045DEA0}" destId="{877F08E9-71C8-D542-8B88-C66A36FF4E40}" srcOrd="4" destOrd="0" presId="urn:microsoft.com/office/officeart/2005/8/layout/hProcess9"/>
    <dgm:cxn modelId="{7E6713C2-45DD-B24E-8301-B6D7D4809EF0}" type="presParOf" srcId="{8085C36A-B27E-DE49-8263-CAA56045DEA0}" destId="{E357804B-03D6-1945-89EE-C26F6DD5C1C8}" srcOrd="5" destOrd="0" presId="urn:microsoft.com/office/officeart/2005/8/layout/hProcess9"/>
    <dgm:cxn modelId="{7AC0022E-2AA0-3644-911F-3B9288B8FEFC}" type="presParOf" srcId="{8085C36A-B27E-DE49-8263-CAA56045DEA0}" destId="{3B250F7C-7287-E340-8F2F-B9A36E0A4B6E}" srcOrd="6" destOrd="0" presId="urn:microsoft.com/office/officeart/2005/8/layout/hProcess9"/>
    <dgm:cxn modelId="{EC599452-CBA0-3048-82E9-A8D8D24DA2C8}" type="presParOf" srcId="{8085C36A-B27E-DE49-8263-CAA56045DEA0}" destId="{C75211EF-2ED3-C341-A8F2-1D348385ADFF}" srcOrd="7" destOrd="0" presId="urn:microsoft.com/office/officeart/2005/8/layout/hProcess9"/>
    <dgm:cxn modelId="{166153AE-DA49-0A41-B3F8-E19B76720E39}" type="presParOf" srcId="{8085C36A-B27E-DE49-8263-CAA56045DEA0}" destId="{36F71BA2-1FD2-4D41-B1E9-FA2ADCCDB61B}"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234435-405B-0246-ADDD-A642657FC85D}" type="doc">
      <dgm:prSet loTypeId="urn:microsoft.com/office/officeart/2005/8/layout/hProcess9" loCatId="" qsTypeId="urn:microsoft.com/office/officeart/2005/8/quickstyle/simple1" qsCatId="simple" csTypeId="urn:microsoft.com/office/officeart/2005/8/colors/accent0_3" csCatId="mainScheme" phldr="1"/>
      <dgm:spPr/>
    </dgm:pt>
    <dgm:pt modelId="{F52389EF-1B2B-AD43-A18E-6A4F22328886}">
      <dgm:prSet phldrT="[Text]" custT="1"/>
      <dgm:spPr/>
      <dgm:t>
        <a:bodyPr/>
        <a:lstStyle/>
        <a:p>
          <a:r>
            <a:rPr lang="en-US" sz="2000" dirty="0"/>
            <a:t>Remove outliers</a:t>
          </a:r>
        </a:p>
        <a:p>
          <a:endParaRPr lang="en-US" sz="2000" dirty="0"/>
        </a:p>
        <a:p>
          <a:r>
            <a:rPr lang="en-US" sz="1800" dirty="0"/>
            <a:t>Top 3% of values</a:t>
          </a:r>
        </a:p>
      </dgm:t>
    </dgm:pt>
    <dgm:pt modelId="{4B19E090-7D29-584C-9BFC-E951070FBCAA}" type="parTrans" cxnId="{70D1E2AA-5A90-7D4A-96B7-41827C681A0F}">
      <dgm:prSet/>
      <dgm:spPr/>
      <dgm:t>
        <a:bodyPr/>
        <a:lstStyle/>
        <a:p>
          <a:endParaRPr lang="en-US"/>
        </a:p>
      </dgm:t>
    </dgm:pt>
    <dgm:pt modelId="{44A2A83D-F0B5-8846-8E82-5CF818D48763}" type="sibTrans" cxnId="{70D1E2AA-5A90-7D4A-96B7-41827C681A0F}">
      <dgm:prSet/>
      <dgm:spPr/>
      <dgm:t>
        <a:bodyPr/>
        <a:lstStyle/>
        <a:p>
          <a:endParaRPr lang="en-US"/>
        </a:p>
      </dgm:t>
    </dgm:pt>
    <dgm:pt modelId="{4F0EBE5F-7FB5-EF49-A6E3-C3C451D0B55A}">
      <dgm:prSet custT="1"/>
      <dgm:spPr/>
      <dgm:t>
        <a:bodyPr anchor="ctr"/>
        <a:lstStyle/>
        <a:p>
          <a:r>
            <a:rPr lang="en-US" sz="2000" dirty="0"/>
            <a:t>Create dummy variables for categorical columns</a:t>
          </a:r>
        </a:p>
      </dgm:t>
    </dgm:pt>
    <dgm:pt modelId="{6D17C6BD-B8F1-7743-958F-B165EB48F7E9}" type="parTrans" cxnId="{8D698B58-B24D-C944-A4B1-E3D4B2DA8278}">
      <dgm:prSet/>
      <dgm:spPr/>
      <dgm:t>
        <a:bodyPr/>
        <a:lstStyle/>
        <a:p>
          <a:endParaRPr lang="en-US"/>
        </a:p>
      </dgm:t>
    </dgm:pt>
    <dgm:pt modelId="{C6D5F1CE-3415-7E4C-A9A8-C1230C3B9078}" type="sibTrans" cxnId="{8D698B58-B24D-C944-A4B1-E3D4B2DA8278}">
      <dgm:prSet/>
      <dgm:spPr/>
      <dgm:t>
        <a:bodyPr/>
        <a:lstStyle/>
        <a:p>
          <a:endParaRPr lang="en-US"/>
        </a:p>
      </dgm:t>
    </dgm:pt>
    <dgm:pt modelId="{270F7A32-A5B0-6447-BFF5-4CEB738E3D0E}">
      <dgm:prSet custT="1"/>
      <dgm:spPr/>
      <dgm:t>
        <a:bodyPr anchor="ctr"/>
        <a:lstStyle/>
        <a:p>
          <a:pPr algn="ctr">
            <a:buNone/>
          </a:pPr>
          <a:r>
            <a:rPr lang="en-US" sz="2000" dirty="0"/>
            <a:t>Split into train and test sets </a:t>
          </a:r>
        </a:p>
      </dgm:t>
    </dgm:pt>
    <dgm:pt modelId="{3ED1D80A-0ADC-C443-B7E4-13E24BA988A0}" type="parTrans" cxnId="{9D28589E-7F21-2147-A7B9-79938CA0543E}">
      <dgm:prSet/>
      <dgm:spPr/>
      <dgm:t>
        <a:bodyPr/>
        <a:lstStyle/>
        <a:p>
          <a:endParaRPr lang="en-US"/>
        </a:p>
      </dgm:t>
    </dgm:pt>
    <dgm:pt modelId="{D9F2453A-1F56-FF46-91DD-CF8EE986D1CB}" type="sibTrans" cxnId="{9D28589E-7F21-2147-A7B9-79938CA0543E}">
      <dgm:prSet/>
      <dgm:spPr/>
      <dgm:t>
        <a:bodyPr/>
        <a:lstStyle/>
        <a:p>
          <a:endParaRPr lang="en-US"/>
        </a:p>
      </dgm:t>
    </dgm:pt>
    <dgm:pt modelId="{995D3BF0-2E16-CE4A-9DDF-C45AFE3F8346}">
      <dgm:prSet custT="1"/>
      <dgm:spPr/>
      <dgm:t>
        <a:bodyPr anchor="ctr"/>
        <a:lstStyle/>
        <a:p>
          <a:pPr algn="ctr">
            <a:buNone/>
          </a:pPr>
          <a:r>
            <a:rPr lang="en-US" sz="1800" dirty="0"/>
            <a:t>80% train </a:t>
          </a:r>
        </a:p>
      </dgm:t>
    </dgm:pt>
    <dgm:pt modelId="{EE54C575-8285-BE49-A80B-E51C27804985}" type="parTrans" cxnId="{7F672E56-DCFE-604F-8AC2-7BC006535BCF}">
      <dgm:prSet/>
      <dgm:spPr/>
      <dgm:t>
        <a:bodyPr/>
        <a:lstStyle/>
        <a:p>
          <a:endParaRPr lang="en-US"/>
        </a:p>
      </dgm:t>
    </dgm:pt>
    <dgm:pt modelId="{2E8396A9-D7E7-C44F-8631-8114D4566703}" type="sibTrans" cxnId="{7F672E56-DCFE-604F-8AC2-7BC006535BCF}">
      <dgm:prSet/>
      <dgm:spPr/>
      <dgm:t>
        <a:bodyPr/>
        <a:lstStyle/>
        <a:p>
          <a:endParaRPr lang="en-US"/>
        </a:p>
      </dgm:t>
    </dgm:pt>
    <dgm:pt modelId="{E743A432-C0C9-CA4C-B502-40CC4293BCC2}">
      <dgm:prSet custT="1"/>
      <dgm:spPr/>
      <dgm:t>
        <a:bodyPr anchor="ctr"/>
        <a:lstStyle/>
        <a:p>
          <a:pPr algn="ctr">
            <a:buNone/>
          </a:pPr>
          <a:r>
            <a:rPr lang="en-US" sz="1800" dirty="0"/>
            <a:t>20% test</a:t>
          </a:r>
        </a:p>
      </dgm:t>
    </dgm:pt>
    <dgm:pt modelId="{F639D24A-016C-6C45-ACBA-225504FE3BDB}" type="parTrans" cxnId="{C6BC16B8-8044-5B43-ABFC-9CFE8B7A059F}">
      <dgm:prSet/>
      <dgm:spPr/>
      <dgm:t>
        <a:bodyPr/>
        <a:lstStyle/>
        <a:p>
          <a:endParaRPr lang="en-US"/>
        </a:p>
      </dgm:t>
    </dgm:pt>
    <dgm:pt modelId="{B06A1601-E94E-4147-87CF-384AEBBC479D}" type="sibTrans" cxnId="{C6BC16B8-8044-5B43-ABFC-9CFE8B7A059F}">
      <dgm:prSet/>
      <dgm:spPr/>
      <dgm:t>
        <a:bodyPr/>
        <a:lstStyle/>
        <a:p>
          <a:endParaRPr lang="en-US"/>
        </a:p>
      </dgm:t>
    </dgm:pt>
    <dgm:pt modelId="{D62A32A1-4AA3-2A4B-BD64-6636496FF95E}">
      <dgm:prSet custT="1"/>
      <dgm:spPr/>
      <dgm:t>
        <a:bodyPr anchor="ctr"/>
        <a:lstStyle/>
        <a:p>
          <a:pPr algn="ctr">
            <a:buNone/>
          </a:pPr>
          <a:endParaRPr lang="en-US" sz="1050" dirty="0"/>
        </a:p>
      </dgm:t>
    </dgm:pt>
    <dgm:pt modelId="{A8504A93-0778-2E46-A0B6-200A660D7148}" type="parTrans" cxnId="{AF8B2723-ED28-9C46-A4E2-D78F6A9848DB}">
      <dgm:prSet/>
      <dgm:spPr/>
      <dgm:t>
        <a:bodyPr/>
        <a:lstStyle/>
        <a:p>
          <a:endParaRPr lang="en-US"/>
        </a:p>
      </dgm:t>
    </dgm:pt>
    <dgm:pt modelId="{D9FFF2B8-7A36-394E-AB6B-FF704C8864DB}" type="sibTrans" cxnId="{AF8B2723-ED28-9C46-A4E2-D78F6A9848DB}">
      <dgm:prSet/>
      <dgm:spPr/>
      <dgm:t>
        <a:bodyPr/>
        <a:lstStyle/>
        <a:p>
          <a:endParaRPr lang="en-US"/>
        </a:p>
      </dgm:t>
    </dgm:pt>
    <dgm:pt modelId="{23A11249-E64D-D44B-B7A6-374B5D3F90BC}">
      <dgm:prSet custT="1"/>
      <dgm:spPr/>
      <dgm:t>
        <a:bodyPr/>
        <a:lstStyle/>
        <a:p>
          <a:r>
            <a:rPr lang="en-US" sz="2000" dirty="0"/>
            <a:t>Normalize features using Standard Scaler</a:t>
          </a:r>
        </a:p>
      </dgm:t>
    </dgm:pt>
    <dgm:pt modelId="{E66D954E-C877-654F-9C9C-995C5D89662A}" type="parTrans" cxnId="{267F0B9F-7001-7B40-B964-BFFEA0E828E2}">
      <dgm:prSet/>
      <dgm:spPr/>
      <dgm:t>
        <a:bodyPr/>
        <a:lstStyle/>
        <a:p>
          <a:endParaRPr lang="en-US"/>
        </a:p>
      </dgm:t>
    </dgm:pt>
    <dgm:pt modelId="{988787B6-678D-F647-B0B1-A39C11C6A233}" type="sibTrans" cxnId="{267F0B9F-7001-7B40-B964-BFFEA0E828E2}">
      <dgm:prSet/>
      <dgm:spPr/>
      <dgm:t>
        <a:bodyPr/>
        <a:lstStyle/>
        <a:p>
          <a:endParaRPr lang="en-US"/>
        </a:p>
      </dgm:t>
    </dgm:pt>
    <dgm:pt modelId="{4296467C-4901-5E41-B4A4-D082F355E1C9}">
      <dgm:prSet custT="1"/>
      <dgm:spPr/>
      <dgm:t>
        <a:bodyPr/>
        <a:lstStyle/>
        <a:p>
          <a:r>
            <a:rPr lang="en-US" sz="2000" dirty="0"/>
            <a:t>Clean up data formats</a:t>
          </a:r>
        </a:p>
      </dgm:t>
    </dgm:pt>
    <dgm:pt modelId="{A51B33FD-11BE-3143-9582-57884B4F153B}" type="parTrans" cxnId="{3444BBC2-A957-5F4E-9894-3952EE04850C}">
      <dgm:prSet/>
      <dgm:spPr/>
      <dgm:t>
        <a:bodyPr/>
        <a:lstStyle/>
        <a:p>
          <a:endParaRPr lang="en-US"/>
        </a:p>
      </dgm:t>
    </dgm:pt>
    <dgm:pt modelId="{8D888547-6784-CD4D-8E67-556C00D07C34}" type="sibTrans" cxnId="{3444BBC2-A957-5F4E-9894-3952EE04850C}">
      <dgm:prSet/>
      <dgm:spPr/>
      <dgm:t>
        <a:bodyPr/>
        <a:lstStyle/>
        <a:p>
          <a:endParaRPr lang="en-US"/>
        </a:p>
      </dgm:t>
    </dgm:pt>
    <dgm:pt modelId="{B308B895-2FFC-CB44-8585-F98A06351512}" type="pres">
      <dgm:prSet presAssocID="{E0234435-405B-0246-ADDD-A642657FC85D}" presName="CompostProcess" presStyleCnt="0">
        <dgm:presLayoutVars>
          <dgm:dir/>
          <dgm:resizeHandles val="exact"/>
        </dgm:presLayoutVars>
      </dgm:prSet>
      <dgm:spPr/>
    </dgm:pt>
    <dgm:pt modelId="{64526122-0F2A-FA41-ADA3-9B1599C1588B}" type="pres">
      <dgm:prSet presAssocID="{E0234435-405B-0246-ADDD-A642657FC85D}" presName="arrow" presStyleLbl="bgShp" presStyleIdx="0" presStyleCnt="1"/>
      <dgm:spPr/>
    </dgm:pt>
    <dgm:pt modelId="{8085C36A-B27E-DE49-8263-CAA56045DEA0}" type="pres">
      <dgm:prSet presAssocID="{E0234435-405B-0246-ADDD-A642657FC85D}" presName="linearProcess" presStyleCnt="0"/>
      <dgm:spPr/>
    </dgm:pt>
    <dgm:pt modelId="{75F94602-162E-0842-BDA9-6BD148149E56}" type="pres">
      <dgm:prSet presAssocID="{4296467C-4901-5E41-B4A4-D082F355E1C9}" presName="textNode" presStyleLbl="node1" presStyleIdx="0" presStyleCnt="5">
        <dgm:presLayoutVars>
          <dgm:bulletEnabled val="1"/>
        </dgm:presLayoutVars>
      </dgm:prSet>
      <dgm:spPr/>
    </dgm:pt>
    <dgm:pt modelId="{E04A2121-AD56-4D47-A490-C730C36E2B89}" type="pres">
      <dgm:prSet presAssocID="{8D888547-6784-CD4D-8E67-556C00D07C34}" presName="sibTrans" presStyleCnt="0"/>
      <dgm:spPr/>
    </dgm:pt>
    <dgm:pt modelId="{085C130E-F616-864B-9455-60A1D5A61C32}" type="pres">
      <dgm:prSet presAssocID="{F52389EF-1B2B-AD43-A18E-6A4F22328886}" presName="textNode" presStyleLbl="node1" presStyleIdx="1" presStyleCnt="5" custScaleX="107145">
        <dgm:presLayoutVars>
          <dgm:bulletEnabled val="1"/>
        </dgm:presLayoutVars>
      </dgm:prSet>
      <dgm:spPr/>
    </dgm:pt>
    <dgm:pt modelId="{9BE1A8C9-923C-3A4E-878A-A88B8C3DA0CA}" type="pres">
      <dgm:prSet presAssocID="{44A2A83D-F0B5-8846-8E82-5CF818D48763}" presName="sibTrans" presStyleCnt="0"/>
      <dgm:spPr/>
    </dgm:pt>
    <dgm:pt modelId="{877F08E9-71C8-D542-8B88-C66A36FF4E40}" type="pres">
      <dgm:prSet presAssocID="{4F0EBE5F-7FB5-EF49-A6E3-C3C451D0B55A}" presName="textNode" presStyleLbl="node1" presStyleIdx="2" presStyleCnt="5">
        <dgm:presLayoutVars>
          <dgm:bulletEnabled val="1"/>
        </dgm:presLayoutVars>
      </dgm:prSet>
      <dgm:spPr/>
    </dgm:pt>
    <dgm:pt modelId="{E357804B-03D6-1945-89EE-C26F6DD5C1C8}" type="pres">
      <dgm:prSet presAssocID="{C6D5F1CE-3415-7E4C-A9A8-C1230C3B9078}" presName="sibTrans" presStyleCnt="0"/>
      <dgm:spPr/>
    </dgm:pt>
    <dgm:pt modelId="{3B250F7C-7287-E340-8F2F-B9A36E0A4B6E}" type="pres">
      <dgm:prSet presAssocID="{270F7A32-A5B0-6447-BFF5-4CEB738E3D0E}" presName="textNode" presStyleLbl="node1" presStyleIdx="3" presStyleCnt="5">
        <dgm:presLayoutVars>
          <dgm:bulletEnabled val="1"/>
        </dgm:presLayoutVars>
      </dgm:prSet>
      <dgm:spPr/>
    </dgm:pt>
    <dgm:pt modelId="{C75211EF-2ED3-C341-A8F2-1D348385ADFF}" type="pres">
      <dgm:prSet presAssocID="{D9F2453A-1F56-FF46-91DD-CF8EE986D1CB}" presName="sibTrans" presStyleCnt="0"/>
      <dgm:spPr/>
    </dgm:pt>
    <dgm:pt modelId="{36F71BA2-1FD2-4D41-B1E9-FA2ADCCDB61B}" type="pres">
      <dgm:prSet presAssocID="{23A11249-E64D-D44B-B7A6-374B5D3F90BC}" presName="textNode" presStyleLbl="node1" presStyleIdx="4" presStyleCnt="5">
        <dgm:presLayoutVars>
          <dgm:bulletEnabled val="1"/>
        </dgm:presLayoutVars>
      </dgm:prSet>
      <dgm:spPr/>
    </dgm:pt>
  </dgm:ptLst>
  <dgm:cxnLst>
    <dgm:cxn modelId="{C7FDE519-D188-994C-B3F7-CA3E6B78202E}" type="presOf" srcId="{23A11249-E64D-D44B-B7A6-374B5D3F90BC}" destId="{36F71BA2-1FD2-4D41-B1E9-FA2ADCCDB61B}" srcOrd="0" destOrd="0" presId="urn:microsoft.com/office/officeart/2005/8/layout/hProcess9"/>
    <dgm:cxn modelId="{A79A681D-5096-7842-B04B-F5E819A96EBA}" type="presOf" srcId="{D62A32A1-4AA3-2A4B-BD64-6636496FF95E}" destId="{3B250F7C-7287-E340-8F2F-B9A36E0A4B6E}" srcOrd="0" destOrd="1" presId="urn:microsoft.com/office/officeart/2005/8/layout/hProcess9"/>
    <dgm:cxn modelId="{AF8B2723-ED28-9C46-A4E2-D78F6A9848DB}" srcId="{270F7A32-A5B0-6447-BFF5-4CEB738E3D0E}" destId="{D62A32A1-4AA3-2A4B-BD64-6636496FF95E}" srcOrd="0" destOrd="0" parTransId="{A8504A93-0778-2E46-A0B6-200A660D7148}" sibTransId="{D9FFF2B8-7A36-394E-AB6B-FF704C8864DB}"/>
    <dgm:cxn modelId="{36D5352A-947E-C849-9034-8198EAFA54AA}" type="presOf" srcId="{4F0EBE5F-7FB5-EF49-A6E3-C3C451D0B55A}" destId="{877F08E9-71C8-D542-8B88-C66A36FF4E40}" srcOrd="0" destOrd="0" presId="urn:microsoft.com/office/officeart/2005/8/layout/hProcess9"/>
    <dgm:cxn modelId="{A05EC739-A6DA-0B41-B34B-8A4FEF5A9936}" type="presOf" srcId="{E0234435-405B-0246-ADDD-A642657FC85D}" destId="{B308B895-2FFC-CB44-8585-F98A06351512}" srcOrd="0" destOrd="0" presId="urn:microsoft.com/office/officeart/2005/8/layout/hProcess9"/>
    <dgm:cxn modelId="{7F672E56-DCFE-604F-8AC2-7BC006535BCF}" srcId="{270F7A32-A5B0-6447-BFF5-4CEB738E3D0E}" destId="{995D3BF0-2E16-CE4A-9DDF-C45AFE3F8346}" srcOrd="1" destOrd="0" parTransId="{EE54C575-8285-BE49-A80B-E51C27804985}" sibTransId="{2E8396A9-D7E7-C44F-8631-8114D4566703}"/>
    <dgm:cxn modelId="{8D698B58-B24D-C944-A4B1-E3D4B2DA8278}" srcId="{E0234435-405B-0246-ADDD-A642657FC85D}" destId="{4F0EBE5F-7FB5-EF49-A6E3-C3C451D0B55A}" srcOrd="2" destOrd="0" parTransId="{6D17C6BD-B8F1-7743-958F-B165EB48F7E9}" sibTransId="{C6D5F1CE-3415-7E4C-A9A8-C1230C3B9078}"/>
    <dgm:cxn modelId="{6CB24577-E976-5542-B724-B7816CA84CB5}" type="presOf" srcId="{995D3BF0-2E16-CE4A-9DDF-C45AFE3F8346}" destId="{3B250F7C-7287-E340-8F2F-B9A36E0A4B6E}" srcOrd="0" destOrd="2" presId="urn:microsoft.com/office/officeart/2005/8/layout/hProcess9"/>
    <dgm:cxn modelId="{96C35780-D5B2-0F47-A33F-E79B091607EC}" type="presOf" srcId="{F52389EF-1B2B-AD43-A18E-6A4F22328886}" destId="{085C130E-F616-864B-9455-60A1D5A61C32}" srcOrd="0" destOrd="0" presId="urn:microsoft.com/office/officeart/2005/8/layout/hProcess9"/>
    <dgm:cxn modelId="{9D28589E-7F21-2147-A7B9-79938CA0543E}" srcId="{E0234435-405B-0246-ADDD-A642657FC85D}" destId="{270F7A32-A5B0-6447-BFF5-4CEB738E3D0E}" srcOrd="3" destOrd="0" parTransId="{3ED1D80A-0ADC-C443-B7E4-13E24BA988A0}" sibTransId="{D9F2453A-1F56-FF46-91DD-CF8EE986D1CB}"/>
    <dgm:cxn modelId="{267F0B9F-7001-7B40-B964-BFFEA0E828E2}" srcId="{E0234435-405B-0246-ADDD-A642657FC85D}" destId="{23A11249-E64D-D44B-B7A6-374B5D3F90BC}" srcOrd="4" destOrd="0" parTransId="{E66D954E-C877-654F-9C9C-995C5D89662A}" sibTransId="{988787B6-678D-F647-B0B1-A39C11C6A233}"/>
    <dgm:cxn modelId="{70D1E2AA-5A90-7D4A-96B7-41827C681A0F}" srcId="{E0234435-405B-0246-ADDD-A642657FC85D}" destId="{F52389EF-1B2B-AD43-A18E-6A4F22328886}" srcOrd="1" destOrd="0" parTransId="{4B19E090-7D29-584C-9BFC-E951070FBCAA}" sibTransId="{44A2A83D-F0B5-8846-8E82-5CF818D48763}"/>
    <dgm:cxn modelId="{1D8596B4-8A11-C74D-A8FB-6072C55B502C}" type="presOf" srcId="{4296467C-4901-5E41-B4A4-D082F355E1C9}" destId="{75F94602-162E-0842-BDA9-6BD148149E56}" srcOrd="0" destOrd="0" presId="urn:microsoft.com/office/officeart/2005/8/layout/hProcess9"/>
    <dgm:cxn modelId="{C6BC16B8-8044-5B43-ABFC-9CFE8B7A059F}" srcId="{270F7A32-A5B0-6447-BFF5-4CEB738E3D0E}" destId="{E743A432-C0C9-CA4C-B502-40CC4293BCC2}" srcOrd="2" destOrd="0" parTransId="{F639D24A-016C-6C45-ACBA-225504FE3BDB}" sibTransId="{B06A1601-E94E-4147-87CF-384AEBBC479D}"/>
    <dgm:cxn modelId="{3444BBC2-A957-5F4E-9894-3952EE04850C}" srcId="{E0234435-405B-0246-ADDD-A642657FC85D}" destId="{4296467C-4901-5E41-B4A4-D082F355E1C9}" srcOrd="0" destOrd="0" parTransId="{A51B33FD-11BE-3143-9582-57884B4F153B}" sibTransId="{8D888547-6784-CD4D-8E67-556C00D07C34}"/>
    <dgm:cxn modelId="{4BD020D3-8E4E-D841-9F05-F260AA44F157}" type="presOf" srcId="{270F7A32-A5B0-6447-BFF5-4CEB738E3D0E}" destId="{3B250F7C-7287-E340-8F2F-B9A36E0A4B6E}" srcOrd="0" destOrd="0" presId="urn:microsoft.com/office/officeart/2005/8/layout/hProcess9"/>
    <dgm:cxn modelId="{E43AAEEE-79B6-9A49-B4A4-9C9680109776}" type="presOf" srcId="{E743A432-C0C9-CA4C-B502-40CC4293BCC2}" destId="{3B250F7C-7287-E340-8F2F-B9A36E0A4B6E}" srcOrd="0" destOrd="3" presId="urn:microsoft.com/office/officeart/2005/8/layout/hProcess9"/>
    <dgm:cxn modelId="{D5DEEC8F-40D9-0649-A2C0-2178DEAC594C}" type="presParOf" srcId="{B308B895-2FFC-CB44-8585-F98A06351512}" destId="{64526122-0F2A-FA41-ADA3-9B1599C1588B}" srcOrd="0" destOrd="0" presId="urn:microsoft.com/office/officeart/2005/8/layout/hProcess9"/>
    <dgm:cxn modelId="{A905E2F6-0ABB-3944-ACC5-5A0B17780CF8}" type="presParOf" srcId="{B308B895-2FFC-CB44-8585-F98A06351512}" destId="{8085C36A-B27E-DE49-8263-CAA56045DEA0}" srcOrd="1" destOrd="0" presId="urn:microsoft.com/office/officeart/2005/8/layout/hProcess9"/>
    <dgm:cxn modelId="{95A9A2E6-8202-8643-8414-958A636807BA}" type="presParOf" srcId="{8085C36A-B27E-DE49-8263-CAA56045DEA0}" destId="{75F94602-162E-0842-BDA9-6BD148149E56}" srcOrd="0" destOrd="0" presId="urn:microsoft.com/office/officeart/2005/8/layout/hProcess9"/>
    <dgm:cxn modelId="{42E6F315-9CFC-CD44-BF40-1730A6F26D37}" type="presParOf" srcId="{8085C36A-B27E-DE49-8263-CAA56045DEA0}" destId="{E04A2121-AD56-4D47-A490-C730C36E2B89}" srcOrd="1" destOrd="0" presId="urn:microsoft.com/office/officeart/2005/8/layout/hProcess9"/>
    <dgm:cxn modelId="{40B9D89C-7194-D341-8F4A-5EB5ED203AF8}" type="presParOf" srcId="{8085C36A-B27E-DE49-8263-CAA56045DEA0}" destId="{085C130E-F616-864B-9455-60A1D5A61C32}" srcOrd="2" destOrd="0" presId="urn:microsoft.com/office/officeart/2005/8/layout/hProcess9"/>
    <dgm:cxn modelId="{A795DC45-20A6-5944-954D-A907C7BFD563}" type="presParOf" srcId="{8085C36A-B27E-DE49-8263-CAA56045DEA0}" destId="{9BE1A8C9-923C-3A4E-878A-A88B8C3DA0CA}" srcOrd="3" destOrd="0" presId="urn:microsoft.com/office/officeart/2005/8/layout/hProcess9"/>
    <dgm:cxn modelId="{12FDC1D3-4243-3E4C-9C8C-E5809B95127E}" type="presParOf" srcId="{8085C36A-B27E-DE49-8263-CAA56045DEA0}" destId="{877F08E9-71C8-D542-8B88-C66A36FF4E40}" srcOrd="4" destOrd="0" presId="urn:microsoft.com/office/officeart/2005/8/layout/hProcess9"/>
    <dgm:cxn modelId="{7E6713C2-45DD-B24E-8301-B6D7D4809EF0}" type="presParOf" srcId="{8085C36A-B27E-DE49-8263-CAA56045DEA0}" destId="{E357804B-03D6-1945-89EE-C26F6DD5C1C8}" srcOrd="5" destOrd="0" presId="urn:microsoft.com/office/officeart/2005/8/layout/hProcess9"/>
    <dgm:cxn modelId="{7AC0022E-2AA0-3644-911F-3B9288B8FEFC}" type="presParOf" srcId="{8085C36A-B27E-DE49-8263-CAA56045DEA0}" destId="{3B250F7C-7287-E340-8F2F-B9A36E0A4B6E}" srcOrd="6" destOrd="0" presId="urn:microsoft.com/office/officeart/2005/8/layout/hProcess9"/>
    <dgm:cxn modelId="{EC599452-CBA0-3048-82E9-A8D8D24DA2C8}" type="presParOf" srcId="{8085C36A-B27E-DE49-8263-CAA56045DEA0}" destId="{C75211EF-2ED3-C341-A8F2-1D348385ADFF}" srcOrd="7" destOrd="0" presId="urn:microsoft.com/office/officeart/2005/8/layout/hProcess9"/>
    <dgm:cxn modelId="{166153AE-DA49-0A41-B3F8-E19B76720E39}" type="presParOf" srcId="{8085C36A-B27E-DE49-8263-CAA56045DEA0}" destId="{36F71BA2-1FD2-4D41-B1E9-FA2ADCCDB61B}"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234435-405B-0246-ADDD-A642657FC85D}" type="doc">
      <dgm:prSet loTypeId="urn:microsoft.com/office/officeart/2005/8/layout/hProcess9" loCatId="" qsTypeId="urn:microsoft.com/office/officeart/2005/8/quickstyle/simple1" qsCatId="simple" csTypeId="urn:microsoft.com/office/officeart/2005/8/colors/accent0_3" csCatId="mainScheme" phldr="1"/>
      <dgm:spPr/>
    </dgm:pt>
    <dgm:pt modelId="{6129440C-E586-A64C-A17B-7D441A6AC207}">
      <dgm:prSet phldrT="[Text]" custT="1"/>
      <dgm:spPr/>
      <dgm:t>
        <a:bodyPr/>
        <a:lstStyle/>
        <a:p>
          <a:pPr>
            <a:buSzPct val="100000"/>
            <a:buFont typeface="+mj-lt"/>
            <a:buAutoNum type="arabicPeriod" startAt="7"/>
          </a:pPr>
          <a:r>
            <a:rPr lang="en-US" sz="2000" dirty="0"/>
            <a:t>Correct imbalanced data using Synthetic Minority Oversampling Technique (SMOTE)</a:t>
          </a:r>
        </a:p>
      </dgm:t>
    </dgm:pt>
    <dgm:pt modelId="{C56007F6-C61F-4E41-9BDB-3EBCFF1CF210}" type="sibTrans" cxnId="{0F13CC1D-F6CA-8B4B-88AB-0C8714F7B857}">
      <dgm:prSet/>
      <dgm:spPr/>
      <dgm:t>
        <a:bodyPr/>
        <a:lstStyle/>
        <a:p>
          <a:endParaRPr lang="en-US"/>
        </a:p>
      </dgm:t>
    </dgm:pt>
    <dgm:pt modelId="{4ACBC21F-4698-754E-B9DE-FAC7181F76E0}" type="parTrans" cxnId="{0F13CC1D-F6CA-8B4B-88AB-0C8714F7B857}">
      <dgm:prSet/>
      <dgm:spPr/>
      <dgm:t>
        <a:bodyPr/>
        <a:lstStyle/>
        <a:p>
          <a:endParaRPr lang="en-US"/>
        </a:p>
      </dgm:t>
    </dgm:pt>
    <dgm:pt modelId="{D2E31BE6-F2C9-1743-8544-8BDF6CD84294}">
      <dgm:prSet custT="1"/>
      <dgm:spPr/>
      <dgm:t>
        <a:bodyPr anchor="ctr"/>
        <a:lstStyle/>
        <a:p>
          <a:pPr algn="ctr">
            <a:buNone/>
          </a:pPr>
          <a:r>
            <a:rPr lang="en-US" sz="2000" dirty="0"/>
            <a:t>Implement algorithms</a:t>
          </a:r>
        </a:p>
        <a:p>
          <a:pPr algn="ctr">
            <a:buNone/>
          </a:pPr>
          <a:endParaRPr lang="en-US" sz="1200" dirty="0"/>
        </a:p>
        <a:p>
          <a:pPr algn="ctr">
            <a:buNone/>
          </a:pPr>
          <a:r>
            <a:rPr lang="en-US" sz="1600" dirty="0"/>
            <a:t>Scikit-Learn – Logistic Regression</a:t>
          </a:r>
          <a:endParaRPr lang="en-US" sz="1200" dirty="0"/>
        </a:p>
      </dgm:t>
    </dgm:pt>
    <dgm:pt modelId="{B5330520-A8CE-A04B-80AC-07F102741B0F}" type="parTrans" cxnId="{98FCE302-17EE-2248-B511-75430B940957}">
      <dgm:prSet/>
      <dgm:spPr/>
      <dgm:t>
        <a:bodyPr/>
        <a:lstStyle/>
        <a:p>
          <a:endParaRPr lang="en-US"/>
        </a:p>
      </dgm:t>
    </dgm:pt>
    <dgm:pt modelId="{3EFEB4B9-95E8-5048-9108-68A7C8CC255B}" type="sibTrans" cxnId="{98FCE302-17EE-2248-B511-75430B940957}">
      <dgm:prSet/>
      <dgm:spPr/>
      <dgm:t>
        <a:bodyPr/>
        <a:lstStyle/>
        <a:p>
          <a:endParaRPr lang="en-US"/>
        </a:p>
      </dgm:t>
    </dgm:pt>
    <dgm:pt modelId="{C0A24720-1300-B94B-A940-EB3DC0F661E2}">
      <dgm:prSet custT="1"/>
      <dgm:spPr/>
      <dgm:t>
        <a:bodyPr anchor="ctr"/>
        <a:lstStyle/>
        <a:p>
          <a:pPr algn="ctr">
            <a:buNone/>
          </a:pPr>
          <a:r>
            <a:rPr lang="en-US" sz="1600" dirty="0" err="1"/>
            <a:t>Keras</a:t>
          </a:r>
          <a:r>
            <a:rPr lang="en-US" sz="1600" dirty="0"/>
            <a:t> – Neural Network</a:t>
          </a:r>
          <a:r>
            <a:rPr lang="en-US" sz="1800" dirty="0"/>
            <a:t> </a:t>
          </a:r>
        </a:p>
      </dgm:t>
    </dgm:pt>
    <dgm:pt modelId="{96DF4768-8824-4147-BA72-F1694B9C54B7}" type="parTrans" cxnId="{A2CC38A8-B990-444F-A820-548C0CC34BD1}">
      <dgm:prSet/>
      <dgm:spPr/>
      <dgm:t>
        <a:bodyPr/>
        <a:lstStyle/>
        <a:p>
          <a:endParaRPr lang="en-US"/>
        </a:p>
      </dgm:t>
    </dgm:pt>
    <dgm:pt modelId="{43CDBDA5-685B-6E43-9634-ED6337B795CA}" type="sibTrans" cxnId="{A2CC38A8-B990-444F-A820-548C0CC34BD1}">
      <dgm:prSet/>
      <dgm:spPr/>
      <dgm:t>
        <a:bodyPr/>
        <a:lstStyle/>
        <a:p>
          <a:endParaRPr lang="en-US"/>
        </a:p>
      </dgm:t>
    </dgm:pt>
    <dgm:pt modelId="{F3797FF4-7076-354A-96D3-84972267BBE3}">
      <dgm:prSet custT="1"/>
      <dgm:spPr/>
      <dgm:t>
        <a:bodyPr/>
        <a:lstStyle/>
        <a:p>
          <a:r>
            <a:rPr lang="en-US" sz="2000" dirty="0"/>
            <a:t>Metrics evaluation</a:t>
          </a:r>
        </a:p>
      </dgm:t>
    </dgm:pt>
    <dgm:pt modelId="{8EE7BB70-2283-C94F-A895-40C9BDDB5950}" type="parTrans" cxnId="{A67AF7C7-977E-5741-A380-BC1DB5ADBC50}">
      <dgm:prSet/>
      <dgm:spPr/>
      <dgm:t>
        <a:bodyPr/>
        <a:lstStyle/>
        <a:p>
          <a:endParaRPr lang="en-US"/>
        </a:p>
      </dgm:t>
    </dgm:pt>
    <dgm:pt modelId="{CC729216-A09E-B646-A334-A2F1F9978387}" type="sibTrans" cxnId="{A67AF7C7-977E-5741-A380-BC1DB5ADBC50}">
      <dgm:prSet/>
      <dgm:spPr/>
      <dgm:t>
        <a:bodyPr/>
        <a:lstStyle/>
        <a:p>
          <a:endParaRPr lang="en-US"/>
        </a:p>
      </dgm:t>
    </dgm:pt>
    <dgm:pt modelId="{B308B895-2FFC-CB44-8585-F98A06351512}" type="pres">
      <dgm:prSet presAssocID="{E0234435-405B-0246-ADDD-A642657FC85D}" presName="CompostProcess" presStyleCnt="0">
        <dgm:presLayoutVars>
          <dgm:dir/>
          <dgm:resizeHandles val="exact"/>
        </dgm:presLayoutVars>
      </dgm:prSet>
      <dgm:spPr/>
    </dgm:pt>
    <dgm:pt modelId="{64526122-0F2A-FA41-ADA3-9B1599C1588B}" type="pres">
      <dgm:prSet presAssocID="{E0234435-405B-0246-ADDD-A642657FC85D}" presName="arrow" presStyleLbl="bgShp" presStyleIdx="0" presStyleCnt="1"/>
      <dgm:spPr/>
    </dgm:pt>
    <dgm:pt modelId="{8085C36A-B27E-DE49-8263-CAA56045DEA0}" type="pres">
      <dgm:prSet presAssocID="{E0234435-405B-0246-ADDD-A642657FC85D}" presName="linearProcess" presStyleCnt="0"/>
      <dgm:spPr/>
    </dgm:pt>
    <dgm:pt modelId="{61E98DEA-364C-5B4D-8771-37D9DC447EE6}" type="pres">
      <dgm:prSet presAssocID="{6129440C-E586-A64C-A17B-7D441A6AC207}" presName="textNode" presStyleLbl="node1" presStyleIdx="0" presStyleCnt="3">
        <dgm:presLayoutVars>
          <dgm:bulletEnabled val="1"/>
        </dgm:presLayoutVars>
      </dgm:prSet>
      <dgm:spPr/>
    </dgm:pt>
    <dgm:pt modelId="{44F8C531-DB30-E242-90E0-63701409089A}" type="pres">
      <dgm:prSet presAssocID="{C56007F6-C61F-4E41-9BDB-3EBCFF1CF210}" presName="sibTrans" presStyleCnt="0"/>
      <dgm:spPr/>
    </dgm:pt>
    <dgm:pt modelId="{8D439B97-ABC9-2546-A39C-F9B53822652F}" type="pres">
      <dgm:prSet presAssocID="{D2E31BE6-F2C9-1743-8544-8BDF6CD84294}" presName="textNode" presStyleLbl="node1" presStyleIdx="1" presStyleCnt="3">
        <dgm:presLayoutVars>
          <dgm:bulletEnabled val="1"/>
        </dgm:presLayoutVars>
      </dgm:prSet>
      <dgm:spPr/>
    </dgm:pt>
    <dgm:pt modelId="{77C55BC4-33D6-B24F-BB5E-B30D18D74753}" type="pres">
      <dgm:prSet presAssocID="{3EFEB4B9-95E8-5048-9108-68A7C8CC255B}" presName="sibTrans" presStyleCnt="0"/>
      <dgm:spPr/>
    </dgm:pt>
    <dgm:pt modelId="{C9A71B14-7187-EF43-8F2A-8BD615C8F79A}" type="pres">
      <dgm:prSet presAssocID="{F3797FF4-7076-354A-96D3-84972267BBE3}" presName="textNode" presStyleLbl="node1" presStyleIdx="2" presStyleCnt="3">
        <dgm:presLayoutVars>
          <dgm:bulletEnabled val="1"/>
        </dgm:presLayoutVars>
      </dgm:prSet>
      <dgm:spPr/>
    </dgm:pt>
  </dgm:ptLst>
  <dgm:cxnLst>
    <dgm:cxn modelId="{98FCE302-17EE-2248-B511-75430B940957}" srcId="{E0234435-405B-0246-ADDD-A642657FC85D}" destId="{D2E31BE6-F2C9-1743-8544-8BDF6CD84294}" srcOrd="1" destOrd="0" parTransId="{B5330520-A8CE-A04B-80AC-07F102741B0F}" sibTransId="{3EFEB4B9-95E8-5048-9108-68A7C8CC255B}"/>
    <dgm:cxn modelId="{0F13CC1D-F6CA-8B4B-88AB-0C8714F7B857}" srcId="{E0234435-405B-0246-ADDD-A642657FC85D}" destId="{6129440C-E586-A64C-A17B-7D441A6AC207}" srcOrd="0" destOrd="0" parTransId="{4ACBC21F-4698-754E-B9DE-FAC7181F76E0}" sibTransId="{C56007F6-C61F-4E41-9BDB-3EBCFF1CF210}"/>
    <dgm:cxn modelId="{A05EC739-A6DA-0B41-B34B-8A4FEF5A9936}" type="presOf" srcId="{E0234435-405B-0246-ADDD-A642657FC85D}" destId="{B308B895-2FFC-CB44-8585-F98A06351512}" srcOrd="0" destOrd="0" presId="urn:microsoft.com/office/officeart/2005/8/layout/hProcess9"/>
    <dgm:cxn modelId="{A2CC38A8-B990-444F-A820-548C0CC34BD1}" srcId="{D2E31BE6-F2C9-1743-8544-8BDF6CD84294}" destId="{C0A24720-1300-B94B-A940-EB3DC0F661E2}" srcOrd="0" destOrd="0" parTransId="{96DF4768-8824-4147-BA72-F1694B9C54B7}" sibTransId="{43CDBDA5-685B-6E43-9634-ED6337B795CA}"/>
    <dgm:cxn modelId="{865B1AAA-60DD-B349-8889-13AFEE8F03A2}" type="presOf" srcId="{D2E31BE6-F2C9-1743-8544-8BDF6CD84294}" destId="{8D439B97-ABC9-2546-A39C-F9B53822652F}" srcOrd="0" destOrd="0" presId="urn:microsoft.com/office/officeart/2005/8/layout/hProcess9"/>
    <dgm:cxn modelId="{3C2CCEB7-0B79-324C-8C64-09019C143A77}" type="presOf" srcId="{C0A24720-1300-B94B-A940-EB3DC0F661E2}" destId="{8D439B97-ABC9-2546-A39C-F9B53822652F}" srcOrd="0" destOrd="1" presId="urn:microsoft.com/office/officeart/2005/8/layout/hProcess9"/>
    <dgm:cxn modelId="{957C8AC1-8E77-2448-80FD-3518ACC284E0}" type="presOf" srcId="{6129440C-E586-A64C-A17B-7D441A6AC207}" destId="{61E98DEA-364C-5B4D-8771-37D9DC447EE6}" srcOrd="0" destOrd="0" presId="urn:microsoft.com/office/officeart/2005/8/layout/hProcess9"/>
    <dgm:cxn modelId="{A67AF7C7-977E-5741-A380-BC1DB5ADBC50}" srcId="{E0234435-405B-0246-ADDD-A642657FC85D}" destId="{F3797FF4-7076-354A-96D3-84972267BBE3}" srcOrd="2" destOrd="0" parTransId="{8EE7BB70-2283-C94F-A895-40C9BDDB5950}" sibTransId="{CC729216-A09E-B646-A334-A2F1F9978387}"/>
    <dgm:cxn modelId="{8748CFE4-9904-1C40-969F-B6D932ECFDAE}" type="presOf" srcId="{F3797FF4-7076-354A-96D3-84972267BBE3}" destId="{C9A71B14-7187-EF43-8F2A-8BD615C8F79A}" srcOrd="0" destOrd="0" presId="urn:microsoft.com/office/officeart/2005/8/layout/hProcess9"/>
    <dgm:cxn modelId="{D5DEEC8F-40D9-0649-A2C0-2178DEAC594C}" type="presParOf" srcId="{B308B895-2FFC-CB44-8585-F98A06351512}" destId="{64526122-0F2A-FA41-ADA3-9B1599C1588B}" srcOrd="0" destOrd="0" presId="urn:microsoft.com/office/officeart/2005/8/layout/hProcess9"/>
    <dgm:cxn modelId="{A905E2F6-0ABB-3944-ACC5-5A0B17780CF8}" type="presParOf" srcId="{B308B895-2FFC-CB44-8585-F98A06351512}" destId="{8085C36A-B27E-DE49-8263-CAA56045DEA0}" srcOrd="1" destOrd="0" presId="urn:microsoft.com/office/officeart/2005/8/layout/hProcess9"/>
    <dgm:cxn modelId="{72290AC8-AA9E-9648-BA5B-8E247314EEC7}" type="presParOf" srcId="{8085C36A-B27E-DE49-8263-CAA56045DEA0}" destId="{61E98DEA-364C-5B4D-8771-37D9DC447EE6}" srcOrd="0" destOrd="0" presId="urn:microsoft.com/office/officeart/2005/8/layout/hProcess9"/>
    <dgm:cxn modelId="{AE7C19B6-441F-1644-BE46-159AF9DECFD7}" type="presParOf" srcId="{8085C36A-B27E-DE49-8263-CAA56045DEA0}" destId="{44F8C531-DB30-E242-90E0-63701409089A}" srcOrd="1" destOrd="0" presId="urn:microsoft.com/office/officeart/2005/8/layout/hProcess9"/>
    <dgm:cxn modelId="{777BE0DE-A218-BD4B-BF47-D78D7EA27E70}" type="presParOf" srcId="{8085C36A-B27E-DE49-8263-CAA56045DEA0}" destId="{8D439B97-ABC9-2546-A39C-F9B53822652F}" srcOrd="2" destOrd="0" presId="urn:microsoft.com/office/officeart/2005/8/layout/hProcess9"/>
    <dgm:cxn modelId="{7B4B5C61-AF8F-3845-8A26-3DD4D6516C0B}" type="presParOf" srcId="{8085C36A-B27E-DE49-8263-CAA56045DEA0}" destId="{77C55BC4-33D6-B24F-BB5E-B30D18D74753}" srcOrd="3" destOrd="0" presId="urn:microsoft.com/office/officeart/2005/8/layout/hProcess9"/>
    <dgm:cxn modelId="{282754FF-3661-B84C-AFE7-30AB8C25946E}" type="presParOf" srcId="{8085C36A-B27E-DE49-8263-CAA56045DEA0}" destId="{C9A71B14-7187-EF43-8F2A-8BD615C8F79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10D09-1C38-4A24-82EE-5A6C623231D5}">
      <dsp:nvSpPr>
        <dsp:cNvPr id="0" name=""/>
        <dsp:cNvSpPr/>
      </dsp:nvSpPr>
      <dsp:spPr>
        <a:xfrm>
          <a:off x="0" y="316770"/>
          <a:ext cx="9753598" cy="168999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6988" tIns="270764" rIns="756988" bIns="92456" numCol="1" spcCol="1270" anchor="t" anchorCtr="0">
          <a:noAutofit/>
        </a:bodyPr>
        <a:lstStyle/>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err="1"/>
            <a:t>Handzic</a:t>
          </a:r>
          <a:r>
            <a:rPr lang="en-US" sz="1300" kern="1200" dirty="0"/>
            <a:t> and Aurum conducted an experiment in which 32 subjects acted as managers of a fake ice cream company. Their task was to forecast the amount of ice cream sold each day for 30 consecutive days based on historical transaction data available in the company’s database</a:t>
          </a:r>
        </a:p>
        <a:p>
          <a:pPr marL="114300" lvl="1" indent="-114300" algn="l" defTabSz="577850">
            <a:lnSpc>
              <a:spcPct val="90000"/>
            </a:lnSpc>
            <a:spcBef>
              <a:spcPct val="0"/>
            </a:spcBef>
            <a:spcAft>
              <a:spcPct val="15000"/>
            </a:spcAft>
            <a:buChar char="•"/>
          </a:pPr>
          <a:r>
            <a:rPr lang="en-US" sz="1300" kern="1200" dirty="0"/>
            <a:t>This study found that humans have a reasonably good ability to discover relationships and patterns in data. However, the study showed that this predictive power is less than what is theoretically possible based on the actual patterns and relationships present in the data.</a:t>
          </a:r>
        </a:p>
      </dsp:txBody>
      <dsp:txXfrm>
        <a:off x="0" y="316770"/>
        <a:ext cx="9753598" cy="1689993"/>
      </dsp:txXfrm>
    </dsp:sp>
    <dsp:sp modelId="{31FF8910-63AB-4043-A89B-AB8E707B7A48}">
      <dsp:nvSpPr>
        <dsp:cNvPr id="0" name=""/>
        <dsp:cNvSpPr/>
      </dsp:nvSpPr>
      <dsp:spPr>
        <a:xfrm>
          <a:off x="487679" y="85363"/>
          <a:ext cx="8449464" cy="62849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711200">
            <a:lnSpc>
              <a:spcPct val="90000"/>
            </a:lnSpc>
            <a:spcBef>
              <a:spcPct val="0"/>
            </a:spcBef>
            <a:spcAft>
              <a:spcPct val="35000"/>
            </a:spcAft>
            <a:buNone/>
          </a:pPr>
          <a:r>
            <a:rPr lang="en-US" sz="1600" kern="1200" dirty="0"/>
            <a:t>Knowledge Discovery: Some Empirical Evidence and Directions for Future Research (2001)</a:t>
          </a:r>
        </a:p>
      </dsp:txBody>
      <dsp:txXfrm>
        <a:off x="518359" y="116043"/>
        <a:ext cx="8388104" cy="567131"/>
      </dsp:txXfrm>
    </dsp:sp>
    <dsp:sp modelId="{3ABBBA71-EF6A-41E4-B9DB-7884A5F441C0}">
      <dsp:nvSpPr>
        <dsp:cNvPr id="0" name=""/>
        <dsp:cNvSpPr/>
      </dsp:nvSpPr>
      <dsp:spPr>
        <a:xfrm>
          <a:off x="0" y="2389682"/>
          <a:ext cx="9753598" cy="1150966"/>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6988" tIns="270764" rIns="756988" bIns="92456" numCol="1" spcCol="1270" anchor="t" anchorCtr="0">
          <a:noAutofit/>
        </a:bodyPr>
        <a:lstStyle/>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err="1"/>
            <a:t>Jepkemei</a:t>
          </a:r>
          <a:r>
            <a:rPr lang="en-US" sz="1300" kern="1200" dirty="0"/>
            <a:t> conducted a study on loan default prediction by applying a neural network to data of 1,000 customers of multiple financial institutions in Kenya. </a:t>
          </a:r>
        </a:p>
        <a:p>
          <a:pPr marL="114300" lvl="1" indent="-114300" algn="l" defTabSz="577850">
            <a:lnSpc>
              <a:spcPct val="90000"/>
            </a:lnSpc>
            <a:spcBef>
              <a:spcPct val="0"/>
            </a:spcBef>
            <a:spcAft>
              <a:spcPct val="15000"/>
            </a:spcAft>
            <a:buChar char="•"/>
          </a:pPr>
          <a:r>
            <a:rPr lang="en-US" sz="1300" kern="1200" dirty="0"/>
            <a:t>Her experimental model predicted loan default with 99.3% accuracy</a:t>
          </a:r>
        </a:p>
      </dsp:txBody>
      <dsp:txXfrm>
        <a:off x="0" y="2389682"/>
        <a:ext cx="9753598" cy="1150966"/>
      </dsp:txXfrm>
    </dsp:sp>
    <dsp:sp modelId="{E828DDC4-0756-415A-B957-94B602877A4A}">
      <dsp:nvSpPr>
        <dsp:cNvPr id="0" name=""/>
        <dsp:cNvSpPr/>
      </dsp:nvSpPr>
      <dsp:spPr>
        <a:xfrm>
          <a:off x="487679" y="2151938"/>
          <a:ext cx="8449055" cy="62407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711200">
            <a:lnSpc>
              <a:spcPct val="90000"/>
            </a:lnSpc>
            <a:spcBef>
              <a:spcPct val="0"/>
            </a:spcBef>
            <a:spcAft>
              <a:spcPct val="35000"/>
            </a:spcAft>
            <a:buNone/>
          </a:pPr>
          <a:r>
            <a:rPr lang="en-US" sz="1600" kern="1200" dirty="0"/>
            <a:t>Effectiveness of Artificial Neural Network in Credit Risk Analysis (2019)</a:t>
          </a:r>
        </a:p>
      </dsp:txBody>
      <dsp:txXfrm>
        <a:off x="518144" y="2182403"/>
        <a:ext cx="8388125" cy="563148"/>
      </dsp:txXfrm>
    </dsp:sp>
    <dsp:sp modelId="{85F6E77F-A9DB-46BF-B56B-A5918C2B269D}">
      <dsp:nvSpPr>
        <dsp:cNvPr id="0" name=""/>
        <dsp:cNvSpPr/>
      </dsp:nvSpPr>
      <dsp:spPr>
        <a:xfrm>
          <a:off x="0" y="3985530"/>
          <a:ext cx="9753598" cy="139234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56988" tIns="270764" rIns="756988" bIns="92456" numCol="1" spcCol="1270" anchor="t" anchorCtr="0">
          <a:noAutofit/>
        </a:bodyPr>
        <a:lstStyle/>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a:t>Zhu et al. applied various machine learning models, including random forest, decision tree, support vector machine, and logistic regression, to the analysis of 115, 000 Q1 2019 loans from Lending Club. </a:t>
          </a:r>
        </a:p>
        <a:p>
          <a:pPr marL="114300" lvl="1" indent="-114300" algn="l" defTabSz="577850">
            <a:lnSpc>
              <a:spcPct val="90000"/>
            </a:lnSpc>
            <a:spcBef>
              <a:spcPct val="0"/>
            </a:spcBef>
            <a:spcAft>
              <a:spcPct val="15000"/>
            </a:spcAft>
            <a:buChar char="•"/>
          </a:pPr>
          <a:r>
            <a:rPr lang="en-US" sz="1300" kern="1200" dirty="0"/>
            <a:t>Random forest model accuracy – 98%, decision tree accuracy – 95%, support vector machine accuracy – 75%, logistic regression accuracy – 73%</a:t>
          </a:r>
        </a:p>
      </dsp:txBody>
      <dsp:txXfrm>
        <a:off x="0" y="3985530"/>
        <a:ext cx="9753598" cy="1392345"/>
      </dsp:txXfrm>
    </dsp:sp>
    <dsp:sp modelId="{86A43697-948B-4853-B9AD-64B1F9243917}">
      <dsp:nvSpPr>
        <dsp:cNvPr id="0" name=""/>
        <dsp:cNvSpPr/>
      </dsp:nvSpPr>
      <dsp:spPr>
        <a:xfrm>
          <a:off x="487679" y="3733803"/>
          <a:ext cx="8449055" cy="62407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711200">
            <a:lnSpc>
              <a:spcPct val="90000"/>
            </a:lnSpc>
            <a:spcBef>
              <a:spcPct val="0"/>
            </a:spcBef>
            <a:spcAft>
              <a:spcPct val="35000"/>
            </a:spcAft>
            <a:buNone/>
          </a:pPr>
          <a:r>
            <a:rPr lang="en-US" sz="1600" kern="1200" dirty="0"/>
            <a:t>A Study on Predicting Loan Default Based on the Random Forest Algorithm (2019) </a:t>
          </a:r>
        </a:p>
      </dsp:txBody>
      <dsp:txXfrm>
        <a:off x="518144" y="3764268"/>
        <a:ext cx="8388125" cy="563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26122-0F2A-FA41-ADA3-9B1599C1588B}">
      <dsp:nvSpPr>
        <dsp:cNvPr id="0" name=""/>
        <dsp:cNvSpPr/>
      </dsp:nvSpPr>
      <dsp:spPr>
        <a:xfrm>
          <a:off x="720089" y="0"/>
          <a:ext cx="8161020" cy="537562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EC4DC2-0DAF-1344-BF1A-2421ED9F1689}">
      <dsp:nvSpPr>
        <dsp:cNvPr id="0" name=""/>
        <dsp:cNvSpPr/>
      </dsp:nvSpPr>
      <dsp:spPr>
        <a:xfrm>
          <a:off x="97" y="1612688"/>
          <a:ext cx="1821321" cy="21502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Remove columns that are irrelevant in predicting loan default</a:t>
          </a:r>
        </a:p>
      </dsp:txBody>
      <dsp:txXfrm>
        <a:off x="89007" y="1701598"/>
        <a:ext cx="1643501" cy="1972431"/>
      </dsp:txXfrm>
    </dsp:sp>
    <dsp:sp modelId="{085C130E-F616-864B-9455-60A1D5A61C32}">
      <dsp:nvSpPr>
        <dsp:cNvPr id="0" name=""/>
        <dsp:cNvSpPr/>
      </dsp:nvSpPr>
      <dsp:spPr>
        <a:xfrm>
          <a:off x="1912485" y="1612688"/>
          <a:ext cx="1951454" cy="21502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Remove Null values</a:t>
          </a:r>
          <a:endParaRPr lang="en-US" sz="1800" kern="1200" dirty="0"/>
        </a:p>
      </dsp:txBody>
      <dsp:txXfrm>
        <a:off x="2007747" y="1707950"/>
        <a:ext cx="1760930" cy="1959727"/>
      </dsp:txXfrm>
    </dsp:sp>
    <dsp:sp modelId="{877F08E9-71C8-D542-8B88-C66A36FF4E40}">
      <dsp:nvSpPr>
        <dsp:cNvPr id="0" name=""/>
        <dsp:cNvSpPr/>
      </dsp:nvSpPr>
      <dsp:spPr>
        <a:xfrm>
          <a:off x="3955006" y="1612688"/>
          <a:ext cx="1821321" cy="21502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Remove columns that contain only one unique value </a:t>
          </a:r>
        </a:p>
      </dsp:txBody>
      <dsp:txXfrm>
        <a:off x="4043916" y="1701598"/>
        <a:ext cx="1643501" cy="1972431"/>
      </dsp:txXfrm>
    </dsp:sp>
    <dsp:sp modelId="{3B250F7C-7287-E340-8F2F-B9A36E0A4B6E}">
      <dsp:nvSpPr>
        <dsp:cNvPr id="0" name=""/>
        <dsp:cNvSpPr/>
      </dsp:nvSpPr>
      <dsp:spPr>
        <a:xfrm>
          <a:off x="5867393" y="1612688"/>
          <a:ext cx="1821321" cy="21502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Remove rows in which </a:t>
          </a:r>
          <a:r>
            <a:rPr lang="en-US" sz="2000" kern="1200" dirty="0" err="1"/>
            <a:t>loan_status</a:t>
          </a:r>
          <a:r>
            <a:rPr lang="en-US" sz="2000" kern="1200" dirty="0"/>
            <a:t> isn’t ‘Fully Paid’ or ‘Charged Off’ (default)</a:t>
          </a:r>
        </a:p>
      </dsp:txBody>
      <dsp:txXfrm>
        <a:off x="5956303" y="1701598"/>
        <a:ext cx="1643501" cy="1972431"/>
      </dsp:txXfrm>
    </dsp:sp>
    <dsp:sp modelId="{36F71BA2-1FD2-4D41-B1E9-FA2ADCCDB61B}">
      <dsp:nvSpPr>
        <dsp:cNvPr id="0" name=""/>
        <dsp:cNvSpPr/>
      </dsp:nvSpPr>
      <dsp:spPr>
        <a:xfrm>
          <a:off x="7779780" y="1612688"/>
          <a:ext cx="1821321" cy="21502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Convert </a:t>
          </a:r>
          <a:r>
            <a:rPr lang="en-US" sz="2000" kern="1200" dirty="0" err="1"/>
            <a:t>loan_status</a:t>
          </a:r>
          <a:r>
            <a:rPr lang="en-US" sz="2000" kern="1200" dirty="0"/>
            <a:t> to 0 if loan was ‘Fully Paid’ and 1 if loan was ‘Charged Off’</a:t>
          </a:r>
        </a:p>
      </dsp:txBody>
      <dsp:txXfrm>
        <a:off x="7868690" y="1701598"/>
        <a:ext cx="1643501" cy="19724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26122-0F2A-FA41-ADA3-9B1599C1588B}">
      <dsp:nvSpPr>
        <dsp:cNvPr id="0" name=""/>
        <dsp:cNvSpPr/>
      </dsp:nvSpPr>
      <dsp:spPr>
        <a:xfrm>
          <a:off x="720089" y="0"/>
          <a:ext cx="8161020" cy="537562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94602-162E-0842-BDA9-6BD148149E56}">
      <dsp:nvSpPr>
        <dsp:cNvPr id="0" name=""/>
        <dsp:cNvSpPr/>
      </dsp:nvSpPr>
      <dsp:spPr>
        <a:xfrm>
          <a:off x="6880" y="1612688"/>
          <a:ext cx="1670833" cy="21502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Clean up data formats</a:t>
          </a:r>
        </a:p>
      </dsp:txBody>
      <dsp:txXfrm>
        <a:off x="88443" y="1694251"/>
        <a:ext cx="1507707" cy="1987125"/>
      </dsp:txXfrm>
    </dsp:sp>
    <dsp:sp modelId="{085C130E-F616-864B-9455-60A1D5A61C32}">
      <dsp:nvSpPr>
        <dsp:cNvPr id="0" name=""/>
        <dsp:cNvSpPr/>
      </dsp:nvSpPr>
      <dsp:spPr>
        <a:xfrm>
          <a:off x="1956186" y="1612688"/>
          <a:ext cx="1790214" cy="21502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Remove outliers</a:t>
          </a:r>
        </a:p>
        <a:p>
          <a:pPr marL="0" lvl="0" indent="0" algn="ctr" defTabSz="889000">
            <a:lnSpc>
              <a:spcPct val="90000"/>
            </a:lnSpc>
            <a:spcBef>
              <a:spcPct val="0"/>
            </a:spcBef>
            <a:spcAft>
              <a:spcPct val="35000"/>
            </a:spcAft>
            <a:buNone/>
          </a:pPr>
          <a:endParaRPr lang="en-US" sz="2000" kern="1200" dirty="0"/>
        </a:p>
        <a:p>
          <a:pPr marL="0" lvl="0" indent="0" algn="ctr" defTabSz="889000">
            <a:lnSpc>
              <a:spcPct val="90000"/>
            </a:lnSpc>
            <a:spcBef>
              <a:spcPct val="0"/>
            </a:spcBef>
            <a:spcAft>
              <a:spcPct val="35000"/>
            </a:spcAft>
            <a:buNone/>
          </a:pPr>
          <a:r>
            <a:rPr lang="en-US" sz="1800" kern="1200" dirty="0"/>
            <a:t>Top 3% of values</a:t>
          </a:r>
        </a:p>
      </dsp:txBody>
      <dsp:txXfrm>
        <a:off x="2043577" y="1700079"/>
        <a:ext cx="1615432" cy="1975469"/>
      </dsp:txXfrm>
    </dsp:sp>
    <dsp:sp modelId="{877F08E9-71C8-D542-8B88-C66A36FF4E40}">
      <dsp:nvSpPr>
        <dsp:cNvPr id="0" name=""/>
        <dsp:cNvSpPr/>
      </dsp:nvSpPr>
      <dsp:spPr>
        <a:xfrm>
          <a:off x="4024873" y="1612688"/>
          <a:ext cx="1670833" cy="21502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Create dummy variables for categorical columns</a:t>
          </a:r>
        </a:p>
      </dsp:txBody>
      <dsp:txXfrm>
        <a:off x="4106436" y="1694251"/>
        <a:ext cx="1507707" cy="1987125"/>
      </dsp:txXfrm>
    </dsp:sp>
    <dsp:sp modelId="{3B250F7C-7287-E340-8F2F-B9A36E0A4B6E}">
      <dsp:nvSpPr>
        <dsp:cNvPr id="0" name=""/>
        <dsp:cNvSpPr/>
      </dsp:nvSpPr>
      <dsp:spPr>
        <a:xfrm>
          <a:off x="5974179" y="1612688"/>
          <a:ext cx="1670833" cy="21502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Split into train and test sets </a:t>
          </a:r>
        </a:p>
        <a:p>
          <a:pPr marL="57150" lvl="1" indent="-57150" algn="ctr" defTabSz="466725">
            <a:lnSpc>
              <a:spcPct val="90000"/>
            </a:lnSpc>
            <a:spcBef>
              <a:spcPct val="0"/>
            </a:spcBef>
            <a:spcAft>
              <a:spcPct val="15000"/>
            </a:spcAft>
            <a:buNone/>
          </a:pPr>
          <a:endParaRPr lang="en-US" sz="1050" kern="1200" dirty="0"/>
        </a:p>
        <a:p>
          <a:pPr marL="171450" lvl="1" indent="-171450" algn="ctr" defTabSz="800100">
            <a:lnSpc>
              <a:spcPct val="90000"/>
            </a:lnSpc>
            <a:spcBef>
              <a:spcPct val="0"/>
            </a:spcBef>
            <a:spcAft>
              <a:spcPct val="15000"/>
            </a:spcAft>
            <a:buNone/>
          </a:pPr>
          <a:r>
            <a:rPr lang="en-US" sz="1800" kern="1200" dirty="0"/>
            <a:t>80% train </a:t>
          </a:r>
        </a:p>
        <a:p>
          <a:pPr marL="171450" lvl="1" indent="-171450" algn="ctr" defTabSz="800100">
            <a:lnSpc>
              <a:spcPct val="90000"/>
            </a:lnSpc>
            <a:spcBef>
              <a:spcPct val="0"/>
            </a:spcBef>
            <a:spcAft>
              <a:spcPct val="15000"/>
            </a:spcAft>
            <a:buNone/>
          </a:pPr>
          <a:r>
            <a:rPr lang="en-US" sz="1800" kern="1200" dirty="0"/>
            <a:t>20% test</a:t>
          </a:r>
        </a:p>
      </dsp:txBody>
      <dsp:txXfrm>
        <a:off x="6055742" y="1694251"/>
        <a:ext cx="1507707" cy="1987125"/>
      </dsp:txXfrm>
    </dsp:sp>
    <dsp:sp modelId="{36F71BA2-1FD2-4D41-B1E9-FA2ADCCDB61B}">
      <dsp:nvSpPr>
        <dsp:cNvPr id="0" name=""/>
        <dsp:cNvSpPr/>
      </dsp:nvSpPr>
      <dsp:spPr>
        <a:xfrm>
          <a:off x="7923485" y="1612688"/>
          <a:ext cx="1670833" cy="21502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Normalize features using Standard Scaler</a:t>
          </a:r>
        </a:p>
      </dsp:txBody>
      <dsp:txXfrm>
        <a:off x="8005048" y="1694251"/>
        <a:ext cx="1507707" cy="1987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26122-0F2A-FA41-ADA3-9B1599C1588B}">
      <dsp:nvSpPr>
        <dsp:cNvPr id="0" name=""/>
        <dsp:cNvSpPr/>
      </dsp:nvSpPr>
      <dsp:spPr>
        <a:xfrm>
          <a:off x="720089" y="0"/>
          <a:ext cx="8161020" cy="537562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E98DEA-364C-5B4D-8771-37D9DC447EE6}">
      <dsp:nvSpPr>
        <dsp:cNvPr id="0" name=""/>
        <dsp:cNvSpPr/>
      </dsp:nvSpPr>
      <dsp:spPr>
        <a:xfrm>
          <a:off x="0" y="1612688"/>
          <a:ext cx="2880360" cy="21502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SzPct val="100000"/>
            <a:buFont typeface="+mj-lt"/>
            <a:buNone/>
          </a:pPr>
          <a:r>
            <a:rPr lang="en-US" sz="2000" kern="1200" dirty="0"/>
            <a:t>Correct imbalanced data using Synthetic Minority Oversampling Technique (SMOTE)</a:t>
          </a:r>
        </a:p>
      </dsp:txBody>
      <dsp:txXfrm>
        <a:off x="104967" y="1717655"/>
        <a:ext cx="2670426" cy="1940317"/>
      </dsp:txXfrm>
    </dsp:sp>
    <dsp:sp modelId="{8D439B97-ABC9-2546-A39C-F9B53822652F}">
      <dsp:nvSpPr>
        <dsp:cNvPr id="0" name=""/>
        <dsp:cNvSpPr/>
      </dsp:nvSpPr>
      <dsp:spPr>
        <a:xfrm>
          <a:off x="3360419" y="1612688"/>
          <a:ext cx="2880360" cy="21502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Implement algorithms</a:t>
          </a:r>
        </a:p>
        <a:p>
          <a:pPr marL="0" lvl="0" indent="0" algn="ctr" defTabSz="889000">
            <a:lnSpc>
              <a:spcPct val="90000"/>
            </a:lnSpc>
            <a:spcBef>
              <a:spcPct val="0"/>
            </a:spcBef>
            <a:spcAft>
              <a:spcPct val="35000"/>
            </a:spcAft>
            <a:buNone/>
          </a:pPr>
          <a:endParaRPr lang="en-US" sz="1200" kern="1200" dirty="0"/>
        </a:p>
        <a:p>
          <a:pPr marL="0" lvl="0" indent="0" algn="ctr" defTabSz="889000">
            <a:lnSpc>
              <a:spcPct val="90000"/>
            </a:lnSpc>
            <a:spcBef>
              <a:spcPct val="0"/>
            </a:spcBef>
            <a:spcAft>
              <a:spcPct val="35000"/>
            </a:spcAft>
            <a:buNone/>
          </a:pPr>
          <a:r>
            <a:rPr lang="en-US" sz="1600" kern="1200" dirty="0"/>
            <a:t>Scikit-Learn – Logistic Regression</a:t>
          </a:r>
          <a:endParaRPr lang="en-US" sz="1200" kern="1200" dirty="0"/>
        </a:p>
        <a:p>
          <a:pPr marL="171450" lvl="1" indent="-171450" algn="ctr" defTabSz="711200">
            <a:lnSpc>
              <a:spcPct val="90000"/>
            </a:lnSpc>
            <a:spcBef>
              <a:spcPct val="0"/>
            </a:spcBef>
            <a:spcAft>
              <a:spcPct val="15000"/>
            </a:spcAft>
            <a:buNone/>
          </a:pPr>
          <a:r>
            <a:rPr lang="en-US" sz="1600" kern="1200" dirty="0" err="1"/>
            <a:t>Keras</a:t>
          </a:r>
          <a:r>
            <a:rPr lang="en-US" sz="1600" kern="1200" dirty="0"/>
            <a:t> – Neural Network</a:t>
          </a:r>
          <a:r>
            <a:rPr lang="en-US" sz="1800" kern="1200" dirty="0"/>
            <a:t> </a:t>
          </a:r>
        </a:p>
      </dsp:txBody>
      <dsp:txXfrm>
        <a:off x="3465386" y="1717655"/>
        <a:ext cx="2670426" cy="1940317"/>
      </dsp:txXfrm>
    </dsp:sp>
    <dsp:sp modelId="{C9A71B14-7187-EF43-8F2A-8BD615C8F79A}">
      <dsp:nvSpPr>
        <dsp:cNvPr id="0" name=""/>
        <dsp:cNvSpPr/>
      </dsp:nvSpPr>
      <dsp:spPr>
        <a:xfrm>
          <a:off x="6720840" y="1612688"/>
          <a:ext cx="2880360" cy="21502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Metrics evaluation</a:t>
          </a:r>
        </a:p>
      </dsp:txBody>
      <dsp:txXfrm>
        <a:off x="6825807" y="1717655"/>
        <a:ext cx="2670426" cy="194031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11/6/20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11/6/20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11/6/20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11/6/20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11/6/20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1066800"/>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11/6/20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3612675"/>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761996"/>
          </a:xfrm>
        </p:spPr>
        <p:txBody>
          <a:bodyPr/>
          <a:lstStyle>
            <a:lvl1pPr>
              <a:defRPr>
                <a:solidFill>
                  <a:schemeClr val="accent1">
                    <a:lumMod val="50000"/>
                  </a:schemeClr>
                </a:solidFill>
              </a:defRPr>
            </a:lvl1pPr>
          </a:lstStyle>
          <a:p>
            <a:r>
              <a:rPr lang="en-US" dirty="0"/>
              <a:t>Click to edit Master title style</a:t>
            </a:r>
            <a:endParaRPr dirty="0"/>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11/6/20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16352" y="1143000"/>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11/6/20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98613" y="381000"/>
            <a:ext cx="9829799" cy="685797"/>
          </a:xfrm>
        </p:spPr>
        <p:txBody>
          <a:bodyPr/>
          <a:lstStyle>
            <a:lvl1pPr>
              <a:defRPr>
                <a:solidFill>
                  <a:schemeClr val="accent1">
                    <a:lumMod val="50000"/>
                  </a:schemeClr>
                </a:solidFill>
              </a:defRPr>
            </a:lvl1pPr>
          </a:lstStyle>
          <a:p>
            <a:r>
              <a:rPr lang="en-US" dirty="0"/>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11/6/20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143000"/>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11/6/20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11/6/20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11/6/20</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4400" dirty="0"/>
              <a:t>An Analysis of Logistic Regression vs. Artificial Neural Network for Predicting Loan Default</a:t>
            </a:r>
          </a:p>
        </p:txBody>
      </p:sp>
      <p:sp>
        <p:nvSpPr>
          <p:cNvPr id="3" name="Subtitle 2"/>
          <p:cNvSpPr>
            <a:spLocks noGrp="1"/>
          </p:cNvSpPr>
          <p:nvPr>
            <p:ph type="subTitle" idx="1"/>
          </p:nvPr>
        </p:nvSpPr>
        <p:spPr/>
        <p:txBody>
          <a:bodyPr/>
          <a:lstStyle/>
          <a:p>
            <a:r>
              <a:rPr lang="en-US" sz="2400" dirty="0"/>
              <a:t>Katherine Reed</a:t>
            </a:r>
          </a:p>
          <a:p>
            <a:r>
              <a:rPr lang="en-US" sz="2400" dirty="0"/>
              <a:t>CSCI U599</a:t>
            </a:r>
          </a:p>
          <a:p>
            <a:r>
              <a:rPr lang="en-US" sz="2400" dirty="0"/>
              <a:t>December 9, 2020</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3" y="381000"/>
            <a:ext cx="9829799" cy="685797"/>
          </a:xfrm>
        </p:spPr>
        <p:txBody>
          <a:bodyPr/>
          <a:lstStyle/>
          <a:p>
            <a:r>
              <a:rPr lang="en-US" dirty="0"/>
              <a:t>Logistic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E5B3B9-C790-B747-BC2E-05AA3588BE66}"/>
                  </a:ext>
                </a:extLst>
              </p:cNvPr>
              <p:cNvSpPr txBox="1">
                <a:spLocks/>
              </p:cNvSpPr>
              <p:nvPr/>
            </p:nvSpPr>
            <p:spPr>
              <a:xfrm>
                <a:off x="1598613" y="1344800"/>
                <a:ext cx="7151847" cy="5300656"/>
              </a:xfrm>
              <a:prstGeom prst="rect">
                <a:avLst/>
              </a:prstGeom>
            </p:spPr>
            <p:txBody>
              <a:bodyPr>
                <a:normAutofit fontScale="92500" lnSpcReduction="20000"/>
              </a:bodyPr>
              <a:lst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a:lstStyle>
              <a:p>
                <a:pPr>
                  <a:lnSpc>
                    <a:spcPct val="110000"/>
                  </a:lnSpc>
                  <a:buFont typeface="Wingdings" pitchFamily="2" charset="2"/>
                  <a:buChar char="Ø"/>
                </a:pPr>
                <a:r>
                  <a:rPr lang="en-US" sz="1700" dirty="0"/>
                  <a:t>The linear function of the predictor variables is mapped to a probability value between 0 and 1 through the logit function (log-odds function). This function is equivalent to a linear combination of the independent variables</a:t>
                </a:r>
              </a:p>
              <a:p>
                <a:pPr marL="0" indent="0">
                  <a:lnSpc>
                    <a:spcPct val="150000"/>
                  </a:lnSpc>
                  <a:spcBef>
                    <a:spcPts val="0"/>
                  </a:spcBef>
                  <a:buFont typeface="Arial" pitchFamily="34" charset="0"/>
                  <a:buNone/>
                </a:pPr>
                <a14:m>
                  <m:oMathPara xmlns:m="http://schemas.openxmlformats.org/officeDocument/2006/math">
                    <m:oMathParaPr>
                      <m:jc m:val="centerGroup"/>
                    </m:oMathParaPr>
                    <m:oMath xmlns:m="http://schemas.openxmlformats.org/officeDocument/2006/math">
                      <m:r>
                        <a:rPr lang="en-US" sz="1700" i="1" smtClean="0">
                          <a:latin typeface="Cambria Math" panose="02040503050406030204" pitchFamily="18" charset="0"/>
                        </a:rPr>
                        <m:t>𝑙𝑜𝑔𝑖𝑡</m:t>
                      </m:r>
                      <m:d>
                        <m:dPr>
                          <m:ctrlPr>
                            <a:rPr lang="en-US" sz="1700" i="1" smtClean="0">
                              <a:latin typeface="Cambria Math" panose="02040503050406030204" pitchFamily="18" charset="0"/>
                            </a:rPr>
                          </m:ctrlPr>
                        </m:dPr>
                        <m:e>
                          <m:r>
                            <a:rPr lang="en-US" sz="1700" i="1" smtClean="0">
                              <a:latin typeface="Cambria Math" panose="02040503050406030204" pitchFamily="18" charset="0"/>
                            </a:rPr>
                            <m:t>𝑝</m:t>
                          </m:r>
                        </m:e>
                      </m:d>
                      <m:r>
                        <a:rPr lang="en-US" sz="1700" i="1" smtClean="0">
                          <a:latin typeface="Cambria Math" panose="02040503050406030204" pitchFamily="18" charset="0"/>
                        </a:rPr>
                        <m:t>=</m:t>
                      </m:r>
                      <m:func>
                        <m:funcPr>
                          <m:ctrlPr>
                            <a:rPr lang="en-US" sz="1700" i="1" smtClean="0">
                              <a:latin typeface="Cambria Math" panose="02040503050406030204" pitchFamily="18" charset="0"/>
                            </a:rPr>
                          </m:ctrlPr>
                        </m:funcPr>
                        <m:fName>
                          <m:r>
                            <m:rPr>
                              <m:sty m:val="p"/>
                            </m:rPr>
                            <a:rPr lang="en-US" sz="1700" smtClean="0">
                              <a:latin typeface="Cambria Math" panose="02040503050406030204" pitchFamily="18" charset="0"/>
                            </a:rPr>
                            <m:t>ln</m:t>
                          </m:r>
                        </m:fName>
                        <m:e>
                          <m:r>
                            <a:rPr lang="en-US" sz="1700" i="1" smtClean="0">
                              <a:latin typeface="Cambria Math" panose="02040503050406030204" pitchFamily="18" charset="0"/>
                            </a:rPr>
                            <m:t>(</m:t>
                          </m:r>
                          <m:f>
                            <m:fPr>
                              <m:ctrlPr>
                                <a:rPr lang="en-US" sz="1700" i="1" smtClean="0">
                                  <a:latin typeface="Cambria Math" panose="02040503050406030204" pitchFamily="18" charset="0"/>
                                </a:rPr>
                              </m:ctrlPr>
                            </m:fPr>
                            <m:num>
                              <m:r>
                                <a:rPr lang="en-US" sz="1700" i="1" smtClean="0">
                                  <a:latin typeface="Cambria Math" panose="02040503050406030204" pitchFamily="18" charset="0"/>
                                </a:rPr>
                                <m:t>𝑝</m:t>
                              </m:r>
                            </m:num>
                            <m:den>
                              <m:r>
                                <a:rPr lang="en-US" sz="1700" i="1" smtClean="0">
                                  <a:latin typeface="Cambria Math" panose="02040503050406030204" pitchFamily="18" charset="0"/>
                                </a:rPr>
                                <m:t>1−</m:t>
                              </m:r>
                              <m:r>
                                <a:rPr lang="en-US" sz="1700" i="1" smtClean="0">
                                  <a:latin typeface="Cambria Math" panose="02040503050406030204" pitchFamily="18" charset="0"/>
                                </a:rPr>
                                <m:t>𝑝</m:t>
                              </m:r>
                            </m:den>
                          </m:f>
                          <m:r>
                            <a:rPr lang="en-US" sz="1700" i="1" smtClean="0">
                              <a:latin typeface="Cambria Math" panose="02040503050406030204" pitchFamily="18" charset="0"/>
                            </a:rPr>
                            <m:t>)</m:t>
                          </m:r>
                        </m:e>
                      </m:func>
                      <m:r>
                        <a:rPr lang="en-US" sz="1700" i="1" smtClean="0">
                          <a:latin typeface="Cambria Math" panose="02040503050406030204" pitchFamily="18" charset="0"/>
                        </a:rPr>
                        <m:t>=</m:t>
                      </m:r>
                      <m:sSub>
                        <m:sSubPr>
                          <m:ctrlPr>
                            <a:rPr lang="en-US" sz="1700" i="1" smtClean="0">
                              <a:latin typeface="Cambria Math" panose="02040503050406030204" pitchFamily="18" charset="0"/>
                            </a:rPr>
                          </m:ctrlPr>
                        </m:sSubPr>
                        <m:e>
                          <m:r>
                            <a:rPr lang="en-US" sz="1700" i="1" smtClean="0">
                              <a:latin typeface="Cambria Math" panose="02040503050406030204" pitchFamily="18" charset="0"/>
                            </a:rPr>
                            <m:t>𝑏</m:t>
                          </m:r>
                        </m:e>
                        <m:sub>
                          <m:r>
                            <a:rPr lang="en-US" sz="1700" i="1" smtClean="0">
                              <a:latin typeface="Cambria Math" panose="02040503050406030204" pitchFamily="18" charset="0"/>
                            </a:rPr>
                            <m:t>1</m:t>
                          </m:r>
                        </m:sub>
                      </m:sSub>
                      <m:sSub>
                        <m:sSubPr>
                          <m:ctrlPr>
                            <a:rPr lang="en-US" sz="1700" i="1" smtClean="0">
                              <a:latin typeface="Cambria Math" panose="02040503050406030204" pitchFamily="18" charset="0"/>
                            </a:rPr>
                          </m:ctrlPr>
                        </m:sSubPr>
                        <m:e>
                          <m:r>
                            <a:rPr lang="en-US" sz="1700" i="1" smtClean="0">
                              <a:latin typeface="Cambria Math" panose="02040503050406030204" pitchFamily="18" charset="0"/>
                            </a:rPr>
                            <m:t>𝑋</m:t>
                          </m:r>
                        </m:e>
                        <m:sub>
                          <m:r>
                            <a:rPr lang="en-US" sz="1700" i="1" smtClean="0">
                              <a:latin typeface="Cambria Math" panose="02040503050406030204" pitchFamily="18" charset="0"/>
                            </a:rPr>
                            <m:t>1</m:t>
                          </m:r>
                        </m:sub>
                      </m:sSub>
                      <m:r>
                        <a:rPr lang="en-US" sz="1700" i="1" smtClean="0">
                          <a:latin typeface="Cambria Math" panose="02040503050406030204" pitchFamily="18" charset="0"/>
                        </a:rPr>
                        <m:t>+</m:t>
                      </m:r>
                      <m:sSub>
                        <m:sSubPr>
                          <m:ctrlPr>
                            <a:rPr lang="en-US" sz="1700" i="1" smtClean="0">
                              <a:latin typeface="Cambria Math" panose="02040503050406030204" pitchFamily="18" charset="0"/>
                            </a:rPr>
                          </m:ctrlPr>
                        </m:sSubPr>
                        <m:e>
                          <m:r>
                            <a:rPr lang="en-US" sz="1700" i="1">
                              <a:latin typeface="Cambria Math" panose="02040503050406030204" pitchFamily="18" charset="0"/>
                            </a:rPr>
                            <m:t>𝑏</m:t>
                          </m:r>
                        </m:e>
                        <m:sub>
                          <m:r>
                            <a:rPr lang="en-US" sz="1700" i="1" smtClean="0">
                              <a:latin typeface="Cambria Math" panose="02040503050406030204" pitchFamily="18" charset="0"/>
                            </a:rPr>
                            <m:t>2</m:t>
                          </m:r>
                        </m:sub>
                      </m:sSub>
                      <m:sSub>
                        <m:sSubPr>
                          <m:ctrlPr>
                            <a:rPr lang="en-US" sz="1700" i="1">
                              <a:latin typeface="Cambria Math" panose="02040503050406030204" pitchFamily="18" charset="0"/>
                            </a:rPr>
                          </m:ctrlPr>
                        </m:sSubPr>
                        <m:e>
                          <m:r>
                            <a:rPr lang="en-US" sz="1700" i="1">
                              <a:latin typeface="Cambria Math" panose="02040503050406030204" pitchFamily="18" charset="0"/>
                            </a:rPr>
                            <m:t>𝑋</m:t>
                          </m:r>
                        </m:e>
                        <m:sub>
                          <m:r>
                            <a:rPr lang="en-US" sz="1700" i="1" smtClean="0">
                              <a:latin typeface="Cambria Math" panose="02040503050406030204" pitchFamily="18" charset="0"/>
                            </a:rPr>
                            <m:t>2</m:t>
                          </m:r>
                        </m:sub>
                      </m:sSub>
                      <m:r>
                        <a:rPr lang="en-US" sz="1700" i="1" smtClean="0">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𝑏</m:t>
                          </m:r>
                        </m:e>
                        <m:sub>
                          <m:r>
                            <a:rPr lang="en-US" sz="1700" i="1" smtClean="0">
                              <a:latin typeface="Cambria Math" panose="02040503050406030204" pitchFamily="18" charset="0"/>
                            </a:rPr>
                            <m:t>3</m:t>
                          </m:r>
                        </m:sub>
                      </m:sSub>
                      <m:sSub>
                        <m:sSubPr>
                          <m:ctrlPr>
                            <a:rPr lang="en-US" sz="1700" i="1">
                              <a:latin typeface="Cambria Math" panose="02040503050406030204" pitchFamily="18" charset="0"/>
                            </a:rPr>
                          </m:ctrlPr>
                        </m:sSubPr>
                        <m:e>
                          <m:r>
                            <a:rPr lang="en-US" sz="1700" i="1">
                              <a:latin typeface="Cambria Math" panose="02040503050406030204" pitchFamily="18" charset="0"/>
                            </a:rPr>
                            <m:t>𝑋</m:t>
                          </m:r>
                        </m:e>
                        <m:sub>
                          <m:r>
                            <a:rPr lang="en-US" sz="1700" i="1" smtClean="0">
                              <a:latin typeface="Cambria Math" panose="02040503050406030204" pitchFamily="18" charset="0"/>
                            </a:rPr>
                            <m:t>3</m:t>
                          </m:r>
                        </m:sub>
                      </m:sSub>
                      <m:r>
                        <a:rPr lang="en-US" sz="1700" i="1" smtClean="0">
                          <a:latin typeface="Cambria Math" panose="02040503050406030204" pitchFamily="18" charset="0"/>
                        </a:rPr>
                        <m:t>+ …+</m:t>
                      </m:r>
                      <m:sSub>
                        <m:sSubPr>
                          <m:ctrlPr>
                            <a:rPr lang="en-US" sz="1700" i="1">
                              <a:latin typeface="Cambria Math" panose="02040503050406030204" pitchFamily="18" charset="0"/>
                            </a:rPr>
                          </m:ctrlPr>
                        </m:sSubPr>
                        <m:e>
                          <m:r>
                            <a:rPr lang="en-US" sz="1700" i="1">
                              <a:latin typeface="Cambria Math" panose="02040503050406030204" pitchFamily="18" charset="0"/>
                            </a:rPr>
                            <m:t>𝑏</m:t>
                          </m:r>
                        </m:e>
                        <m:sub>
                          <m:r>
                            <a:rPr lang="en-US" sz="1700" i="1" smtClean="0">
                              <a:latin typeface="Cambria Math" panose="02040503050406030204" pitchFamily="18" charset="0"/>
                            </a:rPr>
                            <m:t>𝑘</m:t>
                          </m:r>
                        </m:sub>
                      </m:sSub>
                      <m:sSub>
                        <m:sSubPr>
                          <m:ctrlPr>
                            <a:rPr lang="en-US" sz="1700" i="1">
                              <a:latin typeface="Cambria Math" panose="02040503050406030204" pitchFamily="18" charset="0"/>
                            </a:rPr>
                          </m:ctrlPr>
                        </m:sSubPr>
                        <m:e>
                          <m:r>
                            <a:rPr lang="en-US" sz="1700" i="1">
                              <a:latin typeface="Cambria Math" panose="02040503050406030204" pitchFamily="18" charset="0"/>
                            </a:rPr>
                            <m:t>𝑋</m:t>
                          </m:r>
                        </m:e>
                        <m:sub>
                          <m:r>
                            <a:rPr lang="en-US" sz="1700" i="1" smtClean="0">
                              <a:latin typeface="Cambria Math" panose="02040503050406030204" pitchFamily="18" charset="0"/>
                            </a:rPr>
                            <m:t>𝑘</m:t>
                          </m:r>
                        </m:sub>
                      </m:sSub>
                      <m:r>
                        <a:rPr lang="en-US" sz="1700" i="1" smtClean="0">
                          <a:latin typeface="Cambria Math" panose="02040503050406030204" pitchFamily="18" charset="0"/>
                        </a:rPr>
                        <m:t>+ </m:t>
                      </m:r>
                      <m:sSub>
                        <m:sSubPr>
                          <m:ctrlPr>
                            <a:rPr lang="en-US" sz="1700" i="1" smtClean="0">
                              <a:latin typeface="Cambria Math" panose="02040503050406030204" pitchFamily="18" charset="0"/>
                            </a:rPr>
                          </m:ctrlPr>
                        </m:sSubPr>
                        <m:e>
                          <m:r>
                            <a:rPr lang="en-US" sz="1700" i="1" smtClean="0">
                              <a:latin typeface="Cambria Math" panose="02040503050406030204" pitchFamily="18" charset="0"/>
                            </a:rPr>
                            <m:t>𝑏</m:t>
                          </m:r>
                        </m:e>
                        <m:sub>
                          <m:r>
                            <a:rPr lang="en-US" sz="1700" i="1" smtClean="0">
                              <a:latin typeface="Cambria Math" panose="02040503050406030204" pitchFamily="18" charset="0"/>
                            </a:rPr>
                            <m:t>0</m:t>
                          </m:r>
                        </m:sub>
                      </m:sSub>
                    </m:oMath>
                  </m:oMathPara>
                </a14:m>
                <a:endParaRPr lang="en-US" sz="1700" dirty="0"/>
              </a:p>
              <a:p>
                <a:pPr>
                  <a:lnSpc>
                    <a:spcPct val="110000"/>
                  </a:lnSpc>
                  <a:spcBef>
                    <a:spcPts val="2400"/>
                  </a:spcBef>
                  <a:buFont typeface="Wingdings" pitchFamily="2" charset="2"/>
                  <a:buChar char="Ø"/>
                </a:pPr>
                <a:r>
                  <a:rPr lang="en-US" sz="1700" dirty="0"/>
                  <a:t>Our goal, however, is to determine the probability, </a:t>
                </a:r>
                <a:r>
                  <a:rPr lang="en-US" sz="1700" i="1" dirty="0"/>
                  <a:t>p</a:t>
                </a:r>
                <a:r>
                  <a:rPr lang="en-US" sz="1700" dirty="0"/>
                  <a:t>, of default for each instance</a:t>
                </a:r>
                <a:r>
                  <a:rPr lang="en-US" sz="1700" i="1" dirty="0"/>
                  <a:t>. </a:t>
                </a:r>
                <a:r>
                  <a:rPr lang="en-US" sz="1700" dirty="0"/>
                  <a:t>To do this, we take the inverse of the </a:t>
                </a:r>
                <a:r>
                  <a:rPr lang="en-US" sz="1700" i="1" dirty="0"/>
                  <a:t>logit</a:t>
                </a:r>
                <a:r>
                  <a:rPr lang="en-US" sz="1700" dirty="0"/>
                  <a:t> function, which is equivalent to the </a:t>
                </a:r>
                <a:r>
                  <a:rPr lang="en-US" sz="1700" i="1" dirty="0"/>
                  <a:t>sigmoid</a:t>
                </a:r>
                <a:r>
                  <a:rPr lang="en-US" sz="1700" dirty="0"/>
                  <a:t> </a:t>
                </a:r>
                <a:r>
                  <a:rPr lang="en-US" sz="1700" i="1" dirty="0"/>
                  <a:t>function</a:t>
                </a:r>
                <a:r>
                  <a:rPr lang="en-US" sz="1700" dirty="0"/>
                  <a:t>.</a:t>
                </a:r>
              </a:p>
              <a:p>
                <a:pPr marL="0" indent="0">
                  <a:lnSpc>
                    <a:spcPct val="160000"/>
                  </a:lnSpc>
                  <a:spcBef>
                    <a:spcPts val="2400"/>
                  </a:spcBef>
                  <a:buNone/>
                </a:pPr>
                <a14:m>
                  <m:oMathPara xmlns:m="http://schemas.openxmlformats.org/officeDocument/2006/math">
                    <m:oMathParaPr>
                      <m:jc m:val="centerGroup"/>
                    </m:oMathParaPr>
                    <m:oMath xmlns:m="http://schemas.openxmlformats.org/officeDocument/2006/math">
                      <m:r>
                        <a:rPr lang="en-US" sz="1700" i="1">
                          <a:latin typeface="Cambria Math" panose="02040503050406030204" pitchFamily="18" charset="0"/>
                        </a:rPr>
                        <m:t>𝑠𝑖𝑔𝑚𝑜𝑖𝑑</m:t>
                      </m:r>
                      <m:d>
                        <m:dPr>
                          <m:ctrlPr>
                            <a:rPr lang="en-US" sz="1700" i="1">
                              <a:latin typeface="Cambria Math" panose="02040503050406030204" pitchFamily="18" charset="0"/>
                            </a:rPr>
                          </m:ctrlPr>
                        </m:dPr>
                        <m:e>
                          <m:r>
                            <a:rPr lang="en-US" sz="1700" i="1">
                              <a:latin typeface="Cambria Math" panose="02040503050406030204" pitchFamily="18" charset="0"/>
                            </a:rPr>
                            <m:t>𝑙𝑜𝑔𝑖𝑡</m:t>
                          </m:r>
                          <m:d>
                            <m:dPr>
                              <m:ctrlPr>
                                <a:rPr lang="en-US" sz="1700" i="1">
                                  <a:latin typeface="Cambria Math" panose="02040503050406030204" pitchFamily="18" charset="0"/>
                                </a:rPr>
                              </m:ctrlPr>
                            </m:dPr>
                            <m:e>
                              <m:r>
                                <a:rPr lang="en-US" sz="1700" i="1">
                                  <a:latin typeface="Cambria Math" panose="02040503050406030204" pitchFamily="18" charset="0"/>
                                </a:rPr>
                                <m:t>𝑝</m:t>
                              </m:r>
                            </m:e>
                          </m:d>
                        </m:e>
                      </m:d>
                      <m:r>
                        <a:rPr lang="en-US" sz="1700" i="1">
                          <a:latin typeface="Cambria Math" panose="02040503050406030204" pitchFamily="18" charset="0"/>
                        </a:rPr>
                        <m:t>=</m:t>
                      </m:r>
                      <m:r>
                        <a:rPr lang="en-US" sz="1700" i="1">
                          <a:latin typeface="Cambria Math" panose="02040503050406030204" pitchFamily="18" charset="0"/>
                        </a:rPr>
                        <m:t>𝑝</m:t>
                      </m:r>
                    </m:oMath>
                  </m:oMathPara>
                </a14:m>
                <a:endParaRPr lang="en-US" sz="1700" dirty="0"/>
              </a:p>
              <a:p>
                <a:pPr marL="228600" lvl="1" indent="0">
                  <a:lnSpc>
                    <a:spcPct val="170000"/>
                  </a:lnSpc>
                  <a:spcBef>
                    <a:spcPts val="0"/>
                  </a:spcBef>
                  <a:buNone/>
                </a:pPr>
                <a:r>
                  <a:rPr lang="en-US" sz="1800" dirty="0"/>
                  <a:t>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𝑙𝑜𝑔𝑖𝑡</m:t>
                        </m:r>
                      </m:e>
                      <m:sup>
                        <m:r>
                          <a:rPr lang="en-US" sz="1800" i="1">
                            <a:latin typeface="Cambria Math" panose="02040503050406030204" pitchFamily="18" charset="0"/>
                          </a:rPr>
                          <m:t>−1</m:t>
                        </m:r>
                      </m:sup>
                    </m:sSup>
                    <m:d>
                      <m:dPr>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𝛼</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𝑝</m:t>
                    </m:r>
                    <m:r>
                      <a:rPr lang="en-US" sz="1800" i="1">
                        <a:latin typeface="Cambria Math" panose="02040503050406030204" pitchFamily="18" charset="0"/>
                        <a:ea typeface="Cambria Math" panose="02040503050406030204" pitchFamily="18" charset="0"/>
                      </a:rPr>
                      <m:t>= </m:t>
                    </m:r>
                    <m:f>
                      <m:fPr>
                        <m:ctrlPr>
                          <a:rPr lang="en-US" sz="1800" i="1">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1</m:t>
                        </m:r>
                      </m:num>
                      <m:den>
                        <m:r>
                          <a:rPr lang="en-US" sz="1800" i="1">
                            <a:latin typeface="Cambria Math" panose="02040503050406030204" pitchFamily="18" charset="0"/>
                            <a:ea typeface="Cambria Math" panose="02040503050406030204" pitchFamily="18" charset="0"/>
                          </a:rPr>
                          <m:t>1+ </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𝑒</m:t>
                            </m:r>
                          </m:e>
                          <m:sup>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𝛼</m:t>
                            </m:r>
                          </m:sup>
                        </m:sSup>
                      </m:den>
                    </m:f>
                    <m:r>
                      <a:rPr lang="en-US" sz="1800" i="1">
                        <a:latin typeface="Cambria Math" panose="02040503050406030204" pitchFamily="18" charset="0"/>
                        <a:ea typeface="Cambria Math" panose="02040503050406030204" pitchFamily="18" charset="0"/>
                      </a:rPr>
                      <m:t>= </m:t>
                    </m:r>
                    <m:f>
                      <m:fPr>
                        <m:ctrlPr>
                          <a:rPr lang="en-US" sz="1800" i="1">
                            <a:latin typeface="Cambria Math" panose="02040503050406030204" pitchFamily="18" charset="0"/>
                            <a:ea typeface="Cambria Math" panose="02040503050406030204" pitchFamily="18" charset="0"/>
                          </a:rPr>
                        </m:ctrlPr>
                      </m:fPr>
                      <m:num>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𝑒</m:t>
                            </m:r>
                          </m:e>
                          <m:sup>
                            <m:r>
                              <a:rPr lang="en-US" sz="1800" i="1">
                                <a:latin typeface="Cambria Math" panose="02040503050406030204" pitchFamily="18" charset="0"/>
                                <a:ea typeface="Cambria Math" panose="02040503050406030204" pitchFamily="18" charset="0"/>
                              </a:rPr>
                              <m:t>𝛼</m:t>
                            </m:r>
                          </m:sup>
                        </m:sSup>
                      </m:num>
                      <m:den>
                        <m:r>
                          <a:rPr lang="en-US" sz="1800" i="1">
                            <a:latin typeface="Cambria Math" panose="02040503050406030204" pitchFamily="18" charset="0"/>
                            <a:ea typeface="Cambria Math" panose="02040503050406030204" pitchFamily="18" charset="0"/>
                          </a:rPr>
                          <m:t>1+</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𝑒</m:t>
                            </m:r>
                          </m:e>
                          <m:sup>
                            <m:r>
                              <a:rPr lang="en-US" sz="1800" i="1">
                                <a:latin typeface="Cambria Math" panose="02040503050406030204" pitchFamily="18" charset="0"/>
                                <a:ea typeface="Cambria Math" panose="02040503050406030204" pitchFamily="18" charset="0"/>
                              </a:rPr>
                              <m:t>𝛼</m:t>
                            </m:r>
                          </m:sup>
                        </m:sSup>
                      </m:den>
                    </m:f>
                  </m:oMath>
                </a14:m>
                <a:r>
                  <a:rPr lang="en-US" sz="1800" dirty="0"/>
                  <a:t> </a:t>
                </a:r>
                <a:endParaRPr lang="en-US" dirty="0"/>
              </a:p>
              <a:p>
                <a:pPr marL="228600" lvl="1" indent="0">
                  <a:lnSpc>
                    <a:spcPct val="150000"/>
                  </a:lnSpc>
                  <a:buNone/>
                </a:pPr>
                <a:r>
                  <a:rPr lang="en-US" sz="1800" dirty="0">
                    <a:ea typeface="Cambria Math" panose="020405030504060302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rPr>
                      <m:t>𝛼</m:t>
                    </m:r>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2</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3</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3</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𝑘</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𝑘</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0</m:t>
                        </m:r>
                      </m:sub>
                    </m:sSub>
                  </m:oMath>
                </a14:m>
                <a:endParaRPr lang="en-US" sz="1700" dirty="0"/>
              </a:p>
              <a:p>
                <a:pPr>
                  <a:lnSpc>
                    <a:spcPct val="110000"/>
                  </a:lnSpc>
                  <a:spcBef>
                    <a:spcPts val="2400"/>
                  </a:spcBef>
                  <a:buFont typeface="Wingdings" pitchFamily="2" charset="2"/>
                  <a:buChar char="Ø"/>
                </a:pPr>
                <a:r>
                  <a:rPr lang="en-US" sz="1700" dirty="0"/>
                  <a:t>Logistic regression calculates the coefficients and the intercept for the linear function of the independent variables that can be used to produce a curve that best fits the relationship between the independent predictor variables and the dependent target variable</a:t>
                </a:r>
              </a:p>
            </p:txBody>
          </p:sp>
        </mc:Choice>
        <mc:Fallback>
          <p:sp>
            <p:nvSpPr>
              <p:cNvPr id="3" name="Content Placeholder 2">
                <a:extLst>
                  <a:ext uri="{FF2B5EF4-FFF2-40B4-BE49-F238E27FC236}">
                    <a16:creationId xmlns:a16="http://schemas.microsoft.com/office/drawing/2014/main" id="{E2E5B3B9-C790-B747-BC2E-05AA3588BE66}"/>
                  </a:ext>
                </a:extLst>
              </p:cNvPr>
              <p:cNvSpPr txBox="1">
                <a:spLocks noRot="1" noChangeAspect="1" noMove="1" noResize="1" noEditPoints="1" noAdjustHandles="1" noChangeArrowheads="1" noChangeShapeType="1" noTextEdit="1"/>
              </p:cNvSpPr>
              <p:nvPr/>
            </p:nvSpPr>
            <p:spPr>
              <a:xfrm>
                <a:off x="1598613" y="1344800"/>
                <a:ext cx="7151847" cy="5300656"/>
              </a:xfrm>
              <a:prstGeom prst="rect">
                <a:avLst/>
              </a:prstGeom>
              <a:blipFill>
                <a:blip r:embed="rId2"/>
                <a:stretch>
                  <a:fillRect t="-957" r="-1064"/>
                </a:stretch>
              </a:blipFill>
            </p:spPr>
            <p:txBody>
              <a:bodyPr/>
              <a:lstStyle/>
              <a:p>
                <a:r>
                  <a:rPr lang="en-US">
                    <a:noFill/>
                  </a:rPr>
                  <a:t> </a:t>
                </a:r>
              </a:p>
            </p:txBody>
          </p:sp>
        </mc:Fallback>
      </mc:AlternateContent>
      <p:pic>
        <p:nvPicPr>
          <p:cNvPr id="4" name="Picture 2" descr="Logit' of Logistic Regression; Understanding the Fundamentals | by  Saptashwa Bhattacharyya | Towards Data Science">
            <a:extLst>
              <a:ext uri="{FF2B5EF4-FFF2-40B4-BE49-F238E27FC236}">
                <a16:creationId xmlns:a16="http://schemas.microsoft.com/office/drawing/2014/main" id="{5D8829D4-F672-9D4E-8EAD-7D79DBBCD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1078" y="1279518"/>
            <a:ext cx="2636822" cy="21747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485ABDC-D54A-CF4A-8E33-7782788ED4B1}"/>
              </a:ext>
            </a:extLst>
          </p:cNvPr>
          <p:cNvSpPr/>
          <p:nvPr/>
        </p:nvSpPr>
        <p:spPr>
          <a:xfrm>
            <a:off x="9193187" y="3392269"/>
            <a:ext cx="2398903" cy="646331"/>
          </a:xfrm>
          <a:prstGeom prst="rect">
            <a:avLst/>
          </a:prstGeom>
        </p:spPr>
        <p:txBody>
          <a:bodyPr wrap="square">
            <a:spAutoFit/>
          </a:bodyPr>
          <a:lstStyle/>
          <a:p>
            <a:r>
              <a:rPr lang="en-US" sz="900" dirty="0"/>
              <a:t>Figure 3. Retrieved from: https://</a:t>
            </a:r>
            <a:r>
              <a:rPr lang="en-US" sz="900" dirty="0" err="1"/>
              <a:t>towardsdatascience.com</a:t>
            </a:r>
            <a:r>
              <a:rPr lang="en-US" sz="900" dirty="0"/>
              <a:t>/logit-of-logistic-regression-understanding-the-fundamentals-f384152a33d1</a:t>
            </a:r>
          </a:p>
        </p:txBody>
      </p:sp>
      <p:sp>
        <p:nvSpPr>
          <p:cNvPr id="6" name="TextBox 5">
            <a:extLst>
              <a:ext uri="{FF2B5EF4-FFF2-40B4-BE49-F238E27FC236}">
                <a16:creationId xmlns:a16="http://schemas.microsoft.com/office/drawing/2014/main" id="{3981D1F9-379B-5648-859A-6E4CC0E29ABB}"/>
              </a:ext>
            </a:extLst>
          </p:cNvPr>
          <p:cNvSpPr txBox="1"/>
          <p:nvPr/>
        </p:nvSpPr>
        <p:spPr>
          <a:xfrm>
            <a:off x="8936370" y="6137625"/>
            <a:ext cx="2819400" cy="507831"/>
          </a:xfrm>
          <a:prstGeom prst="rect">
            <a:avLst/>
          </a:prstGeom>
          <a:noFill/>
        </p:spPr>
        <p:txBody>
          <a:bodyPr wrap="square" rtlCol="0">
            <a:spAutoFit/>
          </a:bodyPr>
          <a:lstStyle/>
          <a:p>
            <a:r>
              <a:rPr lang="en-US" sz="900" dirty="0"/>
              <a:t>Figure 4. Retrieved from https://</a:t>
            </a:r>
            <a:r>
              <a:rPr lang="en-US" sz="900" dirty="0" err="1"/>
              <a:t>towardsdatascience.com</a:t>
            </a:r>
            <a:r>
              <a:rPr lang="en-US" sz="900" dirty="0"/>
              <a:t>/logistic-regression-a-simplified-approach-using-python-c4bc81a87c31</a:t>
            </a:r>
          </a:p>
        </p:txBody>
      </p:sp>
      <p:pic>
        <p:nvPicPr>
          <p:cNvPr id="7" name="Picture 6" descr="Logistic Regression: A Simplified Approach Using Python | by Surya Remanan  | Towards Data Science">
            <a:extLst>
              <a:ext uri="{FF2B5EF4-FFF2-40B4-BE49-F238E27FC236}">
                <a16:creationId xmlns:a16="http://schemas.microsoft.com/office/drawing/2014/main" id="{AE10EAA5-00D9-5341-9FB0-0F3F1F8E52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9509" y="4376715"/>
            <a:ext cx="2726261" cy="17332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9D26B8-1F96-8C4D-8052-0662A83F8740}"/>
              </a:ext>
            </a:extLst>
          </p:cNvPr>
          <p:cNvSpPr txBox="1"/>
          <p:nvPr/>
        </p:nvSpPr>
        <p:spPr>
          <a:xfrm>
            <a:off x="9998827" y="1219862"/>
            <a:ext cx="694481" cy="338554"/>
          </a:xfrm>
          <a:prstGeom prst="rect">
            <a:avLst/>
          </a:prstGeom>
          <a:noFill/>
        </p:spPr>
        <p:txBody>
          <a:bodyPr wrap="square" rtlCol="0">
            <a:spAutoFit/>
          </a:bodyPr>
          <a:lstStyle/>
          <a:p>
            <a:r>
              <a:rPr lang="en-US" sz="1600" dirty="0"/>
              <a:t>Logit</a:t>
            </a:r>
          </a:p>
        </p:txBody>
      </p:sp>
      <p:sp>
        <p:nvSpPr>
          <p:cNvPr id="9" name="TextBox 8">
            <a:extLst>
              <a:ext uri="{FF2B5EF4-FFF2-40B4-BE49-F238E27FC236}">
                <a16:creationId xmlns:a16="http://schemas.microsoft.com/office/drawing/2014/main" id="{5CFCD80D-5165-8649-9231-4D1975FEF731}"/>
              </a:ext>
            </a:extLst>
          </p:cNvPr>
          <p:cNvSpPr txBox="1"/>
          <p:nvPr/>
        </p:nvSpPr>
        <p:spPr>
          <a:xfrm>
            <a:off x="9815679" y="4157246"/>
            <a:ext cx="1003134" cy="338554"/>
          </a:xfrm>
          <a:prstGeom prst="rect">
            <a:avLst/>
          </a:prstGeom>
          <a:noFill/>
        </p:spPr>
        <p:txBody>
          <a:bodyPr wrap="square" rtlCol="0">
            <a:spAutoFit/>
          </a:bodyPr>
          <a:lstStyle/>
          <a:p>
            <a:r>
              <a:rPr lang="en-US" sz="1600" dirty="0"/>
              <a:t>Sigmoid</a:t>
            </a:r>
          </a:p>
        </p:txBody>
      </p:sp>
    </p:spTree>
    <p:extLst>
      <p:ext uri="{BB962C8B-B14F-4D97-AF65-F5344CB8AC3E}">
        <p14:creationId xmlns:p14="http://schemas.microsoft.com/office/powerpoint/2010/main" val="270339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3" y="381000"/>
            <a:ext cx="9829799" cy="685797"/>
          </a:xfrm>
        </p:spPr>
        <p:txBody>
          <a:bodyPr/>
          <a:lstStyle/>
          <a:p>
            <a:r>
              <a:rPr lang="en-US" dirty="0"/>
              <a:t>Artificial Neural Network</a:t>
            </a:r>
          </a:p>
        </p:txBody>
      </p:sp>
      <p:sp>
        <p:nvSpPr>
          <p:cNvPr id="3" name="Content Placeholder 2">
            <a:extLst>
              <a:ext uri="{FF2B5EF4-FFF2-40B4-BE49-F238E27FC236}">
                <a16:creationId xmlns:a16="http://schemas.microsoft.com/office/drawing/2014/main" id="{B4B5B3A9-20B3-5346-BA7D-D899F068565E}"/>
              </a:ext>
            </a:extLst>
          </p:cNvPr>
          <p:cNvSpPr txBox="1">
            <a:spLocks/>
          </p:cNvSpPr>
          <p:nvPr/>
        </p:nvSpPr>
        <p:spPr>
          <a:xfrm>
            <a:off x="1598613" y="1447800"/>
            <a:ext cx="5181599" cy="5105400"/>
          </a:xfrm>
          <a:prstGeom prst="rect">
            <a:avLst/>
          </a:prstGeom>
        </p:spPr>
        <p:txBody>
          <a:bodyPr>
            <a:normAutofit/>
          </a:bodyPr>
          <a:lst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a:lstStyle>
          <a:p>
            <a:pPr>
              <a:buFont typeface="Wingdings" pitchFamily="2" charset="2"/>
              <a:buChar char="Ø"/>
            </a:pPr>
            <a:r>
              <a:rPr lang="en-US" sz="1600" dirty="0"/>
              <a:t>Artificial neural networks are computational models that are designed to mimic the structure of biological neural networks found in the brain. </a:t>
            </a:r>
          </a:p>
          <a:p>
            <a:pPr>
              <a:buFont typeface="Wingdings" pitchFamily="2" charset="2"/>
              <a:buChar char="Ø"/>
            </a:pPr>
            <a:r>
              <a:rPr lang="en-US" sz="1600" dirty="0"/>
              <a:t>The structure of a neural network consists of nodes (the neurons) that are arranged into multiple layers: </a:t>
            </a:r>
          </a:p>
          <a:p>
            <a:pPr lvl="2">
              <a:buFont typeface="Courier New" panose="02070309020205020404" pitchFamily="49" charset="0"/>
              <a:buChar char="o"/>
            </a:pPr>
            <a:r>
              <a:rPr lang="en-US" sz="1400" dirty="0"/>
              <a:t>Input layer – first layer; provides the initial data about the independent variables/features to the network for processing</a:t>
            </a:r>
          </a:p>
          <a:p>
            <a:pPr lvl="2">
              <a:buFont typeface="Courier New" panose="02070309020205020404" pitchFamily="49" charset="0"/>
              <a:buChar char="o"/>
            </a:pPr>
            <a:r>
              <a:rPr lang="en-US" sz="1400" dirty="0"/>
              <a:t>One or more intermediate hidden layers – performs computations on the data from the input layer and transfer the results to the output layer</a:t>
            </a:r>
          </a:p>
          <a:p>
            <a:pPr lvl="2">
              <a:buFont typeface="Courier New" panose="02070309020205020404" pitchFamily="49" charset="0"/>
              <a:buChar char="o"/>
            </a:pPr>
            <a:r>
              <a:rPr lang="en-US" sz="1400" dirty="0"/>
              <a:t>Output layer – last layer; produces the final prediction generated by the neural network </a:t>
            </a:r>
          </a:p>
          <a:p>
            <a:pPr>
              <a:buFont typeface="Wingdings" pitchFamily="2" charset="2"/>
              <a:buChar char="Ø"/>
            </a:pPr>
            <a:r>
              <a:rPr lang="en-US" sz="1600" dirty="0"/>
              <a:t>The neurons in each layer have weighted connections to each neuron in the next layer.</a:t>
            </a:r>
          </a:p>
          <a:p>
            <a:pPr>
              <a:buFont typeface="Wingdings" pitchFamily="2" charset="2"/>
              <a:buChar char="Ø"/>
            </a:pPr>
            <a:r>
              <a:rPr lang="en-US" sz="1600" dirty="0"/>
              <a:t>Each neuron also has an associated bias term.</a:t>
            </a:r>
          </a:p>
          <a:p>
            <a:pPr marL="457200" lvl="2" indent="0">
              <a:buFont typeface="Arial" pitchFamily="34" charset="0"/>
              <a:buNone/>
            </a:pPr>
            <a:endParaRPr lang="en-US" sz="2000" dirty="0"/>
          </a:p>
          <a:p>
            <a:pPr lvl="2"/>
            <a:endParaRPr lang="en-US" sz="2000" dirty="0"/>
          </a:p>
          <a:p>
            <a:pPr lvl="2"/>
            <a:endParaRPr lang="en-US" sz="2000" dirty="0"/>
          </a:p>
        </p:txBody>
      </p:sp>
      <p:pic>
        <p:nvPicPr>
          <p:cNvPr id="6" name="Picture 4" descr="Designing Your Neural Networks">
            <a:extLst>
              <a:ext uri="{FF2B5EF4-FFF2-40B4-BE49-F238E27FC236}">
                <a16:creationId xmlns:a16="http://schemas.microsoft.com/office/drawing/2014/main" id="{EC2FB49F-0D5D-2C4D-A456-48C5D1372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5119" y="2209800"/>
            <a:ext cx="4247966" cy="24888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BB9407B-A9C1-2A4D-84ED-D64A7BFDEA35}"/>
              </a:ext>
            </a:extLst>
          </p:cNvPr>
          <p:cNvSpPr txBox="1"/>
          <p:nvPr/>
        </p:nvSpPr>
        <p:spPr>
          <a:xfrm>
            <a:off x="7313612" y="4766593"/>
            <a:ext cx="4372509" cy="400110"/>
          </a:xfrm>
          <a:prstGeom prst="rect">
            <a:avLst/>
          </a:prstGeom>
          <a:noFill/>
        </p:spPr>
        <p:txBody>
          <a:bodyPr wrap="square" rtlCol="0">
            <a:spAutoFit/>
          </a:bodyPr>
          <a:lstStyle/>
          <a:p>
            <a:r>
              <a:rPr lang="en-US" sz="1000" dirty="0"/>
              <a:t>Figure 5. Retrieved from https://</a:t>
            </a:r>
            <a:r>
              <a:rPr lang="en-US" sz="1000" dirty="0" err="1"/>
              <a:t>www.kdnuggets.com</a:t>
            </a:r>
            <a:r>
              <a:rPr lang="en-US" sz="1000" dirty="0"/>
              <a:t>/2019/11/designing-neural-</a:t>
            </a:r>
            <a:r>
              <a:rPr lang="en-US" sz="1000" dirty="0" err="1"/>
              <a:t>networks.html</a:t>
            </a:r>
            <a:endParaRPr lang="en-US" sz="1000" dirty="0"/>
          </a:p>
        </p:txBody>
      </p:sp>
    </p:spTree>
    <p:extLst>
      <p:ext uri="{BB962C8B-B14F-4D97-AF65-F5344CB8AC3E}">
        <p14:creationId xmlns:p14="http://schemas.microsoft.com/office/powerpoint/2010/main" val="306480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Neural Network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4C35F4F-1223-434D-8679-F0F35DCA1BCA}"/>
                  </a:ext>
                </a:extLst>
              </p:cNvPr>
              <p:cNvSpPr txBox="1">
                <a:spLocks/>
              </p:cNvSpPr>
              <p:nvPr/>
            </p:nvSpPr>
            <p:spPr>
              <a:xfrm>
                <a:off x="1613497" y="1371600"/>
                <a:ext cx="5319115" cy="5370653"/>
              </a:xfrm>
              <a:prstGeom prst="rect">
                <a:avLst/>
              </a:prstGeom>
            </p:spPr>
            <p:txBody>
              <a:bodyPr>
                <a:normAutofit/>
              </a:bodyPr>
              <a:lst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a:lstStyle>
              <a:p>
                <a:pPr>
                  <a:buFont typeface="Wingdings" pitchFamily="2" charset="2"/>
                  <a:buChar char="Ø"/>
                </a:pPr>
                <a:r>
                  <a:rPr lang="en-US" sz="1600" dirty="0"/>
                  <a:t>For each neuron in a layer, a weighted sum of the inputs to the neuron multiplied by the values of the weights associated with the connections between the neuron and all the neurons of the previous layer, plus the bias term, is calculated.</a:t>
                </a:r>
              </a:p>
              <a:p>
                <a:pPr marL="0" indent="0" algn="ctr">
                  <a:spcAft>
                    <a:spcPts val="1800"/>
                  </a:spcAft>
                  <a:buNone/>
                </a:pPr>
                <a:r>
                  <a:rPr lang="en-US" sz="1600" dirty="0"/>
                  <a:t>f(x) = </a:t>
                </a:r>
                <a14:m>
                  <m:oMath xmlns:m="http://schemas.openxmlformats.org/officeDocument/2006/math">
                    <m:nary>
                      <m:naryPr>
                        <m:chr m:val="∑"/>
                        <m:ctrlPr>
                          <a:rPr lang="en-US" sz="1600" i="1" smtClean="0">
                            <a:latin typeface="Cambria Math" panose="02040503050406030204" pitchFamily="18" charset="0"/>
                          </a:rPr>
                        </m:ctrlPr>
                      </m:naryPr>
                      <m:sub>
                        <m:r>
                          <m:rPr>
                            <m:brk m:alnAt="23"/>
                          </m:rPr>
                          <a:rPr lang="en-US" sz="1600" b="0" i="1" smtClean="0">
                            <a:latin typeface="Cambria Math" panose="02040503050406030204" pitchFamily="18" charset="0"/>
                          </a:rPr>
                          <m:t>1</m:t>
                        </m:r>
                      </m:sub>
                      <m:sup>
                        <m:r>
                          <a:rPr lang="en-US" sz="1600" b="0" i="1" smtClean="0">
                            <a:latin typeface="Cambria Math" panose="02040503050406030204" pitchFamily="18" charset="0"/>
                          </a:rPr>
                          <m:t>𝑚</m:t>
                        </m:r>
                      </m:sup>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𝑖𝑛𝑝𝑢𝑡𝑠</m:t>
                            </m:r>
                            <m:r>
                              <a:rPr lang="en-US" sz="1600" b="0" i="1" smtClean="0">
                                <a:latin typeface="Cambria Math" panose="02040503050406030204" pitchFamily="18" charset="0"/>
                              </a:rPr>
                              <m:t> ∗</m:t>
                            </m:r>
                            <m:r>
                              <a:rPr lang="en-US" sz="1600" b="0" i="1" smtClean="0">
                                <a:latin typeface="Cambria Math" panose="02040503050406030204" pitchFamily="18" charset="0"/>
                              </a:rPr>
                              <m:t>𝑤𝑒𝑖𝑔h𝑡𝑠</m:t>
                            </m:r>
                          </m:e>
                        </m:d>
                        <m:r>
                          <a:rPr lang="en-US" sz="1600" b="0" i="1" smtClean="0">
                            <a:latin typeface="Cambria Math" panose="02040503050406030204" pitchFamily="18" charset="0"/>
                          </a:rPr>
                          <m:t>+</m:t>
                        </m:r>
                        <m:r>
                          <a:rPr lang="en-US" sz="1600" b="0" i="1" smtClean="0">
                            <a:latin typeface="Cambria Math" panose="02040503050406030204" pitchFamily="18" charset="0"/>
                          </a:rPr>
                          <m:t>𝑏𝑖𝑎𝑠</m:t>
                        </m:r>
                      </m:e>
                    </m:nary>
                  </m:oMath>
                </a14:m>
                <a:endParaRPr lang="en-US" sz="1600" dirty="0"/>
              </a:p>
              <a:p>
                <a:pPr marL="0" indent="0" algn="ct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b="0" i="1" smtClean="0">
                              <a:latin typeface="Cambria Math" panose="02040503050406030204" pitchFamily="18" charset="0"/>
                            </a:rPr>
                            <m:t>𝑤</m:t>
                          </m:r>
                        </m:e>
                        <m:sub>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b="0" i="1" smtClean="0">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0" i="1" smtClean="0">
                              <a:latin typeface="Cambria Math" panose="02040503050406030204" pitchFamily="18" charset="0"/>
                            </a:rPr>
                            <m:t>𝑤</m:t>
                          </m:r>
                        </m:e>
                        <m:sub>
                          <m:r>
                            <a:rPr lang="en-US" sz="1600" i="1">
                              <a:latin typeface="Cambria Math" panose="02040503050406030204" pitchFamily="18" charset="0"/>
                            </a:rPr>
                            <m:t>2</m:t>
                          </m:r>
                        </m:sub>
                      </m:sSub>
                      <m:sSub>
                        <m:sSubPr>
                          <m:ctrlPr>
                            <a:rPr lang="en-US" sz="1600" i="1">
                              <a:latin typeface="Cambria Math" panose="02040503050406030204" pitchFamily="18" charset="0"/>
                            </a:rPr>
                          </m:ctrlPr>
                        </m:sSubPr>
                        <m:e>
                          <m:r>
                            <a:rPr lang="en-US" sz="1600" b="0" i="1" smtClean="0">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𝑚</m:t>
                          </m:r>
                        </m:sub>
                      </m:sSub>
                      <m:sSub>
                        <m:sSubPr>
                          <m:ctrlPr>
                            <a:rPr lang="en-US" sz="1600" i="1">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𝑚</m:t>
                          </m:r>
                        </m:sub>
                      </m:sSub>
                      <m:r>
                        <a:rPr lang="en-US" sz="1600" i="1">
                          <a:latin typeface="Cambria Math" panose="02040503050406030204" pitchFamily="18" charset="0"/>
                        </a:rPr>
                        <m:t>+</m:t>
                      </m:r>
                      <m:r>
                        <a:rPr lang="en-US" sz="1600" b="0" i="1" smtClean="0">
                          <a:latin typeface="Cambria Math" panose="02040503050406030204" pitchFamily="18" charset="0"/>
                        </a:rPr>
                        <m:t>𝑏𝑖𝑎𝑠</m:t>
                      </m:r>
                    </m:oMath>
                  </m:oMathPara>
                </a14:m>
                <a:endParaRPr lang="en-US" sz="1600" dirty="0"/>
              </a:p>
              <a:p>
                <a:pPr>
                  <a:buFont typeface="Wingdings" pitchFamily="2" charset="2"/>
                  <a:buChar char="Ø"/>
                </a:pPr>
                <a:r>
                  <a:rPr lang="en-US" sz="1600" dirty="0"/>
                  <a:t>An activation function is then applied to the output to rescale the output so that it falls somewhere in a narrow range. This function sets a specific threshold, whereby if the rescaled output of the function exceeds that value, then that neuron fires a stimulus to the next layer of neurons.</a:t>
                </a:r>
              </a:p>
              <a:p>
                <a:pPr>
                  <a:buFont typeface="Wingdings" pitchFamily="2" charset="2"/>
                  <a:buChar char="Ø"/>
                </a:pPr>
                <a:r>
                  <a:rPr lang="en-US" sz="1600" dirty="0"/>
                  <a:t>During training, the neural network iteratively adjusts the weights and biases in the network through a process called backpropagation to minimize the output of a loss function, which is calculated by comparing the output of the network for a specific instance and its actual value.  </a:t>
                </a:r>
              </a:p>
              <a:p>
                <a:pPr marL="457200" lvl="2" indent="0">
                  <a:buFont typeface="Arial" pitchFamily="34" charset="0"/>
                  <a:buNone/>
                </a:pPr>
                <a:endParaRPr lang="en-US" dirty="0"/>
              </a:p>
              <a:p>
                <a:pPr lvl="2"/>
                <a:endParaRPr lang="en-US" dirty="0"/>
              </a:p>
              <a:p>
                <a:pPr lvl="2"/>
                <a:endParaRPr lang="en-US" dirty="0"/>
              </a:p>
            </p:txBody>
          </p:sp>
        </mc:Choice>
        <mc:Fallback>
          <p:sp>
            <p:nvSpPr>
              <p:cNvPr id="3" name="Content Placeholder 2">
                <a:extLst>
                  <a:ext uri="{FF2B5EF4-FFF2-40B4-BE49-F238E27FC236}">
                    <a16:creationId xmlns:a16="http://schemas.microsoft.com/office/drawing/2014/main" id="{E4C35F4F-1223-434D-8679-F0F35DCA1BCA}"/>
                  </a:ext>
                </a:extLst>
              </p:cNvPr>
              <p:cNvSpPr txBox="1">
                <a:spLocks noRot="1" noChangeAspect="1" noMove="1" noResize="1" noEditPoints="1" noAdjustHandles="1" noChangeArrowheads="1" noChangeShapeType="1" noTextEdit="1"/>
              </p:cNvSpPr>
              <p:nvPr/>
            </p:nvSpPr>
            <p:spPr>
              <a:xfrm>
                <a:off x="1613497" y="1371600"/>
                <a:ext cx="5319115" cy="5370653"/>
              </a:xfrm>
              <a:prstGeom prst="rect">
                <a:avLst/>
              </a:prstGeom>
              <a:blipFill>
                <a:blip r:embed="rId2"/>
                <a:stretch>
                  <a:fillRect t="-946" r="-1432"/>
                </a:stretch>
              </a:blipFill>
            </p:spPr>
            <p:txBody>
              <a:bodyPr/>
              <a:lstStyle/>
              <a:p>
                <a:r>
                  <a:rPr lang="en-US">
                    <a:noFill/>
                  </a:rPr>
                  <a:t> </a:t>
                </a:r>
              </a:p>
            </p:txBody>
          </p:sp>
        </mc:Fallback>
      </mc:AlternateContent>
      <p:pic>
        <p:nvPicPr>
          <p:cNvPr id="4" name="Picture 2" descr="Understanding Activation Functions in Depth - GeeksforGeeks">
            <a:extLst>
              <a:ext uri="{FF2B5EF4-FFF2-40B4-BE49-F238E27FC236}">
                <a16:creationId xmlns:a16="http://schemas.microsoft.com/office/drawing/2014/main" id="{187324B3-D04F-5C49-8BB2-86FEA28444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6012" y="2209800"/>
            <a:ext cx="4247967" cy="21665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E1DAAB2-51EC-BF47-8A24-0AD5DAC0B0BA}"/>
              </a:ext>
            </a:extLst>
          </p:cNvPr>
          <p:cNvSpPr/>
          <p:nvPr/>
        </p:nvSpPr>
        <p:spPr>
          <a:xfrm>
            <a:off x="7466012" y="4437928"/>
            <a:ext cx="4247967" cy="553998"/>
          </a:xfrm>
          <a:prstGeom prst="rect">
            <a:avLst/>
          </a:prstGeom>
        </p:spPr>
        <p:txBody>
          <a:bodyPr wrap="square">
            <a:spAutoFit/>
          </a:bodyPr>
          <a:lstStyle/>
          <a:p>
            <a:r>
              <a:rPr lang="en-US" sz="1000" dirty="0"/>
              <a:t>Figure 6. Retrieved from</a:t>
            </a:r>
          </a:p>
          <a:p>
            <a:r>
              <a:rPr lang="en-US" sz="1000" dirty="0"/>
              <a:t>https://</a:t>
            </a:r>
            <a:r>
              <a:rPr lang="en-US" sz="1000" dirty="0" err="1"/>
              <a:t>www.geeksforgeeks.org</a:t>
            </a:r>
            <a:r>
              <a:rPr lang="en-US" sz="1000" dirty="0"/>
              <a:t>/understanding-activation-functions-in-depth/</a:t>
            </a:r>
          </a:p>
        </p:txBody>
      </p:sp>
    </p:spTree>
    <p:extLst>
      <p:ext uri="{BB962C8B-B14F-4D97-AF65-F5344CB8AC3E}">
        <p14:creationId xmlns:p14="http://schemas.microsoft.com/office/powerpoint/2010/main" val="152297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Tree>
    <p:extLst>
      <p:ext uri="{BB962C8B-B14F-4D97-AF65-F5344CB8AC3E}">
        <p14:creationId xmlns:p14="http://schemas.microsoft.com/office/powerpoint/2010/main" val="5146838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TextBox 2">
            <a:extLst>
              <a:ext uri="{FF2B5EF4-FFF2-40B4-BE49-F238E27FC236}">
                <a16:creationId xmlns:a16="http://schemas.microsoft.com/office/drawing/2014/main" id="{90903DA3-E5CB-9F4F-81D5-C4CA7D661E7D}"/>
              </a:ext>
            </a:extLst>
          </p:cNvPr>
          <p:cNvSpPr txBox="1"/>
          <p:nvPr/>
        </p:nvSpPr>
        <p:spPr>
          <a:xfrm>
            <a:off x="1370012" y="1513511"/>
            <a:ext cx="5486400" cy="5201424"/>
          </a:xfrm>
          <a:prstGeom prst="rect">
            <a:avLst/>
          </a:prstGeom>
          <a:noFill/>
        </p:spPr>
        <p:txBody>
          <a:bodyPr wrap="square" rtlCol="0">
            <a:spAutoFit/>
          </a:bodyPr>
          <a:lstStyle/>
          <a:p>
            <a:pPr algn="ctr"/>
            <a:r>
              <a:rPr lang="en-US" sz="2800" dirty="0"/>
              <a:t>Technology</a:t>
            </a:r>
          </a:p>
          <a:p>
            <a:pPr algn="ctr"/>
            <a:endParaRPr lang="en-US" sz="2000" dirty="0"/>
          </a:p>
          <a:p>
            <a:pPr marL="283464" indent="-285750">
              <a:spcAft>
                <a:spcPts val="600"/>
              </a:spcAft>
              <a:buFont typeface="Wingdings" pitchFamily="2" charset="2"/>
              <a:buChar char="Ø"/>
            </a:pPr>
            <a:r>
              <a:rPr lang="en-US" dirty="0"/>
              <a:t>Application: 	</a:t>
            </a:r>
            <a:r>
              <a:rPr lang="en-US" dirty="0" err="1"/>
              <a:t>Jupyter</a:t>
            </a:r>
            <a:r>
              <a:rPr lang="en-US" dirty="0"/>
              <a:t> Notebook</a:t>
            </a:r>
          </a:p>
          <a:p>
            <a:pPr marL="285750" indent="-285750">
              <a:lnSpc>
                <a:spcPct val="200000"/>
              </a:lnSpc>
              <a:buFont typeface="Wingdings" pitchFamily="2" charset="2"/>
              <a:buChar char="Ø"/>
            </a:pPr>
            <a:r>
              <a:rPr lang="en-US" dirty="0"/>
              <a:t>Language: 	Python 3.8</a:t>
            </a:r>
          </a:p>
          <a:p>
            <a:pPr marL="285750" indent="-285750">
              <a:lnSpc>
                <a:spcPct val="200000"/>
              </a:lnSpc>
              <a:buFont typeface="Wingdings" pitchFamily="2" charset="2"/>
              <a:buChar char="Ø"/>
            </a:pPr>
            <a:r>
              <a:rPr lang="en-US" dirty="0"/>
              <a:t>Libraries:	</a:t>
            </a:r>
          </a:p>
          <a:p>
            <a:pPr lvl="1">
              <a:lnSpc>
                <a:spcPct val="150000"/>
              </a:lnSpc>
            </a:pPr>
            <a:r>
              <a:rPr lang="en-US" dirty="0"/>
              <a:t>Pandas – data analysis</a:t>
            </a:r>
          </a:p>
          <a:p>
            <a:pPr lvl="1">
              <a:lnSpc>
                <a:spcPct val="150000"/>
              </a:lnSpc>
            </a:pPr>
            <a:r>
              <a:rPr lang="en-US" dirty="0" err="1"/>
              <a:t>Numpy</a:t>
            </a:r>
            <a:r>
              <a:rPr lang="en-US" dirty="0"/>
              <a:t> – operating on arrays/matrices</a:t>
            </a:r>
          </a:p>
          <a:p>
            <a:pPr lvl="1">
              <a:lnSpc>
                <a:spcPct val="150000"/>
              </a:lnSpc>
            </a:pPr>
            <a:r>
              <a:rPr lang="en-US" dirty="0"/>
              <a:t>Scikit-learn – logistic regression &amp; metrics</a:t>
            </a:r>
          </a:p>
          <a:p>
            <a:pPr lvl="1">
              <a:lnSpc>
                <a:spcPct val="150000"/>
              </a:lnSpc>
            </a:pPr>
            <a:r>
              <a:rPr lang="en-US" dirty="0" err="1"/>
              <a:t>Imblearn</a:t>
            </a:r>
            <a:r>
              <a:rPr lang="en-US" dirty="0"/>
              <a:t> – correcting imbalanced dataset</a:t>
            </a:r>
          </a:p>
          <a:p>
            <a:pPr lvl="1">
              <a:lnSpc>
                <a:spcPct val="150000"/>
              </a:lnSpc>
            </a:pPr>
            <a:r>
              <a:rPr lang="en-US" dirty="0" err="1"/>
              <a:t>Keras</a:t>
            </a:r>
            <a:r>
              <a:rPr lang="en-US" dirty="0"/>
              <a:t> – artificial neural network</a:t>
            </a:r>
          </a:p>
          <a:p>
            <a:pPr lvl="3"/>
            <a:endParaRPr lang="en-US" dirty="0"/>
          </a:p>
          <a:p>
            <a:pPr algn="ctr"/>
            <a:endParaRPr lang="en-US" dirty="0"/>
          </a:p>
          <a:p>
            <a:pPr algn="ctr"/>
            <a:endParaRPr lang="en-US" dirty="0"/>
          </a:p>
        </p:txBody>
      </p:sp>
      <p:sp>
        <p:nvSpPr>
          <p:cNvPr id="4" name="TextBox 3">
            <a:extLst>
              <a:ext uri="{FF2B5EF4-FFF2-40B4-BE49-F238E27FC236}">
                <a16:creationId xmlns:a16="http://schemas.microsoft.com/office/drawing/2014/main" id="{885798EB-7298-5047-8EC7-07EF27A047A9}"/>
              </a:ext>
            </a:extLst>
          </p:cNvPr>
          <p:cNvSpPr txBox="1"/>
          <p:nvPr/>
        </p:nvSpPr>
        <p:spPr>
          <a:xfrm>
            <a:off x="6323012" y="1513511"/>
            <a:ext cx="5257800" cy="5496889"/>
          </a:xfrm>
          <a:prstGeom prst="rect">
            <a:avLst/>
          </a:prstGeom>
          <a:noFill/>
        </p:spPr>
        <p:txBody>
          <a:bodyPr wrap="square" rtlCol="0">
            <a:spAutoFit/>
          </a:bodyPr>
          <a:lstStyle/>
          <a:p>
            <a:pPr algn="ctr"/>
            <a:r>
              <a:rPr lang="en-US" sz="2800" dirty="0"/>
              <a:t>Dataset</a:t>
            </a:r>
          </a:p>
          <a:p>
            <a:pPr algn="ctr"/>
            <a:endParaRPr lang="en-US" sz="2000" dirty="0"/>
          </a:p>
          <a:p>
            <a:pPr marL="285750" indent="-285750">
              <a:buFont typeface="Wingdings" pitchFamily="2" charset="2"/>
              <a:buChar char="Ø"/>
            </a:pPr>
            <a:r>
              <a:rPr lang="en-US" dirty="0"/>
              <a:t>Kaggle dataset that contains loan data for loans issued between 2007 and 2011 from Lending Club, an online peer-to-peer lending company</a:t>
            </a:r>
          </a:p>
          <a:p>
            <a:pPr marL="285750" indent="-285750">
              <a:lnSpc>
                <a:spcPct val="150000"/>
              </a:lnSpc>
              <a:spcBef>
                <a:spcPts val="600"/>
              </a:spcBef>
              <a:buFont typeface="Wingdings" pitchFamily="2" charset="2"/>
              <a:buChar char="Ø"/>
            </a:pPr>
            <a:r>
              <a:rPr lang="en-US" dirty="0"/>
              <a:t>39,718 loans/rows</a:t>
            </a:r>
          </a:p>
          <a:p>
            <a:pPr marL="285750" indent="-285750">
              <a:lnSpc>
                <a:spcPct val="150000"/>
              </a:lnSpc>
              <a:spcBef>
                <a:spcPts val="600"/>
              </a:spcBef>
              <a:buFont typeface="Wingdings" pitchFamily="2" charset="2"/>
              <a:buChar char="Ø"/>
            </a:pPr>
            <a:r>
              <a:rPr lang="en-US" dirty="0"/>
              <a:t>111 features/columns, including:</a:t>
            </a:r>
          </a:p>
          <a:p>
            <a:pPr marL="742950" lvl="1" indent="-285750">
              <a:lnSpc>
                <a:spcPct val="120000"/>
              </a:lnSpc>
              <a:buFont typeface="Courier New" panose="02070309020205020404" pitchFamily="49" charset="0"/>
              <a:buChar char="o"/>
            </a:pPr>
            <a:r>
              <a:rPr lang="en-US" dirty="0"/>
              <a:t>Loan amount</a:t>
            </a:r>
          </a:p>
          <a:p>
            <a:pPr marL="742950" lvl="1" indent="-285750">
              <a:lnSpc>
                <a:spcPct val="120000"/>
              </a:lnSpc>
              <a:buFont typeface="Courier New" panose="02070309020205020404" pitchFamily="49" charset="0"/>
              <a:buChar char="o"/>
            </a:pPr>
            <a:r>
              <a:rPr lang="en-US" dirty="0"/>
              <a:t>Interest rate</a:t>
            </a:r>
          </a:p>
          <a:p>
            <a:pPr marL="742950" lvl="1" indent="-285750">
              <a:lnSpc>
                <a:spcPct val="120000"/>
              </a:lnSpc>
              <a:buFont typeface="Courier New" panose="02070309020205020404" pitchFamily="49" charset="0"/>
              <a:buChar char="o"/>
            </a:pPr>
            <a:r>
              <a:rPr lang="en-US" dirty="0"/>
              <a:t>Annual income</a:t>
            </a:r>
          </a:p>
          <a:p>
            <a:pPr marL="742950" lvl="1" indent="-285750">
              <a:lnSpc>
                <a:spcPct val="120000"/>
              </a:lnSpc>
              <a:buFont typeface="Courier New" panose="02070309020205020404" pitchFamily="49" charset="0"/>
              <a:buChar char="o"/>
            </a:pPr>
            <a:r>
              <a:rPr lang="en-US" dirty="0"/>
              <a:t>Home ownership type (rent/own)</a:t>
            </a:r>
          </a:p>
          <a:p>
            <a:pPr marL="742950" lvl="1" indent="-285750">
              <a:lnSpc>
                <a:spcPct val="120000"/>
              </a:lnSpc>
              <a:buFont typeface="Courier New" panose="02070309020205020404" pitchFamily="49" charset="0"/>
              <a:buChar char="o"/>
            </a:pPr>
            <a:r>
              <a:rPr lang="en-US" dirty="0"/>
              <a:t>Employment length</a:t>
            </a:r>
          </a:p>
          <a:p>
            <a:pPr marL="742950" lvl="1" indent="-285750">
              <a:lnSpc>
                <a:spcPct val="120000"/>
              </a:lnSpc>
              <a:buFont typeface="Courier New" panose="02070309020205020404" pitchFamily="49" charset="0"/>
              <a:buChar char="o"/>
            </a:pPr>
            <a:r>
              <a:rPr lang="en-US" dirty="0"/>
              <a:t>Loan status (target variable)</a:t>
            </a:r>
          </a:p>
          <a:p>
            <a:pPr marL="742950" lvl="1" indent="-285750">
              <a:lnSpc>
                <a:spcPct val="120000"/>
              </a:lnSpc>
              <a:buFont typeface="Courier New" panose="02070309020205020404" pitchFamily="49" charset="0"/>
              <a:buChar char="o"/>
            </a:pPr>
            <a:r>
              <a:rPr lang="en-US" dirty="0"/>
              <a:t>Etc.</a:t>
            </a:r>
          </a:p>
          <a:p>
            <a:pPr algn="ctr"/>
            <a:endParaRPr lang="en-US" dirty="0"/>
          </a:p>
          <a:p>
            <a:pPr algn="ctr"/>
            <a:endParaRPr lang="en-US" dirty="0"/>
          </a:p>
        </p:txBody>
      </p:sp>
    </p:spTree>
    <p:extLst>
      <p:ext uri="{BB962C8B-B14F-4D97-AF65-F5344CB8AC3E}">
        <p14:creationId xmlns:p14="http://schemas.microsoft.com/office/powerpoint/2010/main" val="331324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Setup</a:t>
            </a:r>
          </a:p>
        </p:txBody>
      </p:sp>
    </p:spTree>
    <p:extLst>
      <p:ext uri="{BB962C8B-B14F-4D97-AF65-F5344CB8AC3E}">
        <p14:creationId xmlns:p14="http://schemas.microsoft.com/office/powerpoint/2010/main" val="2108464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Setup</a:t>
            </a:r>
          </a:p>
        </p:txBody>
      </p:sp>
      <p:graphicFrame>
        <p:nvGraphicFramePr>
          <p:cNvPr id="4" name="Diagram 3">
            <a:extLst>
              <a:ext uri="{FF2B5EF4-FFF2-40B4-BE49-F238E27FC236}">
                <a16:creationId xmlns:a16="http://schemas.microsoft.com/office/drawing/2014/main" id="{73DE397C-D083-2A42-96AE-9E434F88C731}"/>
              </a:ext>
            </a:extLst>
          </p:cNvPr>
          <p:cNvGraphicFramePr/>
          <p:nvPr>
            <p:extLst>
              <p:ext uri="{D42A27DB-BD31-4B8C-83A1-F6EECF244321}">
                <p14:modId xmlns:p14="http://schemas.microsoft.com/office/powerpoint/2010/main" val="1427336113"/>
              </p:ext>
            </p:extLst>
          </p:nvPr>
        </p:nvGraphicFramePr>
        <p:xfrm>
          <a:off x="1598613" y="1295400"/>
          <a:ext cx="9601200" cy="5375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65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Setup</a:t>
            </a:r>
          </a:p>
        </p:txBody>
      </p:sp>
      <p:graphicFrame>
        <p:nvGraphicFramePr>
          <p:cNvPr id="4" name="Diagram 3">
            <a:extLst>
              <a:ext uri="{FF2B5EF4-FFF2-40B4-BE49-F238E27FC236}">
                <a16:creationId xmlns:a16="http://schemas.microsoft.com/office/drawing/2014/main" id="{73DE397C-D083-2A42-96AE-9E434F88C731}"/>
              </a:ext>
            </a:extLst>
          </p:cNvPr>
          <p:cNvGraphicFramePr/>
          <p:nvPr>
            <p:extLst>
              <p:ext uri="{D42A27DB-BD31-4B8C-83A1-F6EECF244321}">
                <p14:modId xmlns:p14="http://schemas.microsoft.com/office/powerpoint/2010/main" val="2863617505"/>
              </p:ext>
            </p:extLst>
          </p:nvPr>
        </p:nvGraphicFramePr>
        <p:xfrm>
          <a:off x="1598613" y="1295400"/>
          <a:ext cx="9601200" cy="5375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746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Setup</a:t>
            </a:r>
          </a:p>
        </p:txBody>
      </p:sp>
      <p:graphicFrame>
        <p:nvGraphicFramePr>
          <p:cNvPr id="4" name="Diagram 3">
            <a:extLst>
              <a:ext uri="{FF2B5EF4-FFF2-40B4-BE49-F238E27FC236}">
                <a16:creationId xmlns:a16="http://schemas.microsoft.com/office/drawing/2014/main" id="{73DE397C-D083-2A42-96AE-9E434F88C731}"/>
              </a:ext>
            </a:extLst>
          </p:cNvPr>
          <p:cNvGraphicFramePr/>
          <p:nvPr>
            <p:extLst>
              <p:ext uri="{D42A27DB-BD31-4B8C-83A1-F6EECF244321}">
                <p14:modId xmlns:p14="http://schemas.microsoft.com/office/powerpoint/2010/main" val="2770194791"/>
              </p:ext>
            </p:extLst>
          </p:nvPr>
        </p:nvGraphicFramePr>
        <p:xfrm>
          <a:off x="1598613" y="1295400"/>
          <a:ext cx="9601200" cy="5375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85802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Analysis</a:t>
            </a:r>
          </a:p>
        </p:txBody>
      </p:sp>
    </p:spTree>
    <p:extLst>
      <p:ext uri="{BB962C8B-B14F-4D97-AF65-F5344CB8AC3E}">
        <p14:creationId xmlns:p14="http://schemas.microsoft.com/office/powerpoint/2010/main" val="4006030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Presentation Outline</a:t>
            </a:r>
          </a:p>
        </p:txBody>
      </p:sp>
      <p:sp>
        <p:nvSpPr>
          <p:cNvPr id="14" name="Content Placeholder 13"/>
          <p:cNvSpPr>
            <a:spLocks noGrp="1"/>
          </p:cNvSpPr>
          <p:nvPr>
            <p:ph idx="1"/>
          </p:nvPr>
        </p:nvSpPr>
        <p:spPr>
          <a:xfrm>
            <a:off x="1522413" y="1981200"/>
            <a:ext cx="9829799" cy="4648200"/>
          </a:xfrm>
        </p:spPr>
        <p:txBody>
          <a:bodyPr>
            <a:normAutofit lnSpcReduction="10000"/>
          </a:bodyPr>
          <a:lstStyle/>
          <a:p>
            <a:pPr marL="457200" indent="-457200">
              <a:buFont typeface="+mj-lt"/>
              <a:buAutoNum type="arabicPeriod"/>
            </a:pPr>
            <a:r>
              <a:rPr lang="en-US" dirty="0"/>
              <a:t>Introduction</a:t>
            </a:r>
          </a:p>
          <a:p>
            <a:pPr marL="457200" indent="-457200">
              <a:buFont typeface="+mj-lt"/>
              <a:buAutoNum type="arabicPeriod"/>
            </a:pPr>
            <a:r>
              <a:rPr lang="en-US" dirty="0"/>
              <a:t>Literature Review</a:t>
            </a:r>
          </a:p>
          <a:p>
            <a:pPr marL="457200" indent="-457200">
              <a:buFont typeface="+mj-lt"/>
              <a:buAutoNum type="arabicPeriod"/>
            </a:pPr>
            <a:r>
              <a:rPr lang="en-US" dirty="0"/>
              <a:t>Methodology</a:t>
            </a:r>
          </a:p>
          <a:p>
            <a:pPr marL="457200" indent="-457200">
              <a:buFont typeface="+mj-lt"/>
              <a:buAutoNum type="arabicPeriod"/>
            </a:pPr>
            <a:r>
              <a:rPr lang="en-US" dirty="0"/>
              <a:t>Implementation</a:t>
            </a:r>
          </a:p>
          <a:p>
            <a:pPr marL="457200" indent="-457200">
              <a:buFont typeface="+mj-lt"/>
              <a:buAutoNum type="arabicPeriod"/>
            </a:pPr>
            <a:r>
              <a:rPr lang="en-US" dirty="0"/>
              <a:t>Experimental setup</a:t>
            </a:r>
          </a:p>
          <a:p>
            <a:pPr marL="457200" indent="-457200">
              <a:buFont typeface="+mj-lt"/>
              <a:buAutoNum type="arabicPeriod"/>
            </a:pPr>
            <a:r>
              <a:rPr lang="en-US" dirty="0"/>
              <a:t>Results analysis</a:t>
            </a:r>
          </a:p>
          <a:p>
            <a:pPr marL="457200" indent="-457200">
              <a:buFont typeface="+mj-lt"/>
              <a:buAutoNum type="arabicPeriod"/>
            </a:pPr>
            <a:r>
              <a:rPr lang="en-US" dirty="0"/>
              <a:t>Conclusions</a:t>
            </a:r>
          </a:p>
          <a:p>
            <a:pPr marL="457200" indent="-457200">
              <a:buFont typeface="+mj-lt"/>
              <a:buAutoNum type="arabicPeriod"/>
            </a:pPr>
            <a:r>
              <a:rPr lang="en-US" dirty="0"/>
              <a:t>References</a:t>
            </a:r>
          </a:p>
          <a:p>
            <a:pPr marL="457200" indent="-457200">
              <a:buFont typeface="+mj-lt"/>
              <a:buAutoNum type="arabicPeriod"/>
            </a:pPr>
            <a:r>
              <a:rPr lang="en-US" dirty="0"/>
              <a:t>Demo</a:t>
            </a:r>
          </a:p>
          <a:p>
            <a:pPr marL="457200" indent="-457200">
              <a:buFont typeface="+mj-lt"/>
              <a:buAutoNum type="arabicPeriod"/>
            </a:pPr>
            <a:endParaRPr lang="en-US" dirty="0"/>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Analysis</a:t>
            </a:r>
          </a:p>
        </p:txBody>
      </p:sp>
      <p:sp>
        <p:nvSpPr>
          <p:cNvPr id="3" name="TextBox 2">
            <a:extLst>
              <a:ext uri="{FF2B5EF4-FFF2-40B4-BE49-F238E27FC236}">
                <a16:creationId xmlns:a16="http://schemas.microsoft.com/office/drawing/2014/main" id="{2D13A2CE-616C-AE49-9DDE-0EDEE8B0BBA7}"/>
              </a:ext>
            </a:extLst>
          </p:cNvPr>
          <p:cNvSpPr txBox="1"/>
          <p:nvPr/>
        </p:nvSpPr>
        <p:spPr>
          <a:xfrm>
            <a:off x="2238595" y="1490178"/>
            <a:ext cx="2357816" cy="369332"/>
          </a:xfrm>
          <a:prstGeom prst="rect">
            <a:avLst/>
          </a:prstGeom>
          <a:noFill/>
        </p:spPr>
        <p:txBody>
          <a:bodyPr wrap="square" rtlCol="0">
            <a:spAutoFit/>
          </a:bodyPr>
          <a:lstStyle/>
          <a:p>
            <a:r>
              <a:rPr lang="en-US" i="1" dirty="0"/>
              <a:t>Logistic Regression</a:t>
            </a:r>
          </a:p>
        </p:txBody>
      </p:sp>
      <p:sp>
        <p:nvSpPr>
          <p:cNvPr id="4" name="TextBox 3">
            <a:extLst>
              <a:ext uri="{FF2B5EF4-FFF2-40B4-BE49-F238E27FC236}">
                <a16:creationId xmlns:a16="http://schemas.microsoft.com/office/drawing/2014/main" id="{D9EB5CD1-FD87-8140-9B49-C2A4BF46A759}"/>
              </a:ext>
            </a:extLst>
          </p:cNvPr>
          <p:cNvSpPr txBox="1"/>
          <p:nvPr/>
        </p:nvSpPr>
        <p:spPr>
          <a:xfrm>
            <a:off x="8371046" y="1490178"/>
            <a:ext cx="1816076" cy="369332"/>
          </a:xfrm>
          <a:prstGeom prst="rect">
            <a:avLst/>
          </a:prstGeom>
          <a:noFill/>
        </p:spPr>
        <p:txBody>
          <a:bodyPr wrap="square" rtlCol="0">
            <a:spAutoFit/>
          </a:bodyPr>
          <a:lstStyle/>
          <a:p>
            <a:r>
              <a:rPr lang="en-US" i="1" dirty="0"/>
              <a:t>Neural Network</a:t>
            </a:r>
          </a:p>
        </p:txBody>
      </p:sp>
      <p:graphicFrame>
        <p:nvGraphicFramePr>
          <p:cNvPr id="5" name="Table 9">
            <a:extLst>
              <a:ext uri="{FF2B5EF4-FFF2-40B4-BE49-F238E27FC236}">
                <a16:creationId xmlns:a16="http://schemas.microsoft.com/office/drawing/2014/main" id="{302B9E06-F52F-BF45-828B-F2A2320EBBC4}"/>
              </a:ext>
            </a:extLst>
          </p:cNvPr>
          <p:cNvGraphicFramePr>
            <a:graphicFrameLocks noGrp="1"/>
          </p:cNvGraphicFramePr>
          <p:nvPr>
            <p:extLst>
              <p:ext uri="{D42A27DB-BD31-4B8C-83A1-F6EECF244321}">
                <p14:modId xmlns:p14="http://schemas.microsoft.com/office/powerpoint/2010/main" val="2526254255"/>
              </p:ext>
            </p:extLst>
          </p:nvPr>
        </p:nvGraphicFramePr>
        <p:xfrm>
          <a:off x="3167279" y="3429000"/>
          <a:ext cx="2743200" cy="2743200"/>
        </p:xfrm>
        <a:graphic>
          <a:graphicData uri="http://schemas.openxmlformats.org/drawingml/2006/table">
            <a:tbl>
              <a:tblPr bandRow="1">
                <a:tableStyleId>{BC89EF96-8CEA-46FF-86C4-4CE0E7609802}</a:tableStyleId>
              </a:tblPr>
              <a:tblGrid>
                <a:gridCol w="1371600">
                  <a:extLst>
                    <a:ext uri="{9D8B030D-6E8A-4147-A177-3AD203B41FA5}">
                      <a16:colId xmlns:a16="http://schemas.microsoft.com/office/drawing/2014/main" val="1441249252"/>
                    </a:ext>
                  </a:extLst>
                </a:gridCol>
                <a:gridCol w="1371600">
                  <a:extLst>
                    <a:ext uri="{9D8B030D-6E8A-4147-A177-3AD203B41FA5}">
                      <a16:colId xmlns:a16="http://schemas.microsoft.com/office/drawing/2014/main" val="513578260"/>
                    </a:ext>
                  </a:extLst>
                </a:gridCol>
              </a:tblGrid>
              <a:tr h="1371600">
                <a:tc>
                  <a:txBody>
                    <a:bodyPr/>
                    <a:lstStyle/>
                    <a:p>
                      <a:pPr algn="ctr"/>
                      <a:r>
                        <a:rPr lang="en-US" dirty="0">
                          <a:ln>
                            <a:noFill/>
                          </a:ln>
                          <a:solidFill>
                            <a:srgbClr val="00B050"/>
                          </a:solidFill>
                        </a:rPr>
                        <a:t>2291</a:t>
                      </a:r>
                    </a:p>
                  </a:txBody>
                  <a:tcPr anchor="ctr"/>
                </a:tc>
                <a:tc>
                  <a:txBody>
                    <a:bodyPr/>
                    <a:lstStyle/>
                    <a:p>
                      <a:pPr algn="ctr"/>
                      <a:r>
                        <a:rPr lang="en-US" dirty="0">
                          <a:ln>
                            <a:noFill/>
                          </a:ln>
                        </a:rPr>
                        <a:t>1297</a:t>
                      </a:r>
                    </a:p>
                  </a:txBody>
                  <a:tcPr anchor="ctr"/>
                </a:tc>
                <a:extLst>
                  <a:ext uri="{0D108BD9-81ED-4DB2-BD59-A6C34878D82A}">
                    <a16:rowId xmlns:a16="http://schemas.microsoft.com/office/drawing/2014/main" val="1665192978"/>
                  </a:ext>
                </a:extLst>
              </a:tr>
              <a:tr h="1371600">
                <a:tc>
                  <a:txBody>
                    <a:bodyPr/>
                    <a:lstStyle/>
                    <a:p>
                      <a:pPr algn="ctr"/>
                      <a:r>
                        <a:rPr lang="en-US" dirty="0">
                          <a:ln>
                            <a:noFill/>
                          </a:ln>
                        </a:rPr>
                        <a:t>188</a:t>
                      </a:r>
                    </a:p>
                  </a:txBody>
                  <a:tcPr anchor="ctr"/>
                </a:tc>
                <a:tc>
                  <a:txBody>
                    <a:bodyPr/>
                    <a:lstStyle/>
                    <a:p>
                      <a:pPr algn="ctr"/>
                      <a:r>
                        <a:rPr lang="en-US" dirty="0">
                          <a:ln>
                            <a:noFill/>
                          </a:ln>
                          <a:solidFill>
                            <a:srgbClr val="00B050"/>
                          </a:solidFill>
                        </a:rPr>
                        <a:t>322</a:t>
                      </a:r>
                    </a:p>
                  </a:txBody>
                  <a:tcPr anchor="ctr"/>
                </a:tc>
                <a:extLst>
                  <a:ext uri="{0D108BD9-81ED-4DB2-BD59-A6C34878D82A}">
                    <a16:rowId xmlns:a16="http://schemas.microsoft.com/office/drawing/2014/main" val="3603460915"/>
                  </a:ext>
                </a:extLst>
              </a:tr>
            </a:tbl>
          </a:graphicData>
        </a:graphic>
      </p:graphicFrame>
      <p:sp>
        <p:nvSpPr>
          <p:cNvPr id="6" name="TextBox 5">
            <a:extLst>
              <a:ext uri="{FF2B5EF4-FFF2-40B4-BE49-F238E27FC236}">
                <a16:creationId xmlns:a16="http://schemas.microsoft.com/office/drawing/2014/main" id="{6F4646DF-0023-C640-88FB-CAD5E927F0E2}"/>
              </a:ext>
            </a:extLst>
          </p:cNvPr>
          <p:cNvSpPr txBox="1"/>
          <p:nvPr/>
        </p:nvSpPr>
        <p:spPr>
          <a:xfrm>
            <a:off x="3193676" y="2981055"/>
            <a:ext cx="1435719" cy="369332"/>
          </a:xfrm>
          <a:prstGeom prst="rect">
            <a:avLst/>
          </a:prstGeom>
          <a:noFill/>
        </p:spPr>
        <p:txBody>
          <a:bodyPr wrap="square" rtlCol="0">
            <a:spAutoFit/>
          </a:bodyPr>
          <a:lstStyle/>
          <a:p>
            <a:r>
              <a:rPr lang="en-US" dirty="0"/>
              <a:t>Negative (0)</a:t>
            </a:r>
          </a:p>
        </p:txBody>
      </p:sp>
      <p:sp>
        <p:nvSpPr>
          <p:cNvPr id="7" name="TextBox 6">
            <a:extLst>
              <a:ext uri="{FF2B5EF4-FFF2-40B4-BE49-F238E27FC236}">
                <a16:creationId xmlns:a16="http://schemas.microsoft.com/office/drawing/2014/main" id="{96E18BED-19F1-C84F-BCE1-1C06FBB4E308}"/>
              </a:ext>
            </a:extLst>
          </p:cNvPr>
          <p:cNvSpPr txBox="1"/>
          <p:nvPr/>
        </p:nvSpPr>
        <p:spPr>
          <a:xfrm>
            <a:off x="4606114" y="2981055"/>
            <a:ext cx="1435719" cy="369332"/>
          </a:xfrm>
          <a:prstGeom prst="rect">
            <a:avLst/>
          </a:prstGeom>
          <a:noFill/>
        </p:spPr>
        <p:txBody>
          <a:bodyPr wrap="square" rtlCol="0">
            <a:spAutoFit/>
          </a:bodyPr>
          <a:lstStyle/>
          <a:p>
            <a:r>
              <a:rPr lang="en-US" dirty="0"/>
              <a:t>Positive (1)</a:t>
            </a:r>
          </a:p>
        </p:txBody>
      </p:sp>
      <p:sp>
        <p:nvSpPr>
          <p:cNvPr id="8" name="TextBox 7">
            <a:extLst>
              <a:ext uri="{FF2B5EF4-FFF2-40B4-BE49-F238E27FC236}">
                <a16:creationId xmlns:a16="http://schemas.microsoft.com/office/drawing/2014/main" id="{7448903E-C798-CA44-8093-6BB81D8C321C}"/>
              </a:ext>
            </a:extLst>
          </p:cNvPr>
          <p:cNvSpPr txBox="1"/>
          <p:nvPr/>
        </p:nvSpPr>
        <p:spPr>
          <a:xfrm>
            <a:off x="1751946" y="3980722"/>
            <a:ext cx="1468989" cy="369332"/>
          </a:xfrm>
          <a:prstGeom prst="rect">
            <a:avLst/>
          </a:prstGeom>
          <a:noFill/>
        </p:spPr>
        <p:txBody>
          <a:bodyPr wrap="square" rtlCol="0">
            <a:spAutoFit/>
          </a:bodyPr>
          <a:lstStyle/>
          <a:p>
            <a:r>
              <a:rPr lang="en-US" dirty="0"/>
              <a:t>Negative (0)</a:t>
            </a:r>
          </a:p>
        </p:txBody>
      </p:sp>
      <p:sp>
        <p:nvSpPr>
          <p:cNvPr id="9" name="TextBox 8">
            <a:extLst>
              <a:ext uri="{FF2B5EF4-FFF2-40B4-BE49-F238E27FC236}">
                <a16:creationId xmlns:a16="http://schemas.microsoft.com/office/drawing/2014/main" id="{44CEC3EC-92BE-2446-B0AD-3C4DD1371004}"/>
              </a:ext>
            </a:extLst>
          </p:cNvPr>
          <p:cNvSpPr txBox="1"/>
          <p:nvPr/>
        </p:nvSpPr>
        <p:spPr>
          <a:xfrm>
            <a:off x="1805603" y="5271108"/>
            <a:ext cx="1361676" cy="369332"/>
          </a:xfrm>
          <a:prstGeom prst="rect">
            <a:avLst/>
          </a:prstGeom>
          <a:noFill/>
        </p:spPr>
        <p:txBody>
          <a:bodyPr wrap="square" rtlCol="0">
            <a:spAutoFit/>
          </a:bodyPr>
          <a:lstStyle/>
          <a:p>
            <a:r>
              <a:rPr lang="en-US" dirty="0"/>
              <a:t>Positive (1)</a:t>
            </a:r>
          </a:p>
        </p:txBody>
      </p:sp>
      <p:sp>
        <p:nvSpPr>
          <p:cNvPr id="10" name="TextBox 9">
            <a:extLst>
              <a:ext uri="{FF2B5EF4-FFF2-40B4-BE49-F238E27FC236}">
                <a16:creationId xmlns:a16="http://schemas.microsoft.com/office/drawing/2014/main" id="{14B43D6E-8790-8A46-8FFC-C76A6FA66255}"/>
              </a:ext>
            </a:extLst>
          </p:cNvPr>
          <p:cNvSpPr txBox="1"/>
          <p:nvPr/>
        </p:nvSpPr>
        <p:spPr>
          <a:xfrm>
            <a:off x="3645978" y="2387751"/>
            <a:ext cx="1899475" cy="369332"/>
          </a:xfrm>
          <a:prstGeom prst="rect">
            <a:avLst/>
          </a:prstGeom>
          <a:noFill/>
        </p:spPr>
        <p:txBody>
          <a:bodyPr wrap="square" rtlCol="0">
            <a:spAutoFit/>
          </a:bodyPr>
          <a:lstStyle/>
          <a:p>
            <a:r>
              <a:rPr lang="en-US" dirty="0"/>
              <a:t>Predicted Values</a:t>
            </a:r>
          </a:p>
        </p:txBody>
      </p:sp>
      <p:sp>
        <p:nvSpPr>
          <p:cNvPr id="11" name="TextBox 10">
            <a:extLst>
              <a:ext uri="{FF2B5EF4-FFF2-40B4-BE49-F238E27FC236}">
                <a16:creationId xmlns:a16="http://schemas.microsoft.com/office/drawing/2014/main" id="{00426A14-F949-1844-83DF-014581595BE7}"/>
              </a:ext>
            </a:extLst>
          </p:cNvPr>
          <p:cNvSpPr txBox="1"/>
          <p:nvPr/>
        </p:nvSpPr>
        <p:spPr>
          <a:xfrm rot="16200000">
            <a:off x="567291" y="4570787"/>
            <a:ext cx="1769974" cy="369332"/>
          </a:xfrm>
          <a:prstGeom prst="rect">
            <a:avLst/>
          </a:prstGeom>
          <a:noFill/>
        </p:spPr>
        <p:txBody>
          <a:bodyPr wrap="square" rtlCol="0">
            <a:spAutoFit/>
          </a:bodyPr>
          <a:lstStyle/>
          <a:p>
            <a:r>
              <a:rPr lang="en-US" dirty="0"/>
              <a:t>Actual Values</a:t>
            </a:r>
          </a:p>
        </p:txBody>
      </p:sp>
      <p:graphicFrame>
        <p:nvGraphicFramePr>
          <p:cNvPr id="12" name="Table 9">
            <a:extLst>
              <a:ext uri="{FF2B5EF4-FFF2-40B4-BE49-F238E27FC236}">
                <a16:creationId xmlns:a16="http://schemas.microsoft.com/office/drawing/2014/main" id="{693089C0-A410-764A-BA3F-E0E4BDFC820A}"/>
              </a:ext>
            </a:extLst>
          </p:cNvPr>
          <p:cNvGraphicFramePr>
            <a:graphicFrameLocks noGrp="1"/>
          </p:cNvGraphicFramePr>
          <p:nvPr>
            <p:extLst>
              <p:ext uri="{D42A27DB-BD31-4B8C-83A1-F6EECF244321}">
                <p14:modId xmlns:p14="http://schemas.microsoft.com/office/powerpoint/2010/main" val="2264401501"/>
              </p:ext>
            </p:extLst>
          </p:nvPr>
        </p:nvGraphicFramePr>
        <p:xfrm>
          <a:off x="8587312" y="3429000"/>
          <a:ext cx="2743200" cy="2743200"/>
        </p:xfrm>
        <a:graphic>
          <a:graphicData uri="http://schemas.openxmlformats.org/drawingml/2006/table">
            <a:tbl>
              <a:tblPr bandRow="1">
                <a:tableStyleId>{BC89EF96-8CEA-46FF-86C4-4CE0E7609802}</a:tableStyleId>
              </a:tblPr>
              <a:tblGrid>
                <a:gridCol w="1371600">
                  <a:extLst>
                    <a:ext uri="{9D8B030D-6E8A-4147-A177-3AD203B41FA5}">
                      <a16:colId xmlns:a16="http://schemas.microsoft.com/office/drawing/2014/main" val="1441249252"/>
                    </a:ext>
                  </a:extLst>
                </a:gridCol>
                <a:gridCol w="1371600">
                  <a:extLst>
                    <a:ext uri="{9D8B030D-6E8A-4147-A177-3AD203B41FA5}">
                      <a16:colId xmlns:a16="http://schemas.microsoft.com/office/drawing/2014/main" val="513578260"/>
                    </a:ext>
                  </a:extLst>
                </a:gridCol>
              </a:tblGrid>
              <a:tr h="1371600">
                <a:tc>
                  <a:txBody>
                    <a:bodyPr/>
                    <a:lstStyle/>
                    <a:p>
                      <a:pPr algn="ctr"/>
                      <a:r>
                        <a:rPr lang="en-US" dirty="0">
                          <a:ln>
                            <a:noFill/>
                          </a:ln>
                          <a:solidFill>
                            <a:srgbClr val="00B050"/>
                          </a:solidFill>
                        </a:rPr>
                        <a:t>3115</a:t>
                      </a:r>
                    </a:p>
                  </a:txBody>
                  <a:tcPr anchor="ctr"/>
                </a:tc>
                <a:tc>
                  <a:txBody>
                    <a:bodyPr/>
                    <a:lstStyle/>
                    <a:p>
                      <a:pPr algn="ctr"/>
                      <a:r>
                        <a:rPr lang="en-US" dirty="0">
                          <a:ln>
                            <a:noFill/>
                          </a:ln>
                        </a:rPr>
                        <a:t>473</a:t>
                      </a:r>
                    </a:p>
                  </a:txBody>
                  <a:tcPr anchor="ctr"/>
                </a:tc>
                <a:extLst>
                  <a:ext uri="{0D108BD9-81ED-4DB2-BD59-A6C34878D82A}">
                    <a16:rowId xmlns:a16="http://schemas.microsoft.com/office/drawing/2014/main" val="1665192978"/>
                  </a:ext>
                </a:extLst>
              </a:tr>
              <a:tr h="1371600">
                <a:tc>
                  <a:txBody>
                    <a:bodyPr/>
                    <a:lstStyle/>
                    <a:p>
                      <a:pPr algn="ctr"/>
                      <a:r>
                        <a:rPr lang="en-US" dirty="0">
                          <a:ln>
                            <a:noFill/>
                          </a:ln>
                        </a:rPr>
                        <a:t>402</a:t>
                      </a:r>
                    </a:p>
                  </a:txBody>
                  <a:tcPr anchor="ctr"/>
                </a:tc>
                <a:tc>
                  <a:txBody>
                    <a:bodyPr/>
                    <a:lstStyle/>
                    <a:p>
                      <a:pPr algn="ctr"/>
                      <a:r>
                        <a:rPr lang="en-US" dirty="0">
                          <a:ln>
                            <a:noFill/>
                          </a:ln>
                          <a:solidFill>
                            <a:srgbClr val="00B050"/>
                          </a:solidFill>
                        </a:rPr>
                        <a:t>108</a:t>
                      </a:r>
                    </a:p>
                  </a:txBody>
                  <a:tcPr anchor="ctr"/>
                </a:tc>
                <a:extLst>
                  <a:ext uri="{0D108BD9-81ED-4DB2-BD59-A6C34878D82A}">
                    <a16:rowId xmlns:a16="http://schemas.microsoft.com/office/drawing/2014/main" val="3603460915"/>
                  </a:ext>
                </a:extLst>
              </a:tr>
            </a:tbl>
          </a:graphicData>
        </a:graphic>
      </p:graphicFrame>
      <p:sp>
        <p:nvSpPr>
          <p:cNvPr id="13" name="TextBox 12">
            <a:extLst>
              <a:ext uri="{FF2B5EF4-FFF2-40B4-BE49-F238E27FC236}">
                <a16:creationId xmlns:a16="http://schemas.microsoft.com/office/drawing/2014/main" id="{3ED1201C-8725-1D42-8B4B-264BBE3D45CB}"/>
              </a:ext>
            </a:extLst>
          </p:cNvPr>
          <p:cNvSpPr txBox="1"/>
          <p:nvPr/>
        </p:nvSpPr>
        <p:spPr>
          <a:xfrm>
            <a:off x="9195683" y="2387751"/>
            <a:ext cx="1899475" cy="369332"/>
          </a:xfrm>
          <a:prstGeom prst="rect">
            <a:avLst/>
          </a:prstGeom>
          <a:noFill/>
        </p:spPr>
        <p:txBody>
          <a:bodyPr wrap="square" rtlCol="0">
            <a:spAutoFit/>
          </a:bodyPr>
          <a:lstStyle/>
          <a:p>
            <a:r>
              <a:rPr lang="en-US" dirty="0"/>
              <a:t>Predicted Values</a:t>
            </a:r>
          </a:p>
        </p:txBody>
      </p:sp>
      <p:sp>
        <p:nvSpPr>
          <p:cNvPr id="14" name="TextBox 13">
            <a:extLst>
              <a:ext uri="{FF2B5EF4-FFF2-40B4-BE49-F238E27FC236}">
                <a16:creationId xmlns:a16="http://schemas.microsoft.com/office/drawing/2014/main" id="{AAB932EF-2632-294B-85C8-F4657F7A65A4}"/>
              </a:ext>
            </a:extLst>
          </p:cNvPr>
          <p:cNvSpPr txBox="1"/>
          <p:nvPr/>
        </p:nvSpPr>
        <p:spPr>
          <a:xfrm rot="16200000">
            <a:off x="5986021" y="4615934"/>
            <a:ext cx="1772584" cy="369332"/>
          </a:xfrm>
          <a:prstGeom prst="rect">
            <a:avLst/>
          </a:prstGeom>
          <a:noFill/>
        </p:spPr>
        <p:txBody>
          <a:bodyPr wrap="square" rtlCol="0">
            <a:spAutoFit/>
          </a:bodyPr>
          <a:lstStyle/>
          <a:p>
            <a:r>
              <a:rPr lang="en-US" dirty="0"/>
              <a:t>Actual Values</a:t>
            </a:r>
          </a:p>
        </p:txBody>
      </p:sp>
      <p:sp>
        <p:nvSpPr>
          <p:cNvPr id="15" name="TextBox 14">
            <a:extLst>
              <a:ext uri="{FF2B5EF4-FFF2-40B4-BE49-F238E27FC236}">
                <a16:creationId xmlns:a16="http://schemas.microsoft.com/office/drawing/2014/main" id="{F69B4032-263F-6945-8C8C-1D21D4F71936}"/>
              </a:ext>
            </a:extLst>
          </p:cNvPr>
          <p:cNvSpPr txBox="1"/>
          <p:nvPr/>
        </p:nvSpPr>
        <p:spPr>
          <a:xfrm>
            <a:off x="8612453" y="2981055"/>
            <a:ext cx="1435719" cy="369332"/>
          </a:xfrm>
          <a:prstGeom prst="rect">
            <a:avLst/>
          </a:prstGeom>
          <a:noFill/>
        </p:spPr>
        <p:txBody>
          <a:bodyPr wrap="square" rtlCol="0">
            <a:spAutoFit/>
          </a:bodyPr>
          <a:lstStyle/>
          <a:p>
            <a:r>
              <a:rPr lang="en-US" dirty="0"/>
              <a:t>Negative (0)</a:t>
            </a:r>
          </a:p>
        </p:txBody>
      </p:sp>
      <p:sp>
        <p:nvSpPr>
          <p:cNvPr id="16" name="TextBox 15">
            <a:extLst>
              <a:ext uri="{FF2B5EF4-FFF2-40B4-BE49-F238E27FC236}">
                <a16:creationId xmlns:a16="http://schemas.microsoft.com/office/drawing/2014/main" id="{733EC1CC-71F2-7D4D-9D25-7ECB99D12D4B}"/>
              </a:ext>
            </a:extLst>
          </p:cNvPr>
          <p:cNvSpPr txBox="1"/>
          <p:nvPr/>
        </p:nvSpPr>
        <p:spPr>
          <a:xfrm>
            <a:off x="10024891" y="2981055"/>
            <a:ext cx="1435719" cy="369332"/>
          </a:xfrm>
          <a:prstGeom prst="rect">
            <a:avLst/>
          </a:prstGeom>
          <a:noFill/>
        </p:spPr>
        <p:txBody>
          <a:bodyPr wrap="square" rtlCol="0">
            <a:spAutoFit/>
          </a:bodyPr>
          <a:lstStyle/>
          <a:p>
            <a:r>
              <a:rPr lang="en-US" dirty="0"/>
              <a:t>Positive (1)</a:t>
            </a:r>
          </a:p>
        </p:txBody>
      </p:sp>
      <p:sp>
        <p:nvSpPr>
          <p:cNvPr id="17" name="TextBox 16">
            <a:extLst>
              <a:ext uri="{FF2B5EF4-FFF2-40B4-BE49-F238E27FC236}">
                <a16:creationId xmlns:a16="http://schemas.microsoft.com/office/drawing/2014/main" id="{13A0A1E6-1400-D448-BBBE-B2531ACAB8C0}"/>
              </a:ext>
            </a:extLst>
          </p:cNvPr>
          <p:cNvSpPr txBox="1"/>
          <p:nvPr/>
        </p:nvSpPr>
        <p:spPr>
          <a:xfrm>
            <a:off x="7112790" y="3933437"/>
            <a:ext cx="1468989" cy="369332"/>
          </a:xfrm>
          <a:prstGeom prst="rect">
            <a:avLst/>
          </a:prstGeom>
          <a:noFill/>
        </p:spPr>
        <p:txBody>
          <a:bodyPr wrap="square" rtlCol="0">
            <a:spAutoFit/>
          </a:bodyPr>
          <a:lstStyle/>
          <a:p>
            <a:r>
              <a:rPr lang="en-US" dirty="0"/>
              <a:t>Negative (0)</a:t>
            </a:r>
          </a:p>
        </p:txBody>
      </p:sp>
      <p:sp>
        <p:nvSpPr>
          <p:cNvPr id="18" name="TextBox 17">
            <a:extLst>
              <a:ext uri="{FF2B5EF4-FFF2-40B4-BE49-F238E27FC236}">
                <a16:creationId xmlns:a16="http://schemas.microsoft.com/office/drawing/2014/main" id="{9AE6E6C2-4570-4B49-9BE9-885ADEACD45F}"/>
              </a:ext>
            </a:extLst>
          </p:cNvPr>
          <p:cNvSpPr txBox="1"/>
          <p:nvPr/>
        </p:nvSpPr>
        <p:spPr>
          <a:xfrm>
            <a:off x="7166447" y="5223823"/>
            <a:ext cx="1361676" cy="369332"/>
          </a:xfrm>
          <a:prstGeom prst="rect">
            <a:avLst/>
          </a:prstGeom>
          <a:noFill/>
        </p:spPr>
        <p:txBody>
          <a:bodyPr wrap="square" rtlCol="0">
            <a:spAutoFit/>
          </a:bodyPr>
          <a:lstStyle/>
          <a:p>
            <a:r>
              <a:rPr lang="en-US" dirty="0"/>
              <a:t>Positive (1)</a:t>
            </a:r>
          </a:p>
        </p:txBody>
      </p:sp>
    </p:spTree>
    <p:extLst>
      <p:ext uri="{BB962C8B-B14F-4D97-AF65-F5344CB8AC3E}">
        <p14:creationId xmlns:p14="http://schemas.microsoft.com/office/powerpoint/2010/main" val="120881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Analysis</a:t>
            </a:r>
          </a:p>
        </p:txBody>
      </p:sp>
      <p:graphicFrame>
        <p:nvGraphicFramePr>
          <p:cNvPr id="3" name="Table 8">
            <a:extLst>
              <a:ext uri="{FF2B5EF4-FFF2-40B4-BE49-F238E27FC236}">
                <a16:creationId xmlns:a16="http://schemas.microsoft.com/office/drawing/2014/main" id="{135B0699-DC0F-0446-80A4-AC0B0E87C705}"/>
              </a:ext>
            </a:extLst>
          </p:cNvPr>
          <p:cNvGraphicFramePr>
            <a:graphicFrameLocks noGrp="1"/>
          </p:cNvGraphicFramePr>
          <p:nvPr>
            <p:extLst>
              <p:ext uri="{D42A27DB-BD31-4B8C-83A1-F6EECF244321}">
                <p14:modId xmlns:p14="http://schemas.microsoft.com/office/powerpoint/2010/main" val="2741465945"/>
              </p:ext>
            </p:extLst>
          </p:nvPr>
        </p:nvGraphicFramePr>
        <p:xfrm>
          <a:off x="1673510" y="3637344"/>
          <a:ext cx="9966028" cy="2651760"/>
        </p:xfrm>
        <a:graphic>
          <a:graphicData uri="http://schemas.openxmlformats.org/drawingml/2006/table">
            <a:tbl>
              <a:tblPr firstRow="1" bandRow="1">
                <a:tableStyleId>{5C22544A-7EE6-4342-B048-85BDC9FD1C3A}</a:tableStyleId>
              </a:tblPr>
              <a:tblGrid>
                <a:gridCol w="3843021">
                  <a:extLst>
                    <a:ext uri="{9D8B030D-6E8A-4147-A177-3AD203B41FA5}">
                      <a16:colId xmlns:a16="http://schemas.microsoft.com/office/drawing/2014/main" val="3658496133"/>
                    </a:ext>
                  </a:extLst>
                </a:gridCol>
                <a:gridCol w="3148314">
                  <a:extLst>
                    <a:ext uri="{9D8B030D-6E8A-4147-A177-3AD203B41FA5}">
                      <a16:colId xmlns:a16="http://schemas.microsoft.com/office/drawing/2014/main" val="2268739187"/>
                    </a:ext>
                  </a:extLst>
                </a:gridCol>
                <a:gridCol w="2974693">
                  <a:extLst>
                    <a:ext uri="{9D8B030D-6E8A-4147-A177-3AD203B41FA5}">
                      <a16:colId xmlns:a16="http://schemas.microsoft.com/office/drawing/2014/main" val="4129847201"/>
                    </a:ext>
                  </a:extLst>
                </a:gridCol>
              </a:tblGrid>
              <a:tr h="370840">
                <a:tc>
                  <a:txBody>
                    <a:bodyPr/>
                    <a:lstStyle/>
                    <a:p>
                      <a:endParaRPr lang="en-US" sz="2400" dirty="0"/>
                    </a:p>
                  </a:txBody>
                  <a:tcPr>
                    <a:solidFill>
                      <a:schemeClr val="accent1">
                        <a:lumMod val="50000"/>
                      </a:schemeClr>
                    </a:solidFill>
                  </a:tcPr>
                </a:tc>
                <a:tc>
                  <a:txBody>
                    <a:bodyPr/>
                    <a:lstStyle/>
                    <a:p>
                      <a:pPr algn="ctr"/>
                      <a:r>
                        <a:rPr lang="en-US" sz="2000" dirty="0"/>
                        <a:t>Logistic Regression</a:t>
                      </a:r>
                    </a:p>
                  </a:txBody>
                  <a:tcPr anchor="ctr">
                    <a:solidFill>
                      <a:schemeClr val="accent1">
                        <a:lumMod val="50000"/>
                      </a:schemeClr>
                    </a:solidFill>
                  </a:tcPr>
                </a:tc>
                <a:tc>
                  <a:txBody>
                    <a:bodyPr/>
                    <a:lstStyle/>
                    <a:p>
                      <a:pPr algn="ctr"/>
                      <a:r>
                        <a:rPr lang="en-US" sz="2000" dirty="0"/>
                        <a:t>Neural Network</a:t>
                      </a:r>
                    </a:p>
                  </a:txBody>
                  <a:tcPr anchor="ctr">
                    <a:solidFill>
                      <a:schemeClr val="accent1">
                        <a:lumMod val="50000"/>
                      </a:schemeClr>
                    </a:solidFill>
                  </a:tcPr>
                </a:tc>
                <a:extLst>
                  <a:ext uri="{0D108BD9-81ED-4DB2-BD59-A6C34878D82A}">
                    <a16:rowId xmlns:a16="http://schemas.microsoft.com/office/drawing/2014/main" val="879710552"/>
                  </a:ext>
                </a:extLst>
              </a:tr>
              <a:tr h="370840">
                <a:tc>
                  <a:txBody>
                    <a:bodyPr/>
                    <a:lstStyle/>
                    <a:p>
                      <a:pPr algn="ctr"/>
                      <a:r>
                        <a:rPr lang="en-US" sz="1800" dirty="0"/>
                        <a:t>Accuracy</a:t>
                      </a:r>
                    </a:p>
                    <a:p>
                      <a:pPr algn="ctr"/>
                      <a:r>
                        <a:rPr lang="en-US" sz="1200" dirty="0"/>
                        <a:t>Correct predictions / All predictions</a:t>
                      </a:r>
                      <a:endParaRPr lang="en-US" sz="1200" dirty="0">
                        <a:solidFill>
                          <a:schemeClr val="tx1"/>
                        </a:solidFill>
                      </a:endParaRPr>
                    </a:p>
                  </a:txBody>
                  <a:tcPr/>
                </a:tc>
                <a:tc>
                  <a:txBody>
                    <a:bodyPr/>
                    <a:lstStyle/>
                    <a:p>
                      <a:pPr algn="ctr"/>
                      <a:r>
                        <a:rPr lang="en-US" sz="1600" dirty="0"/>
                        <a:t>63.76%</a:t>
                      </a:r>
                    </a:p>
                  </a:txBody>
                  <a:tcPr anchor="ctr"/>
                </a:tc>
                <a:tc>
                  <a:txBody>
                    <a:bodyPr/>
                    <a:lstStyle/>
                    <a:p>
                      <a:pPr algn="ctr"/>
                      <a:r>
                        <a:rPr lang="en-US" sz="1600" dirty="0">
                          <a:solidFill>
                            <a:srgbClr val="00B050"/>
                          </a:solidFill>
                        </a:rPr>
                        <a:t>78.55%</a:t>
                      </a:r>
                    </a:p>
                  </a:txBody>
                  <a:tcPr anchor="ctr"/>
                </a:tc>
                <a:extLst>
                  <a:ext uri="{0D108BD9-81ED-4DB2-BD59-A6C34878D82A}">
                    <a16:rowId xmlns:a16="http://schemas.microsoft.com/office/drawing/2014/main" val="2485643029"/>
                  </a:ext>
                </a:extLst>
              </a:tr>
              <a:tr h="370840">
                <a:tc>
                  <a:txBody>
                    <a:bodyPr/>
                    <a:lstStyle/>
                    <a:p>
                      <a:pPr algn="ctr"/>
                      <a:r>
                        <a:rPr lang="en-US" sz="1800" dirty="0"/>
                        <a:t>Precision</a:t>
                      </a:r>
                    </a:p>
                    <a:p>
                      <a:pPr algn="ctr"/>
                      <a:r>
                        <a:rPr lang="en-US" sz="1200" dirty="0"/>
                        <a:t>True positives / (True positives + false positives)</a:t>
                      </a:r>
                      <a:endParaRPr lang="en-US" sz="1200" dirty="0">
                        <a:solidFill>
                          <a:schemeClr val="tx1"/>
                        </a:solidFill>
                      </a:endParaRPr>
                    </a:p>
                  </a:txBody>
                  <a:tcPr/>
                </a:tc>
                <a:tc>
                  <a:txBody>
                    <a:bodyPr/>
                    <a:lstStyle/>
                    <a:p>
                      <a:pPr algn="ctr"/>
                      <a:r>
                        <a:rPr lang="en-US" sz="1600" dirty="0">
                          <a:solidFill>
                            <a:srgbClr val="00B050"/>
                          </a:solidFill>
                        </a:rPr>
                        <a:t>19.89%</a:t>
                      </a:r>
                    </a:p>
                  </a:txBody>
                  <a:tcPr anchor="ctr"/>
                </a:tc>
                <a:tc>
                  <a:txBody>
                    <a:bodyPr/>
                    <a:lstStyle/>
                    <a:p>
                      <a:pPr algn="ctr"/>
                      <a:r>
                        <a:rPr lang="en-US" sz="1600" dirty="0">
                          <a:solidFill>
                            <a:schemeClr val="tx1"/>
                          </a:solidFill>
                        </a:rPr>
                        <a:t>18.78%</a:t>
                      </a:r>
                    </a:p>
                  </a:txBody>
                  <a:tcPr anchor="ctr"/>
                </a:tc>
                <a:extLst>
                  <a:ext uri="{0D108BD9-81ED-4DB2-BD59-A6C34878D82A}">
                    <a16:rowId xmlns:a16="http://schemas.microsoft.com/office/drawing/2014/main" val="1225163261"/>
                  </a:ext>
                </a:extLst>
              </a:tr>
              <a:tr h="370840">
                <a:tc>
                  <a:txBody>
                    <a:bodyPr/>
                    <a:lstStyle/>
                    <a:p>
                      <a:pPr algn="ctr"/>
                      <a:r>
                        <a:rPr lang="en-US" sz="1800" dirty="0"/>
                        <a:t>Recall / Sensitivity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True positives / (True positives + false negatives)</a:t>
                      </a:r>
                      <a:endParaRPr lang="en-US" sz="1200" dirty="0">
                        <a:solidFill>
                          <a:schemeClr val="tx1"/>
                        </a:solidFill>
                      </a:endParaRPr>
                    </a:p>
                  </a:txBody>
                  <a:tcPr/>
                </a:tc>
                <a:tc>
                  <a:txBody>
                    <a:bodyPr/>
                    <a:lstStyle/>
                    <a:p>
                      <a:pPr algn="ctr"/>
                      <a:r>
                        <a:rPr lang="en-US" sz="1600" dirty="0">
                          <a:solidFill>
                            <a:srgbClr val="00B050"/>
                          </a:solidFill>
                        </a:rPr>
                        <a:t>63.14%</a:t>
                      </a:r>
                    </a:p>
                  </a:txBody>
                  <a:tcPr anchor="ctr"/>
                </a:tc>
                <a:tc>
                  <a:txBody>
                    <a:bodyPr/>
                    <a:lstStyle/>
                    <a:p>
                      <a:pPr algn="ctr"/>
                      <a:r>
                        <a:rPr lang="en-US" sz="1600" dirty="0">
                          <a:solidFill>
                            <a:schemeClr val="tx1"/>
                          </a:solidFill>
                        </a:rPr>
                        <a:t>21.76%</a:t>
                      </a:r>
                    </a:p>
                  </a:txBody>
                  <a:tcPr anchor="ctr"/>
                </a:tc>
                <a:extLst>
                  <a:ext uri="{0D108BD9-81ED-4DB2-BD59-A6C34878D82A}">
                    <a16:rowId xmlns:a16="http://schemas.microsoft.com/office/drawing/2014/main" val="2116639653"/>
                  </a:ext>
                </a:extLst>
              </a:tr>
              <a:tr h="370840">
                <a:tc>
                  <a:txBody>
                    <a:bodyPr/>
                    <a:lstStyle/>
                    <a:p>
                      <a:pPr algn="ctr"/>
                      <a:r>
                        <a:rPr lang="en-US" sz="1800" dirty="0"/>
                        <a:t>Specificity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True negatives / (True negatives + false positives)</a:t>
                      </a:r>
                      <a:endParaRPr lang="en-US" sz="1200" dirty="0">
                        <a:solidFill>
                          <a:schemeClr val="tx1"/>
                        </a:solidFill>
                      </a:endParaRPr>
                    </a:p>
                  </a:txBody>
                  <a:tcPr/>
                </a:tc>
                <a:tc>
                  <a:txBody>
                    <a:bodyPr/>
                    <a:lstStyle/>
                    <a:p>
                      <a:pPr algn="ctr"/>
                      <a:r>
                        <a:rPr lang="en-US" sz="1600" dirty="0">
                          <a:solidFill>
                            <a:schemeClr val="tx1"/>
                          </a:solidFill>
                        </a:rPr>
                        <a:t>63.85%</a:t>
                      </a:r>
                    </a:p>
                  </a:txBody>
                  <a:tcPr anchor="ctr"/>
                </a:tc>
                <a:tc>
                  <a:txBody>
                    <a:bodyPr/>
                    <a:lstStyle/>
                    <a:p>
                      <a:pPr algn="ctr"/>
                      <a:r>
                        <a:rPr lang="en-US" sz="1600" dirty="0">
                          <a:solidFill>
                            <a:srgbClr val="00B050"/>
                          </a:solidFill>
                        </a:rPr>
                        <a:t>86.62%</a:t>
                      </a:r>
                    </a:p>
                  </a:txBody>
                  <a:tcPr anchor="ctr"/>
                </a:tc>
                <a:extLst>
                  <a:ext uri="{0D108BD9-81ED-4DB2-BD59-A6C34878D82A}">
                    <a16:rowId xmlns:a16="http://schemas.microsoft.com/office/drawing/2014/main" val="4285622841"/>
                  </a:ext>
                </a:extLst>
              </a:tr>
            </a:tbl>
          </a:graphicData>
        </a:graphic>
      </p:graphicFrame>
      <p:sp>
        <p:nvSpPr>
          <p:cNvPr id="4" name="TextBox 3">
            <a:extLst>
              <a:ext uri="{FF2B5EF4-FFF2-40B4-BE49-F238E27FC236}">
                <a16:creationId xmlns:a16="http://schemas.microsoft.com/office/drawing/2014/main" id="{CAA796E9-CC8E-CA48-ACA4-31146DE704A2}"/>
              </a:ext>
            </a:extLst>
          </p:cNvPr>
          <p:cNvSpPr txBox="1"/>
          <p:nvPr/>
        </p:nvSpPr>
        <p:spPr>
          <a:xfrm>
            <a:off x="1598613" y="1397675"/>
            <a:ext cx="4485865" cy="2031325"/>
          </a:xfrm>
          <a:prstGeom prst="rect">
            <a:avLst/>
          </a:prstGeom>
          <a:noFill/>
          <a:ln>
            <a:noFill/>
          </a:ln>
        </p:spPr>
        <p:txBody>
          <a:bodyPr wrap="square" rtlCol="0">
            <a:spAutoFit/>
          </a:bodyPr>
          <a:lstStyle/>
          <a:p>
            <a:r>
              <a:rPr lang="en-US" dirty="0"/>
              <a:t>Accuracy:  the proportion of the total number of predictions that were correctly predicted</a:t>
            </a:r>
          </a:p>
          <a:p>
            <a:endParaRPr lang="en-US" dirty="0"/>
          </a:p>
          <a:p>
            <a:r>
              <a:rPr lang="en-US" dirty="0"/>
              <a:t>Precision: the proportion of the </a:t>
            </a:r>
            <a:r>
              <a:rPr lang="en-US" i="1" dirty="0"/>
              <a:t>positive</a:t>
            </a:r>
            <a:r>
              <a:rPr lang="en-US" dirty="0"/>
              <a:t> </a:t>
            </a:r>
            <a:r>
              <a:rPr lang="en-US" i="1" dirty="0"/>
              <a:t>predictions</a:t>
            </a:r>
            <a:r>
              <a:rPr lang="en-US" dirty="0"/>
              <a:t> (model output of 1) that were correctly predicted</a:t>
            </a:r>
          </a:p>
        </p:txBody>
      </p:sp>
      <p:sp>
        <p:nvSpPr>
          <p:cNvPr id="5" name="TextBox 4">
            <a:extLst>
              <a:ext uri="{FF2B5EF4-FFF2-40B4-BE49-F238E27FC236}">
                <a16:creationId xmlns:a16="http://schemas.microsoft.com/office/drawing/2014/main" id="{E9D80BF2-F470-0741-9F43-750812C81D7B}"/>
              </a:ext>
            </a:extLst>
          </p:cNvPr>
          <p:cNvSpPr txBox="1"/>
          <p:nvPr/>
        </p:nvSpPr>
        <p:spPr>
          <a:xfrm>
            <a:off x="6656524" y="1397675"/>
            <a:ext cx="4983014" cy="2031325"/>
          </a:xfrm>
          <a:prstGeom prst="rect">
            <a:avLst/>
          </a:prstGeom>
          <a:noFill/>
          <a:ln>
            <a:noFill/>
          </a:ln>
        </p:spPr>
        <p:txBody>
          <a:bodyPr wrap="square" rtlCol="0">
            <a:spAutoFit/>
          </a:bodyPr>
          <a:lstStyle/>
          <a:p>
            <a:r>
              <a:rPr lang="en-US" dirty="0"/>
              <a:t>Recall / Sensitivity: the proportion of </a:t>
            </a:r>
            <a:r>
              <a:rPr lang="en-US" i="1" dirty="0"/>
              <a:t>actual positive instances</a:t>
            </a:r>
            <a:r>
              <a:rPr lang="en-US" dirty="0"/>
              <a:t> (target variable value of 1) that were correctly predicted</a:t>
            </a:r>
          </a:p>
          <a:p>
            <a:endParaRPr lang="en-US" dirty="0"/>
          </a:p>
          <a:p>
            <a:r>
              <a:rPr lang="en-US" dirty="0"/>
              <a:t>Specificity: the proportion of </a:t>
            </a:r>
            <a:r>
              <a:rPr lang="en-US" i="1" dirty="0"/>
              <a:t>actual negative instances </a:t>
            </a:r>
            <a:r>
              <a:rPr lang="en-US" dirty="0"/>
              <a:t>(target variable value of 0) that were correctly predicted</a:t>
            </a:r>
          </a:p>
        </p:txBody>
      </p:sp>
    </p:spTree>
    <p:extLst>
      <p:ext uri="{BB962C8B-B14F-4D97-AF65-F5344CB8AC3E}">
        <p14:creationId xmlns:p14="http://schemas.microsoft.com/office/powerpoint/2010/main" val="172650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4224100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TextBox 2">
            <a:extLst>
              <a:ext uri="{FF2B5EF4-FFF2-40B4-BE49-F238E27FC236}">
                <a16:creationId xmlns:a16="http://schemas.microsoft.com/office/drawing/2014/main" id="{24D67A70-B1BE-D54A-A350-4AE4ED2BD400}"/>
              </a:ext>
            </a:extLst>
          </p:cNvPr>
          <p:cNvSpPr txBox="1"/>
          <p:nvPr/>
        </p:nvSpPr>
        <p:spPr>
          <a:xfrm>
            <a:off x="1598613" y="1524000"/>
            <a:ext cx="9677399" cy="4847994"/>
          </a:xfrm>
          <a:prstGeom prst="rect">
            <a:avLst/>
          </a:prstGeom>
          <a:noFill/>
        </p:spPr>
        <p:txBody>
          <a:bodyPr wrap="square" rtlCol="0">
            <a:spAutoFit/>
          </a:bodyPr>
          <a:lstStyle/>
          <a:p>
            <a:pPr marL="285750" indent="-285750">
              <a:lnSpc>
                <a:spcPct val="150000"/>
              </a:lnSpc>
              <a:buFont typeface="Wingdings" pitchFamily="2" charset="2"/>
              <a:buChar char="Ø"/>
            </a:pPr>
            <a:r>
              <a:rPr lang="en-US" sz="1600" dirty="0"/>
              <a:t>The artificial neural network model had better accuracy and higher specificity</a:t>
            </a:r>
          </a:p>
          <a:p>
            <a:pPr marL="285750" indent="-285750">
              <a:lnSpc>
                <a:spcPct val="150000"/>
              </a:lnSpc>
              <a:buFont typeface="Wingdings" pitchFamily="2" charset="2"/>
              <a:buChar char="Ø"/>
            </a:pPr>
            <a:r>
              <a:rPr lang="en-US" sz="1600" dirty="0"/>
              <a:t>Logistic regression model had better precision and higher sensitivity</a:t>
            </a:r>
          </a:p>
          <a:p>
            <a:pPr marL="285750" indent="-285750">
              <a:lnSpc>
                <a:spcPct val="150000"/>
              </a:lnSpc>
              <a:buFont typeface="Wingdings" pitchFamily="2" charset="2"/>
              <a:buChar char="Ø"/>
            </a:pPr>
            <a:r>
              <a:rPr lang="en-US" sz="1600" dirty="0"/>
              <a:t>Financial institutions must decide for themselves what level of risk they are willing to assume when issuing a loan because they must balance the benefits of generating a profit from the interest payments with the potential risk of not recovering the full amount of the loan</a:t>
            </a:r>
          </a:p>
          <a:p>
            <a:pPr marL="285750" indent="-285750">
              <a:lnSpc>
                <a:spcPct val="150000"/>
              </a:lnSpc>
              <a:buFont typeface="Wingdings" pitchFamily="2" charset="2"/>
              <a:buChar char="Ø"/>
            </a:pPr>
            <a:r>
              <a:rPr lang="en-US" sz="1600" dirty="0"/>
              <a:t>If the financial institution is most concerned with being able to correctly predict that the applicant will default on the loan, logistic regression yielded the better model. Downside of a model with high sensitivity and low specificity: higher rate of false positives (loss of potential profits)</a:t>
            </a:r>
          </a:p>
          <a:p>
            <a:pPr marL="285750" indent="-285750">
              <a:lnSpc>
                <a:spcPct val="150000"/>
              </a:lnSpc>
              <a:buFont typeface="Wingdings" pitchFamily="2" charset="2"/>
              <a:buChar char="Ø"/>
            </a:pPr>
            <a:r>
              <a:rPr lang="en-US" sz="1600" dirty="0"/>
              <a:t>If the financial institution is most concerned with being able to correctly predict that the applicant will repay the loan in full, the artificial neural network yielded the better model. Downside of a model with high specificity and low sensitivity: higher rate of false negatives (more instances of default)</a:t>
            </a:r>
          </a:p>
          <a:p>
            <a:pPr marL="285750" indent="-285750">
              <a:lnSpc>
                <a:spcPct val="150000"/>
              </a:lnSpc>
              <a:buFont typeface="Wingdings" pitchFamily="2" charset="2"/>
              <a:buChar char="Ø"/>
            </a:pPr>
            <a:r>
              <a:rPr lang="en-US" sz="1600" dirty="0"/>
              <a:t>Dataset only contained 39,718 loans for training and testing purposes, and the true predictive power of artificial neural networks is realized with extremely large datasets</a:t>
            </a:r>
          </a:p>
        </p:txBody>
      </p:sp>
    </p:spTree>
    <p:extLst>
      <p:ext uri="{BB962C8B-B14F-4D97-AF65-F5344CB8AC3E}">
        <p14:creationId xmlns:p14="http://schemas.microsoft.com/office/powerpoint/2010/main" val="73642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2039440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Rectangle 2">
            <a:extLst>
              <a:ext uri="{FF2B5EF4-FFF2-40B4-BE49-F238E27FC236}">
                <a16:creationId xmlns:a16="http://schemas.microsoft.com/office/drawing/2014/main" id="{308CF799-7EF2-1645-BEC9-3C607B0E66CE}"/>
              </a:ext>
            </a:extLst>
          </p:cNvPr>
          <p:cNvSpPr/>
          <p:nvPr/>
        </p:nvSpPr>
        <p:spPr>
          <a:xfrm>
            <a:off x="1598613" y="1443841"/>
            <a:ext cx="9601200" cy="5063694"/>
          </a:xfrm>
          <a:prstGeom prst="rect">
            <a:avLst/>
          </a:prstGeom>
        </p:spPr>
        <p:txBody>
          <a:bodyPr wrap="square">
            <a:spAutoFit/>
          </a:bodyPr>
          <a:lstStyle/>
          <a:p>
            <a:pPr marL="342900" marR="0" lvl="0" indent="-342900">
              <a:lnSpc>
                <a:spcPct val="120000"/>
              </a:lnSpc>
              <a:spcBef>
                <a:spcPts val="0"/>
              </a:spcBef>
              <a:spcAft>
                <a:spcPts val="0"/>
              </a:spcAft>
              <a:buSzPct val="100000"/>
              <a:buFont typeface="+mj-lt"/>
              <a:buAutoNum type="arabicPeriod"/>
            </a:pPr>
            <a:r>
              <a:rPr lang="en-US" sz="1600" dirty="0" err="1">
                <a:latin typeface="Times New Roman" panose="02020603050405020304" pitchFamily="18" charset="0"/>
                <a:ea typeface="Calibri" panose="020F0502020204030204" pitchFamily="34" charset="0"/>
                <a:cs typeface="Times New Roman" panose="02020603050405020304" pitchFamily="18" charset="0"/>
              </a:rPr>
              <a:t>Brixius</a:t>
            </a:r>
            <a:r>
              <a:rPr lang="en-US" sz="1600" dirty="0">
                <a:latin typeface="Times New Roman" panose="02020603050405020304" pitchFamily="18" charset="0"/>
                <a:ea typeface="Calibri" panose="020F0502020204030204" pitchFamily="34" charset="0"/>
                <a:cs typeface="Times New Roman" panose="02020603050405020304" pitchFamily="18" charset="0"/>
              </a:rPr>
              <a:t>, Nathan. “The Logit and Sigmoid Functions.” </a:t>
            </a:r>
            <a:r>
              <a:rPr lang="en-US" sz="1600" i="1" dirty="0">
                <a:latin typeface="Times New Roman" panose="02020603050405020304" pitchFamily="18" charset="0"/>
                <a:ea typeface="Calibri" panose="020F0502020204030204" pitchFamily="34" charset="0"/>
                <a:cs typeface="Times New Roman" panose="02020603050405020304" pitchFamily="18" charset="0"/>
              </a:rPr>
              <a:t>Nathan </a:t>
            </a:r>
            <a:r>
              <a:rPr lang="en-US" sz="1600" i="1" dirty="0" err="1">
                <a:latin typeface="Times New Roman" panose="02020603050405020304" pitchFamily="18" charset="0"/>
                <a:ea typeface="Calibri" panose="020F0502020204030204" pitchFamily="34" charset="0"/>
                <a:cs typeface="Times New Roman" panose="02020603050405020304" pitchFamily="18" charset="0"/>
              </a:rPr>
              <a:t>Brixius</a:t>
            </a:r>
            <a:r>
              <a:rPr lang="en-US" sz="1600" dirty="0">
                <a:latin typeface="Times New Roman" panose="02020603050405020304" pitchFamily="18" charset="0"/>
                <a:ea typeface="Calibri" panose="020F0502020204030204" pitchFamily="34" charset="0"/>
                <a:cs typeface="Times New Roman" panose="02020603050405020304" pitchFamily="18" charset="0"/>
              </a:rPr>
              <a:t>, 30 Jan. 2019,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nathanbrixius.wordpress.com</a:t>
            </a:r>
            <a:r>
              <a:rPr lang="en-US" sz="1600" dirty="0">
                <a:latin typeface="Times New Roman" panose="02020603050405020304" pitchFamily="18" charset="0"/>
                <a:ea typeface="Calibri" panose="020F0502020204030204" pitchFamily="34" charset="0"/>
                <a:cs typeface="Times New Roman" panose="02020603050405020304" pitchFamily="18" charset="0"/>
              </a:rPr>
              <a:t>/2016/06/04/functions-</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-have-known-logit-and-sigmoid/.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0"/>
              </a:spcAft>
              <a:buSzPct val="100000"/>
              <a:buFont typeface="+mj-lt"/>
              <a:buAutoNum type="arabicPeriod"/>
            </a:pPr>
            <a:r>
              <a:rPr lang="en-US" sz="1600" dirty="0" err="1">
                <a:latin typeface="Times New Roman" panose="02020603050405020304" pitchFamily="18" charset="0"/>
                <a:ea typeface="Calibri" panose="020F0502020204030204" pitchFamily="34" charset="0"/>
                <a:cs typeface="Times New Roman" panose="02020603050405020304" pitchFamily="18" charset="0"/>
              </a:rPr>
              <a:t>Eletter</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Shorouq</a:t>
            </a:r>
            <a:r>
              <a:rPr lang="en-US" sz="1600" dirty="0">
                <a:latin typeface="Times New Roman" panose="02020603050405020304" pitchFamily="18" charset="0"/>
                <a:ea typeface="Calibri" panose="020F0502020204030204" pitchFamily="34" charset="0"/>
                <a:cs typeface="Times New Roman" panose="02020603050405020304" pitchFamily="18" charset="0"/>
              </a:rPr>
              <a:t> &amp; Yaseen, Saad &amp; </a:t>
            </a:r>
            <a:r>
              <a:rPr lang="en-US" sz="1600" dirty="0" err="1">
                <a:latin typeface="Times New Roman" panose="02020603050405020304" pitchFamily="18" charset="0"/>
                <a:ea typeface="Calibri" panose="020F0502020204030204" pitchFamily="34" charset="0"/>
                <a:cs typeface="Times New Roman" panose="02020603050405020304" pitchFamily="18" charset="0"/>
              </a:rPr>
              <a:t>Elrefae</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Ghaleb</a:t>
            </a:r>
            <a:r>
              <a:rPr lang="en-US" sz="1600" dirty="0">
                <a:latin typeface="Times New Roman" panose="02020603050405020304" pitchFamily="18" charset="0"/>
                <a:ea typeface="Calibri" panose="020F0502020204030204" pitchFamily="34" charset="0"/>
                <a:cs typeface="Times New Roman" panose="02020603050405020304" pitchFamily="18" charset="0"/>
              </a:rPr>
              <a:t>. 2010. Neuro-Based Artificial Intelligence Model for Loan Decisions. </a:t>
            </a:r>
            <a:r>
              <a:rPr lang="en-US" sz="1600" i="1" dirty="0">
                <a:latin typeface="Times New Roman" panose="02020603050405020304" pitchFamily="18" charset="0"/>
                <a:ea typeface="Calibri" panose="020F0502020204030204" pitchFamily="34" charset="0"/>
                <a:cs typeface="Times New Roman" panose="02020603050405020304" pitchFamily="18" charset="0"/>
              </a:rPr>
              <a:t>American Journal of Economics and Business Administration</a:t>
            </a:r>
            <a:r>
              <a:rPr lang="en-US" sz="1600" dirty="0">
                <a:latin typeface="Times New Roman" panose="02020603050405020304" pitchFamily="18" charset="0"/>
                <a:ea typeface="Calibri" panose="020F0502020204030204" pitchFamily="34" charset="0"/>
                <a:cs typeface="Times New Roman" panose="02020603050405020304" pitchFamily="18" charset="0"/>
              </a:rPr>
              <a:t> 2, 1 (Jan. 2010), 27-34. DOI: 10.3844/ajebasp.2010.27.34.</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0"/>
              </a:spcAft>
              <a:buSzPct val="100000"/>
              <a:buFont typeface="+mj-lt"/>
              <a:buAutoNum type="arabicPeriod"/>
            </a:pPr>
            <a:r>
              <a:rPr lang="en-US" sz="1600" dirty="0" err="1">
                <a:latin typeface="Times New Roman" panose="02020603050405020304" pitchFamily="18" charset="0"/>
                <a:ea typeface="Calibri" panose="020F0502020204030204" pitchFamily="34" charset="0"/>
                <a:cs typeface="Times New Roman" panose="02020603050405020304" pitchFamily="18" charset="0"/>
              </a:rPr>
              <a:t>Handzic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Meliha</a:t>
            </a:r>
            <a:r>
              <a:rPr lang="en-US" sz="1600" dirty="0">
                <a:latin typeface="Times New Roman" panose="02020603050405020304" pitchFamily="18" charset="0"/>
                <a:ea typeface="Calibri" panose="020F0502020204030204" pitchFamily="34" charset="0"/>
                <a:cs typeface="Times New Roman" panose="02020603050405020304" pitchFamily="18" charset="0"/>
              </a:rPr>
              <a:t> &amp; Aurum,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Aybüke</a:t>
            </a:r>
            <a:r>
              <a:rPr lang="en-US" sz="1600" dirty="0">
                <a:latin typeface="Times New Roman" panose="02020603050405020304" pitchFamily="18" charset="0"/>
                <a:ea typeface="Calibri" panose="020F0502020204030204" pitchFamily="34" charset="0"/>
                <a:cs typeface="Times New Roman" panose="02020603050405020304" pitchFamily="18" charset="0"/>
              </a:rPr>
              <a:t>. 2001. Knowledge Discovery: Some Empirical Evidence and Directions for Future Research. 70. DOI: 10.1007/978-3-642-57547-1_86.</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buSzPct val="100000"/>
              <a:buFont typeface="+mj-lt"/>
              <a:buAutoNum type="arabicPeriod"/>
            </a:pPr>
            <a:r>
              <a:rPr lang="en-US" sz="1600" dirty="0">
                <a:latin typeface="Times New Roman" panose="02020603050405020304" pitchFamily="18" charset="0"/>
                <a:ea typeface="Times New Roman" panose="02020603050405020304" pitchFamily="18" charset="0"/>
              </a:rPr>
              <a:t>“Initializing and Accessing Bias with </a:t>
            </a:r>
            <a:r>
              <a:rPr lang="en-US" sz="1600" dirty="0" err="1">
                <a:latin typeface="Times New Roman" panose="02020603050405020304" pitchFamily="18" charset="0"/>
                <a:ea typeface="Times New Roman" panose="02020603050405020304" pitchFamily="18" charset="0"/>
              </a:rPr>
              <a:t>Keras</a:t>
            </a:r>
            <a:r>
              <a:rPr lang="en-US" sz="1600" dirty="0">
                <a:latin typeface="Times New Roman" panose="02020603050405020304" pitchFamily="18" charset="0"/>
                <a:ea typeface="Times New Roman" panose="02020603050405020304" pitchFamily="18" charset="0"/>
              </a:rPr>
              <a:t>.” </a:t>
            </a:r>
            <a:r>
              <a:rPr lang="en-US" sz="1600" i="1" dirty="0" err="1">
                <a:latin typeface="Times New Roman" panose="02020603050405020304" pitchFamily="18" charset="0"/>
                <a:ea typeface="Times New Roman" panose="02020603050405020304" pitchFamily="18" charset="0"/>
              </a:rPr>
              <a:t>Deeplizard</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deeplizard.com</a:t>
            </a:r>
            <a:r>
              <a:rPr lang="en-US" sz="1600" dirty="0">
                <a:latin typeface="Times New Roman" panose="02020603050405020304" pitchFamily="18" charset="0"/>
                <a:ea typeface="Times New Roman" panose="02020603050405020304" pitchFamily="18" charset="0"/>
              </a:rPr>
              <a:t>/learn/video/zralyi2Ft20. </a:t>
            </a:r>
          </a:p>
          <a:p>
            <a:pPr marL="342900" marR="0" lvl="0" indent="-342900">
              <a:lnSpc>
                <a:spcPct val="120000"/>
              </a:lnSpc>
              <a:spcBef>
                <a:spcPts val="0"/>
              </a:spcBef>
              <a:spcAft>
                <a:spcPts val="0"/>
              </a:spcAft>
              <a:buSzPct val="100000"/>
              <a:buFont typeface="+mj-lt"/>
              <a:buAutoNum type="arabicPeriod"/>
            </a:pPr>
            <a:r>
              <a:rPr lang="en-US" sz="1600" dirty="0" err="1">
                <a:latin typeface="Times New Roman" panose="02020603050405020304" pitchFamily="18" charset="0"/>
                <a:ea typeface="Calibri" panose="020F0502020204030204" pitchFamily="34" charset="0"/>
                <a:cs typeface="Times New Roman" panose="02020603050405020304" pitchFamily="18" charset="0"/>
              </a:rPr>
              <a:t>Jepkemei</a:t>
            </a:r>
            <a:r>
              <a:rPr lang="en-US" sz="1600" dirty="0">
                <a:latin typeface="Times New Roman" panose="02020603050405020304" pitchFamily="18" charset="0"/>
                <a:ea typeface="Calibri" panose="020F0502020204030204" pitchFamily="34" charset="0"/>
                <a:cs typeface="Times New Roman" panose="02020603050405020304" pitchFamily="18" charset="0"/>
              </a:rPr>
              <a:t>, Betty. 2019. Effectiveness of Artificial Neural Network in Credit Risk Analysis. </a:t>
            </a:r>
            <a:r>
              <a:rPr lang="en-US" sz="1600" i="1" dirty="0">
                <a:latin typeface="Times New Roman" panose="02020603050405020304" pitchFamily="18" charset="0"/>
                <a:ea typeface="Calibri" panose="020F0502020204030204" pitchFamily="34" charset="0"/>
                <a:cs typeface="Times New Roman" panose="02020603050405020304" pitchFamily="18" charset="0"/>
              </a:rPr>
              <a:t>International Journal of Scientific &amp; Engineering Research </a:t>
            </a:r>
            <a:r>
              <a:rPr lang="en-US" sz="1600" dirty="0">
                <a:latin typeface="Times New Roman" panose="02020603050405020304" pitchFamily="18" charset="0"/>
                <a:ea typeface="Calibri" panose="020F0502020204030204" pitchFamily="34" charset="0"/>
                <a:cs typeface="Times New Roman" panose="02020603050405020304" pitchFamily="18" charset="0"/>
              </a:rPr>
              <a:t>10, 7 (June 2019).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buSzPct val="100000"/>
              <a:buFont typeface="+mj-lt"/>
              <a:buAutoNum type="arabicPeriod"/>
            </a:pPr>
            <a:r>
              <a:rPr lang="en-US" sz="1600" dirty="0">
                <a:latin typeface="Times New Roman" panose="02020603050405020304" pitchFamily="18" charset="0"/>
                <a:ea typeface="Times New Roman" panose="02020603050405020304" pitchFamily="18" charset="0"/>
              </a:rPr>
              <a:t>Jordan, Jeremy. “Neural Networks: Representation.” </a:t>
            </a:r>
            <a:r>
              <a:rPr lang="en-US" sz="1600" i="1" dirty="0">
                <a:latin typeface="Times New Roman" panose="02020603050405020304" pitchFamily="18" charset="0"/>
                <a:ea typeface="Times New Roman" panose="02020603050405020304" pitchFamily="18" charset="0"/>
              </a:rPr>
              <a:t>Jeremy Jordan</a:t>
            </a:r>
            <a:r>
              <a:rPr lang="en-US" sz="1600" dirty="0">
                <a:latin typeface="Times New Roman" panose="02020603050405020304" pitchFamily="18" charset="0"/>
                <a:ea typeface="Times New Roman" panose="02020603050405020304" pitchFamily="18" charset="0"/>
              </a:rPr>
              <a:t>, Jeremy Jordan, 26 Jan. 2018, </a:t>
            </a:r>
            <a:r>
              <a:rPr lang="en-US" sz="1600" dirty="0" err="1">
                <a:latin typeface="Times New Roman" panose="02020603050405020304" pitchFamily="18" charset="0"/>
                <a:ea typeface="Times New Roman" panose="02020603050405020304" pitchFamily="18" charset="0"/>
              </a:rPr>
              <a:t>www.jeremyjordan.me</a:t>
            </a:r>
            <a:r>
              <a:rPr lang="en-US" sz="1600" dirty="0">
                <a:latin typeface="Times New Roman" panose="02020603050405020304" pitchFamily="18" charset="0"/>
                <a:ea typeface="Times New Roman" panose="02020603050405020304" pitchFamily="18" charset="0"/>
              </a:rPr>
              <a:t>/intro-to-neural-networks/. </a:t>
            </a:r>
          </a:p>
          <a:p>
            <a:pPr marL="342900" marR="0" lvl="0" indent="-342900">
              <a:lnSpc>
                <a:spcPct val="120000"/>
              </a:lnSpc>
              <a:buSzPct val="100000"/>
              <a:buFont typeface="+mj-lt"/>
              <a:buAutoNum type="arabicPeriod"/>
            </a:pPr>
            <a:r>
              <a:rPr lang="en-US" sz="1600" dirty="0" err="1">
                <a:latin typeface="Times New Roman" panose="02020603050405020304" pitchFamily="18" charset="0"/>
                <a:ea typeface="Times New Roman" panose="02020603050405020304" pitchFamily="18" charset="0"/>
              </a:rPr>
              <a:t>Keras</a:t>
            </a:r>
            <a:r>
              <a:rPr lang="en-US" sz="1600" dirty="0">
                <a:latin typeface="Times New Roman" panose="02020603050405020304" pitchFamily="18" charset="0"/>
                <a:ea typeface="Times New Roman" panose="02020603050405020304" pitchFamily="18" charset="0"/>
              </a:rPr>
              <a:t> Team. “</a:t>
            </a:r>
            <a:r>
              <a:rPr lang="en-US" sz="1600" dirty="0" err="1">
                <a:latin typeface="Times New Roman" panose="02020603050405020304" pitchFamily="18" charset="0"/>
                <a:ea typeface="Times New Roman" panose="02020603050405020304" pitchFamily="18" charset="0"/>
              </a:rPr>
              <a:t>Keras</a:t>
            </a:r>
            <a:r>
              <a:rPr lang="en-US" sz="1600" dirty="0">
                <a:latin typeface="Times New Roman" panose="02020603050405020304" pitchFamily="18" charset="0"/>
                <a:ea typeface="Times New Roman" panose="02020603050405020304" pitchFamily="18" charset="0"/>
              </a:rPr>
              <a:t> Documentation: Layer Weight Initializers.” </a:t>
            </a:r>
            <a:r>
              <a:rPr lang="en-US" sz="1600" i="1" dirty="0" err="1">
                <a:latin typeface="Times New Roman" panose="02020603050405020304" pitchFamily="18" charset="0"/>
                <a:ea typeface="Times New Roman" panose="02020603050405020304" pitchFamily="18" charset="0"/>
              </a:rPr>
              <a:t>Keras</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keras.io</a:t>
            </a:r>
            <a:r>
              <a:rPr lang="en-US" sz="1600" dirty="0">
                <a:latin typeface="Times New Roman" panose="02020603050405020304" pitchFamily="18" charset="0"/>
                <a:ea typeface="Times New Roman" panose="02020603050405020304" pitchFamily="18" charset="0"/>
              </a:rPr>
              <a:t>/</a:t>
            </a:r>
            <a:r>
              <a:rPr lang="en-US" sz="1600" dirty="0" err="1">
                <a:latin typeface="Times New Roman" panose="02020603050405020304" pitchFamily="18" charset="0"/>
                <a:ea typeface="Times New Roman" panose="02020603050405020304" pitchFamily="18" charset="0"/>
              </a:rPr>
              <a:t>api</a:t>
            </a:r>
            <a:r>
              <a:rPr lang="en-US" sz="1600" dirty="0">
                <a:latin typeface="Times New Roman" panose="02020603050405020304" pitchFamily="18" charset="0"/>
                <a:ea typeface="Times New Roman" panose="02020603050405020304" pitchFamily="18" charset="0"/>
              </a:rPr>
              <a:t>/layers/initializers/. </a:t>
            </a:r>
          </a:p>
          <a:p>
            <a:pPr marL="342900" indent="-342900">
              <a:lnSpc>
                <a:spcPct val="120000"/>
              </a:lnSpc>
              <a:buSzPct val="100000"/>
              <a:buFont typeface="+mj-lt"/>
              <a:buAutoNum type="arabicPeriod"/>
            </a:pPr>
            <a:r>
              <a:rPr lang="en-US" sz="1600" dirty="0" err="1">
                <a:latin typeface="Times New Roman" panose="02020603050405020304" pitchFamily="18" charset="0"/>
                <a:ea typeface="Times New Roman" panose="02020603050405020304" pitchFamily="18" charset="0"/>
              </a:rPr>
              <a:t>Kostadinov</a:t>
            </a:r>
            <a:r>
              <a:rPr lang="en-US" sz="1600" dirty="0">
                <a:latin typeface="Times New Roman" panose="02020603050405020304" pitchFamily="18" charset="0"/>
                <a:ea typeface="Times New Roman" panose="02020603050405020304" pitchFamily="18" charset="0"/>
              </a:rPr>
              <a:t>, S. (2019, August 12). Understanding Backpropagation Algorithm. Retrieved October 25, 2020, from https://</a:t>
            </a:r>
            <a:r>
              <a:rPr lang="en-US" sz="1600" dirty="0" err="1">
                <a:latin typeface="Times New Roman" panose="02020603050405020304" pitchFamily="18" charset="0"/>
                <a:ea typeface="Times New Roman" panose="02020603050405020304" pitchFamily="18" charset="0"/>
              </a:rPr>
              <a:t>towardsdatascience.com</a:t>
            </a:r>
            <a:r>
              <a:rPr lang="en-US" sz="1600" dirty="0">
                <a:latin typeface="Times New Roman" panose="02020603050405020304" pitchFamily="18" charset="0"/>
                <a:ea typeface="Times New Roman" panose="02020603050405020304" pitchFamily="18" charset="0"/>
              </a:rPr>
              <a:t>/understanding-backpropagation-algorithm-7bb3aa2f95fd</a:t>
            </a:r>
          </a:p>
          <a:p>
            <a:pPr marL="342900" marR="0" lvl="0" indent="-342900">
              <a:lnSpc>
                <a:spcPct val="120000"/>
              </a:lnSpc>
              <a:buSzPct val="100000"/>
              <a:buFont typeface="+mj-lt"/>
              <a:buAutoNum type="arabicPeriod"/>
            </a:pPr>
            <a:endParaRPr lang="en-US"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28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Rectangle 2">
            <a:extLst>
              <a:ext uri="{FF2B5EF4-FFF2-40B4-BE49-F238E27FC236}">
                <a16:creationId xmlns:a16="http://schemas.microsoft.com/office/drawing/2014/main" id="{308CF799-7EF2-1645-BEC9-3C607B0E66CE}"/>
              </a:ext>
            </a:extLst>
          </p:cNvPr>
          <p:cNvSpPr/>
          <p:nvPr/>
        </p:nvSpPr>
        <p:spPr>
          <a:xfrm>
            <a:off x="1598612" y="1440251"/>
            <a:ext cx="9677400" cy="4503349"/>
          </a:xfrm>
          <a:prstGeom prst="rect">
            <a:avLst/>
          </a:prstGeom>
        </p:spPr>
        <p:txBody>
          <a:bodyPr wrap="square">
            <a:spAutoFit/>
          </a:bodyPr>
          <a:lstStyle/>
          <a:p>
            <a:pPr marL="342900" marR="0" lvl="0" indent="-342900">
              <a:lnSpc>
                <a:spcPct val="120000"/>
              </a:lnSpc>
              <a:buSzPct val="100000"/>
              <a:buFont typeface="+mj-lt"/>
              <a:buAutoNum type="arabicPeriod" startAt="9"/>
            </a:pPr>
            <a:r>
              <a:rPr lang="en-US" sz="1600" dirty="0">
                <a:latin typeface="Times New Roman" panose="02020603050405020304" pitchFamily="18" charset="0"/>
                <a:ea typeface="Times New Roman" panose="02020603050405020304" pitchFamily="18" charset="0"/>
              </a:rPr>
              <a:t>Mulla, Zeeshan. “Cost, Activation, Loss Function|| Neural Network|| Deep Learning. What Are These?” </a:t>
            </a:r>
            <a:r>
              <a:rPr lang="en-US" sz="1600" i="1" dirty="0">
                <a:latin typeface="Times New Roman" panose="02020603050405020304" pitchFamily="18" charset="0"/>
                <a:ea typeface="Times New Roman" panose="02020603050405020304" pitchFamily="18" charset="0"/>
              </a:rPr>
              <a:t>Medium</a:t>
            </a:r>
            <a:r>
              <a:rPr lang="en-US" sz="1600" dirty="0">
                <a:latin typeface="Times New Roman" panose="02020603050405020304" pitchFamily="18" charset="0"/>
                <a:ea typeface="Times New Roman" panose="02020603050405020304" pitchFamily="18" charset="0"/>
              </a:rPr>
              <a:t>, Medium, 5 May 2020, </a:t>
            </a:r>
            <a:r>
              <a:rPr lang="en-US" sz="1600" dirty="0" err="1">
                <a:latin typeface="Times New Roman" panose="02020603050405020304" pitchFamily="18" charset="0"/>
                <a:ea typeface="Times New Roman" panose="02020603050405020304" pitchFamily="18" charset="0"/>
              </a:rPr>
              <a:t>medium.com</a:t>
            </a:r>
            <a:r>
              <a:rPr lang="en-US" sz="1600" dirty="0">
                <a:latin typeface="Times New Roman" panose="02020603050405020304" pitchFamily="18" charset="0"/>
                <a:ea typeface="Times New Roman" panose="02020603050405020304" pitchFamily="18" charset="0"/>
              </a:rPr>
              <a:t>/@</a:t>
            </a:r>
            <a:r>
              <a:rPr lang="en-US" sz="1600" dirty="0" err="1">
                <a:latin typeface="Times New Roman" panose="02020603050405020304" pitchFamily="18" charset="0"/>
                <a:ea typeface="Times New Roman" panose="02020603050405020304" pitchFamily="18" charset="0"/>
              </a:rPr>
              <a:t>zeeshanmulla</a:t>
            </a:r>
            <a:r>
              <a:rPr lang="en-US" sz="1600" dirty="0">
                <a:latin typeface="Times New Roman" panose="02020603050405020304" pitchFamily="18" charset="0"/>
                <a:ea typeface="Times New Roman" panose="02020603050405020304" pitchFamily="18" charset="0"/>
              </a:rPr>
              <a:t>/cost-activation-loss-function-neural-network-deep-learning-what-are-these-91167825a4de. </a:t>
            </a:r>
          </a:p>
          <a:p>
            <a:pPr marL="342900" marR="0" lvl="0" indent="-342900">
              <a:lnSpc>
                <a:spcPct val="120000"/>
              </a:lnSpc>
              <a:spcBef>
                <a:spcPts val="0"/>
              </a:spcBef>
              <a:spcAft>
                <a:spcPts val="0"/>
              </a:spcAft>
              <a:buSzPct val="100000"/>
              <a:buFont typeface="+mj-lt"/>
              <a:buAutoNum type="arabicPeriod" startAt="9"/>
            </a:pPr>
            <a:r>
              <a:rPr lang="en-US" sz="1600" dirty="0" err="1">
                <a:latin typeface="Times New Roman" panose="02020603050405020304" pitchFamily="18" charset="0"/>
                <a:ea typeface="Calibri" panose="020F0502020204030204" pitchFamily="34" charset="0"/>
                <a:cs typeface="Times New Roman" panose="02020603050405020304" pitchFamily="18" charset="0"/>
              </a:rPr>
              <a:t>Schoonjans</a:t>
            </a:r>
            <a:r>
              <a:rPr lang="en-US" sz="1600" dirty="0">
                <a:latin typeface="Times New Roman" panose="02020603050405020304" pitchFamily="18" charset="0"/>
                <a:ea typeface="Calibri" panose="020F0502020204030204" pitchFamily="34" charset="0"/>
                <a:cs typeface="Times New Roman" panose="02020603050405020304" pitchFamily="18" charset="0"/>
              </a:rPr>
              <a:t>, Frank. “Logistic Regression.” </a:t>
            </a:r>
            <a:r>
              <a:rPr lang="en-US" sz="1600" i="1" dirty="0" err="1">
                <a:latin typeface="Times New Roman" panose="02020603050405020304" pitchFamily="18" charset="0"/>
                <a:ea typeface="Calibri" panose="020F0502020204030204" pitchFamily="34" charset="0"/>
                <a:cs typeface="Times New Roman" panose="02020603050405020304" pitchFamily="18" charset="0"/>
              </a:rPr>
              <a:t>MedCalc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MedCalc</a:t>
            </a:r>
            <a:r>
              <a:rPr lang="en-US" sz="1600" dirty="0">
                <a:latin typeface="Times New Roman" panose="02020603050405020304" pitchFamily="18" charset="0"/>
                <a:ea typeface="Calibri" panose="020F0502020204030204" pitchFamily="34" charset="0"/>
                <a:cs typeface="Times New Roman" panose="02020603050405020304" pitchFamily="18" charset="0"/>
              </a:rPr>
              <a:t> Software, 1 July 2020, </a:t>
            </a:r>
            <a:r>
              <a:rPr lang="en-US" sz="1600" dirty="0" err="1">
                <a:latin typeface="Times New Roman" panose="02020603050405020304" pitchFamily="18" charset="0"/>
                <a:ea typeface="Calibri" panose="020F0502020204030204" pitchFamily="34" charset="0"/>
                <a:cs typeface="Times New Roman" panose="02020603050405020304" pitchFamily="18" charset="0"/>
              </a:rPr>
              <a:t>www.medcalc.org</a:t>
            </a:r>
            <a:r>
              <a:rPr lang="en-US" sz="1600" dirty="0">
                <a:latin typeface="Times New Roman" panose="02020603050405020304" pitchFamily="18" charset="0"/>
                <a:ea typeface="Calibri" panose="020F0502020204030204" pitchFamily="34" charset="0"/>
                <a:cs typeface="Times New Roman" panose="02020603050405020304" pitchFamily="18" charset="0"/>
              </a:rPr>
              <a:t>/manual/</a:t>
            </a:r>
            <a:r>
              <a:rPr lang="en-US" sz="1600" dirty="0" err="1">
                <a:latin typeface="Times New Roman" panose="02020603050405020304" pitchFamily="18" charset="0"/>
                <a:ea typeface="Calibri" panose="020F0502020204030204" pitchFamily="34" charset="0"/>
                <a:cs typeface="Times New Roman" panose="02020603050405020304" pitchFamily="18" charset="0"/>
              </a:rPr>
              <a:t>logistic_regression.php</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buSzPct val="100000"/>
              <a:buFont typeface="+mj-lt"/>
              <a:buAutoNum type="arabicPeriod" startAt="9"/>
            </a:pPr>
            <a:r>
              <a:rPr lang="en-US" sz="1600" dirty="0" err="1">
                <a:latin typeface="Times New Roman" panose="02020603050405020304" pitchFamily="18" charset="0"/>
                <a:ea typeface="Times New Roman" panose="02020603050405020304" pitchFamily="18" charset="0"/>
              </a:rPr>
              <a:t>Keras</a:t>
            </a:r>
            <a:r>
              <a:rPr lang="en-US" sz="1600" dirty="0">
                <a:latin typeface="Times New Roman" panose="02020603050405020304" pitchFamily="18" charset="0"/>
                <a:ea typeface="Times New Roman" panose="02020603050405020304" pitchFamily="18" charset="0"/>
              </a:rPr>
              <a:t> Team. “</a:t>
            </a:r>
            <a:r>
              <a:rPr lang="en-US" sz="1600" dirty="0" err="1">
                <a:latin typeface="Times New Roman" panose="02020603050405020304" pitchFamily="18" charset="0"/>
                <a:ea typeface="Times New Roman" panose="02020603050405020304" pitchFamily="18" charset="0"/>
              </a:rPr>
              <a:t>Keras</a:t>
            </a:r>
            <a:r>
              <a:rPr lang="en-US" sz="1600" dirty="0">
                <a:latin typeface="Times New Roman" panose="02020603050405020304" pitchFamily="18" charset="0"/>
                <a:ea typeface="Times New Roman" panose="02020603050405020304" pitchFamily="18" charset="0"/>
              </a:rPr>
              <a:t> Documentation: Layer Weight Initializers.” </a:t>
            </a:r>
            <a:r>
              <a:rPr lang="en-US" sz="1600" i="1" dirty="0" err="1">
                <a:latin typeface="Times New Roman" panose="02020603050405020304" pitchFamily="18" charset="0"/>
                <a:ea typeface="Times New Roman" panose="02020603050405020304" pitchFamily="18" charset="0"/>
              </a:rPr>
              <a:t>Keras</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keras.io</a:t>
            </a:r>
            <a:r>
              <a:rPr lang="en-US" sz="1600" dirty="0">
                <a:latin typeface="Times New Roman" panose="02020603050405020304" pitchFamily="18" charset="0"/>
                <a:ea typeface="Times New Roman" panose="02020603050405020304" pitchFamily="18" charset="0"/>
              </a:rPr>
              <a:t>/</a:t>
            </a:r>
            <a:r>
              <a:rPr lang="en-US" sz="1600" dirty="0" err="1">
                <a:latin typeface="Times New Roman" panose="02020603050405020304" pitchFamily="18" charset="0"/>
                <a:ea typeface="Times New Roman" panose="02020603050405020304" pitchFamily="18" charset="0"/>
              </a:rPr>
              <a:t>api</a:t>
            </a:r>
            <a:r>
              <a:rPr lang="en-US" sz="1600" dirty="0">
                <a:latin typeface="Times New Roman" panose="02020603050405020304" pitchFamily="18" charset="0"/>
                <a:ea typeface="Times New Roman" panose="02020603050405020304" pitchFamily="18" charset="0"/>
              </a:rPr>
              <a:t>/layers/initializers/. </a:t>
            </a:r>
          </a:p>
          <a:p>
            <a:pPr marL="342900" marR="0" lvl="0" indent="-342900">
              <a:lnSpc>
                <a:spcPct val="120000"/>
              </a:lnSpc>
              <a:buSzPct val="100000"/>
              <a:buFont typeface="+mj-lt"/>
              <a:buAutoNum type="arabicPeriod" startAt="9"/>
            </a:pPr>
            <a:r>
              <a:rPr lang="en-US" sz="1600" dirty="0">
                <a:latin typeface="Times New Roman" panose="02020603050405020304" pitchFamily="18" charset="0"/>
                <a:ea typeface="Times New Roman" panose="02020603050405020304" pitchFamily="18" charset="0"/>
              </a:rPr>
              <a:t>Sharma, </a:t>
            </a:r>
            <a:r>
              <a:rPr lang="en-US" sz="1600" dirty="0" err="1">
                <a:latin typeface="Times New Roman" panose="02020603050405020304" pitchFamily="18" charset="0"/>
                <a:ea typeface="Times New Roman" panose="02020603050405020304" pitchFamily="18" charset="0"/>
              </a:rPr>
              <a:t>Avinash</a:t>
            </a:r>
            <a:r>
              <a:rPr lang="en-US" sz="1600" dirty="0">
                <a:latin typeface="Times New Roman" panose="02020603050405020304" pitchFamily="18" charset="0"/>
                <a:ea typeface="Times New Roman" panose="02020603050405020304" pitchFamily="18" charset="0"/>
              </a:rPr>
              <a:t> V. “Understanding Activation Functions in Neural Networks.” </a:t>
            </a:r>
            <a:r>
              <a:rPr lang="en-US" sz="1600" i="1" dirty="0">
                <a:latin typeface="Times New Roman" panose="02020603050405020304" pitchFamily="18" charset="0"/>
                <a:ea typeface="Times New Roman" panose="02020603050405020304" pitchFamily="18" charset="0"/>
              </a:rPr>
              <a:t>Medium</a:t>
            </a:r>
            <a:r>
              <a:rPr lang="en-US" sz="1600" dirty="0">
                <a:latin typeface="Times New Roman" panose="02020603050405020304" pitchFamily="18" charset="0"/>
                <a:ea typeface="Times New Roman" panose="02020603050405020304" pitchFamily="18" charset="0"/>
              </a:rPr>
              <a:t>, The Theory Of Everything, 30 Mar. 2017, </a:t>
            </a:r>
            <a:r>
              <a:rPr lang="en-US" sz="1600" dirty="0" err="1">
                <a:latin typeface="Times New Roman" panose="02020603050405020304" pitchFamily="18" charset="0"/>
                <a:ea typeface="Times New Roman" panose="02020603050405020304" pitchFamily="18" charset="0"/>
              </a:rPr>
              <a:t>medium.com</a:t>
            </a:r>
            <a:r>
              <a:rPr lang="en-US" sz="1600" dirty="0">
                <a:latin typeface="Times New Roman" panose="02020603050405020304" pitchFamily="18" charset="0"/>
                <a:ea typeface="Times New Roman" panose="02020603050405020304" pitchFamily="18" charset="0"/>
              </a:rPr>
              <a:t>/the-theory-of-everything/understanding-activation-functions-in-neural-networks-9491262884e0. </a:t>
            </a:r>
          </a:p>
          <a:p>
            <a:pPr marL="342900" marR="0" lvl="0" indent="-342900">
              <a:lnSpc>
                <a:spcPct val="120000"/>
              </a:lnSpc>
              <a:buSzPct val="100000"/>
              <a:buFont typeface="+mj-lt"/>
              <a:buAutoNum type="arabicPeriod" startAt="9"/>
            </a:pPr>
            <a:r>
              <a:rPr lang="en-US" sz="1600" dirty="0">
                <a:latin typeface="Times New Roman" panose="02020603050405020304" pitchFamily="18" charset="0"/>
                <a:ea typeface="Times New Roman" panose="02020603050405020304" pitchFamily="18" charset="0"/>
              </a:rPr>
              <a:t>Wijaya, C. Y. (2020, September 14). 5 SMOTE Techniques for Oversampling your Imbalance Data. Retrieved October 25, 2020, from https://</a:t>
            </a:r>
            <a:r>
              <a:rPr lang="en-US" sz="1600" dirty="0" err="1">
                <a:latin typeface="Times New Roman" panose="02020603050405020304" pitchFamily="18" charset="0"/>
                <a:ea typeface="Times New Roman" panose="02020603050405020304" pitchFamily="18" charset="0"/>
              </a:rPr>
              <a:t>towardsdatascience.com</a:t>
            </a:r>
            <a:r>
              <a:rPr lang="en-US" sz="1600" dirty="0">
                <a:latin typeface="Times New Roman" panose="02020603050405020304" pitchFamily="18" charset="0"/>
                <a:ea typeface="Times New Roman" panose="02020603050405020304" pitchFamily="18" charset="0"/>
              </a:rPr>
              <a:t>/5-smote-techniques-for-oversampling-your-imbalance-data-b8155bdbe2b5</a:t>
            </a:r>
          </a:p>
          <a:p>
            <a:pPr marL="342900" marR="0" lvl="0" indent="-342900">
              <a:lnSpc>
                <a:spcPct val="120000"/>
              </a:lnSpc>
              <a:spcBef>
                <a:spcPts val="0"/>
              </a:spcBef>
              <a:spcAft>
                <a:spcPts val="0"/>
              </a:spcAft>
              <a:buSzPct val="100000"/>
              <a:buFont typeface="+mj-lt"/>
              <a:buAutoNum type="arabicPeriod" startAt="9"/>
            </a:pPr>
            <a:r>
              <a:rPr lang="en-US" sz="1600" dirty="0">
                <a:latin typeface="Times New Roman" panose="02020603050405020304" pitchFamily="18" charset="0"/>
                <a:ea typeface="Calibri" panose="020F0502020204030204" pitchFamily="34" charset="0"/>
                <a:cs typeface="Times New Roman" panose="02020603050405020304" pitchFamily="18" charset="0"/>
              </a:rPr>
              <a:t>Zhu, Lin &amp; </a:t>
            </a:r>
            <a:r>
              <a:rPr lang="en-US" sz="1600" dirty="0" err="1">
                <a:latin typeface="Times New Roman" panose="02020603050405020304" pitchFamily="18" charset="0"/>
                <a:ea typeface="Calibri" panose="020F0502020204030204" pitchFamily="34" charset="0"/>
                <a:cs typeface="Times New Roman" panose="02020603050405020304" pitchFamily="18" charset="0"/>
              </a:rPr>
              <a:t>Qiu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Dafeng</a:t>
            </a:r>
            <a:r>
              <a:rPr lang="en-US" sz="1600" dirty="0">
                <a:latin typeface="Times New Roman" panose="02020603050405020304" pitchFamily="18" charset="0"/>
                <a:ea typeface="Calibri" panose="020F0502020204030204" pitchFamily="34" charset="0"/>
                <a:cs typeface="Times New Roman" panose="02020603050405020304" pitchFamily="18" charset="0"/>
              </a:rPr>
              <a:t> &amp; </a:t>
            </a:r>
            <a:r>
              <a:rPr lang="en-US" sz="1600" dirty="0" err="1">
                <a:latin typeface="Times New Roman" panose="02020603050405020304" pitchFamily="18" charset="0"/>
                <a:ea typeface="Calibri" panose="020F0502020204030204" pitchFamily="34" charset="0"/>
                <a:cs typeface="Times New Roman" panose="02020603050405020304" pitchFamily="18" charset="0"/>
              </a:rPr>
              <a:t>Ergu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Daji</a:t>
            </a:r>
            <a:r>
              <a:rPr lang="en-US" sz="1600" dirty="0">
                <a:latin typeface="Times New Roman" panose="02020603050405020304" pitchFamily="18" charset="0"/>
                <a:ea typeface="Calibri" panose="020F0502020204030204" pitchFamily="34" charset="0"/>
                <a:cs typeface="Times New Roman" panose="02020603050405020304" pitchFamily="18" charset="0"/>
              </a:rPr>
              <a:t> &amp; Ying, Cai &amp; Liu,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Kuiyi</a:t>
            </a:r>
            <a:r>
              <a:rPr lang="en-US" sz="1600" dirty="0">
                <a:latin typeface="Times New Roman" panose="02020603050405020304" pitchFamily="18" charset="0"/>
                <a:ea typeface="Calibri" panose="020F0502020204030204" pitchFamily="34" charset="0"/>
                <a:cs typeface="Times New Roman" panose="02020603050405020304" pitchFamily="18" charset="0"/>
              </a:rPr>
              <a:t>. 2019. A study on predicting loan default based on the random forest algorithm. </a:t>
            </a:r>
            <a:r>
              <a:rPr lang="en-US" sz="1600" i="1" dirty="0">
                <a:latin typeface="Times New Roman" panose="02020603050405020304" pitchFamily="18" charset="0"/>
                <a:ea typeface="Calibri" panose="020F0502020204030204" pitchFamily="34" charset="0"/>
                <a:cs typeface="Times New Roman" panose="02020603050405020304" pitchFamily="18" charset="0"/>
              </a:rPr>
              <a:t>Procedia Computer Science </a:t>
            </a:r>
            <a:r>
              <a:rPr lang="en-US" sz="1600" dirty="0">
                <a:latin typeface="Times New Roman" panose="02020603050405020304" pitchFamily="18" charset="0"/>
                <a:ea typeface="Calibri" panose="020F0502020204030204" pitchFamily="34" charset="0"/>
                <a:cs typeface="Times New Roman" panose="02020603050405020304" pitchFamily="18" charset="0"/>
              </a:rPr>
              <a:t>162 (Jan. 2019), 503-513. DOI: 10.1016/j.procs.2019.12.017.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3096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4440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829798" cy="758952"/>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5E28CAEF-A50D-9D46-9F3F-9BF4040FE7E3}"/>
              </a:ext>
            </a:extLst>
          </p:cNvPr>
          <p:cNvSpPr>
            <a:spLocks noGrp="1"/>
          </p:cNvSpPr>
          <p:nvPr>
            <p:ph sz="half" idx="1"/>
          </p:nvPr>
        </p:nvSpPr>
        <p:spPr>
          <a:xfrm>
            <a:off x="1522412" y="1447800"/>
            <a:ext cx="5943600" cy="4986853"/>
          </a:xfrm>
        </p:spPr>
        <p:txBody>
          <a:bodyPr>
            <a:normAutofit/>
          </a:bodyPr>
          <a:lstStyle/>
          <a:p>
            <a:pPr marL="0" indent="0">
              <a:buNone/>
            </a:pPr>
            <a:r>
              <a:rPr lang="en-US" dirty="0"/>
              <a:t>Relevance of Study</a:t>
            </a:r>
          </a:p>
          <a:p>
            <a:pPr lvl="1">
              <a:buFont typeface="Wingdings" pitchFamily="2" charset="2"/>
              <a:buChar char="Ø"/>
            </a:pPr>
            <a:r>
              <a:rPr lang="en-US" sz="1800" dirty="0"/>
              <a:t>The United States loan market is a multi-trillion-dollar industry</a:t>
            </a:r>
          </a:p>
          <a:p>
            <a:pPr lvl="1">
              <a:buFont typeface="Wingdings" pitchFamily="2" charset="2"/>
              <a:buChar char="Ø"/>
            </a:pPr>
            <a:r>
              <a:rPr lang="en-US" sz="1800" dirty="0"/>
              <a:t>Majority of Americans take out a loan from a financial institution at least once in their lives </a:t>
            </a:r>
          </a:p>
          <a:p>
            <a:pPr marL="0" indent="0">
              <a:buNone/>
            </a:pPr>
            <a:r>
              <a:rPr lang="en-US" dirty="0"/>
              <a:t>Loan Application Evaluation</a:t>
            </a:r>
          </a:p>
          <a:p>
            <a:pPr lvl="1">
              <a:buFont typeface="Wingdings" pitchFamily="2" charset="2"/>
              <a:buChar char="Ø"/>
            </a:pPr>
            <a:r>
              <a:rPr lang="en-US" sz="1800" dirty="0"/>
              <a:t>When evaluating a loan application, lenders must determine the applicant’s credit risk</a:t>
            </a:r>
          </a:p>
          <a:p>
            <a:pPr lvl="1">
              <a:buFont typeface="Wingdings" pitchFamily="2" charset="2"/>
              <a:buChar char="Ø"/>
            </a:pPr>
            <a:r>
              <a:rPr lang="en-US" sz="1800" dirty="0"/>
              <a:t>Lenders typically estimate an applicant’s credit risk by evaluating factors such as:</a:t>
            </a:r>
          </a:p>
          <a:p>
            <a:pPr marL="282575" lvl="1" indent="0">
              <a:buNone/>
            </a:pPr>
            <a:r>
              <a:rPr lang="en-US" sz="1800" dirty="0"/>
              <a:t>	Loan amount		Debt-to-income ratio</a:t>
            </a:r>
          </a:p>
          <a:p>
            <a:pPr marL="282575" lvl="1" indent="0">
              <a:buNone/>
            </a:pPr>
            <a:r>
              <a:rPr lang="en-US" sz="1800" dirty="0"/>
              <a:t>	Loan purpose		Employment history</a:t>
            </a:r>
          </a:p>
          <a:p>
            <a:pPr marL="282575" lvl="1" indent="0">
              <a:buNone/>
            </a:pPr>
            <a:r>
              <a:rPr lang="en-US" sz="1800" dirty="0"/>
              <a:t>	Loan interest rate		Credit history</a:t>
            </a:r>
          </a:p>
        </p:txBody>
      </p:sp>
      <p:pic>
        <p:nvPicPr>
          <p:cNvPr id="1026" name="Picture 2" descr="Same-Day Loans: What They Are &amp; How to Get Them">
            <a:extLst>
              <a:ext uri="{FF2B5EF4-FFF2-40B4-BE49-F238E27FC236}">
                <a16:creationId xmlns:a16="http://schemas.microsoft.com/office/drawing/2014/main" id="{4FC479D9-5BDF-7243-9140-24862F1B96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36822" y="2472254"/>
            <a:ext cx="3575197" cy="250797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0CF475-C52E-7B40-8A45-DBE97263F2AD}"/>
              </a:ext>
            </a:extLst>
          </p:cNvPr>
          <p:cNvSpPr txBox="1"/>
          <p:nvPr/>
        </p:nvSpPr>
        <p:spPr>
          <a:xfrm>
            <a:off x="7072132" y="1273215"/>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E758DA0-9823-624E-9E55-BC3EAB5C35B1}"/>
              </a:ext>
            </a:extLst>
          </p:cNvPr>
          <p:cNvSpPr txBox="1"/>
          <p:nvPr/>
        </p:nvSpPr>
        <p:spPr>
          <a:xfrm>
            <a:off x="7977019" y="5063054"/>
            <a:ext cx="3635000" cy="369332"/>
          </a:xfrm>
          <a:prstGeom prst="rect">
            <a:avLst/>
          </a:prstGeom>
          <a:noFill/>
        </p:spPr>
        <p:txBody>
          <a:bodyPr wrap="square" rtlCol="0">
            <a:spAutoFit/>
          </a:bodyPr>
          <a:lstStyle/>
          <a:p>
            <a:r>
              <a:rPr lang="en-US" sz="900" dirty="0"/>
              <a:t>Figure 1. Retrieved from https://</a:t>
            </a:r>
            <a:r>
              <a:rPr lang="en-US" sz="900" dirty="0" err="1"/>
              <a:t>wallethub.com</a:t>
            </a:r>
            <a:r>
              <a:rPr lang="en-US" sz="900" dirty="0"/>
              <a:t>/</a:t>
            </a:r>
            <a:r>
              <a:rPr lang="en-US" sz="900" dirty="0" err="1"/>
              <a:t>edu</a:t>
            </a:r>
            <a:r>
              <a:rPr lang="en-US" sz="900" dirty="0"/>
              <a:t>/pl/same-day-loans/67705</a:t>
            </a:r>
          </a:p>
        </p:txBody>
      </p:sp>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1"/>
            <a:ext cx="9829798" cy="762000"/>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5E28CAEF-A50D-9D46-9F3F-9BF4040FE7E3}"/>
              </a:ext>
            </a:extLst>
          </p:cNvPr>
          <p:cNvSpPr>
            <a:spLocks noGrp="1"/>
          </p:cNvSpPr>
          <p:nvPr>
            <p:ph sz="half" idx="1"/>
          </p:nvPr>
        </p:nvSpPr>
        <p:spPr>
          <a:xfrm>
            <a:off x="1522413" y="1490147"/>
            <a:ext cx="5063444" cy="5215453"/>
          </a:xfrm>
        </p:spPr>
        <p:txBody>
          <a:bodyPr>
            <a:normAutofit lnSpcReduction="10000"/>
          </a:bodyPr>
          <a:lstStyle/>
          <a:p>
            <a:pPr marL="0" indent="0">
              <a:buNone/>
            </a:pPr>
            <a:r>
              <a:rPr lang="en-US" dirty="0"/>
              <a:t>Problem Statement</a:t>
            </a:r>
          </a:p>
          <a:p>
            <a:pPr lvl="1">
              <a:buFont typeface="Wingdings" pitchFamily="2" charset="2"/>
              <a:buChar char="Ø"/>
            </a:pPr>
            <a:r>
              <a:rPr lang="en-US" sz="1800" dirty="0"/>
              <a:t>When a person receives a loan, they must repay the loan and any accrued interest in full within a certain timeframe agreed upon by both parties.</a:t>
            </a:r>
          </a:p>
          <a:p>
            <a:pPr lvl="1">
              <a:buFont typeface="Wingdings" pitchFamily="2" charset="2"/>
              <a:buChar char="Ø"/>
            </a:pPr>
            <a:r>
              <a:rPr lang="en-US" sz="1800" dirty="0"/>
              <a:t>If the borrower fails to repay the loan, the loan goes into default, which can have serious negative consequences for both the lender and the borrower.</a:t>
            </a:r>
          </a:p>
          <a:p>
            <a:pPr marL="0" indent="0">
              <a:buNone/>
            </a:pPr>
            <a:r>
              <a:rPr lang="en-US" dirty="0"/>
              <a:t>Purpose of Study</a:t>
            </a:r>
          </a:p>
          <a:p>
            <a:pPr lvl="1">
              <a:buFont typeface="Wingdings" pitchFamily="2" charset="2"/>
              <a:buChar char="Ø"/>
            </a:pPr>
            <a:r>
              <a:rPr lang="en-US" sz="1800" dirty="0"/>
              <a:t>Evaluate a person’s credit risk using two machine learning algorithms, Logistic Regression and Artificial Neural Networks, to determine the likelihood of a person defaulting on a loan</a:t>
            </a:r>
          </a:p>
          <a:p>
            <a:pPr lvl="1">
              <a:buFont typeface="Wingdings" pitchFamily="2" charset="2"/>
              <a:buChar char="Ø"/>
            </a:pPr>
            <a:r>
              <a:rPr lang="en-US" sz="1800" dirty="0"/>
              <a:t>Use various metrics to compare these two algorithms for their respective ability to predict the outcome of a loan</a:t>
            </a:r>
          </a:p>
          <a:p>
            <a:pPr marL="282575" lvl="1" indent="0">
              <a:buNone/>
            </a:pPr>
            <a:endParaRPr lang="en-US" sz="1800" dirty="0"/>
          </a:p>
        </p:txBody>
      </p:sp>
      <p:sp>
        <p:nvSpPr>
          <p:cNvPr id="4" name="TextBox 3">
            <a:extLst>
              <a:ext uri="{FF2B5EF4-FFF2-40B4-BE49-F238E27FC236}">
                <a16:creationId xmlns:a16="http://schemas.microsoft.com/office/drawing/2014/main" id="{5B0CF475-C52E-7B40-8A45-DBE97263F2AD}"/>
              </a:ext>
            </a:extLst>
          </p:cNvPr>
          <p:cNvSpPr txBox="1"/>
          <p:nvPr/>
        </p:nvSpPr>
        <p:spPr>
          <a:xfrm>
            <a:off x="7072132" y="1273215"/>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E758DA0-9823-624E-9E55-BC3EAB5C35B1}"/>
              </a:ext>
            </a:extLst>
          </p:cNvPr>
          <p:cNvSpPr txBox="1"/>
          <p:nvPr/>
        </p:nvSpPr>
        <p:spPr>
          <a:xfrm>
            <a:off x="7085012" y="5400490"/>
            <a:ext cx="4611887" cy="369332"/>
          </a:xfrm>
          <a:prstGeom prst="rect">
            <a:avLst/>
          </a:prstGeom>
          <a:noFill/>
        </p:spPr>
        <p:txBody>
          <a:bodyPr wrap="square" rtlCol="0">
            <a:spAutoFit/>
          </a:bodyPr>
          <a:lstStyle/>
          <a:p>
            <a:r>
              <a:rPr lang="en-US" sz="900" dirty="0"/>
              <a:t>Figure 2. Retrieved from https://</a:t>
            </a:r>
            <a:r>
              <a:rPr lang="en-US" sz="900" dirty="0" err="1"/>
              <a:t>becominghuman.ai</a:t>
            </a:r>
            <a:r>
              <a:rPr lang="en-US" sz="900" dirty="0"/>
              <a:t>/an-introduction-to-machine-learning-33a1b5d3a560</a:t>
            </a:r>
          </a:p>
        </p:txBody>
      </p:sp>
      <p:pic>
        <p:nvPicPr>
          <p:cNvPr id="4098" name="Picture 2" descr="An Introduction to Machine Learning | by Anmol Behl | Becoming Human:  Artificial Intelligence Magazine">
            <a:extLst>
              <a:ext uri="{FF2B5EF4-FFF2-40B4-BE49-F238E27FC236}">
                <a16:creationId xmlns:a16="http://schemas.microsoft.com/office/drawing/2014/main" id="{75F23DBC-7831-FD44-B39F-8D6099F00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0775" y="2362200"/>
            <a:ext cx="4556124" cy="2980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028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Tree>
    <p:extLst>
      <p:ext uri="{BB962C8B-B14F-4D97-AF65-F5344CB8AC3E}">
        <p14:creationId xmlns:p14="http://schemas.microsoft.com/office/powerpoint/2010/main" val="1732487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0"/>
            <a:ext cx="9829798" cy="1143000"/>
          </a:xfrm>
        </p:spPr>
        <p:txBody>
          <a:bodyPr/>
          <a:lstStyle/>
          <a:p>
            <a:r>
              <a:rPr lang="en-US" dirty="0"/>
              <a:t>Literature Review</a:t>
            </a:r>
          </a:p>
        </p:txBody>
      </p:sp>
      <p:graphicFrame>
        <p:nvGraphicFramePr>
          <p:cNvPr id="5" name="Content Placeholder 4" descr="Vertical Box List showing 3 groups arranged one below the other with bullet points for task descriptions under each group"/>
          <p:cNvGraphicFramePr>
            <a:graphicFrameLocks noGrp="1"/>
          </p:cNvGraphicFramePr>
          <p:nvPr>
            <p:ph sz="half" idx="2"/>
            <p:extLst>
              <p:ext uri="{D42A27DB-BD31-4B8C-83A1-F6EECF244321}">
                <p14:modId xmlns:p14="http://schemas.microsoft.com/office/powerpoint/2010/main" val="3631555737"/>
              </p:ext>
            </p:extLst>
          </p:nvPr>
        </p:nvGraphicFramePr>
        <p:xfrm>
          <a:off x="1598612" y="1295400"/>
          <a:ext cx="9753599"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32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Tree>
    <p:extLst>
      <p:ext uri="{BB962C8B-B14F-4D97-AF65-F5344CB8AC3E}">
        <p14:creationId xmlns:p14="http://schemas.microsoft.com/office/powerpoint/2010/main" val="8391641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3" y="381000"/>
            <a:ext cx="9829799" cy="685797"/>
          </a:xfrm>
        </p:spPr>
        <p:txBody>
          <a:bodyPr/>
          <a:lstStyle/>
          <a:p>
            <a:r>
              <a:rPr lang="en-US" dirty="0"/>
              <a:t>Logistic Regression</a:t>
            </a:r>
          </a:p>
        </p:txBody>
      </p:sp>
      <p:sp>
        <p:nvSpPr>
          <p:cNvPr id="4" name="Content Placeholder 2">
            <a:extLst>
              <a:ext uri="{FF2B5EF4-FFF2-40B4-BE49-F238E27FC236}">
                <a16:creationId xmlns:a16="http://schemas.microsoft.com/office/drawing/2014/main" id="{D405DE33-8B5E-B040-9EA6-8A88E2166D79}"/>
              </a:ext>
            </a:extLst>
          </p:cNvPr>
          <p:cNvSpPr txBox="1">
            <a:spLocks/>
          </p:cNvSpPr>
          <p:nvPr/>
        </p:nvSpPr>
        <p:spPr>
          <a:xfrm>
            <a:off x="1598613" y="1466563"/>
            <a:ext cx="9220200" cy="4324637"/>
          </a:xfrm>
          <a:prstGeom prst="rect">
            <a:avLst/>
          </a:prstGeom>
        </p:spPr>
        <p:txBody>
          <a:bodyPr>
            <a:normAutofit/>
          </a:bodyPr>
          <a:lst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a:lstStyle>
          <a:p>
            <a:pPr>
              <a:lnSpc>
                <a:spcPct val="110000"/>
              </a:lnSpc>
              <a:buFont typeface="Wingdings" pitchFamily="2" charset="2"/>
              <a:buChar char="Ø"/>
            </a:pPr>
            <a:r>
              <a:rPr lang="en-US" sz="1800" dirty="0"/>
              <a:t>Logistic regression functions as a binary classifier by using a linear combination of independent variables to estimate the probability, </a:t>
            </a:r>
            <a:r>
              <a:rPr lang="en-US" sz="1800" i="1" dirty="0"/>
              <a:t>p,</a:t>
            </a:r>
            <a:r>
              <a:rPr lang="en-US" sz="1800" dirty="0"/>
              <a:t> that a specific outcome will occur, i.e. the probability that a person will default on a loan</a:t>
            </a:r>
          </a:p>
          <a:p>
            <a:pPr>
              <a:lnSpc>
                <a:spcPct val="110000"/>
              </a:lnSpc>
              <a:buFont typeface="Wingdings" pitchFamily="2" charset="2"/>
              <a:buChar char="Ø"/>
            </a:pPr>
            <a:r>
              <a:rPr lang="en-US" sz="1800" dirty="0"/>
              <a:t>Because the result of logistic regression is a probability value, the number generated must be bounded by 0 and 1. This makes this algorithm well-suited for solving binary classification problems.</a:t>
            </a:r>
          </a:p>
          <a:p>
            <a:pPr marL="0" indent="0">
              <a:buNone/>
            </a:pPr>
            <a:endParaRPr lang="en-US" sz="1800" dirty="0"/>
          </a:p>
          <a:p>
            <a:pPr marL="0" indent="0">
              <a:buNone/>
            </a:pPr>
            <a:endParaRPr lang="en-US" sz="1800" dirty="0"/>
          </a:p>
          <a:p>
            <a:pPr>
              <a:buFont typeface="Wingdings" pitchFamily="2" charset="2"/>
              <a:buChar char="Ø"/>
            </a:pPr>
            <a:r>
              <a:rPr lang="en-US" sz="1800" dirty="0"/>
              <a:t>Independent predictor variables: financial data about the person and the loan</a:t>
            </a:r>
          </a:p>
          <a:p>
            <a:pPr>
              <a:buFont typeface="Wingdings" pitchFamily="2" charset="2"/>
              <a:buChar char="Ø"/>
            </a:pPr>
            <a:r>
              <a:rPr lang="en-US" sz="1800" dirty="0"/>
              <a:t>Binary dependent variable: loan status (0 for fully paid; 1 for default)</a:t>
            </a:r>
            <a:endParaRPr lang="en-US" sz="1600" dirty="0"/>
          </a:p>
          <a:p>
            <a:endParaRPr lang="en-US"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CD4ABA2-A327-B541-BAEC-85114F845F69}"/>
                  </a:ext>
                </a:extLst>
              </p:cNvPr>
              <p:cNvSpPr txBox="1"/>
              <p:nvPr/>
            </p:nvSpPr>
            <p:spPr>
              <a:xfrm>
                <a:off x="5803897" y="3711102"/>
                <a:ext cx="1266828" cy="639214"/>
              </a:xfrm>
              <a:prstGeom prst="rect">
                <a:avLst/>
              </a:prstGeom>
              <a:noFill/>
              <a:ln w="12700">
                <a:solidFill>
                  <a:schemeClr val="tx1">
                    <a:lumMod val="75000"/>
                    <a:lumOff val="25000"/>
                  </a:schemeClr>
                </a:solidFill>
              </a:ln>
            </p:spPr>
            <p:txBody>
              <a:bodyPr wrap="square" rtlCol="0" anchor="ctr">
                <a:spAutoFit/>
              </a:bodyPr>
              <a:lstStyle/>
              <a:p>
                <a:pPr marL="0" lvl="1" indent="0" algn="ctr">
                  <a:buNone/>
                </a:pPr>
                <a:r>
                  <a:rPr lang="en-US" sz="1600" dirty="0"/>
                  <a:t>0 if p &lt; 0.5</a:t>
                </a:r>
              </a:p>
              <a:p>
                <a:pPr marL="0" lvl="1" indent="0" algn="ctr">
                  <a:buNone/>
                </a:pPr>
                <a:r>
                  <a:rPr lang="en-US" sz="1600" dirty="0"/>
                  <a:t>1 if p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1600" dirty="0"/>
                  <a:t> 0.5</a:t>
                </a:r>
              </a:p>
            </p:txBody>
          </p:sp>
        </mc:Choice>
        <mc:Fallback>
          <p:sp>
            <p:nvSpPr>
              <p:cNvPr id="12" name="TextBox 11">
                <a:extLst>
                  <a:ext uri="{FF2B5EF4-FFF2-40B4-BE49-F238E27FC236}">
                    <a16:creationId xmlns:a16="http://schemas.microsoft.com/office/drawing/2014/main" id="{5CD4ABA2-A327-B541-BAEC-85114F845F69}"/>
                  </a:ext>
                </a:extLst>
              </p:cNvPr>
              <p:cNvSpPr txBox="1">
                <a:spLocks noRot="1" noChangeAspect="1" noMove="1" noResize="1" noEditPoints="1" noAdjustHandles="1" noChangeArrowheads="1" noChangeShapeType="1" noTextEdit="1"/>
              </p:cNvSpPr>
              <p:nvPr/>
            </p:nvSpPr>
            <p:spPr>
              <a:xfrm>
                <a:off x="5803897" y="3711102"/>
                <a:ext cx="1266828" cy="639214"/>
              </a:xfrm>
              <a:prstGeom prst="rect">
                <a:avLst/>
              </a:prstGeom>
              <a:blipFill>
                <a:blip r:embed="rId2"/>
                <a:stretch>
                  <a:fillRect t="-1887" b="-7547"/>
                </a:stretch>
              </a:blipFill>
              <a:ln w="12700">
                <a:solidFill>
                  <a:schemeClr val="tx1">
                    <a:lumMod val="75000"/>
                    <a:lumOff val="2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40386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8840</TotalTime>
  <Words>2217</Words>
  <Application>Microsoft Macintosh PowerPoint</Application>
  <PresentationFormat>Custom</PresentationFormat>
  <Paragraphs>209</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Cambria</vt:lpstr>
      <vt:lpstr>Cambria Math</vt:lpstr>
      <vt:lpstr>Courier New</vt:lpstr>
      <vt:lpstr>Times New Roman</vt:lpstr>
      <vt:lpstr>Wingdings</vt:lpstr>
      <vt:lpstr>Currency Symbols 16x9</vt:lpstr>
      <vt:lpstr>An Analysis of Logistic Regression vs. Artificial Neural Network for Predicting Loan Default</vt:lpstr>
      <vt:lpstr>Presentation Outline</vt:lpstr>
      <vt:lpstr>Introduction</vt:lpstr>
      <vt:lpstr>Introduction</vt:lpstr>
      <vt:lpstr>Introduction</vt:lpstr>
      <vt:lpstr>Literature Review</vt:lpstr>
      <vt:lpstr>Literature Review</vt:lpstr>
      <vt:lpstr>Methodology</vt:lpstr>
      <vt:lpstr>Logistic Regression</vt:lpstr>
      <vt:lpstr>Logistic Regression</vt:lpstr>
      <vt:lpstr>Artificial Neural Network</vt:lpstr>
      <vt:lpstr>Artificial Neural Network</vt:lpstr>
      <vt:lpstr>Implementation</vt:lpstr>
      <vt:lpstr>Implementation</vt:lpstr>
      <vt:lpstr>Experimental Setup</vt:lpstr>
      <vt:lpstr>Experimental Setup</vt:lpstr>
      <vt:lpstr>Experimental Setup</vt:lpstr>
      <vt:lpstr>Experimental Setup</vt:lpstr>
      <vt:lpstr>Results Analysis</vt:lpstr>
      <vt:lpstr>Results Analysis</vt:lpstr>
      <vt:lpstr>Results Analysis</vt:lpstr>
      <vt:lpstr>Conclusions</vt:lpstr>
      <vt:lpstr>Conclusions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Logistic Regression vs. Artificial Neural Network for Predicting Loan Default</dc:title>
  <dc:creator>Katherine Reed</dc:creator>
  <cp:lastModifiedBy>Katherine Reed</cp:lastModifiedBy>
  <cp:revision>26</cp:revision>
  <dcterms:created xsi:type="dcterms:W3CDTF">2020-11-06T15:21:12Z</dcterms:created>
  <dcterms:modified xsi:type="dcterms:W3CDTF">2020-11-12T18:41:18Z</dcterms:modified>
</cp:coreProperties>
</file>