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2" r:id="rId3"/>
    <p:sldId id="281" r:id="rId4"/>
    <p:sldId id="285" r:id="rId5"/>
    <p:sldId id="266" r:id="rId6"/>
    <p:sldId id="267" r:id="rId7"/>
    <p:sldId id="268" r:id="rId8"/>
    <p:sldId id="264" r:id="rId9"/>
    <p:sldId id="265" r:id="rId10"/>
    <p:sldId id="261" r:id="rId11"/>
    <p:sldId id="282" r:id="rId12"/>
    <p:sldId id="283" r:id="rId13"/>
    <p:sldId id="270" r:id="rId14"/>
    <p:sldId id="263" r:id="rId15"/>
    <p:sldId id="271" r:id="rId16"/>
    <p:sldId id="272" r:id="rId17"/>
    <p:sldId id="286" r:id="rId18"/>
    <p:sldId id="284" r:id="rId19"/>
    <p:sldId id="257" r:id="rId20"/>
    <p:sldId id="275" r:id="rId21"/>
    <p:sldId id="276" r:id="rId22"/>
    <p:sldId id="258" r:id="rId23"/>
    <p:sldId id="259" r:id="rId24"/>
    <p:sldId id="260"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9" autoAdjust="0"/>
    <p:restoredTop sz="94682"/>
  </p:normalViewPr>
  <p:slideViewPr>
    <p:cSldViewPr snapToGrid="0">
      <p:cViewPr varScale="1">
        <p:scale>
          <a:sx n="66" d="100"/>
          <a:sy n="66" d="100"/>
        </p:scale>
        <p:origin x="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5EFB5-690E-0F48-A6ED-9D3887E093B0}" type="datetimeFigureOut">
              <a:rPr lang="en-US" smtClean="0"/>
              <a:t>9/25/2018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6D0C9-2861-4945-A915-929F5C210978}" type="slidenum">
              <a:rPr lang="en-US" smtClean="0"/>
              <a:t>‹#›</a:t>
            </a:fld>
            <a:endParaRPr lang="en-US"/>
          </a:p>
        </p:txBody>
      </p:sp>
    </p:spTree>
    <p:extLst>
      <p:ext uri="{BB962C8B-B14F-4D97-AF65-F5344CB8AC3E}">
        <p14:creationId xmlns:p14="http://schemas.microsoft.com/office/powerpoint/2010/main" val="100997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a:t>
            </a:r>
          </a:p>
        </p:txBody>
      </p:sp>
      <p:sp>
        <p:nvSpPr>
          <p:cNvPr id="4" name="Slide Number Placeholder 3"/>
          <p:cNvSpPr>
            <a:spLocks noGrp="1"/>
          </p:cNvSpPr>
          <p:nvPr>
            <p:ph type="sldNum" sz="quarter" idx="10"/>
          </p:nvPr>
        </p:nvSpPr>
        <p:spPr/>
        <p:txBody>
          <a:bodyPr/>
          <a:lstStyle/>
          <a:p>
            <a:fld id="{35A6D0C9-2861-4945-A915-929F5C210978}" type="slidenum">
              <a:rPr lang="en-US" smtClean="0"/>
              <a:t>2</a:t>
            </a:fld>
            <a:endParaRPr lang="en-US"/>
          </a:p>
        </p:txBody>
      </p:sp>
    </p:spTree>
    <p:extLst>
      <p:ext uri="{BB962C8B-B14F-4D97-AF65-F5344CB8AC3E}">
        <p14:creationId xmlns:p14="http://schemas.microsoft.com/office/powerpoint/2010/main" val="2219630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Fardi</a:t>
            </a:r>
            <a:endParaRPr lang="en-US" dirty="0"/>
          </a:p>
        </p:txBody>
      </p:sp>
      <p:sp>
        <p:nvSpPr>
          <p:cNvPr id="4" name="Slide Number Placeholder 3"/>
          <p:cNvSpPr>
            <a:spLocks noGrp="1"/>
          </p:cNvSpPr>
          <p:nvPr>
            <p:ph type="sldNum" sz="quarter" idx="10"/>
          </p:nvPr>
        </p:nvSpPr>
        <p:spPr/>
        <p:txBody>
          <a:bodyPr/>
          <a:lstStyle/>
          <a:p>
            <a:fld id="{35A6D0C9-2861-4945-A915-929F5C210978}" type="slidenum">
              <a:rPr lang="en-US" smtClean="0"/>
              <a:t>14</a:t>
            </a:fld>
            <a:endParaRPr lang="en-US"/>
          </a:p>
        </p:txBody>
      </p:sp>
    </p:spTree>
    <p:extLst>
      <p:ext uri="{BB962C8B-B14F-4D97-AF65-F5344CB8AC3E}">
        <p14:creationId xmlns:p14="http://schemas.microsoft.com/office/powerpoint/2010/main" val="1264949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Fardi</a:t>
            </a:r>
            <a:endParaRPr lang="en-US" dirty="0"/>
          </a:p>
        </p:txBody>
      </p:sp>
      <p:sp>
        <p:nvSpPr>
          <p:cNvPr id="4" name="Slide Number Placeholder 3"/>
          <p:cNvSpPr>
            <a:spLocks noGrp="1"/>
          </p:cNvSpPr>
          <p:nvPr>
            <p:ph type="sldNum" sz="quarter" idx="10"/>
          </p:nvPr>
        </p:nvSpPr>
        <p:spPr/>
        <p:txBody>
          <a:bodyPr/>
          <a:lstStyle/>
          <a:p>
            <a:fld id="{35A6D0C9-2861-4945-A915-929F5C210978}" type="slidenum">
              <a:rPr lang="en-US" smtClean="0"/>
              <a:t>15</a:t>
            </a:fld>
            <a:endParaRPr lang="en-US"/>
          </a:p>
        </p:txBody>
      </p:sp>
    </p:spTree>
    <p:extLst>
      <p:ext uri="{BB962C8B-B14F-4D97-AF65-F5344CB8AC3E}">
        <p14:creationId xmlns:p14="http://schemas.microsoft.com/office/powerpoint/2010/main" val="1744944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Fardi</a:t>
            </a:r>
            <a:endParaRPr lang="en-US" dirty="0"/>
          </a:p>
        </p:txBody>
      </p:sp>
      <p:sp>
        <p:nvSpPr>
          <p:cNvPr id="4" name="Slide Number Placeholder 3"/>
          <p:cNvSpPr>
            <a:spLocks noGrp="1"/>
          </p:cNvSpPr>
          <p:nvPr>
            <p:ph type="sldNum" sz="quarter" idx="10"/>
          </p:nvPr>
        </p:nvSpPr>
        <p:spPr/>
        <p:txBody>
          <a:bodyPr/>
          <a:lstStyle/>
          <a:p>
            <a:fld id="{35A6D0C9-2861-4945-A915-929F5C210978}" type="slidenum">
              <a:rPr lang="en-US" smtClean="0"/>
              <a:t>16</a:t>
            </a:fld>
            <a:endParaRPr lang="en-US"/>
          </a:p>
        </p:txBody>
      </p:sp>
    </p:spTree>
    <p:extLst>
      <p:ext uri="{BB962C8B-B14F-4D97-AF65-F5344CB8AC3E}">
        <p14:creationId xmlns:p14="http://schemas.microsoft.com/office/powerpoint/2010/main" val="2798977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10"/>
          </p:nvPr>
        </p:nvSpPr>
        <p:spPr/>
        <p:txBody>
          <a:bodyPr/>
          <a:lstStyle/>
          <a:p>
            <a:fld id="{35A6D0C9-2861-4945-A915-929F5C210978}" type="slidenum">
              <a:rPr lang="en-US" smtClean="0"/>
              <a:t>19</a:t>
            </a:fld>
            <a:endParaRPr lang="en-US"/>
          </a:p>
        </p:txBody>
      </p:sp>
    </p:spTree>
    <p:extLst>
      <p:ext uri="{BB962C8B-B14F-4D97-AF65-F5344CB8AC3E}">
        <p14:creationId xmlns:p14="http://schemas.microsoft.com/office/powerpoint/2010/main" val="2183506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10"/>
          </p:nvPr>
        </p:nvSpPr>
        <p:spPr/>
        <p:txBody>
          <a:bodyPr/>
          <a:lstStyle/>
          <a:p>
            <a:fld id="{35A6D0C9-2861-4945-A915-929F5C210978}" type="slidenum">
              <a:rPr lang="en-US" smtClean="0"/>
              <a:t>20</a:t>
            </a:fld>
            <a:endParaRPr lang="en-US"/>
          </a:p>
        </p:txBody>
      </p:sp>
    </p:spTree>
    <p:extLst>
      <p:ext uri="{BB962C8B-B14F-4D97-AF65-F5344CB8AC3E}">
        <p14:creationId xmlns:p14="http://schemas.microsoft.com/office/powerpoint/2010/main" val="518603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10"/>
          </p:nvPr>
        </p:nvSpPr>
        <p:spPr/>
        <p:txBody>
          <a:bodyPr/>
          <a:lstStyle/>
          <a:p>
            <a:fld id="{35A6D0C9-2861-4945-A915-929F5C210978}" type="slidenum">
              <a:rPr lang="en-US" smtClean="0"/>
              <a:t>21</a:t>
            </a:fld>
            <a:endParaRPr lang="en-US"/>
          </a:p>
        </p:txBody>
      </p:sp>
    </p:spTree>
    <p:extLst>
      <p:ext uri="{BB962C8B-B14F-4D97-AF65-F5344CB8AC3E}">
        <p14:creationId xmlns:p14="http://schemas.microsoft.com/office/powerpoint/2010/main" val="3210597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10"/>
          </p:nvPr>
        </p:nvSpPr>
        <p:spPr/>
        <p:txBody>
          <a:bodyPr/>
          <a:lstStyle/>
          <a:p>
            <a:fld id="{35A6D0C9-2861-4945-A915-929F5C210978}" type="slidenum">
              <a:rPr lang="en-US" smtClean="0"/>
              <a:t>22</a:t>
            </a:fld>
            <a:endParaRPr lang="en-US"/>
          </a:p>
        </p:txBody>
      </p:sp>
    </p:spTree>
    <p:extLst>
      <p:ext uri="{BB962C8B-B14F-4D97-AF65-F5344CB8AC3E}">
        <p14:creationId xmlns:p14="http://schemas.microsoft.com/office/powerpoint/2010/main" val="58001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10"/>
          </p:nvPr>
        </p:nvSpPr>
        <p:spPr/>
        <p:txBody>
          <a:bodyPr/>
          <a:lstStyle/>
          <a:p>
            <a:fld id="{35A6D0C9-2861-4945-A915-929F5C210978}" type="slidenum">
              <a:rPr lang="en-US" smtClean="0"/>
              <a:t>23</a:t>
            </a:fld>
            <a:endParaRPr lang="en-US"/>
          </a:p>
        </p:txBody>
      </p:sp>
    </p:spTree>
    <p:extLst>
      <p:ext uri="{BB962C8B-B14F-4D97-AF65-F5344CB8AC3E}">
        <p14:creationId xmlns:p14="http://schemas.microsoft.com/office/powerpoint/2010/main" val="3109986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10"/>
          </p:nvPr>
        </p:nvSpPr>
        <p:spPr/>
        <p:txBody>
          <a:bodyPr/>
          <a:lstStyle/>
          <a:p>
            <a:fld id="{35A6D0C9-2861-4945-A915-929F5C210978}" type="slidenum">
              <a:rPr lang="en-US" smtClean="0"/>
              <a:t>24</a:t>
            </a:fld>
            <a:endParaRPr lang="en-US"/>
          </a:p>
        </p:txBody>
      </p:sp>
    </p:spTree>
    <p:extLst>
      <p:ext uri="{BB962C8B-B14F-4D97-AF65-F5344CB8AC3E}">
        <p14:creationId xmlns:p14="http://schemas.microsoft.com/office/powerpoint/2010/main" val="355133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10"/>
          </p:nvPr>
        </p:nvSpPr>
        <p:spPr/>
        <p:txBody>
          <a:bodyPr/>
          <a:lstStyle/>
          <a:p>
            <a:fld id="{35A6D0C9-2861-4945-A915-929F5C210978}" type="slidenum">
              <a:rPr lang="en-US" smtClean="0"/>
              <a:t>25</a:t>
            </a:fld>
            <a:endParaRPr lang="en-US"/>
          </a:p>
        </p:txBody>
      </p:sp>
    </p:spTree>
    <p:extLst>
      <p:ext uri="{BB962C8B-B14F-4D97-AF65-F5344CB8AC3E}">
        <p14:creationId xmlns:p14="http://schemas.microsoft.com/office/powerpoint/2010/main" val="308065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a:t>
            </a:r>
          </a:p>
        </p:txBody>
      </p:sp>
      <p:sp>
        <p:nvSpPr>
          <p:cNvPr id="4" name="Slide Number Placeholder 3"/>
          <p:cNvSpPr>
            <a:spLocks noGrp="1"/>
          </p:cNvSpPr>
          <p:nvPr>
            <p:ph type="sldNum" sz="quarter" idx="10"/>
          </p:nvPr>
        </p:nvSpPr>
        <p:spPr/>
        <p:txBody>
          <a:bodyPr/>
          <a:lstStyle/>
          <a:p>
            <a:fld id="{35A6D0C9-2861-4945-A915-929F5C210978}" type="slidenum">
              <a:rPr lang="en-US" smtClean="0"/>
              <a:t>4</a:t>
            </a:fld>
            <a:endParaRPr lang="en-US"/>
          </a:p>
        </p:txBody>
      </p:sp>
    </p:spTree>
    <p:extLst>
      <p:ext uri="{BB962C8B-B14F-4D97-AF65-F5344CB8AC3E}">
        <p14:creationId xmlns:p14="http://schemas.microsoft.com/office/powerpoint/2010/main" val="4226705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10"/>
          </p:nvPr>
        </p:nvSpPr>
        <p:spPr/>
        <p:txBody>
          <a:bodyPr/>
          <a:lstStyle/>
          <a:p>
            <a:fld id="{35A6D0C9-2861-4945-A915-929F5C210978}" type="slidenum">
              <a:rPr lang="en-US" smtClean="0"/>
              <a:t>26</a:t>
            </a:fld>
            <a:endParaRPr lang="en-US"/>
          </a:p>
        </p:txBody>
      </p:sp>
    </p:spTree>
    <p:extLst>
      <p:ext uri="{BB962C8B-B14F-4D97-AF65-F5344CB8AC3E}">
        <p14:creationId xmlns:p14="http://schemas.microsoft.com/office/powerpoint/2010/main" val="180831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10"/>
          </p:nvPr>
        </p:nvSpPr>
        <p:spPr/>
        <p:txBody>
          <a:bodyPr/>
          <a:lstStyle/>
          <a:p>
            <a:fld id="{35A6D0C9-2861-4945-A915-929F5C210978}" type="slidenum">
              <a:rPr lang="en-US" smtClean="0"/>
              <a:t>27</a:t>
            </a:fld>
            <a:endParaRPr lang="en-US"/>
          </a:p>
        </p:txBody>
      </p:sp>
    </p:spTree>
    <p:extLst>
      <p:ext uri="{BB962C8B-B14F-4D97-AF65-F5344CB8AC3E}">
        <p14:creationId xmlns:p14="http://schemas.microsoft.com/office/powerpoint/2010/main" val="355064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a:t>
            </a:r>
          </a:p>
        </p:txBody>
      </p:sp>
      <p:sp>
        <p:nvSpPr>
          <p:cNvPr id="4" name="Slide Number Placeholder 3"/>
          <p:cNvSpPr>
            <a:spLocks noGrp="1"/>
          </p:cNvSpPr>
          <p:nvPr>
            <p:ph type="sldNum" sz="quarter" idx="10"/>
          </p:nvPr>
        </p:nvSpPr>
        <p:spPr/>
        <p:txBody>
          <a:bodyPr/>
          <a:lstStyle/>
          <a:p>
            <a:fld id="{35A6D0C9-2861-4945-A915-929F5C210978}" type="slidenum">
              <a:rPr lang="en-US" smtClean="0"/>
              <a:t>5</a:t>
            </a:fld>
            <a:endParaRPr lang="en-US"/>
          </a:p>
        </p:txBody>
      </p:sp>
    </p:spTree>
    <p:extLst>
      <p:ext uri="{BB962C8B-B14F-4D97-AF65-F5344CB8AC3E}">
        <p14:creationId xmlns:p14="http://schemas.microsoft.com/office/powerpoint/2010/main" val="2715670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a:t>
            </a:r>
          </a:p>
        </p:txBody>
      </p:sp>
      <p:sp>
        <p:nvSpPr>
          <p:cNvPr id="4" name="Slide Number Placeholder 3"/>
          <p:cNvSpPr>
            <a:spLocks noGrp="1"/>
          </p:cNvSpPr>
          <p:nvPr>
            <p:ph type="sldNum" sz="quarter" idx="10"/>
          </p:nvPr>
        </p:nvSpPr>
        <p:spPr/>
        <p:txBody>
          <a:bodyPr/>
          <a:lstStyle/>
          <a:p>
            <a:fld id="{35A6D0C9-2861-4945-A915-929F5C210978}" type="slidenum">
              <a:rPr lang="en-US" smtClean="0"/>
              <a:t>6</a:t>
            </a:fld>
            <a:endParaRPr lang="en-US"/>
          </a:p>
        </p:txBody>
      </p:sp>
    </p:spTree>
    <p:extLst>
      <p:ext uri="{BB962C8B-B14F-4D97-AF65-F5344CB8AC3E}">
        <p14:creationId xmlns:p14="http://schemas.microsoft.com/office/powerpoint/2010/main" val="326317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a:t>
            </a:r>
          </a:p>
        </p:txBody>
      </p:sp>
      <p:sp>
        <p:nvSpPr>
          <p:cNvPr id="4" name="Slide Number Placeholder 3"/>
          <p:cNvSpPr>
            <a:spLocks noGrp="1"/>
          </p:cNvSpPr>
          <p:nvPr>
            <p:ph type="sldNum" sz="quarter" idx="10"/>
          </p:nvPr>
        </p:nvSpPr>
        <p:spPr/>
        <p:txBody>
          <a:bodyPr/>
          <a:lstStyle/>
          <a:p>
            <a:fld id="{35A6D0C9-2861-4945-A915-929F5C210978}" type="slidenum">
              <a:rPr lang="en-US" smtClean="0"/>
              <a:t>7</a:t>
            </a:fld>
            <a:endParaRPr lang="en-US"/>
          </a:p>
        </p:txBody>
      </p:sp>
    </p:spTree>
    <p:extLst>
      <p:ext uri="{BB962C8B-B14F-4D97-AF65-F5344CB8AC3E}">
        <p14:creationId xmlns:p14="http://schemas.microsoft.com/office/powerpoint/2010/main" val="54497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a:t>
            </a:r>
          </a:p>
        </p:txBody>
      </p:sp>
      <p:sp>
        <p:nvSpPr>
          <p:cNvPr id="4" name="Slide Number Placeholder 3"/>
          <p:cNvSpPr>
            <a:spLocks noGrp="1"/>
          </p:cNvSpPr>
          <p:nvPr>
            <p:ph type="sldNum" sz="quarter" idx="10"/>
          </p:nvPr>
        </p:nvSpPr>
        <p:spPr/>
        <p:txBody>
          <a:bodyPr/>
          <a:lstStyle/>
          <a:p>
            <a:fld id="{35A6D0C9-2861-4945-A915-929F5C210978}" type="slidenum">
              <a:rPr lang="en-US" smtClean="0"/>
              <a:t>8</a:t>
            </a:fld>
            <a:endParaRPr lang="en-US"/>
          </a:p>
        </p:txBody>
      </p:sp>
    </p:spTree>
    <p:extLst>
      <p:ext uri="{BB962C8B-B14F-4D97-AF65-F5344CB8AC3E}">
        <p14:creationId xmlns:p14="http://schemas.microsoft.com/office/powerpoint/2010/main" val="72007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a:t>
            </a:r>
          </a:p>
        </p:txBody>
      </p:sp>
      <p:sp>
        <p:nvSpPr>
          <p:cNvPr id="4" name="Slide Number Placeholder 3"/>
          <p:cNvSpPr>
            <a:spLocks noGrp="1"/>
          </p:cNvSpPr>
          <p:nvPr>
            <p:ph type="sldNum" sz="quarter" idx="10"/>
          </p:nvPr>
        </p:nvSpPr>
        <p:spPr/>
        <p:txBody>
          <a:bodyPr/>
          <a:lstStyle/>
          <a:p>
            <a:fld id="{35A6D0C9-2861-4945-A915-929F5C210978}" type="slidenum">
              <a:rPr lang="en-US" smtClean="0"/>
              <a:t>9</a:t>
            </a:fld>
            <a:endParaRPr lang="en-US"/>
          </a:p>
        </p:txBody>
      </p:sp>
    </p:spTree>
    <p:extLst>
      <p:ext uri="{BB962C8B-B14F-4D97-AF65-F5344CB8AC3E}">
        <p14:creationId xmlns:p14="http://schemas.microsoft.com/office/powerpoint/2010/main" val="959411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a:t>
            </a:r>
          </a:p>
        </p:txBody>
      </p:sp>
      <p:sp>
        <p:nvSpPr>
          <p:cNvPr id="4" name="Slide Number Placeholder 3"/>
          <p:cNvSpPr>
            <a:spLocks noGrp="1"/>
          </p:cNvSpPr>
          <p:nvPr>
            <p:ph type="sldNum" sz="quarter" idx="10"/>
          </p:nvPr>
        </p:nvSpPr>
        <p:spPr/>
        <p:txBody>
          <a:bodyPr/>
          <a:lstStyle/>
          <a:p>
            <a:fld id="{35A6D0C9-2861-4945-A915-929F5C210978}" type="slidenum">
              <a:rPr lang="en-US" smtClean="0"/>
              <a:t>10</a:t>
            </a:fld>
            <a:endParaRPr lang="en-US"/>
          </a:p>
        </p:txBody>
      </p:sp>
    </p:spTree>
    <p:extLst>
      <p:ext uri="{BB962C8B-B14F-4D97-AF65-F5344CB8AC3E}">
        <p14:creationId xmlns:p14="http://schemas.microsoft.com/office/powerpoint/2010/main" val="282810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Fardi</a:t>
            </a:r>
            <a:endParaRPr lang="en-US" dirty="0"/>
          </a:p>
        </p:txBody>
      </p:sp>
      <p:sp>
        <p:nvSpPr>
          <p:cNvPr id="4" name="Slide Number Placeholder 3"/>
          <p:cNvSpPr>
            <a:spLocks noGrp="1"/>
          </p:cNvSpPr>
          <p:nvPr>
            <p:ph type="sldNum" sz="quarter" idx="10"/>
          </p:nvPr>
        </p:nvSpPr>
        <p:spPr/>
        <p:txBody>
          <a:bodyPr/>
          <a:lstStyle/>
          <a:p>
            <a:fld id="{35A6D0C9-2861-4945-A915-929F5C210978}" type="slidenum">
              <a:rPr lang="en-US" smtClean="0"/>
              <a:t>13</a:t>
            </a:fld>
            <a:endParaRPr lang="en-US"/>
          </a:p>
        </p:txBody>
      </p:sp>
    </p:spTree>
    <p:extLst>
      <p:ext uri="{BB962C8B-B14F-4D97-AF65-F5344CB8AC3E}">
        <p14:creationId xmlns:p14="http://schemas.microsoft.com/office/powerpoint/2010/main" val="97576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38E14E-956F-44A1-807A-FD72277E1EF0}"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DDDA-5D60-41F6-A582-8C0D477D844A}" type="slidenum">
              <a:rPr lang="en-US" smtClean="0"/>
              <a:t>‹#›</a:t>
            </a:fld>
            <a:endParaRPr lang="en-US"/>
          </a:p>
        </p:txBody>
      </p:sp>
    </p:spTree>
    <p:extLst>
      <p:ext uri="{BB962C8B-B14F-4D97-AF65-F5344CB8AC3E}">
        <p14:creationId xmlns:p14="http://schemas.microsoft.com/office/powerpoint/2010/main" val="255336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38E14E-956F-44A1-807A-FD72277E1EF0}"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DDDA-5D60-41F6-A582-8C0D477D844A}" type="slidenum">
              <a:rPr lang="en-US" smtClean="0"/>
              <a:t>‹#›</a:t>
            </a:fld>
            <a:endParaRPr lang="en-US"/>
          </a:p>
        </p:txBody>
      </p:sp>
    </p:spTree>
    <p:extLst>
      <p:ext uri="{BB962C8B-B14F-4D97-AF65-F5344CB8AC3E}">
        <p14:creationId xmlns:p14="http://schemas.microsoft.com/office/powerpoint/2010/main" val="351262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38E14E-956F-44A1-807A-FD72277E1EF0}"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DDDA-5D60-41F6-A582-8C0D477D844A}" type="slidenum">
              <a:rPr lang="en-US" smtClean="0"/>
              <a:t>‹#›</a:t>
            </a:fld>
            <a:endParaRPr lang="en-US"/>
          </a:p>
        </p:txBody>
      </p:sp>
    </p:spTree>
    <p:extLst>
      <p:ext uri="{BB962C8B-B14F-4D97-AF65-F5344CB8AC3E}">
        <p14:creationId xmlns:p14="http://schemas.microsoft.com/office/powerpoint/2010/main" val="96621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38E14E-956F-44A1-807A-FD72277E1EF0}"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DDDA-5D60-41F6-A582-8C0D477D844A}" type="slidenum">
              <a:rPr lang="en-US" smtClean="0"/>
              <a:t>‹#›</a:t>
            </a:fld>
            <a:endParaRPr lang="en-US"/>
          </a:p>
        </p:txBody>
      </p:sp>
    </p:spTree>
    <p:extLst>
      <p:ext uri="{BB962C8B-B14F-4D97-AF65-F5344CB8AC3E}">
        <p14:creationId xmlns:p14="http://schemas.microsoft.com/office/powerpoint/2010/main" val="265784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8E14E-956F-44A1-807A-FD72277E1EF0}"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DDDA-5D60-41F6-A582-8C0D477D844A}" type="slidenum">
              <a:rPr lang="en-US" smtClean="0"/>
              <a:t>‹#›</a:t>
            </a:fld>
            <a:endParaRPr lang="en-US"/>
          </a:p>
        </p:txBody>
      </p:sp>
    </p:spTree>
    <p:extLst>
      <p:ext uri="{BB962C8B-B14F-4D97-AF65-F5344CB8AC3E}">
        <p14:creationId xmlns:p14="http://schemas.microsoft.com/office/powerpoint/2010/main" val="363176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38E14E-956F-44A1-807A-FD72277E1EF0}"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5DDDA-5D60-41F6-A582-8C0D477D844A}" type="slidenum">
              <a:rPr lang="en-US" smtClean="0"/>
              <a:t>‹#›</a:t>
            </a:fld>
            <a:endParaRPr lang="en-US"/>
          </a:p>
        </p:txBody>
      </p:sp>
    </p:spTree>
    <p:extLst>
      <p:ext uri="{BB962C8B-B14F-4D97-AF65-F5344CB8AC3E}">
        <p14:creationId xmlns:p14="http://schemas.microsoft.com/office/powerpoint/2010/main" val="342060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38E14E-956F-44A1-807A-FD72277E1EF0}" type="datetimeFigureOut">
              <a:rPr lang="en-US" smtClean="0"/>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5DDDA-5D60-41F6-A582-8C0D477D844A}" type="slidenum">
              <a:rPr lang="en-US" smtClean="0"/>
              <a:t>‹#›</a:t>
            </a:fld>
            <a:endParaRPr lang="en-US"/>
          </a:p>
        </p:txBody>
      </p:sp>
    </p:spTree>
    <p:extLst>
      <p:ext uri="{BB962C8B-B14F-4D97-AF65-F5344CB8AC3E}">
        <p14:creationId xmlns:p14="http://schemas.microsoft.com/office/powerpoint/2010/main" val="302170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38E14E-956F-44A1-807A-FD72277E1EF0}" type="datetimeFigureOut">
              <a:rPr lang="en-US" smtClean="0"/>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5DDDA-5D60-41F6-A582-8C0D477D844A}" type="slidenum">
              <a:rPr lang="en-US" smtClean="0"/>
              <a:t>‹#›</a:t>
            </a:fld>
            <a:endParaRPr lang="en-US"/>
          </a:p>
        </p:txBody>
      </p:sp>
    </p:spTree>
    <p:extLst>
      <p:ext uri="{BB962C8B-B14F-4D97-AF65-F5344CB8AC3E}">
        <p14:creationId xmlns:p14="http://schemas.microsoft.com/office/powerpoint/2010/main" val="354109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8E14E-956F-44A1-807A-FD72277E1EF0}" type="datetimeFigureOut">
              <a:rPr lang="en-US" smtClean="0"/>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45DDDA-5D60-41F6-A582-8C0D477D844A}" type="slidenum">
              <a:rPr lang="en-US" smtClean="0"/>
              <a:t>‹#›</a:t>
            </a:fld>
            <a:endParaRPr lang="en-US"/>
          </a:p>
        </p:txBody>
      </p:sp>
    </p:spTree>
    <p:extLst>
      <p:ext uri="{BB962C8B-B14F-4D97-AF65-F5344CB8AC3E}">
        <p14:creationId xmlns:p14="http://schemas.microsoft.com/office/powerpoint/2010/main" val="3942676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8E14E-956F-44A1-807A-FD72277E1EF0}"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5DDDA-5D60-41F6-A582-8C0D477D844A}" type="slidenum">
              <a:rPr lang="en-US" smtClean="0"/>
              <a:t>‹#›</a:t>
            </a:fld>
            <a:endParaRPr lang="en-US"/>
          </a:p>
        </p:txBody>
      </p:sp>
    </p:spTree>
    <p:extLst>
      <p:ext uri="{BB962C8B-B14F-4D97-AF65-F5344CB8AC3E}">
        <p14:creationId xmlns:p14="http://schemas.microsoft.com/office/powerpoint/2010/main" val="295976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8E14E-956F-44A1-807A-FD72277E1EF0}"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5DDDA-5D60-41F6-A582-8C0D477D844A}" type="slidenum">
              <a:rPr lang="en-US" smtClean="0"/>
              <a:t>‹#›</a:t>
            </a:fld>
            <a:endParaRPr lang="en-US"/>
          </a:p>
        </p:txBody>
      </p:sp>
    </p:spTree>
    <p:extLst>
      <p:ext uri="{BB962C8B-B14F-4D97-AF65-F5344CB8AC3E}">
        <p14:creationId xmlns:p14="http://schemas.microsoft.com/office/powerpoint/2010/main" val="232318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8E14E-956F-44A1-807A-FD72277E1EF0}" type="datetimeFigureOut">
              <a:rPr lang="en-US" smtClean="0"/>
              <a:t>9/25/2018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5DDDA-5D60-41F6-A582-8C0D477D844A}" type="slidenum">
              <a:rPr lang="en-US" smtClean="0"/>
              <a:t>‹#›</a:t>
            </a:fld>
            <a:endParaRPr lang="en-US"/>
          </a:p>
        </p:txBody>
      </p:sp>
    </p:spTree>
    <p:extLst>
      <p:ext uri="{BB962C8B-B14F-4D97-AF65-F5344CB8AC3E}">
        <p14:creationId xmlns:p14="http://schemas.microsoft.com/office/powerpoint/2010/main" val="3236350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nb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320" y="456643"/>
            <a:ext cx="6106639" cy="61066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pPr algn="r"/>
            <a:r>
              <a:rPr lang="en-US" dirty="0" smtClean="0"/>
              <a:t>What is the N</a:t>
            </a:r>
            <a:r>
              <a:rPr lang="en-US" dirty="0" smtClean="0"/>
              <a:t>BA?</a:t>
            </a:r>
            <a:endParaRPr lang="en-US" dirty="0"/>
          </a:p>
        </p:txBody>
      </p:sp>
      <p:sp>
        <p:nvSpPr>
          <p:cNvPr id="3" name="Subtitle 2"/>
          <p:cNvSpPr>
            <a:spLocks noGrp="1"/>
          </p:cNvSpPr>
          <p:nvPr>
            <p:ph type="subTitle" idx="1"/>
          </p:nvPr>
        </p:nvSpPr>
        <p:spPr>
          <a:xfrm>
            <a:off x="3767167" y="3380860"/>
            <a:ext cx="7710985" cy="1655762"/>
          </a:xfrm>
        </p:spPr>
        <p:txBody>
          <a:bodyPr>
            <a:normAutofit/>
          </a:bodyPr>
          <a:lstStyle/>
          <a:p>
            <a:r>
              <a:rPr lang="en-US" dirty="0" smtClean="0"/>
              <a:t>Team </a:t>
            </a:r>
            <a:r>
              <a:rPr lang="en-US" dirty="0"/>
              <a:t>5</a:t>
            </a:r>
            <a:r>
              <a:rPr lang="en-US" dirty="0" smtClean="0"/>
              <a:t>:</a:t>
            </a:r>
          </a:p>
          <a:p>
            <a:r>
              <a:rPr lang="en-US" dirty="0" smtClean="0"/>
              <a:t> </a:t>
            </a:r>
            <a:r>
              <a:rPr lang="en-US" dirty="0"/>
              <a:t>Kenneth Reed, John </a:t>
            </a:r>
            <a:r>
              <a:rPr lang="en-US" dirty="0" err="1"/>
              <a:t>Michals</a:t>
            </a:r>
            <a:r>
              <a:rPr lang="en-US" dirty="0"/>
              <a:t>, Michael </a:t>
            </a:r>
            <a:r>
              <a:rPr lang="en-US" dirty="0" err="1"/>
              <a:t>Oristano</a:t>
            </a:r>
            <a:r>
              <a:rPr lang="en-US" dirty="0"/>
              <a:t>, </a:t>
            </a:r>
            <a:r>
              <a:rPr lang="en-US" dirty="0" err="1" smtClean="0"/>
              <a:t>Fardi</a:t>
            </a:r>
            <a:r>
              <a:rPr lang="en-US" dirty="0" smtClean="0"/>
              <a:t> Yeung</a:t>
            </a:r>
          </a:p>
          <a:p>
            <a:r>
              <a:rPr lang="en-US" dirty="0" smtClean="0"/>
              <a:t>27 </a:t>
            </a:r>
            <a:r>
              <a:rPr lang="en-US" dirty="0"/>
              <a:t>September 2018</a:t>
            </a:r>
          </a:p>
        </p:txBody>
      </p:sp>
    </p:spTree>
    <p:extLst>
      <p:ext uri="{BB962C8B-B14F-4D97-AF65-F5344CB8AC3E}">
        <p14:creationId xmlns:p14="http://schemas.microsoft.com/office/powerpoint/2010/main" val="1415046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29" y="336097"/>
            <a:ext cx="5011057" cy="1579789"/>
          </a:xfrm>
        </p:spPr>
        <p:txBody>
          <a:bodyPr>
            <a:normAutofit fontScale="90000"/>
          </a:bodyPr>
          <a:lstStyle/>
          <a:p>
            <a:r>
              <a:rPr lang="en-US" dirty="0"/>
              <a:t>What is the average age of the players entering the NBA?</a:t>
            </a:r>
          </a:p>
        </p:txBody>
      </p:sp>
      <p:pic>
        <p:nvPicPr>
          <p:cNvPr id="5" name="Content Placeholder 4">
            <a:extLst>
              <a:ext uri="{FF2B5EF4-FFF2-40B4-BE49-F238E27FC236}">
                <a16:creationId xmlns:a16="http://schemas.microsoft.com/office/drawing/2014/main" xmlns="" id="{E793AA82-4F14-1043-8595-098F994B3B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7254" y="0"/>
            <a:ext cx="7737231" cy="5158154"/>
          </a:xfrm>
        </p:spPr>
      </p:pic>
      <p:pic>
        <p:nvPicPr>
          <p:cNvPr id="4098" name="Picture 2" descr="Image result for nba rooki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71" y="3421065"/>
            <a:ext cx="5119141" cy="32045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52812" y="6363789"/>
            <a:ext cx="3004457" cy="276999"/>
          </a:xfrm>
          <a:prstGeom prst="rect">
            <a:avLst/>
          </a:prstGeom>
          <a:noFill/>
        </p:spPr>
        <p:txBody>
          <a:bodyPr wrap="square" rtlCol="0">
            <a:spAutoFit/>
          </a:bodyPr>
          <a:lstStyle/>
          <a:p>
            <a:r>
              <a:rPr lang="en-US" sz="1200" dirty="0" smtClean="0"/>
              <a:t>*2018 NBA Draft Class</a:t>
            </a:r>
            <a:endParaRPr lang="en-US" sz="1200" dirty="0"/>
          </a:p>
        </p:txBody>
      </p:sp>
    </p:spTree>
    <p:extLst>
      <p:ext uri="{BB962C8B-B14F-4D97-AF65-F5344CB8AC3E}">
        <p14:creationId xmlns:p14="http://schemas.microsoft.com/office/powerpoint/2010/main" val="2084289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396740" cy="1829435"/>
          </a:xfrm>
        </p:spPr>
        <p:txBody>
          <a:bodyPr>
            <a:normAutofit fontScale="90000"/>
          </a:bodyPr>
          <a:lstStyle/>
          <a:p>
            <a:r>
              <a:rPr lang="en-US" dirty="0"/>
              <a:t>How have the players changed physically since the start of the League?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1" y="2537460"/>
            <a:ext cx="6059978" cy="43205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978" y="0"/>
            <a:ext cx="5989319" cy="4200159"/>
          </a:xfrm>
          <a:prstGeom prst="rect">
            <a:avLst/>
          </a:prstGeom>
        </p:spPr>
      </p:pic>
      <p:pic>
        <p:nvPicPr>
          <p:cNvPr id="1026" name="Picture 2" descr="Image result for shaq cropped fa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114" y="4200159"/>
            <a:ext cx="3007183" cy="450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428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has the game changed since the implementation of the three point line (1980)?</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7641" y="1690688"/>
            <a:ext cx="7376160" cy="5220260"/>
          </a:xfrm>
        </p:spPr>
      </p:pic>
      <p:pic>
        <p:nvPicPr>
          <p:cNvPr id="2050" name="Picture 2" descr="Image result for nba  shooting white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6803"/>
            <a:ext cx="3680460" cy="406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297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81769BE-9CDF-4364-AEB4-41B9FF646F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716" y="969944"/>
            <a:ext cx="11098618" cy="6049962"/>
          </a:xfrm>
        </p:spPr>
      </p:pic>
      <p:sp>
        <p:nvSpPr>
          <p:cNvPr id="2" name="Title 1">
            <a:extLst>
              <a:ext uri="{FF2B5EF4-FFF2-40B4-BE49-F238E27FC236}">
                <a16:creationId xmlns:a16="http://schemas.microsoft.com/office/drawing/2014/main" xmlns="" id="{A6F57F0E-71D1-43FB-84A3-64C34439C340}"/>
              </a:ext>
            </a:extLst>
          </p:cNvPr>
          <p:cNvSpPr>
            <a:spLocks noGrp="1"/>
          </p:cNvSpPr>
          <p:nvPr>
            <p:ph type="title"/>
          </p:nvPr>
        </p:nvSpPr>
        <p:spPr>
          <a:xfrm>
            <a:off x="838200" y="233917"/>
            <a:ext cx="11049000" cy="1199098"/>
          </a:xfrm>
        </p:spPr>
        <p:txBody>
          <a:bodyPr>
            <a:normAutofit/>
          </a:bodyPr>
          <a:lstStyle/>
          <a:p>
            <a:r>
              <a:rPr lang="en-US" sz="3600" dirty="0"/>
              <a:t>How </a:t>
            </a:r>
            <a:r>
              <a:rPr lang="en-US" sz="3600" dirty="0" smtClean="0"/>
              <a:t>has the 3 point shooting </a:t>
            </a:r>
            <a:r>
              <a:rPr lang="en-US" sz="3600" dirty="0" smtClean="0"/>
              <a:t>% average </a:t>
            </a:r>
            <a:r>
              <a:rPr lang="en-US" sz="3600" dirty="0" smtClean="0"/>
              <a:t>of </a:t>
            </a:r>
            <a:r>
              <a:rPr lang="en-US" sz="3600" dirty="0"/>
              <a:t>players </a:t>
            </a:r>
            <a:r>
              <a:rPr lang="en-US" sz="3600" dirty="0" smtClean="0"/>
              <a:t>changed over </a:t>
            </a:r>
            <a:r>
              <a:rPr lang="en-US" sz="3600" dirty="0"/>
              <a:t>time</a:t>
            </a:r>
            <a:r>
              <a:rPr lang="en-US" sz="3600" dirty="0" smtClean="0"/>
              <a:t>?</a:t>
            </a:r>
            <a:endParaRPr lang="en-US" sz="3600" dirty="0"/>
          </a:p>
        </p:txBody>
      </p:sp>
      <p:pic>
        <p:nvPicPr>
          <p:cNvPr id="5122"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3118" y="661175"/>
            <a:ext cx="4191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157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F175AA-6A54-4A6F-BEFF-6789FA3E34CA}"/>
              </a:ext>
            </a:extLst>
          </p:cNvPr>
          <p:cNvSpPr>
            <a:spLocks noGrp="1"/>
          </p:cNvSpPr>
          <p:nvPr>
            <p:ph type="title"/>
          </p:nvPr>
        </p:nvSpPr>
        <p:spPr/>
        <p:txBody>
          <a:bodyPr>
            <a:normAutofit fontScale="90000"/>
          </a:bodyPr>
          <a:lstStyle/>
          <a:p>
            <a:r>
              <a:rPr lang="en-US" dirty="0"/>
              <a:t>How do the ratio of 3 </a:t>
            </a:r>
            <a:r>
              <a:rPr lang="en-US" dirty="0" err="1"/>
              <a:t>PAvr</a:t>
            </a:r>
            <a:r>
              <a:rPr lang="en-US" dirty="0"/>
              <a:t> of players change over time?</a:t>
            </a:r>
            <a:br>
              <a:rPr lang="en-US" dirty="0"/>
            </a:br>
            <a:endParaRPr lang="en-US" dirty="0"/>
          </a:p>
        </p:txBody>
      </p:sp>
      <p:pic>
        <p:nvPicPr>
          <p:cNvPr id="9" name="Content Placeholder 8">
            <a:extLst>
              <a:ext uri="{FF2B5EF4-FFF2-40B4-BE49-F238E27FC236}">
                <a16:creationId xmlns:a16="http://schemas.microsoft.com/office/drawing/2014/main" xmlns="" id="{631AF1EC-9018-43A1-833C-0D27AC660B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8316" y="1212111"/>
            <a:ext cx="10015869" cy="5645889"/>
          </a:xfrm>
        </p:spPr>
      </p:pic>
    </p:spTree>
    <p:extLst>
      <p:ext uri="{BB962C8B-B14F-4D97-AF65-F5344CB8AC3E}">
        <p14:creationId xmlns:p14="http://schemas.microsoft.com/office/powerpoint/2010/main" val="3151971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586B0BCE-9E18-4535-A19A-64FC050A74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600" y="1486591"/>
            <a:ext cx="10717618" cy="5032375"/>
          </a:xfrm>
        </p:spPr>
      </p:pic>
      <p:sp>
        <p:nvSpPr>
          <p:cNvPr id="2" name="Title 1">
            <a:extLst>
              <a:ext uri="{FF2B5EF4-FFF2-40B4-BE49-F238E27FC236}">
                <a16:creationId xmlns:a16="http://schemas.microsoft.com/office/drawing/2014/main" xmlns="" id="{890B8C97-23B9-4822-BC96-A772FFC23A12}"/>
              </a:ext>
            </a:extLst>
          </p:cNvPr>
          <p:cNvSpPr>
            <a:spLocks noGrp="1"/>
          </p:cNvSpPr>
          <p:nvPr>
            <p:ph type="title"/>
          </p:nvPr>
        </p:nvSpPr>
        <p:spPr>
          <a:xfrm>
            <a:off x="838200" y="258800"/>
            <a:ext cx="10515600" cy="1325563"/>
          </a:xfrm>
        </p:spPr>
        <p:txBody>
          <a:bodyPr>
            <a:normAutofit fontScale="90000"/>
          </a:bodyPr>
          <a:lstStyle/>
          <a:p>
            <a:r>
              <a:rPr lang="en-US" dirty="0" smtClean="0"/>
              <a:t>Is There is a Relationship Between the Length of a Player’s Career and the Number of Players his College Produced?</a:t>
            </a:r>
            <a:endParaRPr lang="en-US" dirty="0"/>
          </a:p>
        </p:txBody>
      </p:sp>
      <p:pic>
        <p:nvPicPr>
          <p:cNvPr id="6148"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6842" y="1486591"/>
            <a:ext cx="4124325" cy="565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376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C84CC3-A63A-48D6-9385-8201FB24847D}"/>
              </a:ext>
            </a:extLst>
          </p:cNvPr>
          <p:cNvSpPr>
            <a:spLocks noGrp="1"/>
          </p:cNvSpPr>
          <p:nvPr>
            <p:ph type="title"/>
          </p:nvPr>
        </p:nvSpPr>
        <p:spPr/>
        <p:txBody>
          <a:bodyPr>
            <a:normAutofit/>
          </a:bodyPr>
          <a:lstStyle/>
          <a:p>
            <a:r>
              <a:rPr lang="en-US" sz="3600" dirty="0"/>
              <a:t>The mean duration of stay in NBA </a:t>
            </a:r>
            <a:r>
              <a:rPr lang="en-US" sz="3600" dirty="0" smtClean="0"/>
              <a:t>by College Location</a:t>
            </a:r>
            <a:endParaRPr lang="en-US" sz="3600" dirty="0"/>
          </a:p>
        </p:txBody>
      </p:sp>
      <p:pic>
        <p:nvPicPr>
          <p:cNvPr id="6" name="Content Placeholder 5">
            <a:extLst>
              <a:ext uri="{FF2B5EF4-FFF2-40B4-BE49-F238E27FC236}">
                <a16:creationId xmlns:a16="http://schemas.microsoft.com/office/drawing/2014/main" xmlns="" id="{CAB9E243-C06C-46A5-8551-DCD6662C3E5C}"/>
              </a:ext>
            </a:extLst>
          </p:cNvPr>
          <p:cNvPicPr>
            <a:picLocks noGrp="1" noChangeAspect="1"/>
          </p:cNvPicPr>
          <p:nvPr>
            <p:ph idx="1"/>
          </p:nvPr>
        </p:nvPicPr>
        <p:blipFill>
          <a:blip r:embed="rId3"/>
          <a:stretch>
            <a:fillRect/>
          </a:stretch>
        </p:blipFill>
        <p:spPr>
          <a:xfrm>
            <a:off x="1148317" y="1509823"/>
            <a:ext cx="9462976" cy="4983052"/>
          </a:xfrm>
          <a:prstGeom prst="rect">
            <a:avLst/>
          </a:prstGeom>
        </p:spPr>
      </p:pic>
    </p:spTree>
    <p:extLst>
      <p:ext uri="{BB962C8B-B14F-4D97-AF65-F5344CB8AC3E}">
        <p14:creationId xmlns:p14="http://schemas.microsoft.com/office/powerpoint/2010/main" val="3388759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PER : The Money Stat</a:t>
            </a:r>
            <a:endParaRPr lang="en-US" dirty="0"/>
          </a:p>
        </p:txBody>
      </p:sp>
      <p:sp>
        <p:nvSpPr>
          <p:cNvPr id="3" name="Content Placeholder 2"/>
          <p:cNvSpPr>
            <a:spLocks noGrp="1"/>
          </p:cNvSpPr>
          <p:nvPr>
            <p:ph idx="1"/>
          </p:nvPr>
        </p:nvSpPr>
        <p:spPr>
          <a:xfrm>
            <a:off x="838201" y="1825625"/>
            <a:ext cx="10686142" cy="5032375"/>
          </a:xfrm>
        </p:spPr>
        <p:txBody>
          <a:bodyPr>
            <a:normAutofit/>
          </a:bodyPr>
          <a:lstStyle/>
          <a:p>
            <a:pPr marL="0" indent="0">
              <a:buNone/>
            </a:pPr>
            <a:r>
              <a:rPr lang="en-US" i="1" dirty="0" err="1"/>
              <a:t>uPER</a:t>
            </a:r>
            <a:r>
              <a:rPr lang="en-US" i="1" dirty="0"/>
              <a:t> = </a:t>
            </a:r>
          </a:p>
          <a:p>
            <a:pPr marL="0" indent="0">
              <a:buNone/>
            </a:pPr>
            <a:r>
              <a:rPr lang="en-US" i="1" dirty="0"/>
              <a:t>(1 / MP) * [ 3P + (2/3) * AST + (2 - factor * (</a:t>
            </a:r>
            <a:r>
              <a:rPr lang="en-US" i="1" dirty="0" err="1"/>
              <a:t>team_AST</a:t>
            </a:r>
            <a:r>
              <a:rPr lang="en-US" i="1" dirty="0"/>
              <a:t> / </a:t>
            </a:r>
            <a:r>
              <a:rPr lang="en-US" i="1" dirty="0" err="1"/>
              <a:t>team_FG</a:t>
            </a:r>
            <a:r>
              <a:rPr lang="en-US" i="1" dirty="0"/>
              <a:t>)) * FG + (FT *0.5 * (1 + (1 - (</a:t>
            </a:r>
            <a:r>
              <a:rPr lang="en-US" i="1" dirty="0" err="1"/>
              <a:t>team_AST</a:t>
            </a:r>
            <a:r>
              <a:rPr lang="en-US" i="1" dirty="0"/>
              <a:t> / </a:t>
            </a:r>
            <a:r>
              <a:rPr lang="en-US" i="1" dirty="0" err="1"/>
              <a:t>team_FG</a:t>
            </a:r>
            <a:r>
              <a:rPr lang="en-US" i="1" dirty="0"/>
              <a:t>)) + (2/3) * (</a:t>
            </a:r>
            <a:r>
              <a:rPr lang="en-US" i="1" dirty="0" err="1"/>
              <a:t>team_AST</a:t>
            </a:r>
            <a:r>
              <a:rPr lang="en-US" i="1" dirty="0"/>
              <a:t> / </a:t>
            </a:r>
            <a:r>
              <a:rPr lang="en-US" i="1" dirty="0" err="1"/>
              <a:t>team_FG</a:t>
            </a:r>
            <a:r>
              <a:rPr lang="en-US" i="1" dirty="0"/>
              <a:t>))) - VOP * TOV - VOP * DRB% * (FGA - FG) - VOP * 0.44 * (0.44 + (0.56 * DRB%)) * (FTA - FT) + VOP * (1 - DRB%) * (TRB - ORB) + VOP * DRB% * ORB + VOP * STL + VOP * DRB% * BLK - PF * ((</a:t>
            </a:r>
            <a:r>
              <a:rPr lang="en-US" i="1" dirty="0" err="1"/>
              <a:t>lg_FT</a:t>
            </a:r>
            <a:r>
              <a:rPr lang="en-US" i="1" dirty="0"/>
              <a:t> / </a:t>
            </a:r>
            <a:r>
              <a:rPr lang="en-US" i="1" dirty="0" err="1"/>
              <a:t>lg_PF</a:t>
            </a:r>
            <a:r>
              <a:rPr lang="en-US" i="1" dirty="0"/>
              <a:t>) - 0.44 * (</a:t>
            </a:r>
            <a:r>
              <a:rPr lang="en-US" i="1" dirty="0" err="1"/>
              <a:t>lg_FTA</a:t>
            </a:r>
            <a:r>
              <a:rPr lang="en-US" i="1" dirty="0"/>
              <a:t> / </a:t>
            </a:r>
            <a:r>
              <a:rPr lang="en-US" i="1" dirty="0" err="1"/>
              <a:t>lg_PF</a:t>
            </a:r>
            <a:r>
              <a:rPr lang="en-US" i="1" dirty="0"/>
              <a:t>) * VOP) ]</a:t>
            </a:r>
          </a:p>
          <a:p>
            <a:pPr marL="0" indent="0" algn="ctr">
              <a:buNone/>
            </a:pPr>
            <a:r>
              <a:rPr lang="en-US" b="1" i="1" dirty="0"/>
              <a:t>HUH?</a:t>
            </a:r>
          </a:p>
          <a:p>
            <a:endParaRPr lang="en-US" dirty="0"/>
          </a:p>
        </p:txBody>
      </p:sp>
    </p:spTree>
    <p:extLst>
      <p:ext uri="{BB962C8B-B14F-4D97-AF65-F5344CB8AC3E}">
        <p14:creationId xmlns:p14="http://schemas.microsoft.com/office/powerpoint/2010/main" val="388207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519" y="1623060"/>
            <a:ext cx="9932962" cy="5234940"/>
          </a:xfrm>
          <a:prstGeom prst="rect">
            <a:avLst/>
          </a:prstGeom>
        </p:spPr>
      </p:pic>
      <p:sp>
        <p:nvSpPr>
          <p:cNvPr id="6" name="Title 1"/>
          <p:cNvSpPr>
            <a:spLocks noGrp="1"/>
          </p:cNvSpPr>
          <p:nvPr>
            <p:ph type="title"/>
          </p:nvPr>
        </p:nvSpPr>
        <p:spPr>
          <a:xfrm>
            <a:off x="838200" y="365125"/>
            <a:ext cx="10515600" cy="1325563"/>
          </a:xfrm>
        </p:spPr>
        <p:txBody>
          <a:bodyPr>
            <a:normAutofit/>
          </a:bodyPr>
          <a:lstStyle/>
          <a:p>
            <a:r>
              <a:rPr lang="en-US" dirty="0"/>
              <a:t>What are the Greatest Individual Seasons in NBA History?</a:t>
            </a:r>
          </a:p>
        </p:txBody>
      </p:sp>
      <p:pic>
        <p:nvPicPr>
          <p:cNvPr id="307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5095" y="1296352"/>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642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Death of a Center?</a:t>
            </a:r>
          </a:p>
        </p:txBody>
      </p:sp>
      <p:sp>
        <p:nvSpPr>
          <p:cNvPr id="3" name="Content Placeholder 2"/>
          <p:cNvSpPr>
            <a:spLocks noGrp="1"/>
          </p:cNvSpPr>
          <p:nvPr>
            <p:ph idx="1"/>
          </p:nvPr>
        </p:nvSpPr>
        <p:spPr>
          <a:xfrm>
            <a:off x="599661" y="1478746"/>
            <a:ext cx="5543681" cy="4049989"/>
          </a:xfrm>
        </p:spPr>
        <p:txBody>
          <a:bodyPr/>
          <a:lstStyle/>
          <a:p>
            <a:pPr algn="just"/>
            <a:r>
              <a:rPr lang="en-US" dirty="0"/>
              <a:t>In 2011, Shaquille O’Neal, one of the NBA’s greatest centers of all time, said that the modern big men have either “fell of or evolved” and earlier in the year he declared the center “dead”.  </a:t>
            </a:r>
          </a:p>
          <a:p>
            <a:pPr algn="just"/>
            <a:r>
              <a:rPr lang="en-US" dirty="0"/>
              <a:t>What Shaq “the Big Cactus”, “the Big Shamrock”, “the Big Aristotle”, “Shaq Diesel” correct?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881" y="421615"/>
            <a:ext cx="5289539" cy="6164252"/>
          </a:xfrm>
          <a:prstGeom prst="rect">
            <a:avLst/>
          </a:prstGeom>
        </p:spPr>
      </p:pic>
    </p:spTree>
    <p:extLst>
      <p:ext uri="{BB962C8B-B14F-4D97-AF65-F5344CB8AC3E}">
        <p14:creationId xmlns:p14="http://schemas.microsoft.com/office/powerpoint/2010/main" val="329913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caa basketball log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6841" y="1175939"/>
            <a:ext cx="8106642" cy="45599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niversity kentucky logo white backgrou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418565">
            <a:off x="659094" y="638152"/>
            <a:ext cx="2215495" cy="18122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ucla logo white backgrou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82703">
            <a:off x="8549989" y="476082"/>
            <a:ext cx="2887045" cy="21364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university of maryland logo white backgroun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0383597">
            <a:off x="446739" y="4585713"/>
            <a:ext cx="1693716" cy="185603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louisville basketball  logo white backgroun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867521">
            <a:off x="9551181" y="4187744"/>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797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6470"/>
            <a:ext cx="10515600" cy="5600493"/>
          </a:xfrm>
        </p:spPr>
        <p:txBody>
          <a:bodyPr>
            <a:normAutofit/>
          </a:bodyPr>
          <a:lstStyle/>
          <a:p>
            <a:pPr marL="0" indent="0" algn="ctr">
              <a:buNone/>
            </a:pPr>
            <a:endParaRPr lang="en-US" sz="9600" dirty="0"/>
          </a:p>
          <a:p>
            <a:pPr marL="0" indent="0" algn="ctr">
              <a:buNone/>
            </a:pPr>
            <a:r>
              <a:rPr lang="en-US" sz="9600" dirty="0"/>
              <a:t>NO!!!!</a:t>
            </a:r>
          </a:p>
        </p:txBody>
      </p:sp>
    </p:spTree>
    <p:extLst>
      <p:ext uri="{BB962C8B-B14F-4D97-AF65-F5344CB8AC3E}">
        <p14:creationId xmlns:p14="http://schemas.microsoft.com/office/powerpoint/2010/main" val="2694666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NBA Scoring and Scorers</a:t>
            </a:r>
          </a:p>
        </p:txBody>
      </p:sp>
      <p:sp>
        <p:nvSpPr>
          <p:cNvPr id="3" name="Content Placeholder 2"/>
          <p:cNvSpPr>
            <a:spLocks noGrp="1"/>
          </p:cNvSpPr>
          <p:nvPr>
            <p:ph idx="1"/>
          </p:nvPr>
        </p:nvSpPr>
        <p:spPr>
          <a:xfrm>
            <a:off x="636104" y="1808922"/>
            <a:ext cx="3737113" cy="4368041"/>
          </a:xfrm>
        </p:spPr>
        <p:txBody>
          <a:bodyPr/>
          <a:lstStyle/>
          <a:p>
            <a:pPr marL="0" indent="0">
              <a:buNone/>
            </a:pPr>
            <a:r>
              <a:rPr lang="en-US" dirty="0"/>
              <a:t>-Historically speaking, the NBA scoring is high, don’t let chart crime victimize you!</a:t>
            </a:r>
          </a:p>
          <a:p>
            <a:pPr marL="0" indent="0">
              <a:buNone/>
            </a:pPr>
            <a:r>
              <a:rPr lang="en-US" dirty="0"/>
              <a:t>-Additionally, when compared, big men score more points than their shorter counterparts.</a:t>
            </a:r>
          </a:p>
        </p:txBody>
      </p:sp>
      <p:pic>
        <p:nvPicPr>
          <p:cNvPr id="4098" name="Picture 2" descr="C:\Users\Trading\Desktop\project_one\TotalPointsJohnMicha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633" y="2082938"/>
            <a:ext cx="6775450" cy="354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620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tim duncan white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893" y="1244200"/>
            <a:ext cx="5403343" cy="54033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a:t>Death of a Center cont’d</a:t>
            </a:r>
          </a:p>
        </p:txBody>
      </p:sp>
      <p:pic>
        <p:nvPicPr>
          <p:cNvPr id="2050" name="Picture 2" descr="C:\Users\Trading\Desktop\project_one\ShootingAttemptsvsFGJohnMichals.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6614" y="1411741"/>
            <a:ext cx="9917648" cy="4830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9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Centers dominate with less opportunities</a:t>
            </a:r>
          </a:p>
        </p:txBody>
      </p:sp>
      <p:pic>
        <p:nvPicPr>
          <p:cNvPr id="3074" name="Picture 2" descr="C:\Users\Trading\Desktop\project_one\PositionalFG%JohnMicha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313" y="1896183"/>
            <a:ext cx="8338444" cy="41322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4887" y="2166730"/>
            <a:ext cx="2146852" cy="2031325"/>
          </a:xfrm>
          <a:prstGeom prst="rect">
            <a:avLst/>
          </a:prstGeom>
          <a:noFill/>
        </p:spPr>
        <p:txBody>
          <a:bodyPr wrap="square" rtlCol="0">
            <a:spAutoFit/>
          </a:bodyPr>
          <a:lstStyle/>
          <a:p>
            <a:pPr algn="just"/>
            <a:r>
              <a:rPr lang="en-US" dirty="0"/>
              <a:t>-Less minutes for Big men equals more production when measured by FG%.  The opposite is true for the smaller guys on the court.</a:t>
            </a:r>
          </a:p>
        </p:txBody>
      </p:sp>
    </p:spTree>
    <p:extLst>
      <p:ext uri="{BB962C8B-B14F-4D97-AF65-F5344CB8AC3E}">
        <p14:creationId xmlns:p14="http://schemas.microsoft.com/office/powerpoint/2010/main" val="2015291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PER : The Money Stat</a:t>
            </a:r>
          </a:p>
        </p:txBody>
      </p:sp>
      <p:pic>
        <p:nvPicPr>
          <p:cNvPr id="1026" name="Picture 2" descr="C:\Users\Trading\Desktop\project_one\bigsvseveryonebarJohnMicha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518" y="2024959"/>
            <a:ext cx="5010150" cy="39782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eight Difference: 28 inches&#10;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41010"/>
            <a:ext cx="3807254" cy="4746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74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Trading\Desktop\project_one\BubbleplotP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303" y="735497"/>
            <a:ext cx="8642539" cy="5379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904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Show me the money</a:t>
            </a:r>
          </a:p>
        </p:txBody>
      </p:sp>
      <p:pic>
        <p:nvPicPr>
          <p:cNvPr id="6146" name="Picture 2" descr="C:\Users\Trading\Desktop\project_one\BubbleplotPERtop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148" y="1825124"/>
            <a:ext cx="7494104" cy="426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961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next steps….</a:t>
            </a:r>
          </a:p>
        </p:txBody>
      </p:sp>
      <p:sp>
        <p:nvSpPr>
          <p:cNvPr id="3" name="Content Placeholder 2"/>
          <p:cNvSpPr>
            <a:spLocks noGrp="1"/>
          </p:cNvSpPr>
          <p:nvPr>
            <p:ph idx="1"/>
          </p:nvPr>
        </p:nvSpPr>
        <p:spPr>
          <a:xfrm>
            <a:off x="838200" y="1908313"/>
            <a:ext cx="4787348" cy="4268650"/>
          </a:xfrm>
        </p:spPr>
        <p:txBody>
          <a:bodyPr/>
          <a:lstStyle/>
          <a:p>
            <a:r>
              <a:rPr lang="en-US" dirty="0"/>
              <a:t>The expected career length for a Center with the height of </a:t>
            </a:r>
            <a:r>
              <a:rPr lang="en-US" b="1" dirty="0"/>
              <a:t>84</a:t>
            </a:r>
            <a:r>
              <a:rPr lang="en-US" dirty="0"/>
              <a:t> inches is </a:t>
            </a:r>
            <a:r>
              <a:rPr lang="en-US" b="1" dirty="0"/>
              <a:t>5.299141601976114.</a:t>
            </a:r>
          </a:p>
          <a:p>
            <a:r>
              <a:rPr lang="en-US" dirty="0"/>
              <a:t>Too simplistic, we could/should,</a:t>
            </a:r>
          </a:p>
          <a:p>
            <a:pPr lvl="1"/>
            <a:r>
              <a:rPr lang="en-US" dirty="0"/>
              <a:t>Test the residuals</a:t>
            </a:r>
          </a:p>
          <a:p>
            <a:pPr lvl="1"/>
            <a:r>
              <a:rPr lang="en-US" dirty="0"/>
              <a:t>Build out the regression with multiple independent variables</a:t>
            </a:r>
          </a:p>
        </p:txBody>
      </p:sp>
      <p:pic>
        <p:nvPicPr>
          <p:cNvPr id="7170" name="Picture 2" descr="C:\Users\Trading\Desktop\project_one\CareerLengthRegres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0949" y="2104473"/>
            <a:ext cx="4937125" cy="370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3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0270" y="0"/>
            <a:ext cx="5601730" cy="68580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9089"/>
            <a:ext cx="6593892" cy="4430271"/>
          </a:xfrm>
          <a:prstGeom prst="rect">
            <a:avLst/>
          </a:prstGeom>
        </p:spPr>
      </p:pic>
      <p:sp>
        <p:nvSpPr>
          <p:cNvPr id="10" name="TextBox 9"/>
          <p:cNvSpPr txBox="1"/>
          <p:nvPr/>
        </p:nvSpPr>
        <p:spPr>
          <a:xfrm>
            <a:off x="509510" y="1509757"/>
            <a:ext cx="6080760" cy="369332"/>
          </a:xfrm>
          <a:prstGeom prst="rect">
            <a:avLst/>
          </a:prstGeom>
          <a:noFill/>
        </p:spPr>
        <p:txBody>
          <a:bodyPr wrap="square" rtlCol="0">
            <a:spAutoFit/>
          </a:bodyPr>
          <a:lstStyle/>
          <a:p>
            <a:r>
              <a:rPr lang="en-US" dirty="0"/>
              <a:t>School Name 		                   	# of Students</a:t>
            </a:r>
          </a:p>
        </p:txBody>
      </p:sp>
      <p:sp>
        <p:nvSpPr>
          <p:cNvPr id="11" name="TextBox 10"/>
          <p:cNvSpPr txBox="1"/>
          <p:nvPr/>
        </p:nvSpPr>
        <p:spPr>
          <a:xfrm>
            <a:off x="708660" y="274320"/>
            <a:ext cx="5326380" cy="830997"/>
          </a:xfrm>
          <a:prstGeom prst="rect">
            <a:avLst/>
          </a:prstGeom>
          <a:noFill/>
        </p:spPr>
        <p:txBody>
          <a:bodyPr wrap="square" rtlCol="0">
            <a:spAutoFit/>
          </a:bodyPr>
          <a:lstStyle/>
          <a:p>
            <a:r>
              <a:rPr lang="en-US" sz="2400" dirty="0"/>
              <a:t>Which Schools Produce the Most NBA Player?</a:t>
            </a:r>
          </a:p>
        </p:txBody>
      </p:sp>
    </p:spTree>
    <p:extLst>
      <p:ext uri="{BB962C8B-B14F-4D97-AF65-F5344CB8AC3E}">
        <p14:creationId xmlns:p14="http://schemas.microsoft.com/office/powerpoint/2010/main" val="2388983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the Schools that produce the most Players?</a:t>
            </a:r>
            <a:endParaRPr lang="en-US" dirty="0"/>
          </a:p>
        </p:txBody>
      </p:sp>
      <p:pic>
        <p:nvPicPr>
          <p:cNvPr id="5" name="Content Placeholder 4">
            <a:extLst>
              <a:ext uri="{FF2B5EF4-FFF2-40B4-BE49-F238E27FC236}">
                <a16:creationId xmlns:a16="http://schemas.microsoft.com/office/drawing/2014/main" xmlns="" id="{E44EE19B-D11B-014F-944E-176D5AE18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7774" y="1690688"/>
            <a:ext cx="11436451" cy="4576958"/>
          </a:xfrm>
        </p:spPr>
      </p:pic>
      <p:pic>
        <p:nvPicPr>
          <p:cNvPr id="3074" name="Picture 2" descr="Image result for duke logo white backgrou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208300">
            <a:off x="8663356" y="3863039"/>
            <a:ext cx="1023475" cy="9143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NC logo white backgrou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358594">
            <a:off x="8150675" y="5191813"/>
            <a:ext cx="1135418" cy="8950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flipH="1" flipV="1">
            <a:off x="7663543" y="4550152"/>
            <a:ext cx="595086" cy="8346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765143" y="4320191"/>
            <a:ext cx="953242" cy="41858"/>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428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the top 25 expenses </a:t>
            </a:r>
            <a:br>
              <a:rPr lang="en-US" dirty="0"/>
            </a:br>
            <a:r>
              <a:rPr lang="en-US" dirty="0"/>
              <a:t>and revenues look like?</a:t>
            </a:r>
          </a:p>
        </p:txBody>
      </p:sp>
      <p:pic>
        <p:nvPicPr>
          <p:cNvPr id="6" name="Content Placeholder 5">
            <a:extLst>
              <a:ext uri="{FF2B5EF4-FFF2-40B4-BE49-F238E27FC236}">
                <a16:creationId xmlns:a16="http://schemas.microsoft.com/office/drawing/2014/main" xmlns="" id="{1AC8E6A8-10D2-3B47-AE65-063F498939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1851" y="1627668"/>
            <a:ext cx="5865913" cy="4660589"/>
          </a:xfrm>
        </p:spPr>
      </p:pic>
      <p:graphicFrame>
        <p:nvGraphicFramePr>
          <p:cNvPr id="7" name="Table 6">
            <a:extLst>
              <a:ext uri="{FF2B5EF4-FFF2-40B4-BE49-F238E27FC236}">
                <a16:creationId xmlns:a16="http://schemas.microsoft.com/office/drawing/2014/main" xmlns="" id="{00113F2E-785A-8645-A9BC-DC53F2FEF6F4}"/>
              </a:ext>
            </a:extLst>
          </p:cNvPr>
          <p:cNvGraphicFramePr>
            <a:graphicFrameLocks noGrp="1"/>
          </p:cNvGraphicFramePr>
          <p:nvPr>
            <p:extLst>
              <p:ext uri="{D42A27DB-BD31-4B8C-83A1-F6EECF244321}">
                <p14:modId xmlns:p14="http://schemas.microsoft.com/office/powerpoint/2010/main" val="274434225"/>
              </p:ext>
            </p:extLst>
          </p:nvPr>
        </p:nvGraphicFramePr>
        <p:xfrm>
          <a:off x="521988" y="1658431"/>
          <a:ext cx="5313651" cy="4344220"/>
        </p:xfrm>
        <a:graphic>
          <a:graphicData uri="http://schemas.openxmlformats.org/drawingml/2006/table">
            <a:tbl>
              <a:tblPr/>
              <a:tblGrid>
                <a:gridCol w="3473607">
                  <a:extLst>
                    <a:ext uri="{9D8B030D-6E8A-4147-A177-3AD203B41FA5}">
                      <a16:colId xmlns:a16="http://schemas.microsoft.com/office/drawing/2014/main" xmlns="" val="3555616756"/>
                    </a:ext>
                  </a:extLst>
                </a:gridCol>
                <a:gridCol w="920022">
                  <a:extLst>
                    <a:ext uri="{9D8B030D-6E8A-4147-A177-3AD203B41FA5}">
                      <a16:colId xmlns:a16="http://schemas.microsoft.com/office/drawing/2014/main" xmlns="" val="3685626142"/>
                    </a:ext>
                  </a:extLst>
                </a:gridCol>
                <a:gridCol w="920022">
                  <a:extLst>
                    <a:ext uri="{9D8B030D-6E8A-4147-A177-3AD203B41FA5}">
                      <a16:colId xmlns:a16="http://schemas.microsoft.com/office/drawing/2014/main" xmlns="" val="2464915361"/>
                    </a:ext>
                  </a:extLst>
                </a:gridCol>
              </a:tblGrid>
              <a:tr h="167359">
                <a:tc>
                  <a:txBody>
                    <a:bodyPr/>
                    <a:lstStyle/>
                    <a:p>
                      <a:pPr algn="l" fontAlgn="b"/>
                      <a:r>
                        <a:rPr lang="en-US" sz="1000" b="1" i="0" u="none" strike="noStrike">
                          <a:solidFill>
                            <a:srgbClr val="000000"/>
                          </a:solidFill>
                          <a:effectLst/>
                          <a:latin typeface="Calibri" panose="020F0502020204030204" pitchFamily="34" charset="0"/>
                        </a:rPr>
                        <a:t>Institution Name</a:t>
                      </a:r>
                    </a:p>
                  </a:txBody>
                  <a:tcPr marL="7845" marR="7845" marT="7845" marB="0" anchor="b">
                    <a:lnL>
                      <a:noFill/>
                    </a:lnL>
                    <a:lnR>
                      <a:noFill/>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Total Expense</a:t>
                      </a:r>
                    </a:p>
                  </a:txBody>
                  <a:tcPr marL="7845" marR="7845" marT="7845" marB="0" anchor="b">
                    <a:lnL>
                      <a:noFill/>
                    </a:lnL>
                    <a:lnR>
                      <a:noFill/>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Total Revenue</a:t>
                      </a:r>
                    </a:p>
                  </a:txBody>
                  <a:tcPr marL="7845" marR="7845" marT="7845" marB="0" anchor="b">
                    <a:lnL>
                      <a:noFill/>
                    </a:lnL>
                    <a:lnR>
                      <a:noFill/>
                    </a:lnR>
                    <a:lnT>
                      <a:noFill/>
                    </a:lnT>
                    <a:lnB>
                      <a:noFill/>
                    </a:lnB>
                  </a:tcPr>
                </a:tc>
                <a:extLst>
                  <a:ext uri="{0D108BD9-81ED-4DB2-BD59-A6C34878D82A}">
                    <a16:rowId xmlns:a16="http://schemas.microsoft.com/office/drawing/2014/main" xmlns="" val="4230105497"/>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Notre Dame</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$37,852,017.00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$36,053,910.00</a:t>
                      </a:r>
                    </a:p>
                  </a:txBody>
                  <a:tcPr marL="7845" marR="7845" marT="7845" marB="0" anchor="b">
                    <a:lnL>
                      <a:noFill/>
                    </a:lnL>
                    <a:lnR>
                      <a:noFill/>
                    </a:lnR>
                    <a:lnT>
                      <a:noFill/>
                    </a:lnT>
                    <a:lnB>
                      <a:noFill/>
                    </a:lnB>
                  </a:tcPr>
                </a:tc>
                <a:extLst>
                  <a:ext uri="{0D108BD9-81ED-4DB2-BD59-A6C34878D82A}">
                    <a16:rowId xmlns:a16="http://schemas.microsoft.com/office/drawing/2014/main" xmlns="" val="490298698"/>
                  </a:ext>
                </a:extLst>
              </a:tr>
              <a:tr h="167359">
                <a:tc>
                  <a:txBody>
                    <a:bodyPr/>
                    <a:lstStyle/>
                    <a:p>
                      <a:pPr algn="l" fontAlgn="b"/>
                      <a:r>
                        <a:rPr lang="en-US" sz="1000" b="0" i="0" u="none" strike="noStrike">
                          <a:solidFill>
                            <a:srgbClr val="000000"/>
                          </a:solidFill>
                          <a:effectLst/>
                          <a:latin typeface="Calibri" panose="020F0502020204030204" pitchFamily="34" charset="0"/>
                        </a:rPr>
                        <a:t>Georgia Institute of Technology-Main Campus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$45,498,472.00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$57,368,983.00</a:t>
                      </a:r>
                    </a:p>
                  </a:txBody>
                  <a:tcPr marL="7845" marR="7845" marT="7845" marB="0" anchor="b">
                    <a:lnL>
                      <a:noFill/>
                    </a:lnL>
                    <a:lnR>
                      <a:noFill/>
                    </a:lnR>
                    <a:lnT>
                      <a:noFill/>
                    </a:lnT>
                    <a:lnB>
                      <a:noFill/>
                    </a:lnB>
                  </a:tcPr>
                </a:tc>
                <a:extLst>
                  <a:ext uri="{0D108BD9-81ED-4DB2-BD59-A6C34878D82A}">
                    <a16:rowId xmlns:a16="http://schemas.microsoft.com/office/drawing/2014/main" xmlns="" val="1928737058"/>
                  </a:ext>
                </a:extLst>
              </a:tr>
              <a:tr h="167359">
                <a:tc>
                  <a:txBody>
                    <a:bodyPr/>
                    <a:lstStyle/>
                    <a:p>
                      <a:pPr algn="l" fontAlgn="b"/>
                      <a:r>
                        <a:rPr lang="en-US" sz="1000" b="0" i="0" u="none" strike="noStrike">
                          <a:solidFill>
                            <a:srgbClr val="000000"/>
                          </a:solidFill>
                          <a:effectLst/>
                          <a:latin typeface="Calibri" panose="020F0502020204030204" pitchFamily="34" charset="0"/>
                        </a:rPr>
                        <a:t>Louisiana State University and Agricultural &amp; Mechanical College</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$47,165,015.00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$59,713,588.00</a:t>
                      </a:r>
                    </a:p>
                  </a:txBody>
                  <a:tcPr marL="7845" marR="7845" marT="7845" marB="0" anchor="b">
                    <a:lnL>
                      <a:noFill/>
                    </a:lnL>
                    <a:lnR>
                      <a:noFill/>
                    </a:lnR>
                    <a:lnT>
                      <a:noFill/>
                    </a:lnT>
                    <a:lnB>
                      <a:noFill/>
                    </a:lnB>
                  </a:tcPr>
                </a:tc>
                <a:extLst>
                  <a:ext uri="{0D108BD9-81ED-4DB2-BD59-A6C34878D82A}">
                    <a16:rowId xmlns:a16="http://schemas.microsoft.com/office/drawing/2014/main" xmlns="" val="1870678982"/>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Nevada-Las Vegas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$34,483,011.00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$62,101,359.00</a:t>
                      </a:r>
                    </a:p>
                  </a:txBody>
                  <a:tcPr marL="7845" marR="7845" marT="7845" marB="0" anchor="b">
                    <a:lnL>
                      <a:noFill/>
                    </a:lnL>
                    <a:lnR>
                      <a:noFill/>
                    </a:lnR>
                    <a:lnT>
                      <a:noFill/>
                    </a:lnT>
                    <a:lnB>
                      <a:noFill/>
                    </a:lnB>
                  </a:tcPr>
                </a:tc>
                <a:extLst>
                  <a:ext uri="{0D108BD9-81ED-4DB2-BD59-A6C34878D82A}">
                    <a16:rowId xmlns:a16="http://schemas.microsoft.com/office/drawing/2014/main" xmlns="" val="3275695467"/>
                  </a:ext>
                </a:extLst>
              </a:tr>
              <a:tr h="167359">
                <a:tc>
                  <a:txBody>
                    <a:bodyPr/>
                    <a:lstStyle/>
                    <a:p>
                      <a:pPr algn="l" fontAlgn="b"/>
                      <a:r>
                        <a:rPr lang="en-US" sz="1000" b="0" i="0" u="none" strike="noStrike">
                          <a:solidFill>
                            <a:srgbClr val="000000"/>
                          </a:solidFill>
                          <a:effectLst/>
                          <a:latin typeface="Calibri" panose="020F0502020204030204" pitchFamily="34" charset="0"/>
                        </a:rPr>
                        <a:t>St Johns University-New York</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$64,364,232.00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$64,364,232.00</a:t>
                      </a:r>
                    </a:p>
                  </a:txBody>
                  <a:tcPr marL="7845" marR="7845" marT="7845" marB="0" anchor="b">
                    <a:lnL>
                      <a:noFill/>
                    </a:lnL>
                    <a:lnR>
                      <a:noFill/>
                    </a:lnR>
                    <a:lnT>
                      <a:noFill/>
                    </a:lnT>
                    <a:lnB>
                      <a:noFill/>
                    </a:lnB>
                  </a:tcPr>
                </a:tc>
                <a:extLst>
                  <a:ext uri="{0D108BD9-81ED-4DB2-BD59-A6C34878D82A}">
                    <a16:rowId xmlns:a16="http://schemas.microsoft.com/office/drawing/2014/main" xmlns="" val="191455162"/>
                  </a:ext>
                </a:extLst>
              </a:tr>
              <a:tr h="0">
                <a:tc>
                  <a:txBody>
                    <a:bodyPr/>
                    <a:lstStyle/>
                    <a:p>
                      <a:pPr algn="l" fontAlgn="b"/>
                      <a:r>
                        <a:rPr lang="en-US" sz="1000" b="0" i="0" u="none" strike="noStrike">
                          <a:solidFill>
                            <a:srgbClr val="000000"/>
                          </a:solidFill>
                          <a:effectLst/>
                          <a:latin typeface="Calibri" panose="020F0502020204030204" pitchFamily="34" charset="0"/>
                        </a:rPr>
                        <a:t>University of Connecticut</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$72,284,673.00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$65,413,874.00</a:t>
                      </a:r>
                    </a:p>
                  </a:txBody>
                  <a:tcPr marL="7845" marR="7845" marT="7845" marB="0" anchor="b">
                    <a:lnL>
                      <a:noFill/>
                    </a:lnL>
                    <a:lnR>
                      <a:noFill/>
                    </a:lnR>
                    <a:lnT>
                      <a:noFill/>
                    </a:lnT>
                    <a:lnB>
                      <a:noFill/>
                    </a:lnB>
                  </a:tcPr>
                </a:tc>
                <a:extLst>
                  <a:ext uri="{0D108BD9-81ED-4DB2-BD59-A6C34878D82A}">
                    <a16:rowId xmlns:a16="http://schemas.microsoft.com/office/drawing/2014/main" xmlns="" val="3803055793"/>
                  </a:ext>
                </a:extLst>
              </a:tr>
              <a:tr h="167359">
                <a:tc>
                  <a:txBody>
                    <a:bodyPr/>
                    <a:lstStyle/>
                    <a:p>
                      <a:pPr algn="l" fontAlgn="b"/>
                      <a:r>
                        <a:rPr lang="en-US" sz="1000" b="0" i="0" u="none" strike="noStrike">
                          <a:solidFill>
                            <a:srgbClr val="000000"/>
                          </a:solidFill>
                          <a:effectLst/>
                          <a:latin typeface="Calibri" panose="020F0502020204030204" pitchFamily="34" charset="0"/>
                        </a:rPr>
                        <a:t>Villanova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$64,312,118.00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$73,595,234.00</a:t>
                      </a:r>
                    </a:p>
                  </a:txBody>
                  <a:tcPr marL="7845" marR="7845" marT="7845" marB="0" anchor="b">
                    <a:lnL>
                      <a:noFill/>
                    </a:lnL>
                    <a:lnR>
                      <a:noFill/>
                    </a:lnR>
                    <a:lnT>
                      <a:noFill/>
                    </a:lnT>
                    <a:lnB>
                      <a:noFill/>
                    </a:lnB>
                  </a:tcPr>
                </a:tc>
                <a:extLst>
                  <a:ext uri="{0D108BD9-81ED-4DB2-BD59-A6C34878D82A}">
                    <a16:rowId xmlns:a16="http://schemas.microsoft.com/office/drawing/2014/main" xmlns="" val="2407969740"/>
                  </a:ext>
                </a:extLst>
              </a:tr>
              <a:tr h="167359">
                <a:tc>
                  <a:txBody>
                    <a:bodyPr/>
                    <a:lstStyle/>
                    <a:p>
                      <a:pPr algn="l" fontAlgn="b"/>
                      <a:r>
                        <a:rPr lang="en-US" sz="1000" b="0" i="0" u="none" strike="noStrike" dirty="0">
                          <a:solidFill>
                            <a:srgbClr val="000000"/>
                          </a:solidFill>
                          <a:effectLst/>
                          <a:latin typeface="Calibri" panose="020F0502020204030204" pitchFamily="34" charset="0"/>
                        </a:rPr>
                        <a:t>University of Michigan-Ann Arbor</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$71,060,957.00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$87,705,454.00</a:t>
                      </a:r>
                    </a:p>
                  </a:txBody>
                  <a:tcPr marL="7845" marR="7845" marT="7845" marB="0" anchor="b">
                    <a:lnL>
                      <a:noFill/>
                    </a:lnL>
                    <a:lnR>
                      <a:noFill/>
                    </a:lnR>
                    <a:lnT>
                      <a:noFill/>
                    </a:lnT>
                    <a:lnB>
                      <a:noFill/>
                    </a:lnB>
                  </a:tcPr>
                </a:tc>
                <a:extLst>
                  <a:ext uri="{0D108BD9-81ED-4DB2-BD59-A6C34878D82A}">
                    <a16:rowId xmlns:a16="http://schemas.microsoft.com/office/drawing/2014/main" xmlns="" val="3199722032"/>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California-Los Angeles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$74,282,397.00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$88,005,440.00</a:t>
                      </a:r>
                    </a:p>
                  </a:txBody>
                  <a:tcPr marL="7845" marR="7845" marT="7845" marB="0" anchor="b">
                    <a:lnL>
                      <a:noFill/>
                    </a:lnL>
                    <a:lnR>
                      <a:noFill/>
                    </a:lnR>
                    <a:lnT>
                      <a:noFill/>
                    </a:lnT>
                    <a:lnB>
                      <a:noFill/>
                    </a:lnB>
                  </a:tcPr>
                </a:tc>
                <a:extLst>
                  <a:ext uri="{0D108BD9-81ED-4DB2-BD59-A6C34878D82A}">
                    <a16:rowId xmlns:a16="http://schemas.microsoft.com/office/drawing/2014/main" xmlns="" val="528723901"/>
                  </a:ext>
                </a:extLst>
              </a:tr>
              <a:tr h="167359">
                <a:tc>
                  <a:txBody>
                    <a:bodyPr/>
                    <a:lstStyle/>
                    <a:p>
                      <a:pPr algn="l" fontAlgn="b"/>
                      <a:r>
                        <a:rPr lang="en-US" sz="1000" b="0" i="0" u="none" strike="noStrike">
                          <a:solidFill>
                            <a:srgbClr val="000000"/>
                          </a:solidFill>
                          <a:effectLst/>
                          <a:latin typeface="Calibri" panose="020F0502020204030204" pitchFamily="34" charset="0"/>
                        </a:rPr>
                        <a:t>Georgetown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$85,306,187.00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$88,956,862.00</a:t>
                      </a:r>
                    </a:p>
                  </a:txBody>
                  <a:tcPr marL="7845" marR="7845" marT="7845" marB="0" anchor="b">
                    <a:lnL>
                      <a:noFill/>
                    </a:lnL>
                    <a:lnR>
                      <a:noFill/>
                    </a:lnR>
                    <a:lnT>
                      <a:noFill/>
                    </a:lnT>
                    <a:lnB>
                      <a:noFill/>
                    </a:lnB>
                  </a:tcPr>
                </a:tc>
                <a:extLst>
                  <a:ext uri="{0D108BD9-81ED-4DB2-BD59-A6C34878D82A}">
                    <a16:rowId xmlns:a16="http://schemas.microsoft.com/office/drawing/2014/main" xmlns="" val="3877963889"/>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Maryland-College Park</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$72,991,337.00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$93,766,500.00</a:t>
                      </a:r>
                    </a:p>
                  </a:txBody>
                  <a:tcPr marL="7845" marR="7845" marT="7845" marB="0" anchor="b">
                    <a:lnL>
                      <a:noFill/>
                    </a:lnL>
                    <a:lnR>
                      <a:noFill/>
                    </a:lnR>
                    <a:lnT>
                      <a:noFill/>
                    </a:lnT>
                    <a:lnB>
                      <a:noFill/>
                    </a:lnB>
                  </a:tcPr>
                </a:tc>
                <a:extLst>
                  <a:ext uri="{0D108BD9-81ED-4DB2-BD59-A6C34878D82A}">
                    <a16:rowId xmlns:a16="http://schemas.microsoft.com/office/drawing/2014/main" xmlns="" val="2249375672"/>
                  </a:ext>
                </a:extLst>
              </a:tr>
              <a:tr h="167359">
                <a:tc>
                  <a:txBody>
                    <a:bodyPr/>
                    <a:lstStyle/>
                    <a:p>
                      <a:pPr algn="l" fontAlgn="b"/>
                      <a:r>
                        <a:rPr lang="en-US" sz="1000" b="0" i="0" u="none" strike="noStrike">
                          <a:solidFill>
                            <a:srgbClr val="000000"/>
                          </a:solidFill>
                          <a:effectLst/>
                          <a:latin typeface="Calibri" panose="020F0502020204030204" pitchFamily="34" charset="0"/>
                        </a:rPr>
                        <a:t>North Carolina State University at Raleigh</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$63,493,129.00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$96,557,161.00</a:t>
                      </a:r>
                    </a:p>
                  </a:txBody>
                  <a:tcPr marL="7845" marR="7845" marT="7845" marB="0" anchor="b">
                    <a:lnL>
                      <a:noFill/>
                    </a:lnL>
                    <a:lnR>
                      <a:noFill/>
                    </a:lnR>
                    <a:lnT>
                      <a:noFill/>
                    </a:lnT>
                    <a:lnB>
                      <a:noFill/>
                    </a:lnB>
                  </a:tcPr>
                </a:tc>
                <a:extLst>
                  <a:ext uri="{0D108BD9-81ED-4DB2-BD59-A6C34878D82A}">
                    <a16:rowId xmlns:a16="http://schemas.microsoft.com/office/drawing/2014/main" xmlns="" val="3328047960"/>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Minnesota-Twin Cities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$69,712,529.00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$101,293,810.00</a:t>
                      </a:r>
                    </a:p>
                  </a:txBody>
                  <a:tcPr marL="7845" marR="7845" marT="7845" marB="0" anchor="b">
                    <a:lnL>
                      <a:noFill/>
                    </a:lnL>
                    <a:lnR>
                      <a:noFill/>
                    </a:lnR>
                    <a:lnT>
                      <a:noFill/>
                    </a:lnT>
                    <a:lnB>
                      <a:noFill/>
                    </a:lnB>
                  </a:tcPr>
                </a:tc>
                <a:extLst>
                  <a:ext uri="{0D108BD9-81ED-4DB2-BD59-A6C34878D82A}">
                    <a16:rowId xmlns:a16="http://schemas.microsoft.com/office/drawing/2014/main" xmlns="" val="3269626262"/>
                  </a:ext>
                </a:extLst>
              </a:tr>
              <a:tr h="167359">
                <a:tc>
                  <a:txBody>
                    <a:bodyPr/>
                    <a:lstStyle/>
                    <a:p>
                      <a:pPr algn="l" fontAlgn="b"/>
                      <a:r>
                        <a:rPr lang="en-US" sz="1000" b="0" i="0" u="none" strike="noStrike">
                          <a:solidFill>
                            <a:srgbClr val="000000"/>
                          </a:solidFill>
                          <a:effectLst/>
                          <a:latin typeface="Calibri" panose="020F0502020204030204" pitchFamily="34" charset="0"/>
                        </a:rPr>
                        <a:t>Marquette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$96,422,052.00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$115,471,497.00</a:t>
                      </a:r>
                    </a:p>
                  </a:txBody>
                  <a:tcPr marL="7845" marR="7845" marT="7845" marB="0" anchor="b">
                    <a:lnL>
                      <a:noFill/>
                    </a:lnL>
                    <a:lnR>
                      <a:noFill/>
                    </a:lnR>
                    <a:lnT>
                      <a:noFill/>
                    </a:lnT>
                    <a:lnB>
                      <a:noFill/>
                    </a:lnB>
                  </a:tcPr>
                </a:tc>
                <a:extLst>
                  <a:ext uri="{0D108BD9-81ED-4DB2-BD59-A6C34878D82A}">
                    <a16:rowId xmlns:a16="http://schemas.microsoft.com/office/drawing/2014/main" xmlns="" val="208055993"/>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Illinois at Urbana-Champaign</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$74,376,659.00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$117,210,503.00</a:t>
                      </a:r>
                    </a:p>
                  </a:txBody>
                  <a:tcPr marL="7845" marR="7845" marT="7845" marB="0" anchor="b">
                    <a:lnL>
                      <a:noFill/>
                    </a:lnL>
                    <a:lnR>
                      <a:noFill/>
                    </a:lnR>
                    <a:lnT>
                      <a:noFill/>
                    </a:lnT>
                    <a:lnB>
                      <a:noFill/>
                    </a:lnB>
                  </a:tcPr>
                </a:tc>
                <a:extLst>
                  <a:ext uri="{0D108BD9-81ED-4DB2-BD59-A6C34878D82A}">
                    <a16:rowId xmlns:a16="http://schemas.microsoft.com/office/drawing/2014/main" xmlns="" val="348879589"/>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Kansas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$100,002,548.00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$120,665,973.00</a:t>
                      </a:r>
                    </a:p>
                  </a:txBody>
                  <a:tcPr marL="7845" marR="7845" marT="7845" marB="0" anchor="b">
                    <a:lnL>
                      <a:noFill/>
                    </a:lnL>
                    <a:lnR>
                      <a:noFill/>
                    </a:lnR>
                    <a:lnT>
                      <a:noFill/>
                    </a:lnT>
                    <a:lnB>
                      <a:noFill/>
                    </a:lnB>
                  </a:tcPr>
                </a:tc>
                <a:extLst>
                  <a:ext uri="{0D108BD9-81ED-4DB2-BD59-A6C34878D82A}">
                    <a16:rowId xmlns:a16="http://schemas.microsoft.com/office/drawing/2014/main" xmlns="" val="215783663"/>
                  </a:ext>
                </a:extLst>
              </a:tr>
              <a:tr h="167359">
                <a:tc>
                  <a:txBody>
                    <a:bodyPr/>
                    <a:lstStyle/>
                    <a:p>
                      <a:pPr algn="l" fontAlgn="b"/>
                      <a:r>
                        <a:rPr lang="en-US" sz="1000" b="0" i="0" u="none" strike="noStrike">
                          <a:solidFill>
                            <a:srgbClr val="000000"/>
                          </a:solidFill>
                          <a:effectLst/>
                          <a:latin typeface="Calibri" panose="020F0502020204030204" pitchFamily="34" charset="0"/>
                        </a:rPr>
                        <a:t>Michigan State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$92,567,212.00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$127,945,009.00</a:t>
                      </a:r>
                    </a:p>
                  </a:txBody>
                  <a:tcPr marL="7845" marR="7845" marT="7845" marB="0" anchor="b">
                    <a:lnL>
                      <a:noFill/>
                    </a:lnL>
                    <a:lnR>
                      <a:noFill/>
                    </a:lnR>
                    <a:lnT>
                      <a:noFill/>
                    </a:lnT>
                    <a:lnB>
                      <a:noFill/>
                    </a:lnB>
                  </a:tcPr>
                </a:tc>
                <a:extLst>
                  <a:ext uri="{0D108BD9-81ED-4DB2-BD59-A6C34878D82A}">
                    <a16:rowId xmlns:a16="http://schemas.microsoft.com/office/drawing/2014/main" xmlns="" val="4069992133"/>
                  </a:ext>
                </a:extLst>
              </a:tr>
              <a:tr h="167359">
                <a:tc>
                  <a:txBody>
                    <a:bodyPr/>
                    <a:lstStyle/>
                    <a:p>
                      <a:pPr algn="l" fontAlgn="b"/>
                      <a:r>
                        <a:rPr lang="en-US" sz="1000" b="0" i="0" u="none" strike="noStrike">
                          <a:solidFill>
                            <a:srgbClr val="000000"/>
                          </a:solidFill>
                          <a:effectLst/>
                          <a:latin typeface="Calibri" panose="020F0502020204030204" pitchFamily="34" charset="0"/>
                        </a:rPr>
                        <a:t>Ohio State University-Main Campus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$74,844,862.00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$134,688,064.00</a:t>
                      </a:r>
                    </a:p>
                  </a:txBody>
                  <a:tcPr marL="7845" marR="7845" marT="7845" marB="0" anchor="b">
                    <a:lnL>
                      <a:noFill/>
                    </a:lnL>
                    <a:lnR>
                      <a:noFill/>
                    </a:lnR>
                    <a:lnT>
                      <a:noFill/>
                    </a:lnT>
                    <a:lnB>
                      <a:noFill/>
                    </a:lnB>
                  </a:tcPr>
                </a:tc>
                <a:extLst>
                  <a:ext uri="{0D108BD9-81ED-4DB2-BD59-A6C34878D82A}">
                    <a16:rowId xmlns:a16="http://schemas.microsoft.com/office/drawing/2014/main" xmlns="" val="338350798"/>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North Carolina at Chapel Hill</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$85,624,904.00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$144,504,936.00</a:t>
                      </a:r>
                    </a:p>
                  </a:txBody>
                  <a:tcPr marL="7845" marR="7845" marT="7845" marB="0" anchor="b">
                    <a:lnL>
                      <a:noFill/>
                    </a:lnL>
                    <a:lnR>
                      <a:noFill/>
                    </a:lnR>
                    <a:lnT>
                      <a:noFill/>
                    </a:lnT>
                    <a:lnB>
                      <a:noFill/>
                    </a:lnB>
                  </a:tcPr>
                </a:tc>
                <a:extLst>
                  <a:ext uri="{0D108BD9-81ED-4DB2-BD59-A6C34878D82A}">
                    <a16:rowId xmlns:a16="http://schemas.microsoft.com/office/drawing/2014/main" xmlns="" val="3203807340"/>
                  </a:ext>
                </a:extLst>
              </a:tr>
              <a:tr h="167359">
                <a:tc>
                  <a:txBody>
                    <a:bodyPr/>
                    <a:lstStyle/>
                    <a:p>
                      <a:pPr algn="l" fontAlgn="b"/>
                      <a:r>
                        <a:rPr lang="en-US" sz="1000" b="0" i="0" u="none" strike="noStrike">
                          <a:solidFill>
                            <a:srgbClr val="000000"/>
                          </a:solidFill>
                          <a:effectLst/>
                          <a:latin typeface="Calibri" panose="020F0502020204030204" pitchFamily="34" charset="0"/>
                        </a:rPr>
                        <a:t>Indiana University-Bloomington</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$104,947,378.00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$144,558,624.00</a:t>
                      </a:r>
                    </a:p>
                  </a:txBody>
                  <a:tcPr marL="7845" marR="7845" marT="7845" marB="0" anchor="b">
                    <a:lnL>
                      <a:noFill/>
                    </a:lnL>
                    <a:lnR>
                      <a:noFill/>
                    </a:lnR>
                    <a:lnT>
                      <a:noFill/>
                    </a:lnT>
                    <a:lnB>
                      <a:noFill/>
                    </a:lnB>
                  </a:tcPr>
                </a:tc>
                <a:extLst>
                  <a:ext uri="{0D108BD9-81ED-4DB2-BD59-A6C34878D82A}">
                    <a16:rowId xmlns:a16="http://schemas.microsoft.com/office/drawing/2014/main" xmlns="" val="1635890050"/>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Arizona</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$92,465,752.00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$154,126,340.00</a:t>
                      </a:r>
                    </a:p>
                  </a:txBody>
                  <a:tcPr marL="7845" marR="7845" marT="7845" marB="0" anchor="b">
                    <a:lnL>
                      <a:noFill/>
                    </a:lnL>
                    <a:lnR>
                      <a:noFill/>
                    </a:lnR>
                    <a:lnT>
                      <a:noFill/>
                    </a:lnT>
                    <a:lnB>
                      <a:noFill/>
                    </a:lnB>
                  </a:tcPr>
                </a:tc>
                <a:extLst>
                  <a:ext uri="{0D108BD9-81ED-4DB2-BD59-A6C34878D82A}">
                    <a16:rowId xmlns:a16="http://schemas.microsoft.com/office/drawing/2014/main" xmlns="" val="1648477153"/>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Kentucky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$144,133,449.00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$166,569,620.00</a:t>
                      </a:r>
                    </a:p>
                  </a:txBody>
                  <a:tcPr marL="7845" marR="7845" marT="7845" marB="0" anchor="b">
                    <a:lnL>
                      <a:noFill/>
                    </a:lnL>
                    <a:lnR>
                      <a:noFill/>
                    </a:lnR>
                    <a:lnT>
                      <a:noFill/>
                    </a:lnT>
                    <a:lnB>
                      <a:noFill/>
                    </a:lnB>
                  </a:tcPr>
                </a:tc>
                <a:extLst>
                  <a:ext uri="{0D108BD9-81ED-4DB2-BD59-A6C34878D82A}">
                    <a16:rowId xmlns:a16="http://schemas.microsoft.com/office/drawing/2014/main" xmlns="" val="1773444689"/>
                  </a:ext>
                </a:extLst>
              </a:tr>
              <a:tr h="167359">
                <a:tc>
                  <a:txBody>
                    <a:bodyPr/>
                    <a:lstStyle/>
                    <a:p>
                      <a:pPr algn="l" fontAlgn="b"/>
                      <a:r>
                        <a:rPr lang="en-US" sz="1000" b="0" i="0" u="none" strike="noStrike">
                          <a:solidFill>
                            <a:srgbClr val="000000"/>
                          </a:solidFill>
                          <a:effectLst/>
                          <a:latin typeface="Calibri" panose="020F0502020204030204" pitchFamily="34" charset="0"/>
                        </a:rPr>
                        <a:t>Syracuse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$126,942,611.00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$175,512,227.00</a:t>
                      </a:r>
                    </a:p>
                  </a:txBody>
                  <a:tcPr marL="7845" marR="7845" marT="7845" marB="0" anchor="b">
                    <a:lnL>
                      <a:noFill/>
                    </a:lnL>
                    <a:lnR>
                      <a:noFill/>
                    </a:lnR>
                    <a:lnT>
                      <a:noFill/>
                    </a:lnT>
                    <a:lnB>
                      <a:noFill/>
                    </a:lnB>
                  </a:tcPr>
                </a:tc>
                <a:extLst>
                  <a:ext uri="{0D108BD9-81ED-4DB2-BD59-A6C34878D82A}">
                    <a16:rowId xmlns:a16="http://schemas.microsoft.com/office/drawing/2014/main" xmlns="" val="1583502625"/>
                  </a:ext>
                </a:extLst>
              </a:tr>
              <a:tr h="167359">
                <a:tc>
                  <a:txBody>
                    <a:bodyPr/>
                    <a:lstStyle/>
                    <a:p>
                      <a:pPr algn="l" fontAlgn="b"/>
                      <a:r>
                        <a:rPr lang="en-US" sz="1000" b="0" i="0" u="none" strike="noStrike">
                          <a:solidFill>
                            <a:srgbClr val="000000"/>
                          </a:solidFill>
                          <a:effectLst/>
                          <a:latin typeface="Calibri" panose="020F0502020204030204" pitchFamily="34" charset="0"/>
                        </a:rPr>
                        <a:t>Duke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$156,658,579.00</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$205,155,916.00</a:t>
                      </a:r>
                    </a:p>
                  </a:txBody>
                  <a:tcPr marL="7845" marR="7845" marT="7845" marB="0" anchor="b">
                    <a:lnL>
                      <a:noFill/>
                    </a:lnL>
                    <a:lnR>
                      <a:noFill/>
                    </a:lnR>
                    <a:lnT>
                      <a:noFill/>
                    </a:lnT>
                    <a:lnB>
                      <a:noFill/>
                    </a:lnB>
                  </a:tcPr>
                </a:tc>
                <a:extLst>
                  <a:ext uri="{0D108BD9-81ED-4DB2-BD59-A6C34878D82A}">
                    <a16:rowId xmlns:a16="http://schemas.microsoft.com/office/drawing/2014/main" xmlns="" val="3105816941"/>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Louisville</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$176,300,783.00</a:t>
                      </a:r>
                    </a:p>
                  </a:txBody>
                  <a:tcPr marL="7845" marR="7845" marT="7845"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panose="020F0502020204030204" pitchFamily="34" charset="0"/>
                        </a:rPr>
                        <a:t>$272,985,062.00</a:t>
                      </a:r>
                    </a:p>
                  </a:txBody>
                  <a:tcPr marL="7845" marR="7845" marT="7845" marB="0" anchor="b">
                    <a:lnL>
                      <a:noFill/>
                    </a:lnL>
                    <a:lnR>
                      <a:noFill/>
                    </a:lnR>
                    <a:lnT>
                      <a:noFill/>
                    </a:lnT>
                    <a:lnB>
                      <a:noFill/>
                    </a:lnB>
                  </a:tcPr>
                </a:tc>
                <a:extLst>
                  <a:ext uri="{0D108BD9-81ED-4DB2-BD59-A6C34878D82A}">
                    <a16:rowId xmlns:a16="http://schemas.microsoft.com/office/drawing/2014/main" xmlns="" val="1953454717"/>
                  </a:ext>
                </a:extLst>
              </a:tr>
            </a:tbl>
          </a:graphicData>
        </a:graphic>
      </p:graphicFrame>
    </p:spTree>
    <p:extLst>
      <p:ext uri="{BB962C8B-B14F-4D97-AF65-F5344CB8AC3E}">
        <p14:creationId xmlns:p14="http://schemas.microsoft.com/office/powerpoint/2010/main" val="761893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the student aid compare </a:t>
            </a:r>
            <a:br>
              <a:rPr lang="en-US" dirty="0"/>
            </a:br>
            <a:r>
              <a:rPr lang="en-US" dirty="0"/>
              <a:t>to total expenses ?</a:t>
            </a:r>
          </a:p>
        </p:txBody>
      </p:sp>
      <p:pic>
        <p:nvPicPr>
          <p:cNvPr id="14" name="Content Placeholder 13">
            <a:extLst>
              <a:ext uri="{FF2B5EF4-FFF2-40B4-BE49-F238E27FC236}">
                <a16:creationId xmlns:a16="http://schemas.microsoft.com/office/drawing/2014/main" xmlns="" id="{5DD208EF-FECC-BB43-97E9-1DA138C84E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3317" y="1608685"/>
            <a:ext cx="7765366" cy="5249315"/>
          </a:xfrm>
        </p:spPr>
      </p:pic>
    </p:spTree>
    <p:extLst>
      <p:ext uri="{BB962C8B-B14F-4D97-AF65-F5344CB8AC3E}">
        <p14:creationId xmlns:p14="http://schemas.microsoft.com/office/powerpoint/2010/main" val="418505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Overall expense and revenue comparison </a:t>
            </a:r>
            <a:br>
              <a:rPr lang="en-US" dirty="0"/>
            </a:br>
            <a:r>
              <a:rPr lang="en-US" dirty="0"/>
              <a:t>for the top 25 by players</a:t>
            </a:r>
          </a:p>
        </p:txBody>
      </p:sp>
      <p:pic>
        <p:nvPicPr>
          <p:cNvPr id="6" name="Content Placeholder 5">
            <a:extLst>
              <a:ext uri="{FF2B5EF4-FFF2-40B4-BE49-F238E27FC236}">
                <a16:creationId xmlns:a16="http://schemas.microsoft.com/office/drawing/2014/main" xmlns="" id="{47FEDB0E-9A58-3B49-AF51-21095A9A24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40340" y="1809254"/>
            <a:ext cx="6688269" cy="4521207"/>
          </a:xfrm>
        </p:spPr>
      </p:pic>
      <p:graphicFrame>
        <p:nvGraphicFramePr>
          <p:cNvPr id="9" name="Table 8">
            <a:extLst>
              <a:ext uri="{FF2B5EF4-FFF2-40B4-BE49-F238E27FC236}">
                <a16:creationId xmlns:a16="http://schemas.microsoft.com/office/drawing/2014/main" xmlns="" id="{EC5AB2BA-BF80-B747-865B-0F6B6B660D44}"/>
              </a:ext>
            </a:extLst>
          </p:cNvPr>
          <p:cNvGraphicFramePr>
            <a:graphicFrameLocks noGrp="1"/>
          </p:cNvGraphicFramePr>
          <p:nvPr>
            <p:extLst>
              <p:ext uri="{D42A27DB-BD31-4B8C-83A1-F6EECF244321}">
                <p14:modId xmlns:p14="http://schemas.microsoft.com/office/powerpoint/2010/main" val="428813232"/>
              </p:ext>
            </p:extLst>
          </p:nvPr>
        </p:nvGraphicFramePr>
        <p:xfrm>
          <a:off x="1013741" y="1809255"/>
          <a:ext cx="3895883" cy="4634792"/>
        </p:xfrm>
        <a:graphic>
          <a:graphicData uri="http://schemas.openxmlformats.org/drawingml/2006/table">
            <a:tbl>
              <a:tblPr/>
              <a:tblGrid>
                <a:gridCol w="3256370">
                  <a:extLst>
                    <a:ext uri="{9D8B030D-6E8A-4147-A177-3AD203B41FA5}">
                      <a16:colId xmlns:a16="http://schemas.microsoft.com/office/drawing/2014/main" xmlns="" val="3331160625"/>
                    </a:ext>
                  </a:extLst>
                </a:gridCol>
                <a:gridCol w="639513">
                  <a:extLst>
                    <a:ext uri="{9D8B030D-6E8A-4147-A177-3AD203B41FA5}">
                      <a16:colId xmlns:a16="http://schemas.microsoft.com/office/drawing/2014/main" xmlns="" val="3662894731"/>
                    </a:ext>
                  </a:extLst>
                </a:gridCol>
              </a:tblGrid>
              <a:tr h="167359">
                <a:tc>
                  <a:txBody>
                    <a:bodyPr/>
                    <a:lstStyle/>
                    <a:p>
                      <a:pPr algn="l" fontAlgn="b"/>
                      <a:r>
                        <a:rPr lang="en-US" sz="1000" b="1" i="0" u="none" strike="noStrike">
                          <a:solidFill>
                            <a:srgbClr val="000000"/>
                          </a:solidFill>
                          <a:effectLst/>
                          <a:latin typeface="Calibri" panose="020F0502020204030204" pitchFamily="34" charset="0"/>
                        </a:rPr>
                        <a:t>Institution Name</a:t>
                      </a:r>
                    </a:p>
                  </a:txBody>
                  <a:tcPr marL="7845" marR="7845" marT="7845" marB="0" anchor="b">
                    <a:lnL>
                      <a:noFill/>
                    </a:lnL>
                    <a:lnR>
                      <a:noFill/>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Total Players</a:t>
                      </a:r>
                    </a:p>
                  </a:txBody>
                  <a:tcPr marL="7845" marR="7845" marT="7845" marB="0" anchor="b">
                    <a:lnL>
                      <a:noFill/>
                    </a:lnL>
                    <a:lnR>
                      <a:noFill/>
                    </a:lnR>
                    <a:lnT>
                      <a:noFill/>
                    </a:lnT>
                    <a:lnB>
                      <a:noFill/>
                    </a:lnB>
                  </a:tcPr>
                </a:tc>
                <a:extLst>
                  <a:ext uri="{0D108BD9-81ED-4DB2-BD59-A6C34878D82A}">
                    <a16:rowId xmlns:a16="http://schemas.microsoft.com/office/drawing/2014/main" xmlns="" val="4029375096"/>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Kentucky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99</a:t>
                      </a:r>
                    </a:p>
                  </a:txBody>
                  <a:tcPr marL="7845" marR="7845" marT="7845" marB="0" anchor="b">
                    <a:lnL>
                      <a:noFill/>
                    </a:lnL>
                    <a:lnR>
                      <a:noFill/>
                    </a:lnR>
                    <a:lnT>
                      <a:noFill/>
                    </a:lnT>
                    <a:lnB>
                      <a:noFill/>
                    </a:lnB>
                  </a:tcPr>
                </a:tc>
                <a:extLst>
                  <a:ext uri="{0D108BD9-81ED-4DB2-BD59-A6C34878D82A}">
                    <a16:rowId xmlns:a16="http://schemas.microsoft.com/office/drawing/2014/main" xmlns="" val="1973697744"/>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California-Los Angeles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91</a:t>
                      </a:r>
                    </a:p>
                  </a:txBody>
                  <a:tcPr marL="7845" marR="7845" marT="7845" marB="0" anchor="b">
                    <a:lnL>
                      <a:noFill/>
                    </a:lnL>
                    <a:lnR>
                      <a:noFill/>
                    </a:lnR>
                    <a:lnT>
                      <a:noFill/>
                    </a:lnT>
                    <a:lnB>
                      <a:noFill/>
                    </a:lnB>
                  </a:tcPr>
                </a:tc>
                <a:extLst>
                  <a:ext uri="{0D108BD9-81ED-4DB2-BD59-A6C34878D82A}">
                    <a16:rowId xmlns:a16="http://schemas.microsoft.com/office/drawing/2014/main" xmlns="" val="4187788499"/>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North Carolina at Chapel Hill</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87</a:t>
                      </a:r>
                    </a:p>
                  </a:txBody>
                  <a:tcPr marL="7845" marR="7845" marT="7845" marB="0" anchor="b">
                    <a:lnL>
                      <a:noFill/>
                    </a:lnL>
                    <a:lnR>
                      <a:noFill/>
                    </a:lnR>
                    <a:lnT>
                      <a:noFill/>
                    </a:lnT>
                    <a:lnB>
                      <a:noFill/>
                    </a:lnB>
                  </a:tcPr>
                </a:tc>
                <a:extLst>
                  <a:ext uri="{0D108BD9-81ED-4DB2-BD59-A6C34878D82A}">
                    <a16:rowId xmlns:a16="http://schemas.microsoft.com/office/drawing/2014/main" xmlns="" val="37449687"/>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Kansas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72</a:t>
                      </a:r>
                    </a:p>
                  </a:txBody>
                  <a:tcPr marL="7845" marR="7845" marT="7845" marB="0" anchor="b">
                    <a:lnL>
                      <a:noFill/>
                    </a:lnL>
                    <a:lnR>
                      <a:noFill/>
                    </a:lnR>
                    <a:lnT>
                      <a:noFill/>
                    </a:lnT>
                    <a:lnB>
                      <a:noFill/>
                    </a:lnB>
                  </a:tcPr>
                </a:tc>
                <a:extLst>
                  <a:ext uri="{0D108BD9-81ED-4DB2-BD59-A6C34878D82A}">
                    <a16:rowId xmlns:a16="http://schemas.microsoft.com/office/drawing/2014/main" xmlns="" val="278368461"/>
                  </a:ext>
                </a:extLst>
              </a:tr>
              <a:tr h="167359">
                <a:tc>
                  <a:txBody>
                    <a:bodyPr/>
                    <a:lstStyle/>
                    <a:p>
                      <a:pPr algn="l" fontAlgn="b"/>
                      <a:r>
                        <a:rPr lang="en-US" sz="1000" b="0" i="0" u="none" strike="noStrike">
                          <a:solidFill>
                            <a:srgbClr val="000000"/>
                          </a:solidFill>
                          <a:effectLst/>
                          <a:latin typeface="Calibri" panose="020F0502020204030204" pitchFamily="34" charset="0"/>
                        </a:rPr>
                        <a:t>Duke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71</a:t>
                      </a:r>
                    </a:p>
                  </a:txBody>
                  <a:tcPr marL="7845" marR="7845" marT="7845" marB="0" anchor="b">
                    <a:lnL>
                      <a:noFill/>
                    </a:lnL>
                    <a:lnR>
                      <a:noFill/>
                    </a:lnR>
                    <a:lnT>
                      <a:noFill/>
                    </a:lnT>
                    <a:lnB>
                      <a:noFill/>
                    </a:lnB>
                  </a:tcPr>
                </a:tc>
                <a:extLst>
                  <a:ext uri="{0D108BD9-81ED-4DB2-BD59-A6C34878D82A}">
                    <a16:rowId xmlns:a16="http://schemas.microsoft.com/office/drawing/2014/main" xmlns="" val="586104285"/>
                  </a:ext>
                </a:extLst>
              </a:tr>
              <a:tr h="167359">
                <a:tc>
                  <a:txBody>
                    <a:bodyPr/>
                    <a:lstStyle/>
                    <a:p>
                      <a:pPr algn="l" fontAlgn="b"/>
                      <a:r>
                        <a:rPr lang="en-US" sz="1000" b="0" i="0" u="none" strike="noStrike">
                          <a:solidFill>
                            <a:srgbClr val="000000"/>
                          </a:solidFill>
                          <a:effectLst/>
                          <a:latin typeface="Calibri" panose="020F0502020204030204" pitchFamily="34" charset="0"/>
                        </a:rPr>
                        <a:t>Indiana University-Bloomington</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60</a:t>
                      </a:r>
                    </a:p>
                  </a:txBody>
                  <a:tcPr marL="7845" marR="7845" marT="7845" marB="0" anchor="b">
                    <a:lnL>
                      <a:noFill/>
                    </a:lnL>
                    <a:lnR>
                      <a:noFill/>
                    </a:lnR>
                    <a:lnT>
                      <a:noFill/>
                    </a:lnT>
                    <a:lnB>
                      <a:noFill/>
                    </a:lnB>
                  </a:tcPr>
                </a:tc>
                <a:extLst>
                  <a:ext uri="{0D108BD9-81ED-4DB2-BD59-A6C34878D82A}">
                    <a16:rowId xmlns:a16="http://schemas.microsoft.com/office/drawing/2014/main" xmlns="" val="3757966154"/>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Notre Dame</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56</a:t>
                      </a:r>
                    </a:p>
                  </a:txBody>
                  <a:tcPr marL="7845" marR="7845" marT="7845" marB="0" anchor="b">
                    <a:lnL>
                      <a:noFill/>
                    </a:lnL>
                    <a:lnR>
                      <a:noFill/>
                    </a:lnR>
                    <a:lnT>
                      <a:noFill/>
                    </a:lnT>
                    <a:lnB>
                      <a:noFill/>
                    </a:lnB>
                  </a:tcPr>
                </a:tc>
                <a:extLst>
                  <a:ext uri="{0D108BD9-81ED-4DB2-BD59-A6C34878D82A}">
                    <a16:rowId xmlns:a16="http://schemas.microsoft.com/office/drawing/2014/main" xmlns="" val="2284349523"/>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Louisville</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55</a:t>
                      </a:r>
                    </a:p>
                  </a:txBody>
                  <a:tcPr marL="7845" marR="7845" marT="7845" marB="0" anchor="b">
                    <a:lnL>
                      <a:noFill/>
                    </a:lnL>
                    <a:lnR>
                      <a:noFill/>
                    </a:lnR>
                    <a:lnT>
                      <a:noFill/>
                    </a:lnT>
                    <a:lnB>
                      <a:noFill/>
                    </a:lnB>
                  </a:tcPr>
                </a:tc>
                <a:extLst>
                  <a:ext uri="{0D108BD9-81ED-4DB2-BD59-A6C34878D82A}">
                    <a16:rowId xmlns:a16="http://schemas.microsoft.com/office/drawing/2014/main" xmlns="" val="1313931102"/>
                  </a:ext>
                </a:extLst>
              </a:tr>
              <a:tr h="167359">
                <a:tc>
                  <a:txBody>
                    <a:bodyPr/>
                    <a:lstStyle/>
                    <a:p>
                      <a:pPr algn="l" fontAlgn="b"/>
                      <a:r>
                        <a:rPr lang="en-US" sz="1000" b="0" i="0" u="none" strike="noStrike">
                          <a:solidFill>
                            <a:srgbClr val="000000"/>
                          </a:solidFill>
                          <a:effectLst/>
                          <a:latin typeface="Calibri" panose="020F0502020204030204" pitchFamily="34" charset="0"/>
                        </a:rPr>
                        <a:t>St Johns University-New York</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845" marR="7845" marT="7845" marB="0" anchor="b">
                    <a:lnL>
                      <a:noFill/>
                    </a:lnL>
                    <a:lnR>
                      <a:noFill/>
                    </a:lnR>
                    <a:lnT>
                      <a:noFill/>
                    </a:lnT>
                    <a:lnB>
                      <a:noFill/>
                    </a:lnB>
                  </a:tcPr>
                </a:tc>
                <a:extLst>
                  <a:ext uri="{0D108BD9-81ED-4DB2-BD59-A6C34878D82A}">
                    <a16:rowId xmlns:a16="http://schemas.microsoft.com/office/drawing/2014/main" xmlns="" val="3384314845"/>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Arizona</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845" marR="7845" marT="7845" marB="0" anchor="b">
                    <a:lnL>
                      <a:noFill/>
                    </a:lnL>
                    <a:lnR>
                      <a:noFill/>
                    </a:lnR>
                    <a:lnT>
                      <a:noFill/>
                    </a:lnT>
                    <a:lnB>
                      <a:noFill/>
                    </a:lnB>
                  </a:tcPr>
                </a:tc>
                <a:extLst>
                  <a:ext uri="{0D108BD9-81ED-4DB2-BD59-A6C34878D82A}">
                    <a16:rowId xmlns:a16="http://schemas.microsoft.com/office/drawing/2014/main" xmlns="" val="974845614"/>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Michigan-Ann Arbor</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845" marR="7845" marT="7845" marB="0" anchor="b">
                    <a:lnL>
                      <a:noFill/>
                    </a:lnL>
                    <a:lnR>
                      <a:noFill/>
                    </a:lnR>
                    <a:lnT>
                      <a:noFill/>
                    </a:lnT>
                    <a:lnB>
                      <a:noFill/>
                    </a:lnB>
                  </a:tcPr>
                </a:tc>
                <a:extLst>
                  <a:ext uri="{0D108BD9-81ED-4DB2-BD59-A6C34878D82A}">
                    <a16:rowId xmlns:a16="http://schemas.microsoft.com/office/drawing/2014/main" xmlns="" val="4086001630"/>
                  </a:ext>
                </a:extLst>
              </a:tr>
              <a:tr h="167359">
                <a:tc>
                  <a:txBody>
                    <a:bodyPr/>
                    <a:lstStyle/>
                    <a:p>
                      <a:pPr algn="l" fontAlgn="b"/>
                      <a:r>
                        <a:rPr lang="en-US" sz="1000" b="0" i="0" u="none" strike="noStrike" dirty="0">
                          <a:solidFill>
                            <a:srgbClr val="000000"/>
                          </a:solidFill>
                          <a:effectLst/>
                          <a:latin typeface="Calibri" panose="020F0502020204030204" pitchFamily="34" charset="0"/>
                        </a:rPr>
                        <a:t>Syracuse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845" marR="7845" marT="7845" marB="0" anchor="b">
                    <a:lnL>
                      <a:noFill/>
                    </a:lnL>
                    <a:lnR>
                      <a:noFill/>
                    </a:lnR>
                    <a:lnT>
                      <a:noFill/>
                    </a:lnT>
                    <a:lnB>
                      <a:noFill/>
                    </a:lnB>
                  </a:tcPr>
                </a:tc>
                <a:extLst>
                  <a:ext uri="{0D108BD9-81ED-4DB2-BD59-A6C34878D82A}">
                    <a16:rowId xmlns:a16="http://schemas.microsoft.com/office/drawing/2014/main" xmlns="" val="2933681455"/>
                  </a:ext>
                </a:extLst>
              </a:tr>
              <a:tr h="151506">
                <a:tc>
                  <a:txBody>
                    <a:bodyPr/>
                    <a:lstStyle/>
                    <a:p>
                      <a:pPr algn="l" fontAlgn="b"/>
                      <a:r>
                        <a:rPr lang="en-US" sz="1000" b="0" i="0" u="none" strike="noStrike">
                          <a:solidFill>
                            <a:srgbClr val="000000"/>
                          </a:solidFill>
                          <a:effectLst/>
                          <a:latin typeface="Calibri" panose="020F0502020204030204" pitchFamily="34" charset="0"/>
                        </a:rPr>
                        <a:t>Michigan State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845" marR="7845" marT="7845" marB="0" anchor="b">
                    <a:lnL>
                      <a:noFill/>
                    </a:lnL>
                    <a:lnR>
                      <a:noFill/>
                    </a:lnR>
                    <a:lnT>
                      <a:noFill/>
                    </a:lnT>
                    <a:lnB>
                      <a:noFill/>
                    </a:lnB>
                  </a:tcPr>
                </a:tc>
                <a:extLst>
                  <a:ext uri="{0D108BD9-81ED-4DB2-BD59-A6C34878D82A}">
                    <a16:rowId xmlns:a16="http://schemas.microsoft.com/office/drawing/2014/main" xmlns="" val="1366812790"/>
                  </a:ext>
                </a:extLst>
              </a:tr>
              <a:tr h="167359">
                <a:tc>
                  <a:txBody>
                    <a:bodyPr/>
                    <a:lstStyle/>
                    <a:p>
                      <a:pPr algn="l" fontAlgn="b"/>
                      <a:r>
                        <a:rPr lang="en-US" sz="1000" b="0" i="0" u="none" strike="noStrike">
                          <a:solidFill>
                            <a:srgbClr val="000000"/>
                          </a:solidFill>
                          <a:effectLst/>
                          <a:latin typeface="Calibri" panose="020F0502020204030204" pitchFamily="34" charset="0"/>
                        </a:rPr>
                        <a:t>Villanova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43</a:t>
                      </a:r>
                    </a:p>
                  </a:txBody>
                  <a:tcPr marL="7845" marR="7845" marT="7845" marB="0" anchor="b">
                    <a:lnL>
                      <a:noFill/>
                    </a:lnL>
                    <a:lnR>
                      <a:noFill/>
                    </a:lnR>
                    <a:lnT>
                      <a:noFill/>
                    </a:lnT>
                    <a:lnB>
                      <a:noFill/>
                    </a:lnB>
                  </a:tcPr>
                </a:tc>
                <a:extLst>
                  <a:ext uri="{0D108BD9-81ED-4DB2-BD59-A6C34878D82A}">
                    <a16:rowId xmlns:a16="http://schemas.microsoft.com/office/drawing/2014/main" xmlns="" val="460878873"/>
                  </a:ext>
                </a:extLst>
              </a:tr>
              <a:tr h="167359">
                <a:tc>
                  <a:txBody>
                    <a:bodyPr/>
                    <a:lstStyle/>
                    <a:p>
                      <a:pPr algn="l" fontAlgn="b"/>
                      <a:r>
                        <a:rPr lang="en-US" sz="1000" b="0" i="0" u="none" strike="noStrike">
                          <a:solidFill>
                            <a:srgbClr val="000000"/>
                          </a:solidFill>
                          <a:effectLst/>
                          <a:latin typeface="Calibri" panose="020F0502020204030204" pitchFamily="34" charset="0"/>
                        </a:rPr>
                        <a:t>North Carolina State University at Raleigh</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43</a:t>
                      </a:r>
                    </a:p>
                  </a:txBody>
                  <a:tcPr marL="7845" marR="7845" marT="7845" marB="0" anchor="b">
                    <a:lnL>
                      <a:noFill/>
                    </a:lnL>
                    <a:lnR>
                      <a:noFill/>
                    </a:lnR>
                    <a:lnT>
                      <a:noFill/>
                    </a:lnT>
                    <a:lnB>
                      <a:noFill/>
                    </a:lnB>
                  </a:tcPr>
                </a:tc>
                <a:extLst>
                  <a:ext uri="{0D108BD9-81ED-4DB2-BD59-A6C34878D82A}">
                    <a16:rowId xmlns:a16="http://schemas.microsoft.com/office/drawing/2014/main" xmlns="" val="129697955"/>
                  </a:ext>
                </a:extLst>
              </a:tr>
              <a:tr h="167359">
                <a:tc>
                  <a:txBody>
                    <a:bodyPr/>
                    <a:lstStyle/>
                    <a:p>
                      <a:pPr algn="l" fontAlgn="b"/>
                      <a:r>
                        <a:rPr lang="en-US" sz="1000" b="0" i="0" u="none" strike="noStrike">
                          <a:solidFill>
                            <a:srgbClr val="000000"/>
                          </a:solidFill>
                          <a:effectLst/>
                          <a:latin typeface="Calibri" panose="020F0502020204030204" pitchFamily="34" charset="0"/>
                        </a:rPr>
                        <a:t>Ohio State University-Main Campus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43</a:t>
                      </a:r>
                    </a:p>
                  </a:txBody>
                  <a:tcPr marL="7845" marR="7845" marT="7845" marB="0" anchor="b">
                    <a:lnL>
                      <a:noFill/>
                    </a:lnL>
                    <a:lnR>
                      <a:noFill/>
                    </a:lnR>
                    <a:lnT>
                      <a:noFill/>
                    </a:lnT>
                    <a:lnB>
                      <a:noFill/>
                    </a:lnB>
                  </a:tcPr>
                </a:tc>
                <a:extLst>
                  <a:ext uri="{0D108BD9-81ED-4DB2-BD59-A6C34878D82A}">
                    <a16:rowId xmlns:a16="http://schemas.microsoft.com/office/drawing/2014/main" xmlns="" val="1287053929"/>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Minnesota-Twin Cities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41</a:t>
                      </a:r>
                    </a:p>
                  </a:txBody>
                  <a:tcPr marL="7845" marR="7845" marT="7845" marB="0" anchor="b">
                    <a:lnL>
                      <a:noFill/>
                    </a:lnL>
                    <a:lnR>
                      <a:noFill/>
                    </a:lnR>
                    <a:lnT>
                      <a:noFill/>
                    </a:lnT>
                    <a:lnB>
                      <a:noFill/>
                    </a:lnB>
                  </a:tcPr>
                </a:tc>
                <a:extLst>
                  <a:ext uri="{0D108BD9-81ED-4DB2-BD59-A6C34878D82A}">
                    <a16:rowId xmlns:a16="http://schemas.microsoft.com/office/drawing/2014/main" xmlns="" val="3828899920"/>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Illinois at Urbana-Champaign</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41</a:t>
                      </a:r>
                    </a:p>
                  </a:txBody>
                  <a:tcPr marL="7845" marR="7845" marT="7845" marB="0" anchor="b">
                    <a:lnL>
                      <a:noFill/>
                    </a:lnL>
                    <a:lnR>
                      <a:noFill/>
                    </a:lnR>
                    <a:lnT>
                      <a:noFill/>
                    </a:lnT>
                    <a:lnB>
                      <a:noFill/>
                    </a:lnB>
                  </a:tcPr>
                </a:tc>
                <a:extLst>
                  <a:ext uri="{0D108BD9-81ED-4DB2-BD59-A6C34878D82A}">
                    <a16:rowId xmlns:a16="http://schemas.microsoft.com/office/drawing/2014/main" xmlns="" val="1798199920"/>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Maryland-College Park</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40</a:t>
                      </a:r>
                    </a:p>
                  </a:txBody>
                  <a:tcPr marL="7845" marR="7845" marT="7845" marB="0" anchor="b">
                    <a:lnL>
                      <a:noFill/>
                    </a:lnL>
                    <a:lnR>
                      <a:noFill/>
                    </a:lnR>
                    <a:lnT>
                      <a:noFill/>
                    </a:lnT>
                    <a:lnB>
                      <a:noFill/>
                    </a:lnB>
                  </a:tcPr>
                </a:tc>
                <a:extLst>
                  <a:ext uri="{0D108BD9-81ED-4DB2-BD59-A6C34878D82A}">
                    <a16:rowId xmlns:a16="http://schemas.microsoft.com/office/drawing/2014/main" xmlns="" val="1204068727"/>
                  </a:ext>
                </a:extLst>
              </a:tr>
              <a:tr h="167359">
                <a:tc>
                  <a:txBody>
                    <a:bodyPr/>
                    <a:lstStyle/>
                    <a:p>
                      <a:pPr algn="l" fontAlgn="b"/>
                      <a:r>
                        <a:rPr lang="en-US" sz="1000" b="0" i="0" u="none" strike="noStrike">
                          <a:solidFill>
                            <a:srgbClr val="000000"/>
                          </a:solidFill>
                          <a:effectLst/>
                          <a:latin typeface="Calibri" panose="020F0502020204030204" pitchFamily="34" charset="0"/>
                        </a:rPr>
                        <a:t>Louisiana State University and Agricultural &amp; Mechanical College</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40</a:t>
                      </a:r>
                    </a:p>
                  </a:txBody>
                  <a:tcPr marL="7845" marR="7845" marT="7845" marB="0" anchor="b">
                    <a:lnL>
                      <a:noFill/>
                    </a:lnL>
                    <a:lnR>
                      <a:noFill/>
                    </a:lnR>
                    <a:lnT>
                      <a:noFill/>
                    </a:lnT>
                    <a:lnB>
                      <a:noFill/>
                    </a:lnB>
                  </a:tcPr>
                </a:tc>
                <a:extLst>
                  <a:ext uri="{0D108BD9-81ED-4DB2-BD59-A6C34878D82A}">
                    <a16:rowId xmlns:a16="http://schemas.microsoft.com/office/drawing/2014/main" xmlns="" val="3994482482"/>
                  </a:ext>
                </a:extLst>
              </a:tr>
              <a:tr h="167359">
                <a:tc>
                  <a:txBody>
                    <a:bodyPr/>
                    <a:lstStyle/>
                    <a:p>
                      <a:pPr algn="l" fontAlgn="b"/>
                      <a:r>
                        <a:rPr lang="en-US" sz="1000" b="0" i="0" u="none" strike="noStrike">
                          <a:solidFill>
                            <a:srgbClr val="000000"/>
                          </a:solidFill>
                          <a:effectLst/>
                          <a:latin typeface="Calibri" panose="020F0502020204030204" pitchFamily="34" charset="0"/>
                        </a:rPr>
                        <a:t>Marquette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39</a:t>
                      </a:r>
                    </a:p>
                  </a:txBody>
                  <a:tcPr marL="7845" marR="7845" marT="7845" marB="0" anchor="b">
                    <a:lnL>
                      <a:noFill/>
                    </a:lnL>
                    <a:lnR>
                      <a:noFill/>
                    </a:lnR>
                    <a:lnT>
                      <a:noFill/>
                    </a:lnT>
                    <a:lnB>
                      <a:noFill/>
                    </a:lnB>
                  </a:tcPr>
                </a:tc>
                <a:extLst>
                  <a:ext uri="{0D108BD9-81ED-4DB2-BD59-A6C34878D82A}">
                    <a16:rowId xmlns:a16="http://schemas.microsoft.com/office/drawing/2014/main" xmlns="" val="2584828862"/>
                  </a:ext>
                </a:extLst>
              </a:tr>
              <a:tr h="167359">
                <a:tc>
                  <a:txBody>
                    <a:bodyPr/>
                    <a:lstStyle/>
                    <a:p>
                      <a:pPr algn="l" fontAlgn="b"/>
                      <a:r>
                        <a:rPr lang="en-US" sz="1000" b="0" i="0" u="none" strike="noStrike">
                          <a:solidFill>
                            <a:srgbClr val="000000"/>
                          </a:solidFill>
                          <a:effectLst/>
                          <a:latin typeface="Calibri" panose="020F0502020204030204" pitchFamily="34" charset="0"/>
                        </a:rPr>
                        <a:t>Georgetown University</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39</a:t>
                      </a:r>
                    </a:p>
                  </a:txBody>
                  <a:tcPr marL="7845" marR="7845" marT="7845" marB="0" anchor="b">
                    <a:lnL>
                      <a:noFill/>
                    </a:lnL>
                    <a:lnR>
                      <a:noFill/>
                    </a:lnR>
                    <a:lnT>
                      <a:noFill/>
                    </a:lnT>
                    <a:lnB>
                      <a:noFill/>
                    </a:lnB>
                  </a:tcPr>
                </a:tc>
                <a:extLst>
                  <a:ext uri="{0D108BD9-81ED-4DB2-BD59-A6C34878D82A}">
                    <a16:rowId xmlns:a16="http://schemas.microsoft.com/office/drawing/2014/main" xmlns="" val="3963412394"/>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Nevada-Las Vegas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38</a:t>
                      </a:r>
                    </a:p>
                  </a:txBody>
                  <a:tcPr marL="7845" marR="7845" marT="7845" marB="0" anchor="b">
                    <a:lnL>
                      <a:noFill/>
                    </a:lnL>
                    <a:lnR>
                      <a:noFill/>
                    </a:lnR>
                    <a:lnT>
                      <a:noFill/>
                    </a:lnT>
                    <a:lnB>
                      <a:noFill/>
                    </a:lnB>
                  </a:tcPr>
                </a:tc>
                <a:extLst>
                  <a:ext uri="{0D108BD9-81ED-4DB2-BD59-A6C34878D82A}">
                    <a16:rowId xmlns:a16="http://schemas.microsoft.com/office/drawing/2014/main" xmlns="" val="2860933225"/>
                  </a:ext>
                </a:extLst>
              </a:tr>
              <a:tr h="167359">
                <a:tc>
                  <a:txBody>
                    <a:bodyPr/>
                    <a:lstStyle/>
                    <a:p>
                      <a:pPr algn="l" fontAlgn="b"/>
                      <a:r>
                        <a:rPr lang="en-US" sz="1000" b="0" i="0" u="none" strike="noStrike">
                          <a:solidFill>
                            <a:srgbClr val="000000"/>
                          </a:solidFill>
                          <a:effectLst/>
                          <a:latin typeface="Calibri" panose="020F0502020204030204" pitchFamily="34" charset="0"/>
                        </a:rPr>
                        <a:t>Georgia Institute of Technology-Main Campus</a:t>
                      </a:r>
                    </a:p>
                  </a:txBody>
                  <a:tcPr marL="7845" marR="7845" marT="784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38</a:t>
                      </a:r>
                    </a:p>
                  </a:txBody>
                  <a:tcPr marL="7845" marR="7845" marT="7845" marB="0" anchor="b">
                    <a:lnL>
                      <a:noFill/>
                    </a:lnL>
                    <a:lnR>
                      <a:noFill/>
                    </a:lnR>
                    <a:lnT>
                      <a:noFill/>
                    </a:lnT>
                    <a:lnB>
                      <a:noFill/>
                    </a:lnB>
                  </a:tcPr>
                </a:tc>
                <a:extLst>
                  <a:ext uri="{0D108BD9-81ED-4DB2-BD59-A6C34878D82A}">
                    <a16:rowId xmlns:a16="http://schemas.microsoft.com/office/drawing/2014/main" xmlns="" val="1409253623"/>
                  </a:ext>
                </a:extLst>
              </a:tr>
              <a:tr h="167359">
                <a:tc>
                  <a:txBody>
                    <a:bodyPr/>
                    <a:lstStyle/>
                    <a:p>
                      <a:pPr algn="l" fontAlgn="b"/>
                      <a:r>
                        <a:rPr lang="en-US" sz="1000" b="0" i="0" u="none" strike="noStrike">
                          <a:solidFill>
                            <a:srgbClr val="000000"/>
                          </a:solidFill>
                          <a:effectLst/>
                          <a:latin typeface="Calibri" panose="020F0502020204030204" pitchFamily="34" charset="0"/>
                        </a:rPr>
                        <a:t>University of Connecticut</a:t>
                      </a:r>
                    </a:p>
                  </a:txBody>
                  <a:tcPr marL="7845" marR="7845" marT="7845"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panose="020F0502020204030204" pitchFamily="34" charset="0"/>
                        </a:rPr>
                        <a:t>36</a:t>
                      </a:r>
                    </a:p>
                  </a:txBody>
                  <a:tcPr marL="7845" marR="7845" marT="7845" marB="0" anchor="b">
                    <a:lnL>
                      <a:noFill/>
                    </a:lnL>
                    <a:lnR>
                      <a:noFill/>
                    </a:lnR>
                    <a:lnT>
                      <a:noFill/>
                    </a:lnT>
                    <a:lnB>
                      <a:noFill/>
                    </a:lnB>
                  </a:tcPr>
                </a:tc>
                <a:extLst>
                  <a:ext uri="{0D108BD9-81ED-4DB2-BD59-A6C34878D82A}">
                    <a16:rowId xmlns:a16="http://schemas.microsoft.com/office/drawing/2014/main" xmlns="" val="2125917337"/>
                  </a:ext>
                </a:extLst>
              </a:tr>
            </a:tbl>
          </a:graphicData>
        </a:graphic>
      </p:graphicFrame>
    </p:spTree>
    <p:extLst>
      <p:ext uri="{BB962C8B-B14F-4D97-AF65-F5344CB8AC3E}">
        <p14:creationId xmlns:p14="http://schemas.microsoft.com/office/powerpoint/2010/main" val="2507685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john calipari transparent backgrou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1773" y="2558401"/>
            <a:ext cx="5045185" cy="33627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What is the University of Kentucky’s </a:t>
            </a:r>
            <a:br>
              <a:rPr lang="en-US" dirty="0"/>
            </a:br>
            <a:r>
              <a:rPr lang="en-US" dirty="0"/>
              <a:t>head coach salary?</a:t>
            </a:r>
          </a:p>
        </p:txBody>
      </p:sp>
      <p:pic>
        <p:nvPicPr>
          <p:cNvPr id="5" name="Content Placeholder 4">
            <a:extLst>
              <a:ext uri="{FF2B5EF4-FFF2-40B4-BE49-F238E27FC236}">
                <a16:creationId xmlns:a16="http://schemas.microsoft.com/office/drawing/2014/main" xmlns="" id="{7C7A272E-BD66-2940-A7CE-913D43CE5B19}"/>
              </a:ext>
            </a:extLst>
          </p:cNvPr>
          <p:cNvPicPr>
            <a:picLocks noGrp="1" noChangeAspect="1"/>
          </p:cNvPicPr>
          <p:nvPr>
            <p:ph idx="1"/>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0540" y="1693580"/>
            <a:ext cx="6971862" cy="4860192"/>
          </a:xfrm>
        </p:spPr>
      </p:pic>
    </p:spTree>
    <p:extLst>
      <p:ext uri="{BB962C8B-B14F-4D97-AF65-F5344CB8AC3E}">
        <p14:creationId xmlns:p14="http://schemas.microsoft.com/office/powerpoint/2010/main" val="3485310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that compare to Kentucky’s </a:t>
            </a:r>
            <a:br>
              <a:rPr lang="en-US" dirty="0"/>
            </a:br>
            <a:r>
              <a:rPr lang="en-US" dirty="0"/>
              <a:t>basketball revenue?</a:t>
            </a:r>
          </a:p>
        </p:txBody>
      </p:sp>
      <p:pic>
        <p:nvPicPr>
          <p:cNvPr id="9" name="Content Placeholder 8">
            <a:extLst>
              <a:ext uri="{FF2B5EF4-FFF2-40B4-BE49-F238E27FC236}">
                <a16:creationId xmlns:a16="http://schemas.microsoft.com/office/drawing/2014/main" xmlns="" id="{2EA0DCEF-5CB4-924C-8A38-A428257D19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4735" y="1611544"/>
            <a:ext cx="7152947" cy="4903912"/>
          </a:xfrm>
        </p:spPr>
      </p:pic>
    </p:spTree>
    <p:extLst>
      <p:ext uri="{BB962C8B-B14F-4D97-AF65-F5344CB8AC3E}">
        <p14:creationId xmlns:p14="http://schemas.microsoft.com/office/powerpoint/2010/main" val="205984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890</Words>
  <Application>Microsoft Office PowerPoint</Application>
  <PresentationFormat>Widescreen</PresentationFormat>
  <Paragraphs>215</Paragraphs>
  <Slides>27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What is the NBA?</vt:lpstr>
      <vt:lpstr>PowerPoint Presentation</vt:lpstr>
      <vt:lpstr>PowerPoint Presentation</vt:lpstr>
      <vt:lpstr>Where are the Schools that produce the most Players?</vt:lpstr>
      <vt:lpstr>What do the top 25 expenses  and revenues look like?</vt:lpstr>
      <vt:lpstr>How does the student aid compare  to total expenses ?</vt:lpstr>
      <vt:lpstr>Overall expense and revenue comparison  for the top 25 by players</vt:lpstr>
      <vt:lpstr>What is the University of Kentucky’s  head coach salary?</vt:lpstr>
      <vt:lpstr>How does that compare to Kentucky’s  basketball revenue?</vt:lpstr>
      <vt:lpstr>What is the average age of the players entering the NBA?</vt:lpstr>
      <vt:lpstr>How have the players changed physically since the start of the League?</vt:lpstr>
      <vt:lpstr>How has the game changed since the implementation of the three point line (1980)?</vt:lpstr>
      <vt:lpstr>How has the 3 point shooting % average of players changed over time?</vt:lpstr>
      <vt:lpstr>How do the ratio of 3 PAvr of players change over time? </vt:lpstr>
      <vt:lpstr>Is There is a Relationship Between the Length of a Player’s Career and the Number of Players his College Produced?</vt:lpstr>
      <vt:lpstr>The mean duration of stay in NBA by College Location</vt:lpstr>
      <vt:lpstr>PER : The Money Stat</vt:lpstr>
      <vt:lpstr>What are the Greatest Individual Seasons in NBA History?</vt:lpstr>
      <vt:lpstr>The Death of a Center?</vt:lpstr>
      <vt:lpstr>PowerPoint Presentation</vt:lpstr>
      <vt:lpstr>NBA Scoring and Scorers</vt:lpstr>
      <vt:lpstr>Death of a Center cont’d</vt:lpstr>
      <vt:lpstr>Centers dominate with less opportunities</vt:lpstr>
      <vt:lpstr>PER : The Money Stat</vt:lpstr>
      <vt:lpstr>PowerPoint Presentation</vt:lpstr>
      <vt:lpstr>Show me the money</vt:lpstr>
      <vt:lpstr>The 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dc:title>
  <dc:creator>Mikey O</dc:creator>
  <cp:lastModifiedBy>Mikey O</cp:lastModifiedBy>
  <cp:revision>41</cp:revision>
  <dcterms:created xsi:type="dcterms:W3CDTF">2018-09-22T16:49:17Z</dcterms:created>
  <dcterms:modified xsi:type="dcterms:W3CDTF">2018-09-26T01:21:21Z</dcterms:modified>
</cp:coreProperties>
</file>