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6EDC1-FD03-4593-980B-A3313319EFB1}" v="20" dt="2023-04-27T20:06:2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66C66-8407-49C7-81ED-5F4A086C1A61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DC58E7-316A-4B1B-818B-06F162A56D3D}">
      <dgm:prSet/>
      <dgm:spPr/>
      <dgm:t>
        <a:bodyPr/>
        <a:lstStyle/>
        <a:p>
          <a:r>
            <a:rPr lang="en-US"/>
            <a:t>Improved understanding of stroke risk factors: </a:t>
          </a:r>
        </a:p>
      </dgm:t>
    </dgm:pt>
    <dgm:pt modelId="{6FD4F8F4-45A8-45B4-8693-42F0579EBDA3}" type="parTrans" cxnId="{668FC7E6-1BC5-4124-B0F0-B5551A410F21}">
      <dgm:prSet/>
      <dgm:spPr/>
      <dgm:t>
        <a:bodyPr/>
        <a:lstStyle/>
        <a:p>
          <a:endParaRPr lang="en-US"/>
        </a:p>
      </dgm:t>
    </dgm:pt>
    <dgm:pt modelId="{6DA3CEF8-C08F-4CDA-B097-C81124804CEF}" type="sibTrans" cxnId="{668FC7E6-1BC5-4124-B0F0-B5551A410F21}">
      <dgm:prSet/>
      <dgm:spPr/>
      <dgm:t>
        <a:bodyPr/>
        <a:lstStyle/>
        <a:p>
          <a:endParaRPr lang="en-US"/>
        </a:p>
      </dgm:t>
    </dgm:pt>
    <dgm:pt modelId="{4F72AD21-975E-479F-9056-F7C8832A0D65}">
      <dgm:prSet/>
      <dgm:spPr/>
      <dgm:t>
        <a:bodyPr/>
        <a:lstStyle/>
        <a:p>
          <a:r>
            <a:rPr lang="en-US"/>
            <a:t>identify the factors that contribute to stroke occurrences, such as age, gender, lifestyle, and medical history.</a:t>
          </a:r>
        </a:p>
      </dgm:t>
    </dgm:pt>
    <dgm:pt modelId="{2AE9DFB9-B8E3-46C3-A57E-1D6840775C25}" type="parTrans" cxnId="{8848EA2C-277B-4AAD-9C08-CD40A8CCEBF6}">
      <dgm:prSet/>
      <dgm:spPr/>
      <dgm:t>
        <a:bodyPr/>
        <a:lstStyle/>
        <a:p>
          <a:endParaRPr lang="en-US"/>
        </a:p>
      </dgm:t>
    </dgm:pt>
    <dgm:pt modelId="{89C0E56F-CA8F-41D9-A72C-8E3258D692B4}" type="sibTrans" cxnId="{8848EA2C-277B-4AAD-9C08-CD40A8CCEBF6}">
      <dgm:prSet/>
      <dgm:spPr/>
      <dgm:t>
        <a:bodyPr/>
        <a:lstStyle/>
        <a:p>
          <a:endParaRPr lang="en-US"/>
        </a:p>
      </dgm:t>
    </dgm:pt>
    <dgm:pt modelId="{CE4A6A62-8940-40DD-9C80-F0347C6C6818}">
      <dgm:prSet/>
      <dgm:spPr/>
      <dgm:t>
        <a:bodyPr/>
        <a:lstStyle/>
        <a:p>
          <a:r>
            <a:rPr lang="en-US"/>
            <a:t>develop more effective prevention and treatment strategies.</a:t>
          </a:r>
        </a:p>
      </dgm:t>
    </dgm:pt>
    <dgm:pt modelId="{2274E283-BEBC-4157-8D32-A964EF9AE63C}" type="parTrans" cxnId="{11CED0CC-56DC-4C00-9614-11021F970DBE}">
      <dgm:prSet/>
      <dgm:spPr/>
      <dgm:t>
        <a:bodyPr/>
        <a:lstStyle/>
        <a:p>
          <a:endParaRPr lang="en-US"/>
        </a:p>
      </dgm:t>
    </dgm:pt>
    <dgm:pt modelId="{B2DAEBE4-2668-4621-95FE-9882E3702BD4}" type="sibTrans" cxnId="{11CED0CC-56DC-4C00-9614-11021F970DBE}">
      <dgm:prSet/>
      <dgm:spPr/>
      <dgm:t>
        <a:bodyPr/>
        <a:lstStyle/>
        <a:p>
          <a:endParaRPr lang="en-US"/>
        </a:p>
      </dgm:t>
    </dgm:pt>
    <dgm:pt modelId="{6EB0668F-AE5D-4712-A721-1C44D8473982}">
      <dgm:prSet/>
      <dgm:spPr/>
      <dgm:t>
        <a:bodyPr/>
        <a:lstStyle/>
        <a:p>
          <a:r>
            <a:rPr lang="en-US"/>
            <a:t>Early detection and prevention:</a:t>
          </a:r>
        </a:p>
      </dgm:t>
    </dgm:pt>
    <dgm:pt modelId="{75C975E8-1082-4705-B8A0-3EE6DE30F6BD}" type="parTrans" cxnId="{80BDA4BE-87A2-4A5C-A07F-028FACA43BC8}">
      <dgm:prSet/>
      <dgm:spPr/>
      <dgm:t>
        <a:bodyPr/>
        <a:lstStyle/>
        <a:p>
          <a:endParaRPr lang="en-US"/>
        </a:p>
      </dgm:t>
    </dgm:pt>
    <dgm:pt modelId="{DB405BEC-5A5F-46D0-99A6-C0A7FCDAFA35}" type="sibTrans" cxnId="{80BDA4BE-87A2-4A5C-A07F-028FACA43BC8}">
      <dgm:prSet/>
      <dgm:spPr/>
      <dgm:t>
        <a:bodyPr/>
        <a:lstStyle/>
        <a:p>
          <a:endParaRPr lang="en-US"/>
        </a:p>
      </dgm:t>
    </dgm:pt>
    <dgm:pt modelId="{196B84E6-D5C4-4ED0-B729-D47D966F144D}">
      <dgm:prSet/>
      <dgm:spPr/>
      <dgm:t>
        <a:bodyPr/>
        <a:lstStyle/>
        <a:p>
          <a:r>
            <a:rPr lang="en-US"/>
            <a:t>early detection and prevention efforts, such as lifestyle modifications, medication, or other medical interventions, can reduce the risk of a stroke occurring.</a:t>
          </a:r>
        </a:p>
      </dgm:t>
    </dgm:pt>
    <dgm:pt modelId="{88F93F71-99CB-4E03-8275-A82B59EA7982}" type="parTrans" cxnId="{E2BD8D0B-8DF7-432E-A16D-65EF3F6BE347}">
      <dgm:prSet/>
      <dgm:spPr/>
      <dgm:t>
        <a:bodyPr/>
        <a:lstStyle/>
        <a:p>
          <a:endParaRPr lang="en-US"/>
        </a:p>
      </dgm:t>
    </dgm:pt>
    <dgm:pt modelId="{B881AA00-BE5E-4103-BC02-A15BB2CA66D4}" type="sibTrans" cxnId="{E2BD8D0B-8DF7-432E-A16D-65EF3F6BE347}">
      <dgm:prSet/>
      <dgm:spPr/>
      <dgm:t>
        <a:bodyPr/>
        <a:lstStyle/>
        <a:p>
          <a:endParaRPr lang="en-US"/>
        </a:p>
      </dgm:t>
    </dgm:pt>
    <dgm:pt modelId="{F867A4C0-A2D0-442E-BC9E-B21219D50832}">
      <dgm:prSet/>
      <dgm:spPr/>
      <dgm:t>
        <a:bodyPr/>
        <a:lstStyle/>
        <a:p>
          <a:r>
            <a:rPr lang="en-US"/>
            <a:t>Development of new treatment methods:</a:t>
          </a:r>
        </a:p>
      </dgm:t>
    </dgm:pt>
    <dgm:pt modelId="{1C532D85-9676-4DD6-BADE-AB50A3653339}" type="parTrans" cxnId="{BA675FEF-9C34-4CC9-AE41-CBE798244057}">
      <dgm:prSet/>
      <dgm:spPr/>
      <dgm:t>
        <a:bodyPr/>
        <a:lstStyle/>
        <a:p>
          <a:endParaRPr lang="en-US"/>
        </a:p>
      </dgm:t>
    </dgm:pt>
    <dgm:pt modelId="{A62BFBFD-545D-4E59-8C32-6F1A2EFE40FB}" type="sibTrans" cxnId="{BA675FEF-9C34-4CC9-AE41-CBE798244057}">
      <dgm:prSet/>
      <dgm:spPr/>
      <dgm:t>
        <a:bodyPr/>
        <a:lstStyle/>
        <a:p>
          <a:endParaRPr lang="en-US"/>
        </a:p>
      </dgm:t>
    </dgm:pt>
    <dgm:pt modelId="{35DF698E-CF87-4C39-9C4B-43BF6AD96F6B}">
      <dgm:prSet/>
      <dgm:spPr/>
      <dgm:t>
        <a:bodyPr/>
        <a:lstStyle/>
        <a:p>
          <a:r>
            <a:rPr lang="en-US"/>
            <a:t>development of new diagnostic and treatment methods for stroke patients. </a:t>
          </a:r>
        </a:p>
      </dgm:t>
    </dgm:pt>
    <dgm:pt modelId="{7CADE1EF-4404-472C-828E-3D2D5A0D8974}" type="parTrans" cxnId="{0A00978D-127C-456B-82B1-88EB0B1B3939}">
      <dgm:prSet/>
      <dgm:spPr/>
      <dgm:t>
        <a:bodyPr/>
        <a:lstStyle/>
        <a:p>
          <a:endParaRPr lang="en-US"/>
        </a:p>
      </dgm:t>
    </dgm:pt>
    <dgm:pt modelId="{528FC3DD-78F9-4EA5-A256-C24D1AD622FE}" type="sibTrans" cxnId="{0A00978D-127C-456B-82B1-88EB0B1B3939}">
      <dgm:prSet/>
      <dgm:spPr/>
      <dgm:t>
        <a:bodyPr/>
        <a:lstStyle/>
        <a:p>
          <a:endParaRPr lang="en-US"/>
        </a:p>
      </dgm:t>
    </dgm:pt>
    <dgm:pt modelId="{B3FB86A2-77E3-4980-8D2B-AE049161C4A6}">
      <dgm:prSet/>
      <dgm:spPr/>
      <dgm:t>
        <a:bodyPr/>
        <a:lstStyle/>
        <a:p>
          <a:r>
            <a:rPr lang="en-US"/>
            <a:t>more effective and personalized treatments, leading to improved patient outcomes.</a:t>
          </a:r>
        </a:p>
      </dgm:t>
    </dgm:pt>
    <dgm:pt modelId="{B2F9090C-71F9-413B-81FA-D147BDB88A47}" type="parTrans" cxnId="{4EF8A2D0-B866-4509-B445-145F25DF2143}">
      <dgm:prSet/>
      <dgm:spPr/>
      <dgm:t>
        <a:bodyPr/>
        <a:lstStyle/>
        <a:p>
          <a:endParaRPr lang="en-US"/>
        </a:p>
      </dgm:t>
    </dgm:pt>
    <dgm:pt modelId="{A531DD91-5469-4AF9-BE29-A7435CD7138A}" type="sibTrans" cxnId="{4EF8A2D0-B866-4509-B445-145F25DF2143}">
      <dgm:prSet/>
      <dgm:spPr/>
      <dgm:t>
        <a:bodyPr/>
        <a:lstStyle/>
        <a:p>
          <a:endParaRPr lang="en-US"/>
        </a:p>
      </dgm:t>
    </dgm:pt>
    <dgm:pt modelId="{8F40D7E4-8338-43D1-8417-C06F59EE7CD1}">
      <dgm:prSet/>
      <dgm:spPr/>
      <dgm:t>
        <a:bodyPr/>
        <a:lstStyle/>
        <a:p>
          <a:r>
            <a:rPr lang="en-US"/>
            <a:t>Cost savings: </a:t>
          </a:r>
        </a:p>
      </dgm:t>
    </dgm:pt>
    <dgm:pt modelId="{BA5CBA3E-0686-480E-9BC5-F1F0374C857E}" type="parTrans" cxnId="{D9FB98EB-B3D7-451D-A95D-17BA636F3989}">
      <dgm:prSet/>
      <dgm:spPr/>
      <dgm:t>
        <a:bodyPr/>
        <a:lstStyle/>
        <a:p>
          <a:endParaRPr lang="en-US"/>
        </a:p>
      </dgm:t>
    </dgm:pt>
    <dgm:pt modelId="{C05F8333-74AA-453B-9640-51AF1F93F0FB}" type="sibTrans" cxnId="{D9FB98EB-B3D7-451D-A95D-17BA636F3989}">
      <dgm:prSet/>
      <dgm:spPr/>
      <dgm:t>
        <a:bodyPr/>
        <a:lstStyle/>
        <a:p>
          <a:endParaRPr lang="en-US"/>
        </a:p>
      </dgm:t>
    </dgm:pt>
    <dgm:pt modelId="{E90C2AFC-B652-45E6-A795-CC1E9D7919D6}">
      <dgm:prSet/>
      <dgm:spPr/>
      <dgm:t>
        <a:bodyPr/>
        <a:lstStyle/>
        <a:p>
          <a:r>
            <a:rPr lang="en-US"/>
            <a:t>healthcare professionals can reduce the incidence of strokes and the associated healthcare costs.</a:t>
          </a:r>
        </a:p>
      </dgm:t>
    </dgm:pt>
    <dgm:pt modelId="{2ED874C7-F0F4-4150-8308-5FF3C65B206F}" type="parTrans" cxnId="{6F6D9B02-3BF9-4A48-8572-9F9B8AB3A5CC}">
      <dgm:prSet/>
      <dgm:spPr/>
      <dgm:t>
        <a:bodyPr/>
        <a:lstStyle/>
        <a:p>
          <a:endParaRPr lang="en-US"/>
        </a:p>
      </dgm:t>
    </dgm:pt>
    <dgm:pt modelId="{EED325C2-DC65-46CD-B9EC-EB7DEB202634}" type="sibTrans" cxnId="{6F6D9B02-3BF9-4A48-8572-9F9B8AB3A5CC}">
      <dgm:prSet/>
      <dgm:spPr/>
      <dgm:t>
        <a:bodyPr/>
        <a:lstStyle/>
        <a:p>
          <a:endParaRPr lang="en-US"/>
        </a:p>
      </dgm:t>
    </dgm:pt>
    <dgm:pt modelId="{73D016CC-6C1D-4D1B-98A3-D78B20DF0285}" type="pres">
      <dgm:prSet presAssocID="{46B66C66-8407-49C7-81ED-5F4A086C1A61}" presName="linear" presStyleCnt="0">
        <dgm:presLayoutVars>
          <dgm:animLvl val="lvl"/>
          <dgm:resizeHandles val="exact"/>
        </dgm:presLayoutVars>
      </dgm:prSet>
      <dgm:spPr/>
    </dgm:pt>
    <dgm:pt modelId="{FEA360EA-0C61-43B7-AF10-B8BBAA745833}" type="pres">
      <dgm:prSet presAssocID="{BEDC58E7-316A-4B1B-818B-06F162A56D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9E77C6-0AAD-422E-8518-F47DB888B930}" type="pres">
      <dgm:prSet presAssocID="{BEDC58E7-316A-4B1B-818B-06F162A56D3D}" presName="childText" presStyleLbl="revTx" presStyleIdx="0" presStyleCnt="4">
        <dgm:presLayoutVars>
          <dgm:bulletEnabled val="1"/>
        </dgm:presLayoutVars>
      </dgm:prSet>
      <dgm:spPr/>
    </dgm:pt>
    <dgm:pt modelId="{99BD9182-C4BB-4B60-B71E-37DB1460F4D1}" type="pres">
      <dgm:prSet presAssocID="{6EB0668F-AE5D-4712-A721-1C44D84739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D640FD-EA10-4268-837C-5FFEBDA035F1}" type="pres">
      <dgm:prSet presAssocID="{6EB0668F-AE5D-4712-A721-1C44D8473982}" presName="childText" presStyleLbl="revTx" presStyleIdx="1" presStyleCnt="4">
        <dgm:presLayoutVars>
          <dgm:bulletEnabled val="1"/>
        </dgm:presLayoutVars>
      </dgm:prSet>
      <dgm:spPr/>
    </dgm:pt>
    <dgm:pt modelId="{61A8D132-DBCD-4630-A3DF-ED4011CCDB2C}" type="pres">
      <dgm:prSet presAssocID="{F867A4C0-A2D0-442E-BC9E-B21219D508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86E99-B32A-451C-9695-4480C9D10267}" type="pres">
      <dgm:prSet presAssocID="{F867A4C0-A2D0-442E-BC9E-B21219D50832}" presName="childText" presStyleLbl="revTx" presStyleIdx="2" presStyleCnt="4">
        <dgm:presLayoutVars>
          <dgm:bulletEnabled val="1"/>
        </dgm:presLayoutVars>
      </dgm:prSet>
      <dgm:spPr/>
    </dgm:pt>
    <dgm:pt modelId="{E554C140-0A9C-4B72-9C09-15631AD56ED0}" type="pres">
      <dgm:prSet presAssocID="{8F40D7E4-8338-43D1-8417-C06F59EE7C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CE12F3-0FC5-4106-AD3C-0E031F04567B}" type="pres">
      <dgm:prSet presAssocID="{8F40D7E4-8338-43D1-8417-C06F59EE7CD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F6D9B02-3BF9-4A48-8572-9F9B8AB3A5CC}" srcId="{8F40D7E4-8338-43D1-8417-C06F59EE7CD1}" destId="{E90C2AFC-B652-45E6-A795-CC1E9D7919D6}" srcOrd="0" destOrd="0" parTransId="{2ED874C7-F0F4-4150-8308-5FF3C65B206F}" sibTransId="{EED325C2-DC65-46CD-B9EC-EB7DEB202634}"/>
    <dgm:cxn modelId="{E2BD8D0B-8DF7-432E-A16D-65EF3F6BE347}" srcId="{6EB0668F-AE5D-4712-A721-1C44D8473982}" destId="{196B84E6-D5C4-4ED0-B729-D47D966F144D}" srcOrd="0" destOrd="0" parTransId="{88F93F71-99CB-4E03-8275-A82B59EA7982}" sibTransId="{B881AA00-BE5E-4103-BC02-A15BB2CA66D4}"/>
    <dgm:cxn modelId="{89342D11-496F-43FE-8F89-E25151A245C8}" type="presOf" srcId="{4F72AD21-975E-479F-9056-F7C8832A0D65}" destId="{699E77C6-0AAD-422E-8518-F47DB888B930}" srcOrd="0" destOrd="0" presId="urn:microsoft.com/office/officeart/2005/8/layout/vList2"/>
    <dgm:cxn modelId="{93CF431B-1717-4C98-AD2E-68114A922E4A}" type="presOf" srcId="{B3FB86A2-77E3-4980-8D2B-AE049161C4A6}" destId="{AD286E99-B32A-451C-9695-4480C9D10267}" srcOrd="0" destOrd="1" presId="urn:microsoft.com/office/officeart/2005/8/layout/vList2"/>
    <dgm:cxn modelId="{D56F2B2A-95CB-49C1-B37D-83FE10358A6A}" type="presOf" srcId="{E90C2AFC-B652-45E6-A795-CC1E9D7919D6}" destId="{AECE12F3-0FC5-4106-AD3C-0E031F04567B}" srcOrd="0" destOrd="0" presId="urn:microsoft.com/office/officeart/2005/8/layout/vList2"/>
    <dgm:cxn modelId="{8848EA2C-277B-4AAD-9C08-CD40A8CCEBF6}" srcId="{BEDC58E7-316A-4B1B-818B-06F162A56D3D}" destId="{4F72AD21-975E-479F-9056-F7C8832A0D65}" srcOrd="0" destOrd="0" parTransId="{2AE9DFB9-B8E3-46C3-A57E-1D6840775C25}" sibTransId="{89C0E56F-CA8F-41D9-A72C-8E3258D692B4}"/>
    <dgm:cxn modelId="{4424735D-C2AB-475E-9396-9F82AFCE0443}" type="presOf" srcId="{CE4A6A62-8940-40DD-9C80-F0347C6C6818}" destId="{699E77C6-0AAD-422E-8518-F47DB888B930}" srcOrd="0" destOrd="1" presId="urn:microsoft.com/office/officeart/2005/8/layout/vList2"/>
    <dgm:cxn modelId="{AF4B1946-3252-4D44-AF99-EAE06D92A69D}" type="presOf" srcId="{BEDC58E7-316A-4B1B-818B-06F162A56D3D}" destId="{FEA360EA-0C61-43B7-AF10-B8BBAA745833}" srcOrd="0" destOrd="0" presId="urn:microsoft.com/office/officeart/2005/8/layout/vList2"/>
    <dgm:cxn modelId="{1C041D48-82BE-4B65-871F-7967F1494517}" type="presOf" srcId="{6EB0668F-AE5D-4712-A721-1C44D8473982}" destId="{99BD9182-C4BB-4B60-B71E-37DB1460F4D1}" srcOrd="0" destOrd="0" presId="urn:microsoft.com/office/officeart/2005/8/layout/vList2"/>
    <dgm:cxn modelId="{0A00978D-127C-456B-82B1-88EB0B1B3939}" srcId="{F867A4C0-A2D0-442E-BC9E-B21219D50832}" destId="{35DF698E-CF87-4C39-9C4B-43BF6AD96F6B}" srcOrd="0" destOrd="0" parTransId="{7CADE1EF-4404-472C-828E-3D2D5A0D8974}" sibTransId="{528FC3DD-78F9-4EA5-A256-C24D1AD622FE}"/>
    <dgm:cxn modelId="{DBCF6598-44A6-4579-86A3-EE89BC0F13F9}" type="presOf" srcId="{46B66C66-8407-49C7-81ED-5F4A086C1A61}" destId="{73D016CC-6C1D-4D1B-98A3-D78B20DF0285}" srcOrd="0" destOrd="0" presId="urn:microsoft.com/office/officeart/2005/8/layout/vList2"/>
    <dgm:cxn modelId="{9893ED98-CFF2-4C0E-8D86-42223E3B7B16}" type="presOf" srcId="{35DF698E-CF87-4C39-9C4B-43BF6AD96F6B}" destId="{AD286E99-B32A-451C-9695-4480C9D10267}" srcOrd="0" destOrd="0" presId="urn:microsoft.com/office/officeart/2005/8/layout/vList2"/>
    <dgm:cxn modelId="{80BDA4BE-87A2-4A5C-A07F-028FACA43BC8}" srcId="{46B66C66-8407-49C7-81ED-5F4A086C1A61}" destId="{6EB0668F-AE5D-4712-A721-1C44D8473982}" srcOrd="1" destOrd="0" parTransId="{75C975E8-1082-4705-B8A0-3EE6DE30F6BD}" sibTransId="{DB405BEC-5A5F-46D0-99A6-C0A7FCDAFA35}"/>
    <dgm:cxn modelId="{79CDB0CA-1F4D-483D-B40E-5630C3271F77}" type="presOf" srcId="{F867A4C0-A2D0-442E-BC9E-B21219D50832}" destId="{61A8D132-DBCD-4630-A3DF-ED4011CCDB2C}" srcOrd="0" destOrd="0" presId="urn:microsoft.com/office/officeart/2005/8/layout/vList2"/>
    <dgm:cxn modelId="{11CED0CC-56DC-4C00-9614-11021F970DBE}" srcId="{BEDC58E7-316A-4B1B-818B-06F162A56D3D}" destId="{CE4A6A62-8940-40DD-9C80-F0347C6C6818}" srcOrd="1" destOrd="0" parTransId="{2274E283-BEBC-4157-8D32-A964EF9AE63C}" sibTransId="{B2DAEBE4-2668-4621-95FE-9882E3702BD4}"/>
    <dgm:cxn modelId="{4EF8A2D0-B866-4509-B445-145F25DF2143}" srcId="{F867A4C0-A2D0-442E-BC9E-B21219D50832}" destId="{B3FB86A2-77E3-4980-8D2B-AE049161C4A6}" srcOrd="1" destOrd="0" parTransId="{B2F9090C-71F9-413B-81FA-D147BDB88A47}" sibTransId="{A531DD91-5469-4AF9-BE29-A7435CD7138A}"/>
    <dgm:cxn modelId="{B6F250DB-9909-4192-AB94-826DBBBF91C4}" type="presOf" srcId="{8F40D7E4-8338-43D1-8417-C06F59EE7CD1}" destId="{E554C140-0A9C-4B72-9C09-15631AD56ED0}" srcOrd="0" destOrd="0" presId="urn:microsoft.com/office/officeart/2005/8/layout/vList2"/>
    <dgm:cxn modelId="{9ED76CDF-FAC7-415D-A601-54EB809A111B}" type="presOf" srcId="{196B84E6-D5C4-4ED0-B729-D47D966F144D}" destId="{2ED640FD-EA10-4268-837C-5FFEBDA035F1}" srcOrd="0" destOrd="0" presId="urn:microsoft.com/office/officeart/2005/8/layout/vList2"/>
    <dgm:cxn modelId="{668FC7E6-1BC5-4124-B0F0-B5551A410F21}" srcId="{46B66C66-8407-49C7-81ED-5F4A086C1A61}" destId="{BEDC58E7-316A-4B1B-818B-06F162A56D3D}" srcOrd="0" destOrd="0" parTransId="{6FD4F8F4-45A8-45B4-8693-42F0579EBDA3}" sibTransId="{6DA3CEF8-C08F-4CDA-B097-C81124804CEF}"/>
    <dgm:cxn modelId="{D9FB98EB-B3D7-451D-A95D-17BA636F3989}" srcId="{46B66C66-8407-49C7-81ED-5F4A086C1A61}" destId="{8F40D7E4-8338-43D1-8417-C06F59EE7CD1}" srcOrd="3" destOrd="0" parTransId="{BA5CBA3E-0686-480E-9BC5-F1F0374C857E}" sibTransId="{C05F8333-74AA-453B-9640-51AF1F93F0FB}"/>
    <dgm:cxn modelId="{BA675FEF-9C34-4CC9-AE41-CBE798244057}" srcId="{46B66C66-8407-49C7-81ED-5F4A086C1A61}" destId="{F867A4C0-A2D0-442E-BC9E-B21219D50832}" srcOrd="2" destOrd="0" parTransId="{1C532D85-9676-4DD6-BADE-AB50A3653339}" sibTransId="{A62BFBFD-545D-4E59-8C32-6F1A2EFE40FB}"/>
    <dgm:cxn modelId="{459D1718-E59B-4F1F-BC97-A37EA18FD9F6}" type="presParOf" srcId="{73D016CC-6C1D-4D1B-98A3-D78B20DF0285}" destId="{FEA360EA-0C61-43B7-AF10-B8BBAA745833}" srcOrd="0" destOrd="0" presId="urn:microsoft.com/office/officeart/2005/8/layout/vList2"/>
    <dgm:cxn modelId="{043D0561-D75E-4A38-9F65-FC0EA13BAA82}" type="presParOf" srcId="{73D016CC-6C1D-4D1B-98A3-D78B20DF0285}" destId="{699E77C6-0AAD-422E-8518-F47DB888B930}" srcOrd="1" destOrd="0" presId="urn:microsoft.com/office/officeart/2005/8/layout/vList2"/>
    <dgm:cxn modelId="{511CF537-3B2B-462E-9AE3-BC00B86B2AB2}" type="presParOf" srcId="{73D016CC-6C1D-4D1B-98A3-D78B20DF0285}" destId="{99BD9182-C4BB-4B60-B71E-37DB1460F4D1}" srcOrd="2" destOrd="0" presId="urn:microsoft.com/office/officeart/2005/8/layout/vList2"/>
    <dgm:cxn modelId="{CD181672-8A72-4DD3-996C-098C53EC5943}" type="presParOf" srcId="{73D016CC-6C1D-4D1B-98A3-D78B20DF0285}" destId="{2ED640FD-EA10-4268-837C-5FFEBDA035F1}" srcOrd="3" destOrd="0" presId="urn:microsoft.com/office/officeart/2005/8/layout/vList2"/>
    <dgm:cxn modelId="{662C3C5B-8F5A-4EE4-B34C-B8C1D7DB8491}" type="presParOf" srcId="{73D016CC-6C1D-4D1B-98A3-D78B20DF0285}" destId="{61A8D132-DBCD-4630-A3DF-ED4011CCDB2C}" srcOrd="4" destOrd="0" presId="urn:microsoft.com/office/officeart/2005/8/layout/vList2"/>
    <dgm:cxn modelId="{48B967AD-91EA-4F4E-BB7E-C9132875D8C7}" type="presParOf" srcId="{73D016CC-6C1D-4D1B-98A3-D78B20DF0285}" destId="{AD286E99-B32A-451C-9695-4480C9D10267}" srcOrd="5" destOrd="0" presId="urn:microsoft.com/office/officeart/2005/8/layout/vList2"/>
    <dgm:cxn modelId="{6C285D6A-BAB4-4613-AD7B-AA4036AC8880}" type="presParOf" srcId="{73D016CC-6C1D-4D1B-98A3-D78B20DF0285}" destId="{E554C140-0A9C-4B72-9C09-15631AD56ED0}" srcOrd="6" destOrd="0" presId="urn:microsoft.com/office/officeart/2005/8/layout/vList2"/>
    <dgm:cxn modelId="{4AC5BD23-4CAB-48CD-A4D1-577EA0A2FB2C}" type="presParOf" srcId="{73D016CC-6C1D-4D1B-98A3-D78B20DF0285}" destId="{AECE12F3-0FC5-4106-AD3C-0E031F04567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8BECA-06AE-4CE9-98D3-1DC5F8145B5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3A228A-E21A-4FAA-B660-CE232B598CB3}">
      <dgm:prSet/>
      <dgm:spPr/>
      <dgm:t>
        <a:bodyPr/>
        <a:lstStyle/>
        <a:p>
          <a:r>
            <a:rPr lang="en-US"/>
            <a:t>Resources:</a:t>
          </a:r>
        </a:p>
      </dgm:t>
    </dgm:pt>
    <dgm:pt modelId="{78D794E8-7147-4851-B530-F9E078A955E3}" type="parTrans" cxnId="{4ADB1706-E513-4151-8DA8-42428F056E0D}">
      <dgm:prSet/>
      <dgm:spPr/>
      <dgm:t>
        <a:bodyPr/>
        <a:lstStyle/>
        <a:p>
          <a:endParaRPr lang="en-US"/>
        </a:p>
      </dgm:t>
    </dgm:pt>
    <dgm:pt modelId="{A7E30924-E7C6-4751-BF01-FDDEF7EA6491}" type="sibTrans" cxnId="{4ADB1706-E513-4151-8DA8-42428F056E0D}">
      <dgm:prSet/>
      <dgm:spPr/>
      <dgm:t>
        <a:bodyPr/>
        <a:lstStyle/>
        <a:p>
          <a:endParaRPr lang="en-US"/>
        </a:p>
      </dgm:t>
    </dgm:pt>
    <dgm:pt modelId="{686EAA15-3E4F-45F5-968D-563D3F2C0DF1}">
      <dgm:prSet/>
      <dgm:spPr/>
      <dgm:t>
        <a:bodyPr/>
        <a:lstStyle/>
        <a:p>
          <a:r>
            <a:rPr lang="en-US" dirty="0"/>
            <a:t>Kaggle Healthcare-stroke data set</a:t>
          </a:r>
        </a:p>
      </dgm:t>
    </dgm:pt>
    <dgm:pt modelId="{475547BC-7A66-48CA-86FC-C1B9D5348393}" type="parTrans" cxnId="{C39AD180-F890-40EC-8CB7-6F2A1A952510}">
      <dgm:prSet/>
      <dgm:spPr/>
      <dgm:t>
        <a:bodyPr/>
        <a:lstStyle/>
        <a:p>
          <a:endParaRPr lang="en-US"/>
        </a:p>
      </dgm:t>
    </dgm:pt>
    <dgm:pt modelId="{7558633C-1CBA-48DC-9000-96CF527615FE}" type="sibTrans" cxnId="{C39AD180-F890-40EC-8CB7-6F2A1A952510}">
      <dgm:prSet/>
      <dgm:spPr/>
      <dgm:t>
        <a:bodyPr/>
        <a:lstStyle/>
        <a:p>
          <a:endParaRPr lang="en-US"/>
        </a:p>
      </dgm:t>
    </dgm:pt>
    <dgm:pt modelId="{E64875C7-5DCD-499C-BC7B-8C038493780A}">
      <dgm:prSet/>
      <dgm:spPr/>
      <dgm:t>
        <a:bodyPr/>
        <a:lstStyle/>
        <a:p>
          <a:r>
            <a:rPr lang="en-US" dirty="0"/>
            <a:t>Python and </a:t>
          </a:r>
          <a:r>
            <a:rPr lang="en-US" dirty="0" err="1"/>
            <a:t>plotly</a:t>
          </a:r>
          <a:r>
            <a:rPr lang="en-US" dirty="0"/>
            <a:t> </a:t>
          </a:r>
        </a:p>
      </dgm:t>
    </dgm:pt>
    <dgm:pt modelId="{07F98575-E2A4-4030-99A2-DB6F4A282B1B}" type="parTrans" cxnId="{8BAD36D8-12A2-4C04-A760-270086321296}">
      <dgm:prSet/>
      <dgm:spPr/>
      <dgm:t>
        <a:bodyPr/>
        <a:lstStyle/>
        <a:p>
          <a:endParaRPr lang="en-US"/>
        </a:p>
      </dgm:t>
    </dgm:pt>
    <dgm:pt modelId="{D2BD318D-84EB-4A15-A037-97FC42C164D0}" type="sibTrans" cxnId="{8BAD36D8-12A2-4C04-A760-270086321296}">
      <dgm:prSet/>
      <dgm:spPr/>
      <dgm:t>
        <a:bodyPr/>
        <a:lstStyle/>
        <a:p>
          <a:endParaRPr lang="en-US"/>
        </a:p>
      </dgm:t>
    </dgm:pt>
    <dgm:pt modelId="{F884C69A-AC83-497D-A68D-8FC2C8E8EC90}">
      <dgm:prSet/>
      <dgm:spPr/>
      <dgm:t>
        <a:bodyPr/>
        <a:lstStyle/>
        <a:p>
          <a:r>
            <a:rPr lang="en-US"/>
            <a:t>Challenges:</a:t>
          </a:r>
        </a:p>
      </dgm:t>
    </dgm:pt>
    <dgm:pt modelId="{5621B762-4805-4094-BBD9-53540B99465B}" type="parTrans" cxnId="{74DBC1C6-ADC2-42CA-A6D3-2B51D72D8D26}">
      <dgm:prSet/>
      <dgm:spPr/>
      <dgm:t>
        <a:bodyPr/>
        <a:lstStyle/>
        <a:p>
          <a:endParaRPr lang="en-US"/>
        </a:p>
      </dgm:t>
    </dgm:pt>
    <dgm:pt modelId="{8D15D71D-ED1A-4E15-A262-1E2EEFA29EB7}" type="sibTrans" cxnId="{74DBC1C6-ADC2-42CA-A6D3-2B51D72D8D26}">
      <dgm:prSet/>
      <dgm:spPr/>
      <dgm:t>
        <a:bodyPr/>
        <a:lstStyle/>
        <a:p>
          <a:endParaRPr lang="en-US"/>
        </a:p>
      </dgm:t>
    </dgm:pt>
    <dgm:pt modelId="{641F9001-DF19-425C-8DEF-FD59DA7F8368}">
      <dgm:prSet/>
      <dgm:spPr/>
      <dgm:t>
        <a:bodyPr/>
        <a:lstStyle/>
        <a:p>
          <a:r>
            <a:rPr lang="en-US" b="0" i="0"/>
            <a:t>Categorical data is non-numerical data that represent groups or categories, such as gender, race, or occupation.</a:t>
          </a:r>
          <a:endParaRPr lang="en-US"/>
        </a:p>
      </dgm:t>
    </dgm:pt>
    <dgm:pt modelId="{E996E8C2-BB51-41EA-A5A5-248A92716600}" type="parTrans" cxnId="{4AFAD56A-D172-47E8-AC8E-A637B1932633}">
      <dgm:prSet/>
      <dgm:spPr/>
      <dgm:t>
        <a:bodyPr/>
        <a:lstStyle/>
        <a:p>
          <a:endParaRPr lang="en-US"/>
        </a:p>
      </dgm:t>
    </dgm:pt>
    <dgm:pt modelId="{F87DA901-C66D-4321-90EB-C7F76DDB4C04}" type="sibTrans" cxnId="{4AFAD56A-D172-47E8-AC8E-A637B1932633}">
      <dgm:prSet/>
      <dgm:spPr/>
      <dgm:t>
        <a:bodyPr/>
        <a:lstStyle/>
        <a:p>
          <a:endParaRPr lang="en-US"/>
        </a:p>
      </dgm:t>
    </dgm:pt>
    <dgm:pt modelId="{BE989695-A2D5-427C-9469-50D53CCB1F39}">
      <dgm:prSet/>
      <dgm:spPr/>
      <dgm:t>
        <a:bodyPr/>
        <a:lstStyle/>
        <a:p>
          <a:r>
            <a:rPr lang="en-US" b="0" i="0" dirty="0"/>
            <a:t>Visualizing categorical data requires a different approach than numerical data</a:t>
          </a:r>
          <a:endParaRPr lang="en-US" dirty="0"/>
        </a:p>
      </dgm:t>
    </dgm:pt>
    <dgm:pt modelId="{4756D819-674D-493C-9CB5-45E871296D28}" type="parTrans" cxnId="{F4CE2A5C-555D-4BB2-B591-D255FB3664D1}">
      <dgm:prSet/>
      <dgm:spPr/>
      <dgm:t>
        <a:bodyPr/>
        <a:lstStyle/>
        <a:p>
          <a:endParaRPr lang="en-US"/>
        </a:p>
      </dgm:t>
    </dgm:pt>
    <dgm:pt modelId="{F164270D-A303-40D3-A873-95A7841F40DA}" type="sibTrans" cxnId="{F4CE2A5C-555D-4BB2-B591-D255FB3664D1}">
      <dgm:prSet/>
      <dgm:spPr/>
      <dgm:t>
        <a:bodyPr/>
        <a:lstStyle/>
        <a:p>
          <a:endParaRPr lang="en-US"/>
        </a:p>
      </dgm:t>
    </dgm:pt>
    <dgm:pt modelId="{EC1D5761-A513-4208-8D5A-435ABE9AE52D}" type="pres">
      <dgm:prSet presAssocID="{1538BECA-06AE-4CE9-98D3-1DC5F8145B54}" presName="Name0" presStyleCnt="0">
        <dgm:presLayoutVars>
          <dgm:dir/>
          <dgm:animLvl val="lvl"/>
          <dgm:resizeHandles val="exact"/>
        </dgm:presLayoutVars>
      </dgm:prSet>
      <dgm:spPr/>
    </dgm:pt>
    <dgm:pt modelId="{FAF343EF-2513-4E5A-B527-4DC7A7766E24}" type="pres">
      <dgm:prSet presAssocID="{ED3A228A-E21A-4FAA-B660-CE232B598CB3}" presName="composite" presStyleCnt="0"/>
      <dgm:spPr/>
    </dgm:pt>
    <dgm:pt modelId="{E46A7DA4-9E23-4340-961D-E0ABB46FA41A}" type="pres">
      <dgm:prSet presAssocID="{ED3A228A-E21A-4FAA-B660-CE232B598C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3E8CEF-58BA-4458-B219-018C26B864E6}" type="pres">
      <dgm:prSet presAssocID="{ED3A228A-E21A-4FAA-B660-CE232B598CB3}" presName="desTx" presStyleLbl="alignAccFollowNode1" presStyleIdx="0" presStyleCnt="2">
        <dgm:presLayoutVars>
          <dgm:bulletEnabled val="1"/>
        </dgm:presLayoutVars>
      </dgm:prSet>
      <dgm:spPr/>
    </dgm:pt>
    <dgm:pt modelId="{1F76ABB9-52FC-40BC-824E-84F2F1E01342}" type="pres">
      <dgm:prSet presAssocID="{A7E30924-E7C6-4751-BF01-FDDEF7EA6491}" presName="space" presStyleCnt="0"/>
      <dgm:spPr/>
    </dgm:pt>
    <dgm:pt modelId="{077AADF9-6281-4640-AD36-EE81EB7FB3DF}" type="pres">
      <dgm:prSet presAssocID="{F884C69A-AC83-497D-A68D-8FC2C8E8EC90}" presName="composite" presStyleCnt="0"/>
      <dgm:spPr/>
    </dgm:pt>
    <dgm:pt modelId="{EE0FF7EC-2B32-4C40-95A5-FF73560FF6F8}" type="pres">
      <dgm:prSet presAssocID="{F884C69A-AC83-497D-A68D-8FC2C8E8EC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96A57F3-AC3A-4F8A-AE5F-6BD326F096A7}" type="pres">
      <dgm:prSet presAssocID="{F884C69A-AC83-497D-A68D-8FC2C8E8EC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ADB1706-E513-4151-8DA8-42428F056E0D}" srcId="{1538BECA-06AE-4CE9-98D3-1DC5F8145B54}" destId="{ED3A228A-E21A-4FAA-B660-CE232B598CB3}" srcOrd="0" destOrd="0" parTransId="{78D794E8-7147-4851-B530-F9E078A955E3}" sibTransId="{A7E30924-E7C6-4751-BF01-FDDEF7EA6491}"/>
    <dgm:cxn modelId="{1762A209-2C75-4929-AEBF-C478756113A6}" type="presOf" srcId="{1538BECA-06AE-4CE9-98D3-1DC5F8145B54}" destId="{EC1D5761-A513-4208-8D5A-435ABE9AE52D}" srcOrd="0" destOrd="0" presId="urn:microsoft.com/office/officeart/2005/8/layout/hList1"/>
    <dgm:cxn modelId="{B023FB11-BFBB-457B-BE0A-193D58916AE3}" type="presOf" srcId="{E64875C7-5DCD-499C-BC7B-8C038493780A}" destId="{083E8CEF-58BA-4458-B219-018C26B864E6}" srcOrd="0" destOrd="1" presId="urn:microsoft.com/office/officeart/2005/8/layout/hList1"/>
    <dgm:cxn modelId="{F4CE2A5C-555D-4BB2-B591-D255FB3664D1}" srcId="{F884C69A-AC83-497D-A68D-8FC2C8E8EC90}" destId="{BE989695-A2D5-427C-9469-50D53CCB1F39}" srcOrd="1" destOrd="0" parTransId="{4756D819-674D-493C-9CB5-45E871296D28}" sibTransId="{F164270D-A303-40D3-A873-95A7841F40DA}"/>
    <dgm:cxn modelId="{4AFAD56A-D172-47E8-AC8E-A637B1932633}" srcId="{F884C69A-AC83-497D-A68D-8FC2C8E8EC90}" destId="{641F9001-DF19-425C-8DEF-FD59DA7F8368}" srcOrd="0" destOrd="0" parTransId="{E996E8C2-BB51-41EA-A5A5-248A92716600}" sibTransId="{F87DA901-C66D-4321-90EB-C7F76DDB4C04}"/>
    <dgm:cxn modelId="{B4EE7951-C566-4D0C-82F1-A1768A5FE634}" type="presOf" srcId="{BE989695-A2D5-427C-9469-50D53CCB1F39}" destId="{C96A57F3-AC3A-4F8A-AE5F-6BD326F096A7}" srcOrd="0" destOrd="1" presId="urn:microsoft.com/office/officeart/2005/8/layout/hList1"/>
    <dgm:cxn modelId="{C39AD180-F890-40EC-8CB7-6F2A1A952510}" srcId="{ED3A228A-E21A-4FAA-B660-CE232B598CB3}" destId="{686EAA15-3E4F-45F5-968D-563D3F2C0DF1}" srcOrd="0" destOrd="0" parTransId="{475547BC-7A66-48CA-86FC-C1B9D5348393}" sibTransId="{7558633C-1CBA-48DC-9000-96CF527615FE}"/>
    <dgm:cxn modelId="{D32C049C-6258-4CB3-A4AA-57F3F7076C3A}" type="presOf" srcId="{F884C69A-AC83-497D-A68D-8FC2C8E8EC90}" destId="{EE0FF7EC-2B32-4C40-95A5-FF73560FF6F8}" srcOrd="0" destOrd="0" presId="urn:microsoft.com/office/officeart/2005/8/layout/hList1"/>
    <dgm:cxn modelId="{74DBC1C6-ADC2-42CA-A6D3-2B51D72D8D26}" srcId="{1538BECA-06AE-4CE9-98D3-1DC5F8145B54}" destId="{F884C69A-AC83-497D-A68D-8FC2C8E8EC90}" srcOrd="1" destOrd="0" parTransId="{5621B762-4805-4094-BBD9-53540B99465B}" sibTransId="{8D15D71D-ED1A-4E15-A262-1E2EEFA29EB7}"/>
    <dgm:cxn modelId="{BF63B4CC-4873-4905-87E9-97936C302AFC}" type="presOf" srcId="{686EAA15-3E4F-45F5-968D-563D3F2C0DF1}" destId="{083E8CEF-58BA-4458-B219-018C26B864E6}" srcOrd="0" destOrd="0" presId="urn:microsoft.com/office/officeart/2005/8/layout/hList1"/>
    <dgm:cxn modelId="{A494B7D5-1763-4271-B1AC-643F4C95AE75}" type="presOf" srcId="{ED3A228A-E21A-4FAA-B660-CE232B598CB3}" destId="{E46A7DA4-9E23-4340-961D-E0ABB46FA41A}" srcOrd="0" destOrd="0" presId="urn:microsoft.com/office/officeart/2005/8/layout/hList1"/>
    <dgm:cxn modelId="{8BAD36D8-12A2-4C04-A760-270086321296}" srcId="{ED3A228A-E21A-4FAA-B660-CE232B598CB3}" destId="{E64875C7-5DCD-499C-BC7B-8C038493780A}" srcOrd="1" destOrd="0" parTransId="{07F98575-E2A4-4030-99A2-DB6F4A282B1B}" sibTransId="{D2BD318D-84EB-4A15-A037-97FC42C164D0}"/>
    <dgm:cxn modelId="{5DBA53DA-FAD1-40BD-8976-9F1BF2CE53DB}" type="presOf" srcId="{641F9001-DF19-425C-8DEF-FD59DA7F8368}" destId="{C96A57F3-AC3A-4F8A-AE5F-6BD326F096A7}" srcOrd="0" destOrd="0" presId="urn:microsoft.com/office/officeart/2005/8/layout/hList1"/>
    <dgm:cxn modelId="{8B99E5EA-AE87-40DE-8AA0-D806C7372D86}" type="presParOf" srcId="{EC1D5761-A513-4208-8D5A-435ABE9AE52D}" destId="{FAF343EF-2513-4E5A-B527-4DC7A7766E24}" srcOrd="0" destOrd="0" presId="urn:microsoft.com/office/officeart/2005/8/layout/hList1"/>
    <dgm:cxn modelId="{7CE55310-FE6E-430A-93ED-718EDDE30EB1}" type="presParOf" srcId="{FAF343EF-2513-4E5A-B527-4DC7A7766E24}" destId="{E46A7DA4-9E23-4340-961D-E0ABB46FA41A}" srcOrd="0" destOrd="0" presId="urn:microsoft.com/office/officeart/2005/8/layout/hList1"/>
    <dgm:cxn modelId="{A116B261-4833-4BC9-9181-8AF221226668}" type="presParOf" srcId="{FAF343EF-2513-4E5A-B527-4DC7A7766E24}" destId="{083E8CEF-58BA-4458-B219-018C26B864E6}" srcOrd="1" destOrd="0" presId="urn:microsoft.com/office/officeart/2005/8/layout/hList1"/>
    <dgm:cxn modelId="{E73AC760-E00D-4C22-BC76-C35D0DFC1A48}" type="presParOf" srcId="{EC1D5761-A513-4208-8D5A-435ABE9AE52D}" destId="{1F76ABB9-52FC-40BC-824E-84F2F1E01342}" srcOrd="1" destOrd="0" presId="urn:microsoft.com/office/officeart/2005/8/layout/hList1"/>
    <dgm:cxn modelId="{F5A7BBD4-60A6-4C77-80EA-93E2C66C9635}" type="presParOf" srcId="{EC1D5761-A513-4208-8D5A-435ABE9AE52D}" destId="{077AADF9-6281-4640-AD36-EE81EB7FB3DF}" srcOrd="2" destOrd="0" presId="urn:microsoft.com/office/officeart/2005/8/layout/hList1"/>
    <dgm:cxn modelId="{8B22962E-0ABB-45D1-B6A6-6EE797E93CFB}" type="presParOf" srcId="{077AADF9-6281-4640-AD36-EE81EB7FB3DF}" destId="{EE0FF7EC-2B32-4C40-95A5-FF73560FF6F8}" srcOrd="0" destOrd="0" presId="urn:microsoft.com/office/officeart/2005/8/layout/hList1"/>
    <dgm:cxn modelId="{9E00CC46-7167-4F50-8E48-BD429835299F}" type="presParOf" srcId="{077AADF9-6281-4640-AD36-EE81EB7FB3DF}" destId="{C96A57F3-AC3A-4F8A-AE5F-6BD326F096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360EA-0C61-43B7-AF10-B8BBAA745833}">
      <dsp:nvSpPr>
        <dsp:cNvPr id="0" name=""/>
        <dsp:cNvSpPr/>
      </dsp:nvSpPr>
      <dsp:spPr>
        <a:xfrm>
          <a:off x="0" y="78601"/>
          <a:ext cx="10515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Improved understanding of stroke risk factors: </a:t>
          </a:r>
        </a:p>
      </dsp:txBody>
      <dsp:txXfrm>
        <a:off x="25759" y="104360"/>
        <a:ext cx="10464082" cy="476152"/>
      </dsp:txXfrm>
    </dsp:sp>
    <dsp:sp modelId="{699E77C6-0AAD-422E-8518-F47DB888B930}">
      <dsp:nvSpPr>
        <dsp:cNvPr id="0" name=""/>
        <dsp:cNvSpPr/>
      </dsp:nvSpPr>
      <dsp:spPr>
        <a:xfrm>
          <a:off x="0" y="606271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identify the factors that contribute to stroke occurrences, such as age, gender, lifestyle, and medical history.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develop more effective prevention and treatment strategies.</a:t>
          </a:r>
        </a:p>
      </dsp:txBody>
      <dsp:txXfrm>
        <a:off x="0" y="606271"/>
        <a:ext cx="10515600" cy="592020"/>
      </dsp:txXfrm>
    </dsp:sp>
    <dsp:sp modelId="{99BD9182-C4BB-4B60-B71E-37DB1460F4D1}">
      <dsp:nvSpPr>
        <dsp:cNvPr id="0" name=""/>
        <dsp:cNvSpPr/>
      </dsp:nvSpPr>
      <dsp:spPr>
        <a:xfrm>
          <a:off x="0" y="1198291"/>
          <a:ext cx="10515600" cy="5276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Early detection and prevention:</a:t>
          </a:r>
        </a:p>
      </dsp:txBody>
      <dsp:txXfrm>
        <a:off x="25759" y="1224050"/>
        <a:ext cx="10464082" cy="476152"/>
      </dsp:txXfrm>
    </dsp:sp>
    <dsp:sp modelId="{2ED640FD-EA10-4268-837C-5FFEBDA035F1}">
      <dsp:nvSpPr>
        <dsp:cNvPr id="0" name=""/>
        <dsp:cNvSpPr/>
      </dsp:nvSpPr>
      <dsp:spPr>
        <a:xfrm>
          <a:off x="0" y="1725961"/>
          <a:ext cx="105156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early detection and prevention efforts, such as lifestyle modifications, medication, or other medical interventions, can reduce the risk of a stroke occurring.</a:t>
          </a:r>
        </a:p>
      </dsp:txBody>
      <dsp:txXfrm>
        <a:off x="0" y="1725961"/>
        <a:ext cx="10515600" cy="535095"/>
      </dsp:txXfrm>
    </dsp:sp>
    <dsp:sp modelId="{61A8D132-DBCD-4630-A3DF-ED4011CCDB2C}">
      <dsp:nvSpPr>
        <dsp:cNvPr id="0" name=""/>
        <dsp:cNvSpPr/>
      </dsp:nvSpPr>
      <dsp:spPr>
        <a:xfrm>
          <a:off x="0" y="2261056"/>
          <a:ext cx="10515600" cy="5276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of new treatment methods:</a:t>
          </a:r>
        </a:p>
      </dsp:txBody>
      <dsp:txXfrm>
        <a:off x="25759" y="2286815"/>
        <a:ext cx="10464082" cy="476152"/>
      </dsp:txXfrm>
    </dsp:sp>
    <dsp:sp modelId="{AD286E99-B32A-451C-9695-4480C9D10267}">
      <dsp:nvSpPr>
        <dsp:cNvPr id="0" name=""/>
        <dsp:cNvSpPr/>
      </dsp:nvSpPr>
      <dsp:spPr>
        <a:xfrm>
          <a:off x="0" y="2788726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development of new diagnostic and treatment methods for stroke patients.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more effective and personalized treatments, leading to improved patient outcomes.</a:t>
          </a:r>
        </a:p>
      </dsp:txBody>
      <dsp:txXfrm>
        <a:off x="0" y="2788726"/>
        <a:ext cx="10515600" cy="592020"/>
      </dsp:txXfrm>
    </dsp:sp>
    <dsp:sp modelId="{E554C140-0A9C-4B72-9C09-15631AD56ED0}">
      <dsp:nvSpPr>
        <dsp:cNvPr id="0" name=""/>
        <dsp:cNvSpPr/>
      </dsp:nvSpPr>
      <dsp:spPr>
        <a:xfrm>
          <a:off x="0" y="3380746"/>
          <a:ext cx="10515600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 savings: </a:t>
          </a:r>
        </a:p>
      </dsp:txBody>
      <dsp:txXfrm>
        <a:off x="25759" y="3406505"/>
        <a:ext cx="10464082" cy="476152"/>
      </dsp:txXfrm>
    </dsp:sp>
    <dsp:sp modelId="{AECE12F3-0FC5-4106-AD3C-0E031F04567B}">
      <dsp:nvSpPr>
        <dsp:cNvPr id="0" name=""/>
        <dsp:cNvSpPr/>
      </dsp:nvSpPr>
      <dsp:spPr>
        <a:xfrm>
          <a:off x="0" y="3908416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healthcare professionals can reduce the incidence of strokes and the associated healthcare costs.</a:t>
          </a:r>
        </a:p>
      </dsp:txBody>
      <dsp:txXfrm>
        <a:off x="0" y="3908416"/>
        <a:ext cx="10515600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A7DA4-9E23-4340-961D-E0ABB46FA41A}">
      <dsp:nvSpPr>
        <dsp:cNvPr id="0" name=""/>
        <dsp:cNvSpPr/>
      </dsp:nvSpPr>
      <dsp:spPr>
        <a:xfrm>
          <a:off x="45" y="342292"/>
          <a:ext cx="4395996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Resources:</a:t>
          </a:r>
        </a:p>
      </dsp:txBody>
      <dsp:txXfrm>
        <a:off x="45" y="342292"/>
        <a:ext cx="4395996" cy="720000"/>
      </dsp:txXfrm>
    </dsp:sp>
    <dsp:sp modelId="{083E8CEF-58BA-4458-B219-018C26B864E6}">
      <dsp:nvSpPr>
        <dsp:cNvPr id="0" name=""/>
        <dsp:cNvSpPr/>
      </dsp:nvSpPr>
      <dsp:spPr>
        <a:xfrm>
          <a:off x="45" y="1062292"/>
          <a:ext cx="4395996" cy="28372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Kaggle Healthcare-stroke data set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Python and </a:t>
          </a:r>
          <a:r>
            <a:rPr lang="en-US" sz="2500" kern="1200" dirty="0" err="1"/>
            <a:t>plotly</a:t>
          </a:r>
          <a:r>
            <a:rPr lang="en-US" sz="2500" kern="1200" dirty="0"/>
            <a:t> </a:t>
          </a:r>
        </a:p>
      </dsp:txBody>
      <dsp:txXfrm>
        <a:off x="45" y="1062292"/>
        <a:ext cx="4395996" cy="2837214"/>
      </dsp:txXfrm>
    </dsp:sp>
    <dsp:sp modelId="{EE0FF7EC-2B32-4C40-95A5-FF73560FF6F8}">
      <dsp:nvSpPr>
        <dsp:cNvPr id="0" name=""/>
        <dsp:cNvSpPr/>
      </dsp:nvSpPr>
      <dsp:spPr>
        <a:xfrm>
          <a:off x="5011482" y="342292"/>
          <a:ext cx="4395996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Challenges:</a:t>
          </a:r>
        </a:p>
      </dsp:txBody>
      <dsp:txXfrm>
        <a:off x="5011482" y="342292"/>
        <a:ext cx="4395996" cy="720000"/>
      </dsp:txXfrm>
    </dsp:sp>
    <dsp:sp modelId="{C96A57F3-AC3A-4F8A-AE5F-6BD326F096A7}">
      <dsp:nvSpPr>
        <dsp:cNvPr id="0" name=""/>
        <dsp:cNvSpPr/>
      </dsp:nvSpPr>
      <dsp:spPr>
        <a:xfrm>
          <a:off x="5011482" y="1062292"/>
          <a:ext cx="4395996" cy="28372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Categorical data is non-numerical data that represent groups or categories, such as gender, race, or occupation.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Visualizing categorical data requires a different approach than numerical data</a:t>
          </a:r>
          <a:endParaRPr lang="en-US" sz="2500" kern="1200" dirty="0"/>
        </a:p>
      </dsp:txBody>
      <dsp:txXfrm>
        <a:off x="5011482" y="1062292"/>
        <a:ext cx="4395996" cy="2837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3689-6ECF-E400-C800-7DBC4B07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DD899-B8F1-6DF4-6795-6F014C839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400E-D60F-0EA3-C5A7-6677F266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63DC-E2C0-2D07-3888-EBA7054F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B1E-6946-2D70-9846-3F9430FA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9EC3-EA39-DF8A-0EE5-AAB61004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72378-E4A2-E460-EA8F-C7A2CF92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53AB-C189-0C75-A680-8F7F9104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FEB1-7731-8AC5-6163-A9B8078C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DF4B-0DD0-9B39-7B4F-4D68E485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6BEE0-4929-01D0-0387-90F56688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7290B-E91E-FDF6-E592-339E9B5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7875-44A1-E71A-5CFE-20A1953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135F-417E-CE82-D4A9-55FEA33D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638A-AECC-AE98-A47F-2E2CED7C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E6B-C277-7728-44E6-BD4AD13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E235-921F-CF87-D129-6FC014D5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171D-83A4-DFC3-3A13-93194ED2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7A40-727B-FFE9-01E7-F311FEE6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E7A1-076B-0B59-1C06-DECDC8CE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3B55-0BDE-21C0-E419-6FF4E8A9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8B0F-DA83-C182-A5E3-658A66D3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1E72-0D18-651A-A4C0-3FC99AFB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8670-EC68-D67B-90D7-CF659E95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010F-BEBF-A21A-C12D-C52864D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7EDD-72DD-8A29-E969-D4D54E9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E783-0B1C-CAB8-8807-2D54C886B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48C0D-9E8B-C2AF-4BE8-3BB41405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301E-D5FE-1091-2BDB-41E6D709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86B-0D6C-F7EA-5DE0-CDFD1DE6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ADE3-4AEF-5E35-7FD5-8C14FED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4E9B-7CB1-5539-A1DE-2994FBC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F3BF-9F44-7773-476D-B2BE720E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F88A-B2C8-F7D4-6AE2-D137640D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0B36D-4B7A-03AE-8FD9-7B2355FF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2E80F-E7EB-9264-6111-BC6F58CB1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0FE83-4165-41C8-7763-89A99000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83B3A-8F05-917A-9DA6-5BEEC4D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B800A-5F5F-299A-F8C3-E3D12783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2B2A-9BC7-2A7C-1936-A77C6EF8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ECB7-BE1B-2113-0D30-8F986B2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F23B-4EC6-72E3-98EB-8CDB8B77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EA217-D796-EEA6-70B5-5999E0DB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0155F-9C33-F744-38FD-BF13B78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E916B-2B77-B988-836C-3584FFD9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8D3FB-800A-A1F0-EEF7-0861964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04D-07A1-5B6F-DBB7-50769C4A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1D45-D75C-9664-2D47-7C3DA4AC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97E7-A0BB-C044-15AE-97E428B9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790-AFDD-8BD2-D2EF-931A27D3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67DFA-42BF-0550-4D27-9690A862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93DD-80DA-B8C5-D3BA-7E3D8CC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8E2A-891B-42C9-3E11-EE74FF1E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BEA5C-52E2-3499-DD4C-CBD82B4AC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624EE-3D76-3044-A0FD-DCBFF50C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D6F0-C2FC-7298-84FC-F1834026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83EF-3991-53AC-9D28-0E5237FF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09A3-2F5E-9936-120B-DEB8CD5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B4602-FF1D-2870-23AB-CB06F11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B020-F95E-9B2C-C8B3-4DD3BFE9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906A6-C940-9C53-92DD-46247A1D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7231-9338-437C-9BCA-8C57CD36E7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415B-23D0-C592-6312-45BC2708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ACDB-B8B4-DC43-DC15-5030C1D3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402E-B003-4B41-8486-0F7C51B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" name="Rectangle 10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1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11" name="Picture 105">
            <a:extLst>
              <a:ext uri="{FF2B5EF4-FFF2-40B4-BE49-F238E27FC236}">
                <a16:creationId xmlns:a16="http://schemas.microsoft.com/office/drawing/2014/main" id="{42B8DEAD-E3F5-6C85-0819-8F2BBDAF8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329" b="2085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A4368-F7B0-7FB5-2962-18B9558A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7E67-953A-8A58-7825-004B83171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Lae’sha Reed </a:t>
            </a:r>
          </a:p>
        </p:txBody>
      </p:sp>
    </p:spTree>
    <p:extLst>
      <p:ext uri="{BB962C8B-B14F-4D97-AF65-F5344CB8AC3E}">
        <p14:creationId xmlns:p14="http://schemas.microsoft.com/office/powerpoint/2010/main" val="34545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B6E84-438F-06F7-A28F-18A2F0B0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04E8-B157-7BCD-9D9D-0E46A299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467" y="2345055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aims to address the critical issue of strokes, which are a leading cause of disability and death worldwide. </a:t>
            </a:r>
          </a:p>
          <a:p>
            <a:r>
              <a:rPr lang="en-US" sz="2000" dirty="0"/>
              <a:t>to analyze and better understand the factors that contribute to stroke occurrences, including age, gender, lifestyle, and medical history.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C42A1-6D3F-8CF3-7A9C-77FB28524A2B}"/>
              </a:ext>
            </a:extLst>
          </p:cNvPr>
          <p:cNvSpPr txBox="1"/>
          <p:nvPr/>
        </p:nvSpPr>
        <p:spPr>
          <a:xfrm>
            <a:off x="6696452" y="1668017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Healthcare-Dataset-Stroke-Data</a:t>
            </a:r>
          </a:p>
        </p:txBody>
      </p:sp>
    </p:spTree>
    <p:extLst>
      <p:ext uri="{BB962C8B-B14F-4D97-AF65-F5344CB8AC3E}">
        <p14:creationId xmlns:p14="http://schemas.microsoft.com/office/powerpoint/2010/main" val="37574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9CC4D76D-119D-BAD6-0FD5-3CCBE73DA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D30362-307C-58B9-3744-268D9E51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Analysis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5537C92B-7FC5-DB81-AD38-97B849938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075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673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AAECC-B68A-68E8-5A93-F5FFD042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Methodology.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60358-5543-A98D-E80A-5FFE7198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536159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6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909DBF3-099E-8C5F-DF91-F36892660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2" b="-111"/>
          <a:stretch/>
        </p:blipFill>
        <p:spPr>
          <a:xfrm>
            <a:off x="-292883" y="118107"/>
            <a:ext cx="6343163" cy="313848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FD9860F-CE33-50DA-6AD8-CA7FD5048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10210" b="-3"/>
          <a:stretch/>
        </p:blipFill>
        <p:spPr>
          <a:xfrm>
            <a:off x="117687" y="3474720"/>
            <a:ext cx="5932593" cy="338328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3158C70-8C30-7746-5A52-A5844B286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6355"/>
            <a:ext cx="6008793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1C70FC5-9C7D-6E19-3CEB-23087C2B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" y="234384"/>
            <a:ext cx="5940504" cy="3194615"/>
          </a:xfrm>
          <a:prstGeom prst="rect">
            <a:avLst/>
          </a:prstGeom>
        </p:spPr>
      </p:pic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E8832FA3-D49C-9EAE-3609-29E8EFD54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3509962"/>
            <a:ext cx="5972175" cy="3221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0A7656D-8D74-AE5C-9858-CCCC65AAC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68" y="1400176"/>
            <a:ext cx="6010632" cy="35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B803-5A9A-3FDD-5B44-94C663B7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Machine Learning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DF5D-5D29-94D9-E639-AA42CDF8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Regression model to predict the probability of having a stroke based on several features</a:t>
            </a:r>
          </a:p>
          <a:p>
            <a:r>
              <a:rPr lang="en-US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we can conclude that high average glucose levels are associated with an increased risk of having a stroke, but it needs more research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7ECB8-22F3-9507-E8EF-D54E7D54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188" y="1756771"/>
            <a:ext cx="4904744" cy="33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CE6E-6CBD-732B-7798-1634D67D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DF779-D042-C138-938D-CBD8D89027C5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Doctors can educate their patients about the link between high glucose levels and strokes by explaining the mechanism through which high glucose levels increase the risk of stroke.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 information on lifestyle modifications such as a healthy diet, regular exercise, and weight management, that can help manage high glucose levels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Doctors can recommend routine blood glucose monitoring and periodic check-ups to keep track of glucose levels and assess the risk of stroke.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Patients can also be directed toward credible sources of information and support groups to help them manage their health.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327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352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Science Project</vt:lpstr>
      <vt:lpstr>Project Scope</vt:lpstr>
      <vt:lpstr>Benefits of Analysis</vt:lpstr>
      <vt:lpstr>Methodology.</vt:lpstr>
      <vt:lpstr>PowerPoint Presentation</vt:lpstr>
      <vt:lpstr>PowerPoint Presentation</vt:lpstr>
      <vt:lpstr>Machine Learning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Lae'sha Reed</dc:creator>
  <cp:lastModifiedBy>Lae'sha Reed</cp:lastModifiedBy>
  <cp:revision>2</cp:revision>
  <dcterms:created xsi:type="dcterms:W3CDTF">2023-04-24T06:10:13Z</dcterms:created>
  <dcterms:modified xsi:type="dcterms:W3CDTF">2023-04-27T20:06:47Z</dcterms:modified>
</cp:coreProperties>
</file>