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7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2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1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8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55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56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0C599-6313-CFD2-4538-91B49F25F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r>
              <a:rPr lang="en-US" dirty="0"/>
              <a:t>The Scrum-Agile 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C47E2-43F6-B07B-49ED-973980757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r>
              <a:rPr lang="en-US" dirty="0"/>
              <a:t>By Reed McCollum 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26FCACE6-07C9-CCC1-90B7-BB4CA3D61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F463-C66F-EDEA-4B97-760ABB2B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964C-3F37-CF4A-7D0E-62ADC74D2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2"/>
            <a:ext cx="4798979" cy="1769920"/>
          </a:xfrm>
        </p:spPr>
        <p:txBody>
          <a:bodyPr>
            <a:normAutofit fontScale="92500"/>
          </a:bodyPr>
          <a:lstStyle/>
          <a:p>
            <a:r>
              <a:rPr lang="en-US" dirty="0"/>
              <a:t>Product Owner</a:t>
            </a:r>
          </a:p>
          <a:p>
            <a:pPr marL="0" indent="0">
              <a:buNone/>
            </a:pPr>
            <a:r>
              <a:rPr lang="en-US" dirty="0"/>
              <a:t>Interacts with customers/management teams to create user stories</a:t>
            </a:r>
          </a:p>
          <a:p>
            <a:pPr marL="0" indent="0">
              <a:buNone/>
            </a:pPr>
            <a:r>
              <a:rPr lang="en-US" dirty="0"/>
              <a:t>Helps organize Product Backlog and Sprints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D1888-2A2C-D9D9-81FD-B7DEDE69F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1769921"/>
          </a:xfrm>
        </p:spPr>
        <p:txBody>
          <a:bodyPr>
            <a:normAutofit fontScale="92500"/>
          </a:bodyPr>
          <a:lstStyle/>
          <a:p>
            <a:r>
              <a:rPr lang="en-US" dirty="0"/>
              <a:t>Scrum Master</a:t>
            </a:r>
          </a:p>
          <a:p>
            <a:pPr marL="0" indent="0">
              <a:buNone/>
            </a:pPr>
            <a:r>
              <a:rPr lang="en-US" dirty="0"/>
              <a:t>Assists team with best Agile practices</a:t>
            </a:r>
          </a:p>
          <a:p>
            <a:pPr marL="0" indent="0">
              <a:buNone/>
            </a:pPr>
            <a:r>
              <a:rPr lang="en-US" dirty="0"/>
              <a:t>Facilitate and ensure all processes run smoothly¹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9C08C5-9629-6BEC-C1D8-CA5ABB165AA8}"/>
              </a:ext>
            </a:extLst>
          </p:cNvPr>
          <p:cNvSpPr txBox="1">
            <a:spLocks/>
          </p:cNvSpPr>
          <p:nvPr/>
        </p:nvSpPr>
        <p:spPr>
          <a:xfrm>
            <a:off x="1142999" y="4109422"/>
            <a:ext cx="4798979" cy="1769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Develops solutions for user stories and other items from Product Backlog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94F08C-4A34-F1A0-8D51-9C5FAB193660}"/>
              </a:ext>
            </a:extLst>
          </p:cNvPr>
          <p:cNvSpPr txBox="1">
            <a:spLocks/>
          </p:cNvSpPr>
          <p:nvPr/>
        </p:nvSpPr>
        <p:spPr>
          <a:xfrm>
            <a:off x="6250019" y="4109422"/>
            <a:ext cx="4798979" cy="1769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Tests products made by Developers to ensure they satisfy user stories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69EAF-05A0-D30B-4D80-451D83213354}"/>
              </a:ext>
            </a:extLst>
          </p:cNvPr>
          <p:cNvSpPr txBox="1"/>
          <p:nvPr/>
        </p:nvSpPr>
        <p:spPr>
          <a:xfrm>
            <a:off x="1882586" y="5723401"/>
            <a:ext cx="9166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¹ : </a:t>
            </a:r>
            <a:r>
              <a:rPr lang="en-US" sz="1050" dirty="0" err="1"/>
              <a:t>Chervenkova</a:t>
            </a:r>
            <a:r>
              <a:rPr lang="en-US" sz="1050" dirty="0"/>
              <a:t>, M. (09/10/2021) </a:t>
            </a:r>
            <a:r>
              <a:rPr lang="en-US" sz="1050" i="1" dirty="0"/>
              <a:t>Roles and Responsibilities in an Agile Team, </a:t>
            </a:r>
            <a:r>
              <a:rPr lang="en-US" sz="1050" dirty="0" err="1"/>
              <a:t>kanbanize</a:t>
            </a:r>
            <a:r>
              <a:rPr lang="en-US" sz="1050" dirty="0"/>
              <a:t>, https://kanbanize.com/blog/agile-team-roles/</a:t>
            </a:r>
          </a:p>
        </p:txBody>
      </p:sp>
    </p:spTree>
    <p:extLst>
      <p:ext uri="{BB962C8B-B14F-4D97-AF65-F5344CB8AC3E}">
        <p14:creationId xmlns:p14="http://schemas.microsoft.com/office/powerpoint/2010/main" val="119216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F66D-F4DD-45A7-67E5-E1AF9B3B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the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F8F2-C1C2-5974-1012-B4B84F0B1C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Planning</a:t>
            </a:r>
          </a:p>
          <a:p>
            <a:pPr marL="0" indent="0">
              <a:buNone/>
            </a:pPr>
            <a:r>
              <a:rPr lang="en-US" dirty="0"/>
              <a:t>Use the product Backlog to prioritize what needs to be done</a:t>
            </a:r>
          </a:p>
          <a:p>
            <a:r>
              <a:rPr lang="en-US" dirty="0"/>
              <a:t>Development</a:t>
            </a:r>
          </a:p>
          <a:p>
            <a:pPr marL="0" indent="0">
              <a:buNone/>
            </a:pPr>
            <a:r>
              <a:rPr lang="en-US" dirty="0"/>
              <a:t>Development team works in Sprints to accomplish user stories and other items such as bugs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C1C6F-5949-CC48-8816-223FC6C5A7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Testing</a:t>
            </a:r>
          </a:p>
          <a:p>
            <a:pPr marL="0" indent="0">
              <a:buNone/>
            </a:pPr>
            <a:r>
              <a:rPr lang="en-US" dirty="0"/>
              <a:t>Testers engage the products made by the Developers to ensure the code is clean, free of bugs and errors, and can undergo trial runs</a:t>
            </a:r>
            <a:r>
              <a:rPr lang="en-US" baseline="30000" dirty="0"/>
              <a:t>2</a:t>
            </a:r>
          </a:p>
          <a:p>
            <a:r>
              <a:rPr lang="en-US" dirty="0"/>
              <a:t>Deploy</a:t>
            </a:r>
          </a:p>
          <a:p>
            <a:pPr marL="0" indent="0">
              <a:buNone/>
            </a:pPr>
            <a:r>
              <a:rPr lang="en-US" dirty="0"/>
              <a:t>When all preliminary issues are addressed, the item can be deployed, but must still be reviewed if more issues arise later down the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5BAA3-FFD8-626B-9E78-9B27BDB80624}"/>
              </a:ext>
            </a:extLst>
          </p:cNvPr>
          <p:cNvSpPr txBox="1"/>
          <p:nvPr/>
        </p:nvSpPr>
        <p:spPr>
          <a:xfrm>
            <a:off x="1671917" y="5657212"/>
            <a:ext cx="93770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aseline="30000" dirty="0"/>
              <a:t>2 </a:t>
            </a:r>
            <a:r>
              <a:rPr lang="en-US" sz="1000" dirty="0">
                <a:effectLst/>
              </a:rPr>
              <a:t>: Hoek, J. van der. (2023, January 24). </a:t>
            </a:r>
            <a:r>
              <a:rPr lang="en-US" sz="1000" i="1" dirty="0">
                <a:effectLst/>
              </a:rPr>
              <a:t>The 5 stages of the Agile Software Development Lifecycle</a:t>
            </a:r>
            <a:r>
              <a:rPr lang="en-US" sz="1000" dirty="0">
                <a:effectLst/>
              </a:rPr>
              <a:t>. </a:t>
            </a:r>
            <a:r>
              <a:rPr lang="en-US" sz="1000" dirty="0" err="1">
                <a:effectLst/>
              </a:rPr>
              <a:t>Mendix</a:t>
            </a:r>
            <a:r>
              <a:rPr lang="en-US" sz="1000" dirty="0">
                <a:effectLst/>
              </a:rPr>
              <a:t>. Retrieved February 19, 2023, from https://www.mendix.com/blog/agile-software-development-lifecycle-stages/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5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695C-C9E2-B8EC-8DA1-D592BBD0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Waterfall have differed?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B002B-B7C1-AC99-9756-4863309F7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9905999" cy="3550597"/>
          </a:xfrm>
        </p:spPr>
        <p:txBody>
          <a:bodyPr/>
          <a:lstStyle/>
          <a:p>
            <a:r>
              <a:rPr lang="en-US" dirty="0"/>
              <a:t>Less Dynamic</a:t>
            </a:r>
          </a:p>
          <a:p>
            <a:pPr marL="0" indent="0">
              <a:buNone/>
            </a:pPr>
            <a:r>
              <a:rPr lang="en-US" dirty="0"/>
              <a:t>Waterfall follows a strict, linear pattern that is planned from beginning to end. It does not accommodate new requirements being added to a project post-planning. </a:t>
            </a:r>
          </a:p>
          <a:p>
            <a:r>
              <a:rPr lang="en-US" dirty="0"/>
              <a:t>Testing Only Once</a:t>
            </a:r>
          </a:p>
          <a:p>
            <a:pPr marL="0" indent="0">
              <a:buNone/>
            </a:pPr>
            <a:r>
              <a:rPr lang="en-US" dirty="0"/>
              <a:t>Testing happens at the end of the Waterfall process, meaning that the whole is tested as a unit, not separated into components until it is necessary whereas Agile tests at each step of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28391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1946-2AEF-F609-B40B-CFA1EA58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Choose Which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ABB04-A4D6-CECF-6DC6-7844CF99B4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  <a:p>
            <a:pPr marL="0" indent="0">
              <a:buNone/>
            </a:pPr>
            <a:r>
              <a:rPr lang="en-US" dirty="0"/>
              <a:t>Waterfall is a good choice when all requirements are known upfront, with little to no room for change.</a:t>
            </a:r>
            <a:r>
              <a:rPr lang="en-US" baseline="30000" dirty="0"/>
              <a:t>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5D5E-4B3A-10D5-8109-044DCB33C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  <a:p>
            <a:pPr marL="0" indent="0">
              <a:buNone/>
            </a:pPr>
            <a:r>
              <a:rPr lang="en-US" dirty="0"/>
              <a:t>Agile is useful when the requirements can fluctuate, and when testing each element individually is crucial.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07AC5-CB9E-0DEB-4B36-E56C75F151BE}"/>
              </a:ext>
            </a:extLst>
          </p:cNvPr>
          <p:cNvSpPr txBox="1"/>
          <p:nvPr/>
        </p:nvSpPr>
        <p:spPr>
          <a:xfrm>
            <a:off x="1609784" y="5646511"/>
            <a:ext cx="86643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aseline="30000" dirty="0"/>
              <a:t>3</a:t>
            </a:r>
            <a:r>
              <a:rPr lang="en-US" sz="1000" dirty="0">
                <a:effectLst/>
              </a:rPr>
              <a:t> :</a:t>
            </a:r>
            <a:r>
              <a:rPr lang="en-US" sz="1000" dirty="0" err="1">
                <a:effectLst/>
              </a:rPr>
              <a:t>DeClute</a:t>
            </a:r>
            <a:r>
              <a:rPr lang="en-US" sz="1000" dirty="0">
                <a:effectLst/>
              </a:rPr>
              <a:t>, D. (2022, September 15). </a:t>
            </a:r>
            <a:r>
              <a:rPr lang="en-US" sz="1000" i="1" dirty="0">
                <a:effectLst/>
              </a:rPr>
              <a:t>Agile vs. waterfall: What's the difference?: </a:t>
            </a:r>
            <a:r>
              <a:rPr lang="en-US" sz="1000" i="1" dirty="0" err="1">
                <a:effectLst/>
              </a:rPr>
              <a:t>Theserverside</a:t>
            </a:r>
            <a:r>
              <a:rPr lang="en-US" sz="1000" dirty="0">
                <a:effectLst/>
              </a:rPr>
              <a:t>. TheServerSide.com. Retrieved February 19, 2023, from https://www.theserverside.com/tip/Agile-vs-Waterfall-Whats-the-difference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3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6A82-5612-637D-A47A-951D405A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4DE9-255A-036C-66B2-D06454A74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effectLst/>
              </a:rPr>
              <a:t>Chervenkova</a:t>
            </a:r>
            <a:r>
              <a:rPr lang="en-US" dirty="0">
                <a:effectLst/>
              </a:rPr>
              <a:t>, M. (2022, December 16). </a:t>
            </a:r>
            <a:r>
              <a:rPr lang="en-US" i="1" dirty="0">
                <a:effectLst/>
              </a:rPr>
              <a:t>Roles and responsibilities in an agile team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Kanbanize</a:t>
            </a:r>
            <a:r>
              <a:rPr lang="en-US" dirty="0">
                <a:effectLst/>
              </a:rPr>
              <a:t> Blog. Retrieved February 19, 2023, from https://kanbanize.com/blog/agile-team-roles/ 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DeClute</a:t>
            </a:r>
            <a:r>
              <a:rPr lang="en-US" dirty="0">
                <a:effectLst/>
              </a:rPr>
              <a:t>, D. (2022, September 15). </a:t>
            </a:r>
            <a:r>
              <a:rPr lang="en-US" i="1" dirty="0">
                <a:effectLst/>
              </a:rPr>
              <a:t>Agile vs. waterfall: What's the difference?: </a:t>
            </a:r>
            <a:r>
              <a:rPr lang="en-US" i="1" dirty="0" err="1">
                <a:effectLst/>
              </a:rPr>
              <a:t>Theserverside</a:t>
            </a:r>
            <a:r>
              <a:rPr lang="en-US" dirty="0">
                <a:effectLst/>
              </a:rPr>
              <a:t>. TheServerSide.com. Retrieved February 19, 2023, from https://www.theserverside.com/tip/Agile-vs-Waterfall-Whats-the-difference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Hoek, J. van der. (2023, January 24). </a:t>
            </a:r>
            <a:r>
              <a:rPr lang="en-US" i="1" dirty="0">
                <a:effectLst/>
              </a:rPr>
              <a:t>The 5 stages of the Agile Software Development Lifecycle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Mendix</a:t>
            </a:r>
            <a:r>
              <a:rPr lang="en-US" dirty="0">
                <a:effectLst/>
              </a:rPr>
              <a:t>. Retrieved February 19, 2023, from https://www.mendix.com/blog/agile-software-development-lifecycle-stages/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5603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2363C"/>
      </a:dk2>
      <a:lt2>
        <a:srgbClr val="E6E8E2"/>
      </a:lt2>
      <a:accent1>
        <a:srgbClr val="9E75E7"/>
      </a:accent1>
      <a:accent2>
        <a:srgbClr val="565FE2"/>
      </a:accent2>
      <a:accent3>
        <a:srgbClr val="6EA8E6"/>
      </a:accent3>
      <a:accent4>
        <a:srgbClr val="40B3C0"/>
      </a:accent4>
      <a:accent5>
        <a:srgbClr val="47B593"/>
      </a:accent5>
      <a:accent6>
        <a:srgbClr val="42B862"/>
      </a:accent6>
      <a:hlink>
        <a:srgbClr val="768A53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519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Walbaum Display</vt:lpstr>
      <vt:lpstr>RegattaVTI</vt:lpstr>
      <vt:lpstr>The Scrum-Agile Difference</vt:lpstr>
      <vt:lpstr>Scrum-Agile Roles</vt:lpstr>
      <vt:lpstr>Phases of the Agile Approach</vt:lpstr>
      <vt:lpstr>How might Waterfall have differed?</vt:lpstr>
      <vt:lpstr>When to Choose Which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Scrum-Agile Difference</dc:title>
  <dc:creator>Mccollum, Wesston</dc:creator>
  <cp:lastModifiedBy>Mccollum, Wesston</cp:lastModifiedBy>
  <cp:revision>1</cp:revision>
  <dcterms:created xsi:type="dcterms:W3CDTF">2023-02-19T21:35:52Z</dcterms:created>
  <dcterms:modified xsi:type="dcterms:W3CDTF">2023-02-19T23:37:15Z</dcterms:modified>
</cp:coreProperties>
</file>