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0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68580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Condensed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73">
          <p15:clr>
            <a:srgbClr val="A4A3A4"/>
          </p15:clr>
        </p15:guide>
        <p15:guide id="2" pos="183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hruVycLi9srJYOHnomj5D2QVw2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73" orient="horz"/>
        <p:guide pos="18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Light-regular.fntdata"/><Relationship Id="rId11" Type="http://schemas.openxmlformats.org/officeDocument/2006/relationships/slide" Target="slides/slide4.xml"/><Relationship Id="rId22" Type="http://schemas.openxmlformats.org/officeDocument/2006/relationships/font" Target="fonts/RobotoCondensedLight-italic.fntdata"/><Relationship Id="rId10" Type="http://schemas.openxmlformats.org/officeDocument/2006/relationships/slide" Target="slides/slide3.xml"/><Relationship Id="rId21" Type="http://schemas.openxmlformats.org/officeDocument/2006/relationships/font" Target="fonts/RobotoCondensedLight-bold.fntdata"/><Relationship Id="rId13" Type="http://schemas.openxmlformats.org/officeDocument/2006/relationships/slide" Target="slides/slide6.xml"/><Relationship Id="rId24" Type="http://customschemas.google.com/relationships/presentationmetadata" Target="metadata"/><Relationship Id="rId12" Type="http://schemas.openxmlformats.org/officeDocument/2006/relationships/slide" Target="slides/slide5.xml"/><Relationship Id="rId23" Type="http://schemas.openxmlformats.org/officeDocument/2006/relationships/font" Target="fonts/RobotoCondensed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239196" y="3793068"/>
            <a:ext cx="5096935" cy="168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7F7F7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marR="0" rtl="0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type="ctrTitle"/>
          </p:nvPr>
        </p:nvSpPr>
        <p:spPr>
          <a:xfrm>
            <a:off x="3239197" y="333632"/>
            <a:ext cx="5096935" cy="34594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4200"/>
              <a:buFont typeface="Roboto"/>
              <a:buNone/>
              <a:defRPr b="1" i="0" sz="4200" u="none" cap="none" strike="noStrike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 rot="5400000">
            <a:off x="49664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 rot="5400000">
            <a:off x="680244" y="-29368"/>
            <a:ext cx="5811838" cy="660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285750" y="1215483"/>
            <a:ext cx="8572500" cy="4596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0" type="dt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1" type="ftr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22"/>
          <p:cNvSpPr txBox="1"/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284285" y="1215483"/>
            <a:ext cx="4211515" cy="496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2" type="body"/>
          </p:nvPr>
        </p:nvSpPr>
        <p:spPr>
          <a:xfrm>
            <a:off x="4648200" y="1215483"/>
            <a:ext cx="4210050" cy="496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0" type="dt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1" type="ftr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285750" y="1235113"/>
            <a:ext cx="421322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285750" y="2078656"/>
            <a:ext cx="4213225" cy="4111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3" type="body"/>
          </p:nvPr>
        </p:nvSpPr>
        <p:spPr>
          <a:xfrm>
            <a:off x="4629150" y="1235113"/>
            <a:ext cx="42291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24"/>
          <p:cNvSpPr txBox="1"/>
          <p:nvPr>
            <p:ph idx="4" type="body"/>
          </p:nvPr>
        </p:nvSpPr>
        <p:spPr>
          <a:xfrm>
            <a:off x="4629150" y="2078656"/>
            <a:ext cx="4229100" cy="4111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0" type="dt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1" type="ftr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4"/>
          <p:cNvSpPr txBox="1"/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0" type="dt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1" type="ftr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idx="10" type="dt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1" type="ftr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285750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3200"/>
              <a:buFont typeface="Robo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3235325" y="457201"/>
            <a:ext cx="5622925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6" name="Google Shape;116;p27"/>
          <p:cNvSpPr txBox="1"/>
          <p:nvPr>
            <p:ph idx="2" type="body"/>
          </p:nvPr>
        </p:nvSpPr>
        <p:spPr>
          <a:xfrm>
            <a:off x="285750" y="2274848"/>
            <a:ext cx="2949575" cy="3594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7" name="Google Shape;117;p27"/>
          <p:cNvSpPr txBox="1"/>
          <p:nvPr>
            <p:ph idx="10" type="dt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11" type="ftr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12" type="sldNum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285750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3200"/>
              <a:buFont typeface="Robo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/>
          <p:nvPr>
            <p:ph idx="2" type="pic"/>
          </p:nvPr>
        </p:nvSpPr>
        <p:spPr>
          <a:xfrm>
            <a:off x="3235325" y="457201"/>
            <a:ext cx="5622925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285750" y="2274848"/>
            <a:ext cx="2949575" cy="3594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4" name="Google Shape;124;p28"/>
          <p:cNvSpPr txBox="1"/>
          <p:nvPr>
            <p:ph idx="10" type="dt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1" type="ftr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 rot="5400000">
            <a:off x="2273822" y="-772590"/>
            <a:ext cx="4596355" cy="85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0" type="dt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11" type="ftr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2" type="sldNum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 rot="5400000">
            <a:off x="49664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 rot="5400000">
            <a:off x="680244" y="-29368"/>
            <a:ext cx="5811838" cy="660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0" type="dt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11" type="ftr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idx="1" type="body"/>
          </p:nvPr>
        </p:nvSpPr>
        <p:spPr>
          <a:xfrm>
            <a:off x="285750" y="1215483"/>
            <a:ext cx="8572500" cy="4596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0" type="dt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2"/>
          <p:cNvSpPr txBox="1"/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284285" y="1215483"/>
            <a:ext cx="4211515" cy="496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2" type="body"/>
          </p:nvPr>
        </p:nvSpPr>
        <p:spPr>
          <a:xfrm>
            <a:off x="4648200" y="1215483"/>
            <a:ext cx="4210050" cy="496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285750" y="1235113"/>
            <a:ext cx="421322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14"/>
          <p:cNvSpPr txBox="1"/>
          <p:nvPr>
            <p:ph idx="2" type="body"/>
          </p:nvPr>
        </p:nvSpPr>
        <p:spPr>
          <a:xfrm>
            <a:off x="285750" y="2078656"/>
            <a:ext cx="4213225" cy="4111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3" type="body"/>
          </p:nvPr>
        </p:nvSpPr>
        <p:spPr>
          <a:xfrm>
            <a:off x="4629150" y="1235113"/>
            <a:ext cx="42291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14"/>
          <p:cNvSpPr txBox="1"/>
          <p:nvPr>
            <p:ph idx="4" type="body"/>
          </p:nvPr>
        </p:nvSpPr>
        <p:spPr>
          <a:xfrm>
            <a:off x="4629150" y="2078656"/>
            <a:ext cx="4229100" cy="4111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4"/>
          <p:cNvSpPr txBox="1"/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1" type="ftr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0" type="dt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285750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200"/>
              <a:buFont typeface="Robo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" type="body"/>
          </p:nvPr>
        </p:nvSpPr>
        <p:spPr>
          <a:xfrm>
            <a:off x="3235325" y="457201"/>
            <a:ext cx="5622925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3" name="Google Shape;53;p17"/>
          <p:cNvSpPr txBox="1"/>
          <p:nvPr>
            <p:ph idx="2" type="body"/>
          </p:nvPr>
        </p:nvSpPr>
        <p:spPr>
          <a:xfrm>
            <a:off x="285750" y="2274848"/>
            <a:ext cx="2949575" cy="3594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4" name="Google Shape;54;p17"/>
          <p:cNvSpPr txBox="1"/>
          <p:nvPr>
            <p:ph idx="10" type="dt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285750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200"/>
              <a:buFont typeface="Robo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/>
          <p:nvPr>
            <p:ph idx="2" type="pic"/>
          </p:nvPr>
        </p:nvSpPr>
        <p:spPr>
          <a:xfrm>
            <a:off x="3235325" y="457201"/>
            <a:ext cx="5622925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285750" y="2274848"/>
            <a:ext cx="2949575" cy="3594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8"/>
          <p:cNvSpPr txBox="1"/>
          <p:nvPr>
            <p:ph idx="10" type="dt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1" type="ftr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2" type="sldNum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 rot="5400000">
            <a:off x="2273822" y="-772590"/>
            <a:ext cx="4596355" cy="85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9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  <a:defRPr b="1" i="0" sz="3600" u="none" cap="none" strike="noStrike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285750" y="1215483"/>
            <a:ext cx="8572500" cy="4596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10" type="dt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1" type="ftr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3600"/>
              <a:buFont typeface="Roboto"/>
              <a:buNone/>
              <a:defRPr b="1" i="0" sz="3600" u="none" cap="none" strike="noStrike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285750" y="1215483"/>
            <a:ext cx="8572500" cy="4596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3188369" y="786283"/>
            <a:ext cx="4066673" cy="1412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4200"/>
              <a:buFont typeface="Roboto"/>
              <a:buNone/>
            </a:pPr>
            <a:r>
              <a:rPr lang="en-US"/>
              <a:t>Market Intraday </a:t>
            </a:r>
            <a:br>
              <a:rPr lang="en-US"/>
            </a:br>
            <a:r>
              <a:rPr lang="en-US"/>
              <a:t>Momentum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4572000" y="2818286"/>
            <a:ext cx="5604015" cy="168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rPr lang="en-US"/>
              <a:t>Sam Bolduc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rPr lang="en-US"/>
              <a:t>Reed McDonnell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rPr lang="en-US"/>
              <a:t>Malik Rivera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rPr lang="en-US"/>
              <a:t>Anirudh Kamineni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rPr lang="en-US"/>
              <a:t>10/__/2019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idx="1" type="body"/>
          </p:nvPr>
        </p:nvSpPr>
        <p:spPr>
          <a:xfrm>
            <a:off x="285750" y="1215483"/>
            <a:ext cx="8572500" cy="4596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AutoNum type="arabicPeriod"/>
            </a:pPr>
            <a:r>
              <a:rPr lang="en-US" sz="2590"/>
              <a:t>Underlying Project Theory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AutoNum type="arabicPeriod"/>
            </a:pPr>
            <a:r>
              <a:rPr lang="en-US" sz="2590"/>
              <a:t>Relevant Projects</a:t>
            </a:r>
            <a:endParaRPr/>
          </a:p>
          <a:p>
            <a:pPr indent="-514350" lvl="1" marL="9715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AutoNum type="romanLcPeriod"/>
            </a:pPr>
            <a:r>
              <a:rPr lang="en-US" sz="2220"/>
              <a:t>Introduction to Market Intraday Momentum</a:t>
            </a:r>
            <a:endParaRPr/>
          </a:p>
          <a:p>
            <a:pPr indent="-514350" lvl="1" marL="9715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AutoNum type="romanLcPeriod"/>
            </a:pPr>
            <a:r>
              <a:rPr lang="en-US" sz="2220"/>
              <a:t>Main Project Conclusions</a:t>
            </a:r>
            <a:endParaRPr/>
          </a:p>
          <a:p>
            <a:pPr indent="-514350" lvl="0" marL="51435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AutoNum type="arabicPeriod"/>
            </a:pPr>
            <a:r>
              <a:rPr lang="en-US" sz="2590"/>
              <a:t>Proposed Project</a:t>
            </a:r>
            <a:endParaRPr/>
          </a:p>
          <a:p>
            <a:pPr indent="-514350" lvl="1" marL="9715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AutoNum type="romanLcPeriod"/>
            </a:pPr>
            <a:r>
              <a:rPr lang="en-US" sz="2220"/>
              <a:t>Data Collection</a:t>
            </a:r>
            <a:endParaRPr/>
          </a:p>
          <a:p>
            <a:pPr indent="-514350" lvl="1" marL="9715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AutoNum type="romanLcPeriod"/>
            </a:pPr>
            <a:r>
              <a:rPr lang="en-US" sz="2220"/>
              <a:t>Replication of Prior Projects</a:t>
            </a:r>
            <a:endParaRPr/>
          </a:p>
          <a:p>
            <a:pPr indent="-514350" lvl="1" marL="9715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AutoNum type="romanLcPeriod"/>
            </a:pPr>
            <a:r>
              <a:rPr lang="en-US" sz="2220"/>
              <a:t>Proposed Extensions</a:t>
            </a:r>
            <a:endParaRPr/>
          </a:p>
          <a:p>
            <a:pPr indent="-514350" lvl="0" marL="51435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AutoNum type="arabicPeriod"/>
            </a:pPr>
            <a:r>
              <a:rPr lang="en-US" sz="2590"/>
              <a:t>Project Results</a:t>
            </a:r>
            <a:endParaRPr/>
          </a:p>
          <a:p>
            <a:pPr indent="-514350" lvl="0" marL="51435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AutoNum type="arabicPeriod"/>
            </a:pPr>
            <a:r>
              <a:rPr lang="en-US" sz="2590"/>
              <a:t>Comparison to Relevant Projects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sp>
        <p:nvSpPr>
          <p:cNvPr id="150" name="Google Shape;150;p2"/>
          <p:cNvSpPr txBox="1"/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Presentation 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285749" y="1215483"/>
            <a:ext cx="8761997" cy="4596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Prior time-series momentum strategies mainly focus on weekly or monthly return patterns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Posed question: can these return patterns be observed at the intraday level?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Depends on intraday market efficiencies and effects from high-frequency trading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Why first and last half-hours?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Earnings reports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Release of macroeconomic news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New Information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Market “digestion” tends to take around 30 minutes after market open based on volume segmentation </a:t>
            </a:r>
            <a:endParaRPr/>
          </a:p>
        </p:txBody>
      </p:sp>
      <p:sp>
        <p:nvSpPr>
          <p:cNvPr id="156" name="Google Shape;156;p3"/>
          <p:cNvSpPr txBox="1"/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Underlying Project Theory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idx="1" type="body"/>
          </p:nvPr>
        </p:nvSpPr>
        <p:spPr>
          <a:xfrm>
            <a:off x="285749" y="1215483"/>
            <a:ext cx="8761997" cy="4596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Market Intraday Momentum (Gao et al., 2017)</a:t>
            </a:r>
            <a:endParaRPr/>
          </a:p>
          <a:p>
            <a:pPr indent="-1778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High frequency data from S&amp;P 500 ETF from 1993-2013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Predicting last half-hour return on the first half-hour return on the market since the previous day’s market close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Statistically significant prediction findings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More significant during days of high volatility, high volume, recession days, and days if major macroeconomic news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Present among not only SPY, but also ten other actively-traded domestic and international ETFs</a:t>
            </a:r>
            <a:endParaRPr/>
          </a:p>
        </p:txBody>
      </p:sp>
      <p:sp>
        <p:nvSpPr>
          <p:cNvPr id="162" name="Google Shape;162;p4"/>
          <p:cNvSpPr txBox="1"/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Relevant Projects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idx="1" type="body"/>
          </p:nvPr>
        </p:nvSpPr>
        <p:spPr>
          <a:xfrm>
            <a:off x="285749" y="1215483"/>
            <a:ext cx="8761997" cy="781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Using first half-hour return as trading signal</a:t>
            </a:r>
            <a:endParaRPr/>
          </a:p>
        </p:txBody>
      </p:sp>
      <p:sp>
        <p:nvSpPr>
          <p:cNvPr id="168" name="Google Shape;168;p5"/>
          <p:cNvSpPr txBox="1"/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Relevant Projects cont.</a:t>
            </a:r>
            <a:endParaRPr/>
          </a:p>
        </p:txBody>
      </p:sp>
      <p:pic>
        <p:nvPicPr>
          <p:cNvPr id="169" name="Google Shape;1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7587" y="2136608"/>
            <a:ext cx="3371457" cy="129239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"/>
          <p:cNvSpPr txBox="1"/>
          <p:nvPr/>
        </p:nvSpPr>
        <p:spPr>
          <a:xfrm>
            <a:off x="285749" y="3810293"/>
            <a:ext cx="8761997" cy="781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9862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5"/>
              <a:buFont typeface="Arial"/>
              <a:buNone/>
            </a:pPr>
            <a:r>
              <a:t/>
            </a:r>
            <a:endParaRPr b="0" i="0" sz="925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 first and next-to-last half-hour return as trading signal</a:t>
            </a:r>
            <a:endParaRPr/>
          </a:p>
        </p:txBody>
      </p:sp>
      <p:pic>
        <p:nvPicPr>
          <p:cNvPr id="171" name="Google Shape;17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2419" y="4828608"/>
            <a:ext cx="4743382" cy="1572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idx="1" type="body"/>
          </p:nvPr>
        </p:nvSpPr>
        <p:spPr>
          <a:xfrm>
            <a:off x="285749" y="1215483"/>
            <a:ext cx="8761997" cy="1876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Benchmark 1: Always Long</a:t>
            </a:r>
            <a:endParaRPr sz="2035"/>
          </a:p>
          <a:p>
            <a:pPr indent="-22860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Take a long position in the market at the beginning of the last half-hour and close it after the market close</a:t>
            </a:r>
            <a:endParaRPr/>
          </a:p>
          <a:p>
            <a:pPr indent="-122872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Benchmark 2: Buy-and-Hold</a:t>
            </a:r>
            <a:endParaRPr sz="2035"/>
          </a:p>
          <a:p>
            <a:pPr indent="-22860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Take a long position in the market from the beginning of the sample and hold it until the end of the entire sample period</a:t>
            </a:r>
            <a:endParaRPr/>
          </a:p>
          <a:p>
            <a:pPr indent="-122872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/>
          </a:p>
          <a:p>
            <a:pPr indent="0" lvl="2" marL="9144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/>
          </a:p>
          <a:p>
            <a:pPr indent="-122872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/>
          </a:p>
        </p:txBody>
      </p:sp>
      <p:sp>
        <p:nvSpPr>
          <p:cNvPr id="177" name="Google Shape;177;p6"/>
          <p:cNvSpPr txBox="1"/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Relevant Projects cont.</a:t>
            </a:r>
            <a:endParaRPr/>
          </a:p>
        </p:txBody>
      </p:sp>
      <p:pic>
        <p:nvPicPr>
          <p:cNvPr id="178" name="Google Shape;1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611" y="3092116"/>
            <a:ext cx="5773000" cy="357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Relevant Projects cont.</a:t>
            </a:r>
            <a:endParaRPr/>
          </a:p>
        </p:txBody>
      </p:sp>
      <p:pic>
        <p:nvPicPr>
          <p:cNvPr id="184" name="Google Shape;18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837" y="1335506"/>
            <a:ext cx="7934325" cy="46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7"/>
          <p:cNvSpPr txBox="1"/>
          <p:nvPr/>
        </p:nvSpPr>
        <p:spPr>
          <a:xfrm>
            <a:off x="1058778" y="6132458"/>
            <a:ext cx="65451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Overall findings– spanning 10 other actively-traded ETFs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idx="1" type="body"/>
          </p:nvPr>
        </p:nvSpPr>
        <p:spPr>
          <a:xfrm>
            <a:off x="285749" y="1215482"/>
            <a:ext cx="8761997" cy="489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Collection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WRDS TAQ Minute Data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WRDS TAQ Millisecond Data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Automation of data collection by ticker, data range</a:t>
            </a:r>
            <a:endParaRPr/>
          </a:p>
          <a:p>
            <a:pPr indent="-101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Replicate Prior Projects</a:t>
            </a:r>
            <a:endParaRPr sz="1800"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SPY intraday momentum, similar date range and procedures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Including volatility, volume, and size as features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Observe first-order regression coefficients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Extend analysis to provided actively traded ETFs</a:t>
            </a:r>
            <a:endParaRPr/>
          </a:p>
          <a:p>
            <a:pPr indent="-1397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228600" lvl="1" marL="685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Proposed Extensions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Expand date range, search for alpha-decay after research was published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Introduce second-order and combinational regression features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Break down the 30-minute increment into smaller time intervals</a:t>
            </a:r>
            <a:endParaRPr/>
          </a:p>
          <a:p>
            <a:pPr indent="-1143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2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92" name="Google Shape;192;p8"/>
          <p:cNvSpPr txBox="1"/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Proposed Project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2016-03-09T16:46:53Z</dcterms:created>
  <dc:creator>Microsoft Office User</dc:creator>
</cp:coreProperties>
</file>