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80" r:id="rId15"/>
    <p:sldId id="272" r:id="rId16"/>
    <p:sldId id="275" r:id="rId17"/>
    <p:sldId id="276" r:id="rId18"/>
    <p:sldId id="277" r:id="rId19"/>
    <p:sldId id="278" r:id="rId20"/>
    <p:sldId id="279" r:id="rId21"/>
    <p:sldId id="26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eds\Desktop\Matlab\Gent%20Model\Treloar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928423311726922E-2"/>
          <c:y val="0.15123343527013253"/>
          <c:w val="0.9083350009425617"/>
          <c:h val="0.7541762784239126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Sheet1!$M$9:$M$13</c:f>
              <c:numCache>
                <c:formatCode>0.00</c:formatCode>
                <c:ptCount val="5"/>
                <c:pt idx="0">
                  <c:v>1</c:v>
                </c:pt>
                <c:pt idx="1">
                  <c:v>1.01</c:v>
                </c:pt>
                <c:pt idx="2">
                  <c:v>1.1200000000000001</c:v>
                </c:pt>
                <c:pt idx="3">
                  <c:v>1.24</c:v>
                </c:pt>
                <c:pt idx="4">
                  <c:v>1.39</c:v>
                </c:pt>
              </c:numCache>
            </c:numRef>
          </c:xVal>
          <c:yVal>
            <c:numRef>
              <c:f>Sheet1!$N$9:$N$13</c:f>
              <c:numCache>
                <c:formatCode>0.00</c:formatCode>
                <c:ptCount val="5"/>
                <c:pt idx="0">
                  <c:v>0</c:v>
                </c:pt>
                <c:pt idx="1">
                  <c:v>0.03</c:v>
                </c:pt>
                <c:pt idx="2">
                  <c:v>0.14000000000000001</c:v>
                </c:pt>
                <c:pt idx="3">
                  <c:v>0.23</c:v>
                </c:pt>
                <c:pt idx="4">
                  <c:v>0.32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CDD-4DA9-8962-90EA0C642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6606008"/>
        <c:axId val="586605368"/>
      </c:scatterChart>
      <c:valAx>
        <c:axId val="586606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605368"/>
        <c:crosses val="autoZero"/>
        <c:crossBetween val="midCat"/>
      </c:valAx>
      <c:valAx>
        <c:axId val="586605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606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26517-575F-4600-8D90-C71D35796F1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971AE-BF9C-475F-A81F-1CD7CCF9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Global Search/Totality of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971AE-BF9C-475F-A81F-1CD7CCF909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5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7F63-5CBC-9800-8F32-41987AC00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AAD8E-D25F-C3FC-771A-2270817B1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9DF3-3279-1A46-F943-D913BC1A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299C-CF89-4164-BBEC-42B97688BA4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AE84-0557-358B-5602-C904AC8A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E3EE-A60C-82AD-5E35-DD03620D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A6D-9140-4AC5-B4C9-E94B25CF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C889-BBA0-8184-65D8-1F75D084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6D42D-07EB-6A20-D5E0-90842BD4E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656E-D7A4-EABE-B9AB-815BA10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299C-CF89-4164-BBEC-42B97688BA4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A4D2A-BBC2-B15C-6A52-4924EF55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F25F-5AEB-70B4-F3B4-6B64D569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A6D-9140-4AC5-B4C9-E94B25CF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7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E447D-12B5-5CBD-BC28-E8115E50C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42BB9-9565-4C5E-0761-EA2034AC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87E8-13C3-9F94-0D49-8FA83A4B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299C-CF89-4164-BBEC-42B97688BA4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59F4-3470-2297-BA1C-6379373D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DBC5-E768-5E9C-2536-267E1AF6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A6D-9140-4AC5-B4C9-E94B25CF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94B2-E7B3-40A9-F6E4-F8C11AD3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E59B-7881-0E65-F65F-B35A77C4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A24A-4880-57BA-E336-2470C5DC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299C-CF89-4164-BBEC-42B97688BA4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960D-798A-17D7-45B9-E12033A9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2F4D-D29A-BE7D-0C8E-F06BCF98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A6D-9140-4AC5-B4C9-E94B25CF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CEA3-E0A0-82CC-BBE1-8EF8DA6B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912A7-E36C-9DB2-EF49-3F98C8FB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9BC42-5956-45E9-9AC7-24223606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299C-CF89-4164-BBEC-42B97688BA4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73E8-0949-FFA6-583E-9A45A881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8FEC-A767-C3A4-D3E1-F64714D2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A6D-9140-4AC5-B4C9-E94B25CF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9437-2BD2-4B80-6A74-8EDEF50E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433-AAE8-3C6F-FC1E-A41BF7D05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6FA42-F7DB-004E-BAEF-F3EF5192F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38014-24FE-338B-4247-C5BD9AFF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299C-CF89-4164-BBEC-42B97688BA4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FFC71-65C1-A366-C206-8EB7D7B5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89935-9CF2-1EBC-47D5-2E629679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A6D-9140-4AC5-B4C9-E94B25CF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E62C-A526-7B73-82FC-FC93175F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41F53-9747-D957-177B-56823FA3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5234F-9A80-0CD8-A7A1-8BE56CD22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7EFD0-751F-9C6D-272C-902AA8650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CB647-3543-ED93-B3EB-772FF18C9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AFA6C-6AB9-3570-75FE-93B65F5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299C-CF89-4164-BBEC-42B97688BA4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7840C-CC0F-FE01-719B-D6F89D99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3555D-FB33-F221-9704-9B6A742F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A6D-9140-4AC5-B4C9-E94B25CF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A03D-BF70-80C8-44C9-AA026E5D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BD079-60CE-C93F-BF66-1E12E9C5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299C-CF89-4164-BBEC-42B97688BA4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8D7D4-5DDA-E516-0F04-4F87FD2A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47DDE-A418-0069-3F05-51DCFDC3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A6D-9140-4AC5-B4C9-E94B25CF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C84D2-F9A5-25C8-FEDE-B4BCBD28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299C-CF89-4164-BBEC-42B97688BA4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1FCFB-D331-ED89-CE9A-1D74C59B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5D399-486A-1F13-2AE9-73E38AA9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A6D-9140-4AC5-B4C9-E94B25CF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7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FBC4-E23B-A1E4-1A3D-C3F73BDE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F977-E913-7937-978A-A356945B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EB6AE-8F42-96E5-672E-A1612B2DD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752FB-E599-5767-8D04-F1CD2F18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299C-CF89-4164-BBEC-42B97688BA4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06CC6-AF10-887F-C94B-6062C56F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CBE8-E2F6-5D02-D7CF-A2F26049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A6D-9140-4AC5-B4C9-E94B25CF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4304-B95B-271C-F51C-4068A5D1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C1CD8-FD6B-729D-7D29-5169932AA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473D-6DD5-1277-A9F1-853832F9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88EF0-6CB3-DB0B-07C8-108D28CB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299C-CF89-4164-BBEC-42B97688BA4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4CA67-D664-9C36-BC70-2B06A25D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2F25B-5C0F-A2C1-2BD6-D3589E5F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A6D-9140-4AC5-B4C9-E94B25CF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8DB69-516E-EA2F-A50D-5F7CE879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6EAA-904D-0D45-DA2C-F500AFE9A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65970-0675-8D77-9C8B-47995FD99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299C-CF89-4164-BBEC-42B97688BA4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4E10-BC04-6898-8C84-95E1D0549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62B7-9243-577E-EB3E-DACE57E8C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9A6D-9140-4AC5-B4C9-E94B25CFE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eeds\AppData\Local\Packages\microsoft.windowscommunicationsapps_8wekyb3d8bbwe\LocalState\Files\S0\1300\Attachments\Steinmann%20Paper%5b21716%5d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on-linear_least_squa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optim/ug/lsqnonlin.html" TargetMode="External"/><Relationship Id="rId2" Type="http://schemas.openxmlformats.org/officeDocument/2006/relationships/hyperlink" Target="https://www.mathworks.com/help/optim/ug/optim.problemdef.optimizationproblem.optimop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gads/multistart.html#d123e56726" TargetMode="External"/><Relationship Id="rId2" Type="http://schemas.openxmlformats.org/officeDocument/2006/relationships/hyperlink" Target="https://www.mathworks.com/help/gads/createoptimproblem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6aacc_deEOQ&amp;t=1568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athworks.com/help/optim/ug/fmincon.html#busog7r-nonlc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gads/globalsearch.html" TargetMode="External"/><Relationship Id="rId2" Type="http://schemas.openxmlformats.org/officeDocument/2006/relationships/hyperlink" Target="https://www.youtube.com/watch?v=6aacc_deEOQ&amp;t=1568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6DB1-E9D5-CA7D-8871-C6B54AD52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Comprehensive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9A8F-7C03-F803-79AE-08581DB08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 7/22/22</a:t>
            </a:r>
          </a:p>
        </p:txBody>
      </p:sp>
    </p:spTree>
    <p:extLst>
      <p:ext uri="{BB962C8B-B14F-4D97-AF65-F5344CB8AC3E}">
        <p14:creationId xmlns:p14="http://schemas.microsoft.com/office/powerpoint/2010/main" val="229957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F5098-375A-153F-3305-B50B73D2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Moving on, Models we are fitting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7CB128-F028-172C-5424-BF27F2318C5B}"/>
                  </a:ext>
                </a:extLst>
              </p:cNvPr>
              <p:cNvSpPr txBox="1"/>
              <p:nvPr/>
            </p:nvSpPr>
            <p:spPr>
              <a:xfrm>
                <a:off x="4348481" y="339490"/>
                <a:ext cx="8212536" cy="5802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Neo-Hookean Model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2400" b="1" dirty="0"/>
                  <a:t>Mooney-Rivlin Model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600" dirty="0"/>
                  <a:t> = 2 (</a:t>
                </a:r>
                <a14:m>
                  <m:oMath xmlns:m="http://schemas.openxmlformats.org/officeDocument/2006/math">
                    <m:r>
                      <a:rPr lang="el-GR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2400" b="1" dirty="0"/>
                  <a:t>Yeoh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 (</m:t>
                      </m:r>
                      <m:r>
                        <a:rPr lang="el-GR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)[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2400" b="1" dirty="0"/>
                  <a:t>Gent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endParaRPr lang="en-US" sz="1600" dirty="0"/>
              </a:p>
              <a:p>
                <a:r>
                  <a:rPr lang="en-US" sz="2400" b="1" dirty="0"/>
                  <a:t>Ogden Model</a:t>
                </a: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sSub>
                          <m:sSubPr>
                            <m:ctrlPr>
                              <a:rPr lang="el-G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sSub>
                          <m:sSub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l-G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sSub>
                          <m:sSub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sSub>
                          <m:sSub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l-G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sSub>
                          <m:sSub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sSub>
                          <m:sSub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l-G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2400" b="1" dirty="0"/>
                  <a:t>Lopez-</a:t>
                </a:r>
                <a:r>
                  <a:rPr lang="en-US" sz="2400" b="1" dirty="0" err="1"/>
                  <a:t>Pamies</a:t>
                </a:r>
                <a:r>
                  <a:rPr lang="en-US" sz="2400" b="1" dirty="0"/>
                  <a:t> Model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7CB128-F028-172C-5424-BF27F2318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81" y="339490"/>
                <a:ext cx="8212536" cy="5802807"/>
              </a:xfrm>
              <a:prstGeom prst="rect">
                <a:avLst/>
              </a:prstGeom>
              <a:blipFill>
                <a:blip r:embed="rId2"/>
                <a:stretch>
                  <a:fillRect l="-111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54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DFC1-BB44-C699-EC5D-A9C3AFF1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Optimization: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40231-B361-BE20-05B0-BA15831871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Neo-Hookean Model</a:t>
                </a:r>
              </a:p>
              <a:p>
                <a:pPr lvl="1"/>
                <a:r>
                  <a:rPr lang="en-US" dirty="0"/>
                  <a:t>Polyconvexity 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[Implemented as </a:t>
                </a:r>
                <a:r>
                  <a:rPr lang="en-US" dirty="0" err="1"/>
                  <a:t>lb</a:t>
                </a:r>
                <a:r>
                  <a:rPr lang="en-US" dirty="0"/>
                  <a:t> </a:t>
                </a:r>
                <a:r>
                  <a:rPr lang="en-US" dirty="0" err="1"/>
                  <a:t>arg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Consistency 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(shear modulus- dependent on the data set… will at the end)</a:t>
                </a:r>
              </a:p>
              <a:p>
                <a:r>
                  <a:rPr lang="en-US" dirty="0"/>
                  <a:t>Mooney-Rivlin Model</a:t>
                </a:r>
              </a:p>
              <a:p>
                <a:pPr lvl="1"/>
                <a:r>
                  <a:rPr lang="en-US" dirty="0"/>
                  <a:t>Polyconvexity 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&gt;0   [Implemented as </a:t>
                </a:r>
                <a:r>
                  <a:rPr lang="en-US" dirty="0" err="1"/>
                  <a:t>lb</a:t>
                </a:r>
                <a:r>
                  <a:rPr lang="en-US" dirty="0"/>
                  <a:t> </a:t>
                </a:r>
                <a:r>
                  <a:rPr lang="en-US" dirty="0" err="1"/>
                  <a:t>arg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Consistency condition: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[Implemented by just solving for either c1 or c2 and just plugging in]</a:t>
                </a:r>
              </a:p>
              <a:p>
                <a:r>
                  <a:rPr lang="en-US" dirty="0"/>
                  <a:t>Yeoh and Gent Models</a:t>
                </a:r>
              </a:p>
              <a:p>
                <a:pPr lvl="1"/>
                <a:r>
                  <a:rPr lang="en-US" dirty="0"/>
                  <a:t>Gent is unconditionally stable</a:t>
                </a:r>
              </a:p>
              <a:p>
                <a:pPr lvl="1"/>
                <a:r>
                  <a:rPr lang="en-US" dirty="0"/>
                  <a:t>Yeoh- as of writing, we do not know the conditions.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40231-B361-BE20-05B0-BA1583187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58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CB87-70F1-1BA3-73FA-8C69BDDB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optimization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09F29-BA03-D63D-22C1-96729CE5F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9574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Ogden Model</a:t>
                </a:r>
              </a:p>
              <a:p>
                <a:pPr lvl="1"/>
                <a:r>
                  <a:rPr lang="en-US" dirty="0"/>
                  <a:t>Polyconvexity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where</a:t>
                </a:r>
                <a:r>
                  <a:rPr lang="en-US" i="1" dirty="0"/>
                  <a:t> i=</a:t>
                </a:r>
                <a:r>
                  <a:rPr lang="en-US" dirty="0"/>
                  <a:t>1, 2, 3 [Implemented sufficiently by </a:t>
                </a:r>
                <a:r>
                  <a:rPr lang="en-US" dirty="0" err="1"/>
                  <a:t>lb</a:t>
                </a:r>
                <a:r>
                  <a:rPr lang="en-US" dirty="0"/>
                  <a:t>(0,0,0,0,0,0)]</a:t>
                </a:r>
              </a:p>
              <a:p>
                <a:pPr lvl="1"/>
                <a:r>
                  <a:rPr lang="en-US" dirty="0"/>
                  <a:t>Consistency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[Implemented in </a:t>
                </a:r>
                <a:r>
                  <a:rPr lang="en-US" dirty="0" err="1"/>
                  <a:t>fmincon.nonlcon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Lopez-</a:t>
                </a:r>
                <a:r>
                  <a:rPr lang="en-US" dirty="0" err="1"/>
                  <a:t>Pamies</a:t>
                </a:r>
                <a:endParaRPr lang="en-US" dirty="0"/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Polyconvexity: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[ Implemented using </a:t>
                </a:r>
                <a:r>
                  <a:rPr lang="en-US" dirty="0" err="1">
                    <a:latin typeface="Cambria Math" panose="02040503050406030204" pitchFamily="18" charset="0"/>
                  </a:rPr>
                  <a:t>lbs</a:t>
                </a:r>
                <a:r>
                  <a:rPr lang="en-US" dirty="0">
                    <a:latin typeface="Cambria Math" panose="02040503050406030204" pitchFamily="18" charset="0"/>
                  </a:rPr>
                  <a:t>]</a:t>
                </a:r>
              </a:p>
              <a:p>
                <a:pPr lvl="1"/>
                <a:r>
                  <a:rPr lang="en-US" dirty="0"/>
                  <a:t>Consistency: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 [Implemented using </a:t>
                </a:r>
                <a:r>
                  <a:rPr lang="en-US" dirty="0" err="1"/>
                  <a:t>fmincon.nonlcon</a:t>
                </a:r>
                <a:r>
                  <a:rPr lang="en-US" dirty="0"/>
                  <a:t>]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09F29-BA03-D63D-22C1-96729CE5F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574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01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0DE4-C798-C377-76E9-CA31ED85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Example- Implementing Constraints on Ogden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265EC-2E7B-8BCB-C49D-C99F9151A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1782981"/>
                <a:ext cx="4394357" cy="43939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Reminder, look at fmincon format</a:t>
                </a:r>
              </a:p>
              <a:p>
                <a:r>
                  <a:rPr lang="en-US" sz="2000" dirty="0"/>
                  <a:t>Our conditions are as follows:</a:t>
                </a:r>
              </a:p>
              <a:p>
                <a:pPr lvl="1"/>
                <a:r>
                  <a:rPr lang="en-US" sz="2000" dirty="0"/>
                  <a:t>Consistency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α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α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α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Polyconvexity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α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, for i=1,2,3</a:t>
                </a:r>
              </a:p>
              <a:p>
                <a:r>
                  <a:rPr lang="en-US" sz="2000" dirty="0"/>
                  <a:t>Another way of writing our polyconvexity condition is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α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≤0,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α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≤0…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Seen as z in our defined function</a:t>
                </a:r>
              </a:p>
              <a:p>
                <a:r>
                  <a:rPr lang="en-US" sz="2000" dirty="0"/>
                  <a:t>For our consistency condition,            we implement it as </a:t>
                </a:r>
                <a:r>
                  <a:rPr lang="en-US" sz="2000" dirty="0" err="1"/>
                  <a:t>zeq</a:t>
                </a:r>
                <a:r>
                  <a:rPr lang="en-US" sz="2000" dirty="0"/>
                  <a:t> = 0 , where in this case our shear modulus =.27</a:t>
                </a:r>
              </a:p>
              <a:p>
                <a:r>
                  <a:rPr lang="en-US" sz="2000" dirty="0"/>
                  <a:t>You then call @nonlincon as an argument in fmincon declaration.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265EC-2E7B-8BCB-C49D-C99F9151A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1782981"/>
                <a:ext cx="4394357" cy="4393982"/>
              </a:xfrm>
              <a:blipFill>
                <a:blip r:embed="rId2"/>
                <a:stretch>
                  <a:fillRect l="-1111" t="-1803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ADD4133-9330-9AEB-7F1F-5EFBB2EEF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739" y="1782981"/>
            <a:ext cx="4722371" cy="21165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CFC953-AD41-6008-4FA3-5921328BB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739" y="4497275"/>
            <a:ext cx="6131260" cy="23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2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25044-768E-F4A7-37F3-52A66837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Calculation of Shear Modulus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BBE7-CD04-0154-398A-909F0F90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The best way I have found is just by using excel, graphing and then using a line of best fit.</a:t>
            </a:r>
          </a:p>
          <a:p>
            <a:r>
              <a:rPr lang="en-US" sz="2000" dirty="0"/>
              <a:t>This will give us a slope, and then dividing by 3 will give the shear modulus.</a:t>
            </a:r>
          </a:p>
          <a:p>
            <a:r>
              <a:rPr lang="en-US" sz="2000" dirty="0"/>
              <a:t>There is not a single best technique, nor (to my knowledge) a common practice on how many points to look at.  Try to take the beginning points in which it is most linear.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4347AD-7FAF-919F-DDCE-4A31395B6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243894"/>
              </p:ext>
            </p:extLst>
          </p:nvPr>
        </p:nvGraphicFramePr>
        <p:xfrm>
          <a:off x="5295320" y="1782981"/>
          <a:ext cx="6253212" cy="4361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327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ED4C-B9B9-4BBB-45F9-BD37EA21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Steinmann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71FB-A5A3-6464-B690-6D0BDA931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paper we used as a reference quite often.  Not only did it give us polyconvexity and consistency conditions of several models, but it provided a reference which I could test and verify my values with.</a:t>
            </a:r>
          </a:p>
          <a:p>
            <a:r>
              <a:rPr lang="en-US" dirty="0"/>
              <a:t>He too fitted Treloar Uniaxial Tension (UT) data.</a:t>
            </a:r>
          </a:p>
          <a:p>
            <a:r>
              <a:rPr lang="en-US" dirty="0"/>
              <a:t>In this next section, I compare my program to Steinmann’s</a:t>
            </a:r>
          </a:p>
        </p:txBody>
      </p:sp>
    </p:spTree>
    <p:extLst>
      <p:ext uri="{BB962C8B-B14F-4D97-AF65-F5344CB8AC3E}">
        <p14:creationId xmlns:p14="http://schemas.microsoft.com/office/powerpoint/2010/main" val="417818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441C7-838F-16FA-7C8F-DB322F5E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Neo-Hookean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25BED-C1A6-7A3B-ECC8-290C13DD5486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Error estimates are the same, thus our model works (assuming Steinmann is correct too).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171EB-160B-35C2-4D39-6846AD4B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76" y="2569464"/>
            <a:ext cx="4905248" cy="367893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3C47A1-28D5-8E5F-FBC3-9FB52F717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811529"/>
              </p:ext>
            </p:extLst>
          </p:nvPr>
        </p:nvGraphicFramePr>
        <p:xfrm>
          <a:off x="6254496" y="2960049"/>
          <a:ext cx="5468113" cy="28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307">
                  <a:extLst>
                    <a:ext uri="{9D8B030D-6E8A-4147-A177-3AD203B41FA5}">
                      <a16:colId xmlns:a16="http://schemas.microsoft.com/office/drawing/2014/main" val="3644907917"/>
                    </a:ext>
                  </a:extLst>
                </a:gridCol>
                <a:gridCol w="1207403">
                  <a:extLst>
                    <a:ext uri="{9D8B030D-6E8A-4147-A177-3AD203B41FA5}">
                      <a16:colId xmlns:a16="http://schemas.microsoft.com/office/drawing/2014/main" val="1955417784"/>
                    </a:ext>
                  </a:extLst>
                </a:gridCol>
                <a:gridCol w="1207403">
                  <a:extLst>
                    <a:ext uri="{9D8B030D-6E8A-4147-A177-3AD203B41FA5}">
                      <a16:colId xmlns:a16="http://schemas.microsoft.com/office/drawing/2014/main" val="2035357700"/>
                    </a:ext>
                  </a:extLst>
                </a:gridCol>
              </a:tblGrid>
              <a:tr h="479330"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Model</a:t>
                      </a:r>
                    </a:p>
                  </a:txBody>
                  <a:tcPr marL="108939" marR="108939" marT="54469" marB="54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C1</a:t>
                      </a:r>
                    </a:p>
                  </a:txBody>
                  <a:tcPr marL="108939" marR="108939" marT="54469" marB="54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Error</a:t>
                      </a:r>
                    </a:p>
                  </a:txBody>
                  <a:tcPr marL="108939" marR="108939" marT="54469" marB="54469"/>
                </a:tc>
                <a:extLst>
                  <a:ext uri="{0D108BD9-81ED-4DB2-BD59-A6C34878D82A}">
                    <a16:rowId xmlns:a16="http://schemas.microsoft.com/office/drawing/2014/main" val="799916975"/>
                  </a:ext>
                </a:extLst>
              </a:tr>
              <a:tr h="806146"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Reed (unconstrained/poly)</a:t>
                      </a:r>
                    </a:p>
                  </a:txBody>
                  <a:tcPr marL="108939" marR="108939" marT="54469" marB="54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.28358</a:t>
                      </a:r>
                    </a:p>
                  </a:txBody>
                  <a:tcPr marL="108939" marR="108939" marT="54469" marB="54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15.475</a:t>
                      </a:r>
                    </a:p>
                  </a:txBody>
                  <a:tcPr marL="108939" marR="108939" marT="54469" marB="54469"/>
                </a:tc>
                <a:extLst>
                  <a:ext uri="{0D108BD9-81ED-4DB2-BD59-A6C34878D82A}">
                    <a16:rowId xmlns:a16="http://schemas.microsoft.com/office/drawing/2014/main" val="536076543"/>
                  </a:ext>
                </a:extLst>
              </a:tr>
              <a:tr h="806146"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Reed (PolyAndConsistency)</a:t>
                      </a:r>
                    </a:p>
                  </a:txBody>
                  <a:tcPr marL="108939" marR="108939" marT="54469" marB="54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.27</a:t>
                      </a:r>
                    </a:p>
                  </a:txBody>
                  <a:tcPr marL="108939" marR="108939" marT="54469" marB="54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15.935</a:t>
                      </a:r>
                    </a:p>
                  </a:txBody>
                  <a:tcPr marL="108939" marR="108939" marT="54469" marB="54469"/>
                </a:tc>
                <a:extLst>
                  <a:ext uri="{0D108BD9-81ED-4DB2-BD59-A6C34878D82A}">
                    <a16:rowId xmlns:a16="http://schemas.microsoft.com/office/drawing/2014/main" val="1441370607"/>
                  </a:ext>
                </a:extLst>
              </a:tr>
              <a:tr h="806146"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Steinmann</a:t>
                      </a:r>
                    </a:p>
                  </a:txBody>
                  <a:tcPr marL="108939" marR="108939" marT="54469" marB="54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.28365</a:t>
                      </a:r>
                    </a:p>
                    <a:p>
                      <a:pPr algn="ctr"/>
                      <a:endParaRPr lang="en-US" sz="2100"/>
                    </a:p>
                  </a:txBody>
                  <a:tcPr marL="108939" marR="108939" marT="54469" marB="54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15.475</a:t>
                      </a:r>
                    </a:p>
                  </a:txBody>
                  <a:tcPr marL="108939" marR="108939" marT="54469" marB="54469"/>
                </a:tc>
                <a:extLst>
                  <a:ext uri="{0D108BD9-81ED-4DB2-BD59-A6C34878D82A}">
                    <a16:rowId xmlns:a16="http://schemas.microsoft.com/office/drawing/2014/main" val="277063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69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B59A2-C32C-9BD3-0C00-9C28D506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Mooney-Rivlin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8D9B0-FAFE-BBB6-C4AA-3F1336D1ABEA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Steinmann’s error is the highest of all cases.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DFD07-DA02-8EC1-7C91-AFEFB9E5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13" y="2569464"/>
            <a:ext cx="3550173" cy="367893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B68063-0719-FA5D-60E4-D29A2F619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669032"/>
              </p:ext>
            </p:extLst>
          </p:nvPr>
        </p:nvGraphicFramePr>
        <p:xfrm>
          <a:off x="6254496" y="3422462"/>
          <a:ext cx="5468113" cy="197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711">
                  <a:extLst>
                    <a:ext uri="{9D8B030D-6E8A-4147-A177-3AD203B41FA5}">
                      <a16:colId xmlns:a16="http://schemas.microsoft.com/office/drawing/2014/main" val="24355141"/>
                    </a:ext>
                  </a:extLst>
                </a:gridCol>
                <a:gridCol w="874670">
                  <a:extLst>
                    <a:ext uri="{9D8B030D-6E8A-4147-A177-3AD203B41FA5}">
                      <a16:colId xmlns:a16="http://schemas.microsoft.com/office/drawing/2014/main" val="650263443"/>
                    </a:ext>
                  </a:extLst>
                </a:gridCol>
                <a:gridCol w="1269258">
                  <a:extLst>
                    <a:ext uri="{9D8B030D-6E8A-4147-A177-3AD203B41FA5}">
                      <a16:colId xmlns:a16="http://schemas.microsoft.com/office/drawing/2014/main" val="3837061541"/>
                    </a:ext>
                  </a:extLst>
                </a:gridCol>
                <a:gridCol w="929474">
                  <a:extLst>
                    <a:ext uri="{9D8B030D-6E8A-4147-A177-3AD203B41FA5}">
                      <a16:colId xmlns:a16="http://schemas.microsoft.com/office/drawing/2014/main" val="2787326367"/>
                    </a:ext>
                  </a:extLst>
                </a:gridCol>
              </a:tblGrid>
              <a:tr h="34723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Model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C1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C2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Error</a:t>
                      </a:r>
                    </a:p>
                  </a:txBody>
                  <a:tcPr marL="78918" marR="78918" marT="39459" marB="39459"/>
                </a:tc>
                <a:extLst>
                  <a:ext uri="{0D108BD9-81ED-4DB2-BD59-A6C34878D82A}">
                    <a16:rowId xmlns:a16="http://schemas.microsoft.com/office/drawing/2014/main" val="3621057215"/>
                  </a:ext>
                </a:extLst>
              </a:tr>
              <a:tr h="34723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Reed (Unconstrained)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.40638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-0.74775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9.6588</a:t>
                      </a:r>
                    </a:p>
                  </a:txBody>
                  <a:tcPr marL="78918" marR="78918" marT="39459" marB="39459"/>
                </a:tc>
                <a:extLst>
                  <a:ext uri="{0D108BD9-81ED-4DB2-BD59-A6C34878D82A}">
                    <a16:rowId xmlns:a16="http://schemas.microsoft.com/office/drawing/2014/main" val="1988256329"/>
                  </a:ext>
                </a:extLst>
              </a:tr>
              <a:tr h="34723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Reed(Polyconvexity)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.28358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1.4051e-13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15.475</a:t>
                      </a:r>
                    </a:p>
                  </a:txBody>
                  <a:tcPr marL="78918" marR="78918" marT="39459" marB="39459"/>
                </a:tc>
                <a:extLst>
                  <a:ext uri="{0D108BD9-81ED-4DB2-BD59-A6C34878D82A}">
                    <a16:rowId xmlns:a16="http://schemas.microsoft.com/office/drawing/2014/main" val="2282343133"/>
                  </a:ext>
                </a:extLst>
              </a:tr>
              <a:tr h="58399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Reed(PolyAndConsistency)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.31615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-0.046154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13.018</a:t>
                      </a:r>
                    </a:p>
                  </a:txBody>
                  <a:tcPr marL="78918" marR="78918" marT="39459" marB="39459"/>
                </a:tc>
                <a:extLst>
                  <a:ext uri="{0D108BD9-81ED-4DB2-BD59-A6C34878D82A}">
                    <a16:rowId xmlns:a16="http://schemas.microsoft.com/office/drawing/2014/main" val="269460146"/>
                  </a:ext>
                </a:extLst>
              </a:tr>
              <a:tr h="34723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Steinmann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.2588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-0.449</a:t>
                      </a:r>
                    </a:p>
                  </a:txBody>
                  <a:tcPr marL="78918" marR="78918" marT="39459" marB="39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17.379 </a:t>
                      </a:r>
                    </a:p>
                  </a:txBody>
                  <a:tcPr marL="78918" marR="78918" marT="39459" marB="39459"/>
                </a:tc>
                <a:extLst>
                  <a:ext uri="{0D108BD9-81ED-4DB2-BD59-A6C34878D82A}">
                    <a16:rowId xmlns:a16="http://schemas.microsoft.com/office/drawing/2014/main" val="211616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DD870-D4FE-4A58-56EA-E1FDCC16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Yeoh Model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701E2-7DCC-D619-7308-5BA39FD77751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Steinmann error is approximately 1.5x larger than our calculated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BE1B7-16E9-2A7F-25F5-56474FB9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918871"/>
            <a:ext cx="5468112" cy="2980121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6CD6FA-E710-BE2B-0D99-A1095454A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634553"/>
              </p:ext>
            </p:extLst>
          </p:nvPr>
        </p:nvGraphicFramePr>
        <p:xfrm>
          <a:off x="6254496" y="3865324"/>
          <a:ext cx="5468114" cy="1087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04">
                  <a:extLst>
                    <a:ext uri="{9D8B030D-6E8A-4147-A177-3AD203B41FA5}">
                      <a16:colId xmlns:a16="http://schemas.microsoft.com/office/drawing/2014/main" val="2685539044"/>
                    </a:ext>
                  </a:extLst>
                </a:gridCol>
                <a:gridCol w="798482">
                  <a:extLst>
                    <a:ext uri="{9D8B030D-6E8A-4147-A177-3AD203B41FA5}">
                      <a16:colId xmlns:a16="http://schemas.microsoft.com/office/drawing/2014/main" val="963654928"/>
                    </a:ext>
                  </a:extLst>
                </a:gridCol>
                <a:gridCol w="1164548">
                  <a:extLst>
                    <a:ext uri="{9D8B030D-6E8A-4147-A177-3AD203B41FA5}">
                      <a16:colId xmlns:a16="http://schemas.microsoft.com/office/drawing/2014/main" val="3097958456"/>
                    </a:ext>
                  </a:extLst>
                </a:gridCol>
                <a:gridCol w="1095911">
                  <a:extLst>
                    <a:ext uri="{9D8B030D-6E8A-4147-A177-3AD203B41FA5}">
                      <a16:colId xmlns:a16="http://schemas.microsoft.com/office/drawing/2014/main" val="3497626738"/>
                    </a:ext>
                  </a:extLst>
                </a:gridCol>
                <a:gridCol w="1141669">
                  <a:extLst>
                    <a:ext uri="{9D8B030D-6E8A-4147-A177-3AD203B41FA5}">
                      <a16:colId xmlns:a16="http://schemas.microsoft.com/office/drawing/2014/main" val="2315438059"/>
                    </a:ext>
                  </a:extLst>
                </a:gridCol>
              </a:tblGrid>
              <a:tr h="36240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Model</a:t>
                      </a:r>
                    </a:p>
                  </a:txBody>
                  <a:tcPr marL="82365" marR="82365" marT="41182" marB="411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c1</a:t>
                      </a:r>
                    </a:p>
                  </a:txBody>
                  <a:tcPr marL="82365" marR="82365" marT="41182" marB="411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c2 </a:t>
                      </a:r>
                    </a:p>
                  </a:txBody>
                  <a:tcPr marL="82365" marR="82365" marT="41182" marB="411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c3</a:t>
                      </a:r>
                    </a:p>
                  </a:txBody>
                  <a:tcPr marL="82365" marR="82365" marT="41182" marB="411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error </a:t>
                      </a:r>
                    </a:p>
                  </a:txBody>
                  <a:tcPr marL="82365" marR="82365" marT="41182" marB="41182"/>
                </a:tc>
                <a:extLst>
                  <a:ext uri="{0D108BD9-81ED-4DB2-BD59-A6C34878D82A}">
                    <a16:rowId xmlns:a16="http://schemas.microsoft.com/office/drawing/2014/main" val="2849677281"/>
                  </a:ext>
                </a:extLst>
              </a:tr>
              <a:tr h="36240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Reed</a:t>
                      </a:r>
                    </a:p>
                  </a:txBody>
                  <a:tcPr marL="82365" marR="82365" marT="41182" marB="411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.1755</a:t>
                      </a:r>
                    </a:p>
                  </a:txBody>
                  <a:tcPr marL="82365" marR="82365" marT="41182" marB="411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-0.00188</a:t>
                      </a:r>
                    </a:p>
                  </a:txBody>
                  <a:tcPr marL="82365" marR="82365" marT="41182" marB="411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4.63e-05</a:t>
                      </a:r>
                    </a:p>
                  </a:txBody>
                  <a:tcPr marL="82365" marR="82365" marT="41182" marB="411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.2644785</a:t>
                      </a:r>
                    </a:p>
                  </a:txBody>
                  <a:tcPr marL="82365" marR="82365" marT="41182" marB="41182"/>
                </a:tc>
                <a:extLst>
                  <a:ext uri="{0D108BD9-81ED-4DB2-BD59-A6C34878D82A}">
                    <a16:rowId xmlns:a16="http://schemas.microsoft.com/office/drawing/2014/main" val="3404936221"/>
                  </a:ext>
                </a:extLst>
              </a:tr>
              <a:tr h="36240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Steinmann</a:t>
                      </a:r>
                    </a:p>
                  </a:txBody>
                  <a:tcPr marL="82365" marR="82365" marT="41182" marB="411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.1634</a:t>
                      </a:r>
                    </a:p>
                  </a:txBody>
                  <a:tcPr marL="82365" marR="82365" marT="41182" marB="411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-1.198e-3</a:t>
                      </a:r>
                    </a:p>
                  </a:txBody>
                  <a:tcPr marL="82365" marR="82365" marT="41182" marB="411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3.781e-5</a:t>
                      </a:r>
                    </a:p>
                  </a:txBody>
                  <a:tcPr marL="82365" marR="82365" marT="41182" marB="411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.422415</a:t>
                      </a:r>
                    </a:p>
                  </a:txBody>
                  <a:tcPr marL="82365" marR="82365" marT="41182" marB="41182"/>
                </a:tc>
                <a:extLst>
                  <a:ext uri="{0D108BD9-81ED-4DB2-BD59-A6C34878D82A}">
                    <a16:rowId xmlns:a16="http://schemas.microsoft.com/office/drawing/2014/main" val="343510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7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53D71-CFC5-CE41-E1C3-8CD3A2C7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Gent Model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6D0B3-9424-0E0C-7A13-DCB3FF99F6C5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Steinmann’s error is about 1.25x larger than our calculated error.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6DEEE-F22A-4070-BE90-BA454FE3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3035069"/>
            <a:ext cx="5468112" cy="274772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56BEED-8520-35C8-E49C-F3F51DB10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034571"/>
              </p:ext>
            </p:extLst>
          </p:nvPr>
        </p:nvGraphicFramePr>
        <p:xfrm>
          <a:off x="6254496" y="3712671"/>
          <a:ext cx="5468114" cy="139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913">
                  <a:extLst>
                    <a:ext uri="{9D8B030D-6E8A-4147-A177-3AD203B41FA5}">
                      <a16:colId xmlns:a16="http://schemas.microsoft.com/office/drawing/2014/main" val="708872781"/>
                    </a:ext>
                  </a:extLst>
                </a:gridCol>
                <a:gridCol w="1169227">
                  <a:extLst>
                    <a:ext uri="{9D8B030D-6E8A-4147-A177-3AD203B41FA5}">
                      <a16:colId xmlns:a16="http://schemas.microsoft.com/office/drawing/2014/main" val="1764734266"/>
                    </a:ext>
                  </a:extLst>
                </a:gridCol>
                <a:gridCol w="1169227">
                  <a:extLst>
                    <a:ext uri="{9D8B030D-6E8A-4147-A177-3AD203B41FA5}">
                      <a16:colId xmlns:a16="http://schemas.microsoft.com/office/drawing/2014/main" val="1849033283"/>
                    </a:ext>
                  </a:extLst>
                </a:gridCol>
                <a:gridCol w="1315747">
                  <a:extLst>
                    <a:ext uri="{9D8B030D-6E8A-4147-A177-3AD203B41FA5}">
                      <a16:colId xmlns:a16="http://schemas.microsoft.com/office/drawing/2014/main" val="1861345094"/>
                    </a:ext>
                  </a:extLst>
                </a:gridCol>
              </a:tblGrid>
              <a:tr h="464175"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Model</a:t>
                      </a:r>
                    </a:p>
                  </a:txBody>
                  <a:tcPr marL="105494" marR="105494" marT="52747" marB="52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100"/>
                        <a:t>μ</a:t>
                      </a:r>
                      <a:endParaRPr lang="en-US" sz="2100"/>
                    </a:p>
                  </a:txBody>
                  <a:tcPr marL="105494" marR="105494" marT="52747" marB="52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J</a:t>
                      </a:r>
                    </a:p>
                  </a:txBody>
                  <a:tcPr marL="105494" marR="105494" marT="52747" marB="52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Error</a:t>
                      </a:r>
                    </a:p>
                  </a:txBody>
                  <a:tcPr marL="105494" marR="105494" marT="52747" marB="52747"/>
                </a:tc>
                <a:extLst>
                  <a:ext uri="{0D108BD9-81ED-4DB2-BD59-A6C34878D82A}">
                    <a16:rowId xmlns:a16="http://schemas.microsoft.com/office/drawing/2014/main" val="3189343163"/>
                  </a:ext>
                </a:extLst>
              </a:tr>
              <a:tr h="464175"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Reed’s</a:t>
                      </a:r>
                    </a:p>
                  </a:txBody>
                  <a:tcPr marL="105494" marR="105494" marT="52747" marB="52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.24515</a:t>
                      </a:r>
                    </a:p>
                  </a:txBody>
                  <a:tcPr marL="105494" marR="105494" marT="52747" marB="52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79.437</a:t>
                      </a:r>
                    </a:p>
                  </a:txBody>
                  <a:tcPr marL="105494" marR="105494" marT="52747" marB="52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.15334</a:t>
                      </a:r>
                    </a:p>
                  </a:txBody>
                  <a:tcPr marL="105494" marR="105494" marT="52747" marB="52747"/>
                </a:tc>
                <a:extLst>
                  <a:ext uri="{0D108BD9-81ED-4DB2-BD59-A6C34878D82A}">
                    <a16:rowId xmlns:a16="http://schemas.microsoft.com/office/drawing/2014/main" val="2695477751"/>
                  </a:ext>
                </a:extLst>
              </a:tr>
              <a:tr h="464175"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Steinmann’s</a:t>
                      </a:r>
                    </a:p>
                  </a:txBody>
                  <a:tcPr marL="105494" marR="105494" marT="52747" marB="52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.2514</a:t>
                      </a:r>
                    </a:p>
                  </a:txBody>
                  <a:tcPr marL="105494" marR="105494" marT="52747" marB="52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81.16</a:t>
                      </a:r>
                    </a:p>
                  </a:txBody>
                  <a:tcPr marL="105494" marR="105494" marT="52747" marB="527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.195639</a:t>
                      </a:r>
                    </a:p>
                  </a:txBody>
                  <a:tcPr marL="105494" marR="105494" marT="52747" marB="52747"/>
                </a:tc>
                <a:extLst>
                  <a:ext uri="{0D108BD9-81ED-4DB2-BD59-A6C34878D82A}">
                    <a16:rowId xmlns:a16="http://schemas.microsoft.com/office/drawing/2014/main" val="6552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76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4C2B-4BD5-E87E-F272-F8A4FE7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7BD-7657-3783-DE4F-9C41D438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NLS (Non-linear Least Squares)</a:t>
            </a:r>
          </a:p>
          <a:p>
            <a:pPr lvl="1"/>
            <a:r>
              <a:rPr lang="en-US" dirty="0"/>
              <a:t>Key aspects, key vocabulary: objective function, error or fval, x0, etc.</a:t>
            </a:r>
          </a:p>
          <a:p>
            <a:r>
              <a:rPr lang="en-US" dirty="0"/>
              <a:t>MATLAB Optimization Toolbox</a:t>
            </a:r>
          </a:p>
          <a:p>
            <a:pPr lvl="1"/>
            <a:r>
              <a:rPr lang="en-US" dirty="0"/>
              <a:t>Specifically, functions: lsqnonlin, fmincon, GlobalSearch, and Multistart</a:t>
            </a:r>
          </a:p>
          <a:p>
            <a:r>
              <a:rPr lang="en-US" dirty="0"/>
              <a:t>Neo-Hookean, Mooney-Rivlin, Yeoh, Gent, Lopez-</a:t>
            </a:r>
            <a:r>
              <a:rPr lang="en-US" dirty="0" err="1"/>
              <a:t>Paimes</a:t>
            </a:r>
            <a:r>
              <a:rPr lang="en-US" dirty="0"/>
              <a:t>, and Ogden models</a:t>
            </a:r>
          </a:p>
          <a:p>
            <a:pPr lvl="1"/>
            <a:r>
              <a:rPr lang="en-US" dirty="0"/>
              <a:t>Polyconvexity and consistency conditions</a:t>
            </a:r>
          </a:p>
          <a:p>
            <a:pPr lvl="1"/>
            <a:r>
              <a:rPr lang="en-US" dirty="0"/>
              <a:t>Differences in solving techniques </a:t>
            </a:r>
          </a:p>
          <a:p>
            <a:pPr lvl="1"/>
            <a:r>
              <a:rPr lang="en-US" dirty="0"/>
              <a:t>How to perform an error calculation</a:t>
            </a:r>
          </a:p>
          <a:p>
            <a:pPr lvl="1"/>
            <a:r>
              <a:rPr lang="en-US" dirty="0"/>
              <a:t>Calculation of shear modulus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18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5A33C-B7C3-CB13-E8F9-D6FCCFC7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Ogden model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055ABC-6D5C-B321-7CD1-2EC2346B6A77}"/>
              </a:ext>
            </a:extLst>
          </p:cNvPr>
          <p:cNvSpPr txBox="1"/>
          <p:nvPr/>
        </p:nvSpPr>
        <p:spPr>
          <a:xfrm>
            <a:off x="4739874" y="506727"/>
            <a:ext cx="6815384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Ogden Unconstrained is very hard to work with.  The unconstrained case should be the most accurate, but the solver is overwhelmed with the number of starting points to try.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Polyconvexity is only sufficient here, I need to implement the necessary but not restrictive constraint.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Steinman’s error is much smaller than ours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2BA8A-CCE9-B004-F5E1-1CDB8B8D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8" y="2932122"/>
            <a:ext cx="5559480" cy="293262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28947B-746F-D07F-5980-BCEAA796D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840086"/>
              </p:ext>
            </p:extLst>
          </p:nvPr>
        </p:nvGraphicFramePr>
        <p:xfrm>
          <a:off x="6512560" y="3799944"/>
          <a:ext cx="5273615" cy="184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961">
                  <a:extLst>
                    <a:ext uri="{9D8B030D-6E8A-4147-A177-3AD203B41FA5}">
                      <a16:colId xmlns:a16="http://schemas.microsoft.com/office/drawing/2014/main" val="2472920829"/>
                    </a:ext>
                  </a:extLst>
                </a:gridCol>
                <a:gridCol w="533149">
                  <a:extLst>
                    <a:ext uri="{9D8B030D-6E8A-4147-A177-3AD203B41FA5}">
                      <a16:colId xmlns:a16="http://schemas.microsoft.com/office/drawing/2014/main" val="3131256212"/>
                    </a:ext>
                  </a:extLst>
                </a:gridCol>
                <a:gridCol w="664431">
                  <a:extLst>
                    <a:ext uri="{9D8B030D-6E8A-4147-A177-3AD203B41FA5}">
                      <a16:colId xmlns:a16="http://schemas.microsoft.com/office/drawing/2014/main" val="569716180"/>
                    </a:ext>
                  </a:extLst>
                </a:gridCol>
                <a:gridCol w="600954">
                  <a:extLst>
                    <a:ext uri="{9D8B030D-6E8A-4147-A177-3AD203B41FA5}">
                      <a16:colId xmlns:a16="http://schemas.microsoft.com/office/drawing/2014/main" val="1474066376"/>
                    </a:ext>
                  </a:extLst>
                </a:gridCol>
                <a:gridCol w="469673">
                  <a:extLst>
                    <a:ext uri="{9D8B030D-6E8A-4147-A177-3AD203B41FA5}">
                      <a16:colId xmlns:a16="http://schemas.microsoft.com/office/drawing/2014/main" val="2780495368"/>
                    </a:ext>
                  </a:extLst>
                </a:gridCol>
                <a:gridCol w="469673">
                  <a:extLst>
                    <a:ext uri="{9D8B030D-6E8A-4147-A177-3AD203B41FA5}">
                      <a16:colId xmlns:a16="http://schemas.microsoft.com/office/drawing/2014/main" val="4112349612"/>
                    </a:ext>
                  </a:extLst>
                </a:gridCol>
                <a:gridCol w="572101">
                  <a:extLst>
                    <a:ext uri="{9D8B030D-6E8A-4147-A177-3AD203B41FA5}">
                      <a16:colId xmlns:a16="http://schemas.microsoft.com/office/drawing/2014/main" val="1620377645"/>
                    </a:ext>
                  </a:extLst>
                </a:gridCol>
                <a:gridCol w="469673">
                  <a:extLst>
                    <a:ext uri="{9D8B030D-6E8A-4147-A177-3AD203B41FA5}">
                      <a16:colId xmlns:a16="http://schemas.microsoft.com/office/drawing/2014/main" val="82249207"/>
                    </a:ext>
                  </a:extLst>
                </a:gridCol>
              </a:tblGrid>
              <a:tr h="36885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Model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m1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m2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m3  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a1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a2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a3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Error</a:t>
                      </a:r>
                    </a:p>
                  </a:txBody>
                  <a:tcPr marL="47313" marR="47313" marT="23657" marB="23657"/>
                </a:tc>
                <a:extLst>
                  <a:ext uri="{0D108BD9-81ED-4DB2-BD59-A6C34878D82A}">
                    <a16:rowId xmlns:a16="http://schemas.microsoft.com/office/drawing/2014/main" val="774747680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Reed (Unconstrained)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0.187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-0.126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7.568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1.899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-3.917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7.482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0.21</a:t>
                      </a:r>
                    </a:p>
                  </a:txBody>
                  <a:tcPr marL="47313" marR="47313" marT="23657" marB="23657"/>
                </a:tc>
                <a:extLst>
                  <a:ext uri="{0D108BD9-81ED-4DB2-BD59-A6C34878D82A}">
                    <a16:rowId xmlns:a16="http://schemas.microsoft.com/office/drawing/2014/main" val="1582918890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Reed (Polyconvexity </a:t>
                      </a:r>
                      <a:r>
                        <a:rPr lang="en-US" sz="1000" dirty="0" err="1"/>
                        <a:t>suff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0.159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1.17e-06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0.1886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1.4914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2.1327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8.3769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0.1589</a:t>
                      </a:r>
                    </a:p>
                  </a:txBody>
                  <a:tcPr marL="47313" marR="47313" marT="23657" marB="23657"/>
                </a:tc>
                <a:extLst>
                  <a:ext uri="{0D108BD9-81ED-4DB2-BD59-A6C34878D82A}">
                    <a16:rowId xmlns:a16="http://schemas.microsoft.com/office/drawing/2014/main" val="2180136881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Reed (Poly&amp;Consistency)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0.256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8.98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-0.0015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2.105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8.49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-0.0111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0.171</a:t>
                      </a:r>
                    </a:p>
                  </a:txBody>
                  <a:tcPr marL="47313" marR="47313" marT="23657" marB="23657"/>
                </a:tc>
                <a:extLst>
                  <a:ext uri="{0D108BD9-81ED-4DB2-BD59-A6C34878D82A}">
                    <a16:rowId xmlns:a16="http://schemas.microsoft.com/office/drawing/2014/main" val="2246722575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Steinmann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0.5649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3.856e−3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5.7e−13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1.297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4.342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15.13</a:t>
                      </a:r>
                    </a:p>
                  </a:txBody>
                  <a:tcPr marL="47313" marR="47313" marT="23657" marB="23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.0973</a:t>
                      </a:r>
                    </a:p>
                  </a:txBody>
                  <a:tcPr marL="47313" marR="47313" marT="23657" marB="23657"/>
                </a:tc>
                <a:extLst>
                  <a:ext uri="{0D108BD9-81ED-4DB2-BD59-A6C34878D82A}">
                    <a16:rowId xmlns:a16="http://schemas.microsoft.com/office/drawing/2014/main" val="372900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859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9530-0C61-A2BA-5728-60D7A07B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Lopez-</a:t>
            </a:r>
            <a:r>
              <a:rPr lang="en-US" dirty="0" err="1"/>
              <a:t>Pamies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DC8364-9EAA-76DB-D9C6-158AAEBE7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092"/>
              </p:ext>
            </p:extLst>
          </p:nvPr>
        </p:nvGraphicFramePr>
        <p:xfrm>
          <a:off x="489101" y="1825625"/>
          <a:ext cx="11356404" cy="1883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404">
                  <a:extLst>
                    <a:ext uri="{9D8B030D-6E8A-4147-A177-3AD203B41FA5}">
                      <a16:colId xmlns:a16="http://schemas.microsoft.com/office/drawing/2014/main" val="2155039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05172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151490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206088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00782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60131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μ1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μ2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1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Reed (Unconstrained)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2.98 e-06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7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Reed (Polyconvexity)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1.0348e-05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56399"/>
                  </a:ext>
                </a:extLst>
              </a:tr>
              <a:tr h="4002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Reed(Poly &amp; Consistency)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3.139e-06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30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Lopez-Paper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1.771e-05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176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A2CE4B-ED97-5CC3-51AE-4F92B5534B0F}"/>
              </a:ext>
            </a:extLst>
          </p:cNvPr>
          <p:cNvSpPr txBox="1"/>
          <p:nvPr/>
        </p:nvSpPr>
        <p:spPr>
          <a:xfrm>
            <a:off x="346494" y="4256343"/>
            <a:ext cx="1149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both the Polyconvexity and Poly&amp;Consistency conditions, our calculations are about 2x more accurate than Lopez’.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unconstrained case is very sensitive to how many trials we run (ex. Maybe we find .1329 in 1000 trials, perhaps it takes 10,000) </a:t>
            </a:r>
          </a:p>
        </p:txBody>
      </p:sp>
    </p:spTree>
    <p:extLst>
      <p:ext uri="{BB962C8B-B14F-4D97-AF65-F5344CB8AC3E}">
        <p14:creationId xmlns:p14="http://schemas.microsoft.com/office/powerpoint/2010/main" val="350523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2B7E-5A1D-5A3A-A150-A927060C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FD55-0CF7-570C-BE93-0A80AB83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Increasing the accuracy, especially in Ogden &amp; Lopez</a:t>
            </a:r>
          </a:p>
          <a:p>
            <a:pPr lvl="1"/>
            <a:r>
              <a:rPr lang="en-US" dirty="0"/>
              <a:t>Customization of optimization options (Reading up on </a:t>
            </a:r>
            <a:r>
              <a:rPr lang="en-US" dirty="0" err="1"/>
              <a:t>StepTolerance</a:t>
            </a:r>
            <a:r>
              <a:rPr lang="en-US" dirty="0"/>
              <a:t> and FunctionTolerance, usually culprits of our exit flag)</a:t>
            </a:r>
          </a:p>
          <a:p>
            <a:pPr lvl="1"/>
            <a:r>
              <a:rPr lang="en-US" dirty="0"/>
              <a:t>Fmincon has 5 different algorithm options, experimenting and reading about the differences between them.</a:t>
            </a:r>
          </a:p>
          <a:p>
            <a:pPr lvl="1"/>
            <a:r>
              <a:rPr lang="en-US" dirty="0"/>
              <a:t>In my for-loop script the wider the range of points the better, but it also leads to the breakdown of the program (too big of calculations due to exponents)</a:t>
            </a:r>
          </a:p>
          <a:p>
            <a:r>
              <a:rPr lang="en-US" dirty="0"/>
              <a:t>Implementing more models</a:t>
            </a:r>
          </a:p>
          <a:p>
            <a:r>
              <a:rPr lang="en-US" dirty="0"/>
              <a:t>Fitting three distinct data sets to three distinct models, having the same parameters for each model (minimization of all three)</a:t>
            </a:r>
          </a:p>
          <a:p>
            <a:r>
              <a:rPr lang="en-US" dirty="0"/>
              <a:t>Continue working on new data sets</a:t>
            </a:r>
          </a:p>
          <a:p>
            <a:pPr lvl="1"/>
            <a:r>
              <a:rPr lang="en-US" dirty="0"/>
              <a:t>I have found just with Daniel’s </a:t>
            </a:r>
            <a:r>
              <a:rPr lang="en-US" dirty="0" err="1"/>
              <a:t>Bechoflex</a:t>
            </a:r>
            <a:r>
              <a:rPr lang="en-US" dirty="0"/>
              <a:t> that it leads to problems and helps motivate me to brainstorm and further develop the code to be more ‘inclusive’</a:t>
            </a:r>
          </a:p>
          <a:p>
            <a:r>
              <a:rPr lang="en-US" dirty="0"/>
              <a:t>Sometimes it is difficult to compare results just from looking at the table, implementing it such that parameter1 &lt;= parameter2&lt;= …. </a:t>
            </a:r>
            <a:r>
              <a:rPr lang="en-US" dirty="0" err="1"/>
              <a:t>ParameterN</a:t>
            </a:r>
            <a:r>
              <a:rPr lang="en-US" dirty="0"/>
              <a:t> would make it look much prettier.</a:t>
            </a:r>
          </a:p>
          <a:p>
            <a:r>
              <a:rPr lang="en-US" dirty="0"/>
              <a:t>Further verification</a:t>
            </a:r>
          </a:p>
          <a:p>
            <a:r>
              <a:rPr lang="en-US" dirty="0"/>
              <a:t>More material models</a:t>
            </a:r>
          </a:p>
          <a:p>
            <a:r>
              <a:rPr lang="en-US" dirty="0"/>
              <a:t>Potentially R or python implementation… or a new </a:t>
            </a:r>
            <a:r>
              <a:rPr lang="en-US"/>
              <a:t>program solver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2E4C77E0-AD32-4D51-A420-0A861D5A8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E7A1D-2DA7-E2BB-AB6C-C4A850BB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7071301" cy="1322888"/>
          </a:xfrm>
        </p:spPr>
        <p:txBody>
          <a:bodyPr>
            <a:normAutofit/>
          </a:bodyPr>
          <a:lstStyle/>
          <a:p>
            <a:r>
              <a:rPr lang="en-US" dirty="0"/>
              <a:t>NLS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F8B0D-F312-4752-0A17-5CA338F1EA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4" y="2337641"/>
                <a:ext cx="7425075" cy="36803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If our function is non-linear in its parameters, then we will use NLS</a:t>
                </a:r>
              </a:p>
              <a:p>
                <a:r>
                  <a:rPr lang="en-US" sz="2000" dirty="0"/>
                  <a:t>Fundamental principle: minimizing the norm of the residuals or --&gt;</a:t>
                </a:r>
              </a:p>
              <a:p>
                <a:pPr lvl="1"/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residual (Observed-estimated)</a:t>
                </a:r>
              </a:p>
              <a:p>
                <a:pPr lvl="2"/>
                <a:r>
                  <a:rPr lang="en-US" sz="1600" dirty="0"/>
                  <a:t>See bottom right if this is a new concept (- - - - is Observed/experimental data)</a:t>
                </a:r>
              </a:p>
              <a:p>
                <a:pPr lvl="2"/>
                <a:r>
                  <a:rPr lang="en-US" sz="1600" dirty="0"/>
                  <a:t>Can think of it as minimizing the sum of the squared errors</a:t>
                </a:r>
              </a:p>
              <a:p>
                <a:r>
                  <a:rPr lang="en-US" sz="2400" dirty="0"/>
                  <a:t>Goal: estimate model parameters given observations hence, curve fitting.</a:t>
                </a:r>
              </a:p>
              <a:p>
                <a:r>
                  <a:rPr lang="en-US" sz="2400" dirty="0"/>
                  <a:t>Techniques require an initial guess, denoted as x0</a:t>
                </a:r>
              </a:p>
              <a:p>
                <a:r>
                  <a:rPr lang="en-US" sz="2400" dirty="0"/>
                  <a:t>The value for the norm of the residuals is what I call total error (sum of each individual error = total error, technically ‘squared error’)</a:t>
                </a:r>
              </a:p>
              <a:p>
                <a:pPr lvl="2"/>
                <a:endParaRPr lang="en-US" sz="16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F8B0D-F312-4752-0A17-5CA338F1E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4" y="2337641"/>
                <a:ext cx="7425075" cy="3680387"/>
              </a:xfrm>
              <a:blipFill>
                <a:blip r:embed="rId2"/>
                <a:stretch>
                  <a:fillRect l="-985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Residuals in Statistics? - Statology">
            <a:extLst>
              <a:ext uri="{FF2B5EF4-FFF2-40B4-BE49-F238E27FC236}">
                <a16:creationId xmlns:a16="http://schemas.microsoft.com/office/drawing/2014/main" id="{F687063D-8AF7-4B51-9B22-C7D01B92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6811" y="3691523"/>
            <a:ext cx="3223491" cy="22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49E0F-893A-6F1D-C584-724AD8F38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817" y="2207514"/>
            <a:ext cx="2402679" cy="989339"/>
          </a:xfrm>
          <a:prstGeom prst="rect">
            <a:avLst/>
          </a:prstGeom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7900702D-FF4F-4820-9979-F623BBCC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D555-6EF1-0FF4-9899-CAC42B95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NLS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6C77-1092-5EB1-FC42-01DCC3B5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Well, if you want the theoretical framework, it is right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, but it’s a little hard to explain over just pictures and text.</a:t>
            </a:r>
          </a:p>
          <a:p>
            <a:r>
              <a:rPr lang="en-US" dirty="0"/>
              <a:t>The basic goal of NLS solvers is to find the global minimum, where f(x) attaints its minimum</a:t>
            </a:r>
          </a:p>
          <a:p>
            <a:pPr lvl="1"/>
            <a:r>
              <a:rPr lang="en-US" dirty="0"/>
              <a:t>Problems: it is never a guarantee you have the global minimum and are most likely working with a local/false minima (this is okay but know there is a more optimal solution).</a:t>
            </a:r>
          </a:p>
          <a:p>
            <a:pPr lvl="2"/>
            <a:r>
              <a:rPr lang="en-US" dirty="0"/>
              <a:t>The problem of discerning between these minimum is expressed in a multitude of papers and not a totally answerable question</a:t>
            </a:r>
          </a:p>
          <a:p>
            <a:pPr lvl="1"/>
            <a:r>
              <a:rPr lang="en-US" dirty="0"/>
              <a:t>The minimum, obviously, is where the error is the least.</a:t>
            </a:r>
          </a:p>
          <a:p>
            <a:r>
              <a:rPr lang="en-US" dirty="0"/>
              <a:t>The function in which we are minimizing is referred to as the</a:t>
            </a:r>
            <a:r>
              <a:rPr lang="en-US" b="1" dirty="0"/>
              <a:t> objective function.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7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AEB2-1837-54C7-DB6C-57B02770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Optimization toolbox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53E8-E1BE-B28C-8FA3-9455A8F6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4494" cy="4351338"/>
          </a:xfrm>
        </p:spPr>
        <p:txBody>
          <a:bodyPr/>
          <a:lstStyle/>
          <a:p>
            <a:r>
              <a:rPr lang="en-US" dirty="0"/>
              <a:t>1) Lsqnonlin</a:t>
            </a:r>
          </a:p>
          <a:p>
            <a:r>
              <a:rPr lang="en-US" dirty="0"/>
              <a:t>2)  Multistart (lsqnonlin and Multistart are paired together in our code)</a:t>
            </a:r>
          </a:p>
          <a:p>
            <a:r>
              <a:rPr lang="en-US" dirty="0"/>
              <a:t>3) Fmincon</a:t>
            </a:r>
          </a:p>
          <a:p>
            <a:r>
              <a:rPr lang="en-US" dirty="0"/>
              <a:t>4) GlobalSearch (fmincon and GlobalSearch are paired together)</a:t>
            </a:r>
          </a:p>
          <a:p>
            <a:endParaRPr lang="en-US" dirty="0"/>
          </a:p>
          <a:p>
            <a:r>
              <a:rPr lang="en-US" dirty="0"/>
              <a:t>Importantly, lsqnonlin and fmincon are solvers, implementing algorithms that solve NLS problems.  Multistart and GlobalSearch are tools in which </a:t>
            </a:r>
            <a:r>
              <a:rPr lang="en-US" b="1" i="1" dirty="0"/>
              <a:t>run</a:t>
            </a:r>
            <a:r>
              <a:rPr lang="en-US" dirty="0"/>
              <a:t> these solvers over various starting points to get a better grasp of where the local minimum are or potentially finding the global minima.</a:t>
            </a:r>
          </a:p>
        </p:txBody>
      </p:sp>
    </p:spTree>
    <p:extLst>
      <p:ext uri="{BB962C8B-B14F-4D97-AF65-F5344CB8AC3E}">
        <p14:creationId xmlns:p14="http://schemas.microsoft.com/office/powerpoint/2010/main" val="153036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272F-F791-4F8B-84A2-D9798982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lsqnonlin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95DED-38D0-DF2F-CCEB-7857C81B5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285750" indent="-285750"/>
                <a:r>
                  <a:rPr lang="en-US" sz="2400" dirty="0"/>
                  <a:t>Solves nonlinear least squared problems by minimizing the objective function which is               [ydata – 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In an ideal model, this will be 0, hence, no difference between our estimated function and the experimental ydata.</a:t>
                </a:r>
              </a:p>
              <a:p>
                <a:pPr marL="742950" lvl="1" indent="-285750"/>
                <a:r>
                  <a:rPr lang="en-US" dirty="0"/>
                  <a:t>Requires an Initial Guess, which is referred to as x0.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Has two algorithms to it, namely Trust-Region-Reflective and Leven-Marquardt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the script, I use the default, Trust-Region-Reflective.  There is no benefit in using Leven-Marquardt, as typically it is only used in cases in which we have more parameters than data points (ex.  A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parameters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) data points, n&gt;m).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Customizable options with </a:t>
                </a:r>
                <a:r>
                  <a:rPr lang="en-US" sz="2000" dirty="0" err="1">
                    <a:hlinkClick r:id="rId2"/>
                  </a:rPr>
                  <a:t>optimoptions</a:t>
                </a:r>
                <a:r>
                  <a:rPr lang="en-US" sz="2000" dirty="0"/>
                  <a:t>(@lsqnonlin, ‘Algorithm’ , ‘Leven-</a:t>
                </a:r>
                <a:r>
                  <a:rPr lang="en-US" sz="2000" dirty="0" err="1"/>
                  <a:t>marquardt</a:t>
                </a:r>
                <a:r>
                  <a:rPr lang="en-US" sz="2000" dirty="0"/>
                  <a:t>’….)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Model will run until a specific setting of </a:t>
                </a:r>
                <a:r>
                  <a:rPr lang="en-US" sz="2000" dirty="0" err="1"/>
                  <a:t>optimoptions</a:t>
                </a:r>
                <a:r>
                  <a:rPr lang="en-US" sz="2000" dirty="0"/>
                  <a:t> is triggered, </a:t>
                </a:r>
                <a:r>
                  <a:rPr lang="en-US" sz="2000" dirty="0" err="1">
                    <a:hlinkClick r:id="rId3"/>
                  </a:rPr>
                  <a:t>exitflags</a:t>
                </a:r>
                <a:r>
                  <a:rPr lang="en-US" sz="2000" dirty="0">
                    <a:hlinkClick r:id="rId3"/>
                  </a:rPr>
                  <a:t> can be read about here</a:t>
                </a:r>
                <a:r>
                  <a:rPr lang="en-US" sz="2000" dirty="0"/>
                  <a:t> ( the reason the solver stopped).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Problems: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Models with many parameters become hypersensitive to initial guesses.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algorithm has trouble distinguishing between global vs local minimum.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/>
                <a:r>
                  <a:rPr lang="en-US" sz="2600" dirty="0"/>
                  <a:t>Important to note when defining an objective function of lsqnonlin, we only need to write it as the residual.  The function automatically takes the norm!</a:t>
                </a:r>
              </a:p>
              <a:p>
                <a:pPr marL="285750" indent="-285750"/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95DED-38D0-DF2F-CCEB-7857C81B5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6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21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0B103C-6A4F-B8A5-CE35-A5EC32099BD0}"/>
                  </a:ext>
                </a:extLst>
              </p:cNvPr>
              <p:cNvSpPr txBox="1"/>
              <p:nvPr/>
            </p:nvSpPr>
            <p:spPr>
              <a:xfrm>
                <a:off x="786441" y="577969"/>
                <a:ext cx="10619117" cy="578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Multistart</a:t>
                </a:r>
              </a:p>
              <a:p>
                <a:pPr lvl="1"/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Multistart</a:t>
                </a:r>
                <a:r>
                  <a:rPr lang="en-US" dirty="0"/>
                  <a:t>: a function designed to find multiple local solutions to a problem by starting from various points.  Helps to tackle the problem of ‘false minima’ by giving us a more accurate local minima.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run in notation as [x, fval] = run(ms, problem, k) for an integer k, Multistart generates k- 1 randomly generated start points (customizable: </a:t>
                </a:r>
                <a:r>
                  <a:rPr lang="en-US" dirty="0" err="1"/>
                  <a:t>bnds</a:t>
                </a:r>
                <a:r>
                  <a:rPr lang="en-US" dirty="0"/>
                  <a:t>, </a:t>
                </a:r>
                <a:r>
                  <a:rPr lang="en-US" dirty="0" err="1"/>
                  <a:t>ineqs</a:t>
                </a:r>
                <a:r>
                  <a:rPr lang="en-US" dirty="0"/>
                  <a:t>, etc.), where problem is a </a:t>
                </a:r>
                <a:r>
                  <a:rPr lang="en-US" dirty="0" err="1">
                    <a:hlinkClick r:id="rId2"/>
                  </a:rPr>
                  <a:t>createOptimProblem</a:t>
                </a:r>
                <a:r>
                  <a:rPr lang="en-US" dirty="0"/>
                  <a:t> object, and ms is </a:t>
                </a:r>
                <a:r>
                  <a:rPr lang="en-US" dirty="0">
                    <a:hlinkClick r:id="rId3"/>
                  </a:rPr>
                  <a:t>default/custom Multistart solver</a:t>
                </a:r>
                <a:r>
                  <a:rPr lang="en-US" dirty="0"/>
                  <a:t>.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our problem definition, we define the solver to be lsqnonlin, hence, Multistart is checking the calculation of Lsqnonlin at an additional k-1 points.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Multistart runs the problem solver </a:t>
                </a:r>
                <a:r>
                  <a:rPr lang="en-US" i="1" dirty="0"/>
                  <a:t>(lsqnonlin)</a:t>
                </a:r>
                <a:r>
                  <a:rPr lang="en-US" dirty="0"/>
                  <a:t> over k points, sorting the local solutions by objective function value, fval = [ydata – 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from highest to lowest.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Then, looping over the local solutions, find solutions satisfying both of the following conditions: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satisfied, j is recorded as a local solver of our GlobalOptimSolution.  After all trials, the vector of Global OptimSolution object is sorted, fval lowest to highest, and the object with the lowest fval    is our solution.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summary, a very </a:t>
                </a:r>
                <a:r>
                  <a:rPr lang="en-US" dirty="0" err="1"/>
                  <a:t>very</a:t>
                </a:r>
                <a:r>
                  <a:rPr lang="en-US" dirty="0"/>
                  <a:t> helpful </a:t>
                </a:r>
                <a:r>
                  <a:rPr lang="en-US" dirty="0">
                    <a:hlinkClick r:id="rId4"/>
                  </a:rPr>
                  <a:t>video (18:15)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0B103C-6A4F-B8A5-CE35-A5EC3209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41" y="577969"/>
                <a:ext cx="10619117" cy="5786199"/>
              </a:xfrm>
              <a:prstGeom prst="rect">
                <a:avLst/>
              </a:prstGeom>
              <a:blipFill>
                <a:blip r:embed="rId5"/>
                <a:stretch>
                  <a:fillRect l="-1148" t="-1054" r="-172" b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648E1B2F-D928-99CE-875C-9E0FB3956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394" y="4118390"/>
            <a:ext cx="9795976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|</a:t>
            </a:r>
            <a:r>
              <a:rPr lang="en-US" altLang="en-US" dirty="0">
                <a:solidFill>
                  <a:srgbClr val="212121"/>
                </a:solidFill>
                <a:latin typeface="Menlo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val(k) - </a:t>
            </a:r>
            <a:r>
              <a:rPr lang="en-US" altLang="en-US" dirty="0">
                <a:solidFill>
                  <a:srgbClr val="212121"/>
                </a:solidFill>
                <a:latin typeface="Menlo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val(j)| &lt;=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  <a:hlinkClick r:id="rId3"/>
              </a:rPr>
              <a:t>FunctionTolerance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* max( 1,|Fval(j)| 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|x(k) - x(j)| &lt;=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  <a:hlinkClick r:id="rId3"/>
              </a:rPr>
              <a:t>XTolerance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*max( 1,|x(j)| )                         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Note: FunctionTolerance and XTolerance are                       					        defined/customizable in our Multistart object, ms)              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1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61BA-3A27-8E7C-AA6A-F978CB0C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fmincon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6F2D9-25F1-8404-229D-42203C3CD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771" y="1847462"/>
                <a:ext cx="5312229" cy="426867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300" dirty="0"/>
                  <a:t>In constrained optimization, I opted to change to fmincon as our local solver rather than lsqnonlin (it is much easier to implement bounds).</a:t>
                </a:r>
              </a:p>
              <a:p>
                <a:r>
                  <a:rPr lang="en-US" sz="2300" dirty="0"/>
                  <a:t>Notation used in my script  </a:t>
                </a:r>
              </a:p>
              <a:p>
                <a:pPr lvl="1"/>
                <a:r>
                  <a:rPr lang="en-US" sz="2300" dirty="0"/>
                  <a:t>x =fmincon(fun, x0, A, b, </a:t>
                </a:r>
                <a:r>
                  <a:rPr lang="en-US" sz="2300" dirty="0" err="1"/>
                  <a:t>Aeq</a:t>
                </a:r>
                <a:r>
                  <a:rPr lang="en-US" sz="2300" dirty="0"/>
                  <a:t>, </a:t>
                </a:r>
                <a:r>
                  <a:rPr lang="en-US" sz="2300" dirty="0" err="1"/>
                  <a:t>Beq</a:t>
                </a:r>
                <a:r>
                  <a:rPr lang="en-US" sz="2300" dirty="0"/>
                  <a:t>, </a:t>
                </a:r>
                <a:r>
                  <a:rPr lang="en-US" sz="2300" dirty="0" err="1"/>
                  <a:t>lb</a:t>
                </a:r>
                <a:r>
                  <a:rPr lang="en-US" sz="2300" dirty="0"/>
                  <a:t>, </a:t>
                </a:r>
                <a:r>
                  <a:rPr lang="en-US" sz="2300" dirty="0" err="1"/>
                  <a:t>ub</a:t>
                </a:r>
                <a:r>
                  <a:rPr lang="en-US" sz="2300" dirty="0"/>
                  <a:t>, </a:t>
                </a:r>
                <a:r>
                  <a:rPr lang="en-US" sz="2300" dirty="0" err="1"/>
                  <a:t>nonlcon</a:t>
                </a:r>
                <a:r>
                  <a:rPr lang="en-US" sz="2300" dirty="0"/>
                  <a:t>)   </a:t>
                </a:r>
              </a:p>
              <a:p>
                <a:r>
                  <a:rPr lang="en-US" sz="2300" dirty="0"/>
                  <a:t>fun in this case is different to lsqnonlin. We manually must write the norm of the residual   = sum[ydata – 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300" dirty="0"/>
                  <a:t>.</a:t>
                </a:r>
              </a:p>
              <a:p>
                <a:pPr lvl="1"/>
                <a:r>
                  <a:rPr lang="en-US" sz="2300" dirty="0"/>
                  <a:t>Lsqnonlin does this automatically</a:t>
                </a:r>
              </a:p>
              <a:p>
                <a:pPr lvl="1"/>
                <a:r>
                  <a:rPr lang="en-US" sz="2300" dirty="0"/>
                  <a:t>fmincon requires a scalar for the input </a:t>
                </a:r>
                <a:r>
                  <a:rPr lang="en-US" sz="2300" dirty="0" err="1"/>
                  <a:t>arg</a:t>
                </a:r>
                <a:endParaRPr lang="en-US" sz="2300" dirty="0"/>
              </a:p>
              <a:p>
                <a:r>
                  <a:rPr lang="en-US" sz="2300" dirty="0" err="1"/>
                  <a:t>Aeq</a:t>
                </a:r>
                <a:r>
                  <a:rPr lang="en-US" sz="2300" dirty="0"/>
                  <a:t> and </a:t>
                </a:r>
                <a:r>
                  <a:rPr lang="en-US" sz="2300" dirty="0" err="1"/>
                  <a:t>Beq</a:t>
                </a:r>
                <a:r>
                  <a:rPr lang="en-US" sz="2300" dirty="0"/>
                  <a:t> are used to implement linear inequalities where </a:t>
                </a:r>
                <a:r>
                  <a:rPr lang="en-US" sz="2300" dirty="0" err="1"/>
                  <a:t>Aeq</a:t>
                </a:r>
                <a:r>
                  <a:rPr lang="en-US" sz="2300" dirty="0"/>
                  <a:t> is a matrix and </a:t>
                </a:r>
                <a:r>
                  <a:rPr lang="en-US" sz="2300" dirty="0" err="1"/>
                  <a:t>Beq</a:t>
                </a:r>
                <a:r>
                  <a:rPr lang="en-US" sz="2300" dirty="0"/>
                  <a:t> is a vector (not used in our models)</a:t>
                </a:r>
              </a:p>
              <a:p>
                <a:r>
                  <a:rPr lang="en-US" sz="2300" dirty="0" err="1"/>
                  <a:t>lb</a:t>
                </a:r>
                <a:r>
                  <a:rPr lang="en-US" sz="2300" dirty="0"/>
                  <a:t>, </a:t>
                </a:r>
                <a:r>
                  <a:rPr lang="en-US" sz="2300" dirty="0" err="1"/>
                  <a:t>ub</a:t>
                </a:r>
                <a:r>
                  <a:rPr lang="en-US" sz="2300" dirty="0"/>
                  <a:t> are used for lower bound and upper bounds (easy to use)</a:t>
                </a:r>
              </a:p>
              <a:p>
                <a:r>
                  <a:rPr lang="en-US" sz="2300" b="1" dirty="0" err="1">
                    <a:hlinkClick r:id="rId2"/>
                  </a:rPr>
                  <a:t>Nonlcon</a:t>
                </a:r>
                <a:r>
                  <a:rPr lang="en-US" sz="2300" b="1" dirty="0"/>
                  <a:t> </a:t>
                </a:r>
                <a:r>
                  <a:rPr lang="en-US" sz="2300" dirty="0"/>
                  <a:t>– implements nonlinear constraints (Ogden/Lopez-</a:t>
                </a:r>
                <a:r>
                  <a:rPr lang="en-US" sz="2300" dirty="0" err="1"/>
                  <a:t>Paimes</a:t>
                </a:r>
                <a:r>
                  <a:rPr lang="en-US" sz="2300" dirty="0"/>
                  <a:t>)</a:t>
                </a:r>
              </a:p>
              <a:p>
                <a:pPr lvl="1"/>
                <a:r>
                  <a:rPr lang="en-US" sz="2300" dirty="0"/>
                  <a:t>Write a new function with a single input argument, returning a 1x2 vector [</a:t>
                </a:r>
                <a:r>
                  <a:rPr lang="en-US" sz="2300" dirty="0" err="1"/>
                  <a:t>c,ceq</a:t>
                </a:r>
                <a:r>
                  <a:rPr lang="en-US" sz="2300" dirty="0"/>
                  <a:t>]   -----------&gt;</a:t>
                </a:r>
              </a:p>
              <a:p>
                <a:r>
                  <a:rPr lang="en-US" sz="2300" dirty="0"/>
                  <a:t>Fmincon has five different algorithms, yet I used the default.</a:t>
                </a:r>
              </a:p>
              <a:p>
                <a:pPr lvl="1"/>
                <a:endParaRPr lang="en-US" sz="1700" dirty="0"/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6F2D9-25F1-8404-229D-42203C3CD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1" y="1847462"/>
                <a:ext cx="5312229" cy="4268674"/>
              </a:xfrm>
              <a:blipFill>
                <a:blip r:embed="rId3"/>
                <a:stretch>
                  <a:fillRect l="-230" t="-1571" r="-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6FFFF68-C0BC-4084-5E19-848D13932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99" y="940229"/>
            <a:ext cx="4788505" cy="2146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465C5A-CB6E-89B5-6B3C-A50E45C33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031" y="4450052"/>
            <a:ext cx="4434840" cy="1467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1816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ABD-C1FA-EB5F-D52C-AFFA4CCB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C9B2-261A-054F-5C9E-87BF885E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Multistart and Global Search differ in a couple of ways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Multistart generates its trial points randomly from a uniform distribution, while GlobalSearch will run our fmincon at x0 and then use a ‘scatter search algorithm’ to generate our trial points.  Fmincon is then run from these trial points</a:t>
            </a:r>
          </a:p>
          <a:p>
            <a:pPr lvl="1"/>
            <a:r>
              <a:rPr lang="en-US" dirty="0">
                <a:hlinkClick r:id="rId2"/>
              </a:rPr>
              <a:t>A really helpful video to get a grasp of </a:t>
            </a:r>
            <a:r>
              <a:rPr lang="en-US" dirty="0" err="1">
                <a:hlinkClick r:id="rId2"/>
              </a:rPr>
              <a:t>Globalsearch</a:t>
            </a:r>
            <a:r>
              <a:rPr lang="en-US" dirty="0"/>
              <a:t>…. I recommend just watching this and if you want more reading the </a:t>
            </a:r>
            <a:r>
              <a:rPr lang="en-US" dirty="0">
                <a:hlinkClick r:id="rId3"/>
              </a:rPr>
              <a:t>documentation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3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2238</Words>
  <Application>Microsoft Office PowerPoint</Application>
  <PresentationFormat>Widescreen</PresentationFormat>
  <Paragraphs>289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Menlo</vt:lpstr>
      <vt:lpstr>Office Theme</vt:lpstr>
      <vt:lpstr>Comprehensive Slides</vt:lpstr>
      <vt:lpstr>Outline</vt:lpstr>
      <vt:lpstr>NLS</vt:lpstr>
      <vt:lpstr>How does NLS work?</vt:lpstr>
      <vt:lpstr>MATLAB Optimization toolbox</vt:lpstr>
      <vt:lpstr>lsqnonlin</vt:lpstr>
      <vt:lpstr>PowerPoint Presentation</vt:lpstr>
      <vt:lpstr>fmincon</vt:lpstr>
      <vt:lpstr>Global Search</vt:lpstr>
      <vt:lpstr>Moving on, Models we are fitting to</vt:lpstr>
      <vt:lpstr>Constraint Optimization:</vt:lpstr>
      <vt:lpstr>Constraint optimization cont.</vt:lpstr>
      <vt:lpstr>Example- Implementing Constraints on Ogden</vt:lpstr>
      <vt:lpstr>Calculation of Shear Modulus</vt:lpstr>
      <vt:lpstr>Steinmann Paper</vt:lpstr>
      <vt:lpstr>Neo-Hookean</vt:lpstr>
      <vt:lpstr>Mooney-Rivlin</vt:lpstr>
      <vt:lpstr>Yeoh Model</vt:lpstr>
      <vt:lpstr>Gent Model</vt:lpstr>
      <vt:lpstr>Ogden model</vt:lpstr>
      <vt:lpstr>Lopez-Pamies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Slides</dc:title>
  <dc:creator>Reed Shay</dc:creator>
  <cp:lastModifiedBy>Reed Shay</cp:lastModifiedBy>
  <cp:revision>9</cp:revision>
  <dcterms:created xsi:type="dcterms:W3CDTF">2022-07-22T11:26:41Z</dcterms:created>
  <dcterms:modified xsi:type="dcterms:W3CDTF">2022-09-02T12:37:58Z</dcterms:modified>
</cp:coreProperties>
</file>