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72" r:id="rId7"/>
    <p:sldId id="258" r:id="rId8"/>
    <p:sldId id="273" r:id="rId9"/>
    <p:sldId id="262" r:id="rId10"/>
    <p:sldId id="274" r:id="rId11"/>
    <p:sldId id="276" r:id="rId12"/>
    <p:sldId id="277" r:id="rId13"/>
    <p:sldId id="275" r:id="rId14"/>
    <p:sldId id="261" r:id="rId15"/>
    <p:sldId id="278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704" autoAdjust="0"/>
  </p:normalViewPr>
  <p:slideViewPr>
    <p:cSldViewPr snapToGrid="0">
      <p:cViewPr varScale="1">
        <p:scale>
          <a:sx n="45" d="100"/>
          <a:sy n="45" d="100"/>
        </p:scale>
        <p:origin x="53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or </a:t>
            </a:r>
            <a:r>
              <a:rPr lang="en-US" dirty="0" err="1"/>
              <a:t>d_model</a:t>
            </a:r>
            <a:r>
              <a:rPr lang="en-US" dirty="0"/>
              <a:t> in “Attention is All You Need” is 1024.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3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or </a:t>
            </a:r>
            <a:r>
              <a:rPr lang="en-US" dirty="0" err="1"/>
              <a:t>d_model</a:t>
            </a:r>
            <a:r>
              <a:rPr lang="en-US" dirty="0"/>
              <a:t> in “Attention is All You Need” is 1024.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3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hrome-extension://efaidnbmnnnibpcajpcglclefindmkaj/https:/proceedings.neurips.cc/paper_files/paper/2017/file/3f5ee243547dee91fbd053c1c4a845aa-Paper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Reed Shay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B566-A6FC-3E81-0E92-87DCE171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488759"/>
            <a:ext cx="5111750" cy="1204912"/>
          </a:xfrm>
        </p:spPr>
        <p:txBody>
          <a:bodyPr/>
          <a:lstStyle/>
          <a:p>
            <a:r>
              <a:rPr lang="en-US" dirty="0"/>
              <a:t>My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A1BE0-A7FD-F22F-354B-0D4933A44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Tatoeba</a:t>
            </a:r>
            <a:r>
              <a:rPr lang="en-US" dirty="0"/>
              <a:t> Translation Dataset</a:t>
            </a:r>
          </a:p>
          <a:p>
            <a:r>
              <a:rPr lang="en-US" dirty="0"/>
              <a:t>Over 250,000 English sentences translated to Spanish</a:t>
            </a:r>
          </a:p>
          <a:p>
            <a:r>
              <a:rPr lang="en-US" dirty="0"/>
              <a:t>Will be truncating, only using 25,000, randomly selected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66ED-863D-C13F-C914-ACB9463C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6275" y="6492875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E6F7-1E96-FFCC-E2F6-51B91B7F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7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My model</a:t>
            </a:r>
            <a:br>
              <a:rPr lang="en-US" dirty="0"/>
            </a:br>
            <a:r>
              <a:rPr lang="en-US" dirty="0"/>
              <a:t>Simplified Transformer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2411414"/>
            <a:ext cx="2882475" cy="823912"/>
          </a:xfrm>
        </p:spPr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429000"/>
            <a:ext cx="2882475" cy="2927350"/>
          </a:xfrm>
        </p:spPr>
        <p:txBody>
          <a:bodyPr>
            <a:normAutofit/>
          </a:bodyPr>
          <a:lstStyle/>
          <a:p>
            <a:r>
              <a:rPr lang="en-US" dirty="0"/>
              <a:t>A stack of 2 identical layers</a:t>
            </a:r>
          </a:p>
          <a:p>
            <a:r>
              <a:rPr lang="en-US" dirty="0"/>
              <a:t>Encoder has two MultiHeadAttention and Layer Normalization layers. </a:t>
            </a:r>
          </a:p>
          <a:p>
            <a:r>
              <a:rPr lang="en-US" dirty="0"/>
              <a:t>Each MultiHeadAttention Layer computes self-attention for the input sequence, followed by dropout and residual connections.</a:t>
            </a:r>
          </a:p>
          <a:p>
            <a:r>
              <a:rPr lang="en-US" dirty="0"/>
              <a:t> Number of parallel heads = 6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3" y="2411414"/>
            <a:ext cx="2896671" cy="823912"/>
          </a:xfrm>
        </p:spPr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429000"/>
            <a:ext cx="2896671" cy="29273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stack of 2 identical layers</a:t>
            </a:r>
          </a:p>
          <a:p>
            <a:r>
              <a:rPr lang="en-US" dirty="0"/>
              <a:t>Decoder inputs tokenized Spanish sentences.</a:t>
            </a:r>
          </a:p>
          <a:p>
            <a:r>
              <a:rPr lang="en-US" dirty="0"/>
              <a:t>Has  two MultiHeadAttention &amp; </a:t>
            </a:r>
            <a:r>
              <a:rPr lang="en-US" dirty="0" err="1"/>
              <a:t>layernormilization</a:t>
            </a:r>
            <a:r>
              <a:rPr lang="en-US" dirty="0"/>
              <a:t> layers.  The first MultiHeadAttention layer computes the self-attention for the input sequence.  </a:t>
            </a:r>
          </a:p>
          <a:p>
            <a:r>
              <a:rPr lang="en-US" b="1" dirty="0"/>
              <a:t>The second </a:t>
            </a:r>
            <a:r>
              <a:rPr lang="en-US" dirty="0"/>
              <a:t>computes attention between the encoder and decoder representations, allowing the model to capture the relationships between the source (EN) and target (Spanish) Sequences.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0" y="2411414"/>
            <a:ext cx="2882475" cy="823912"/>
          </a:xfrm>
        </p:spPr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429000"/>
            <a:ext cx="2882475" cy="3977640"/>
          </a:xfrm>
        </p:spPr>
        <p:txBody>
          <a:bodyPr>
            <a:normAutofit/>
          </a:bodyPr>
          <a:lstStyle/>
          <a:p>
            <a:r>
              <a:rPr lang="en-US" dirty="0"/>
              <a:t>A dense layer with a SoftMax activation function is used to produce the probability distribution over the target vocabulary for each position in the output sequence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1620" y="6534150"/>
            <a:ext cx="4114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69A2F6-F080-67BB-F92E-7BC9529B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F2600E-F79D-574E-1F7C-774E447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67D930-B3C0-DF93-A451-7409E4E7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8" y="999248"/>
            <a:ext cx="8375510" cy="48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Limitations/Next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2210637"/>
          </a:xfrm>
        </p:spPr>
        <p:txBody>
          <a:bodyPr>
            <a:normAutofit/>
          </a:bodyPr>
          <a:lstStyle/>
          <a:p>
            <a:r>
              <a:rPr lang="en-US" dirty="0"/>
              <a:t>Training time &amp; Computer ~ complexity of model</a:t>
            </a:r>
          </a:p>
          <a:p>
            <a:r>
              <a:rPr lang="en-US" dirty="0"/>
              <a:t>Small Dataset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Out-of-vocabulary words are not handled well</a:t>
            </a:r>
          </a:p>
          <a:p>
            <a:r>
              <a:rPr lang="en-US" dirty="0"/>
              <a:t>Overfitting (regularization/early stopping)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608320" cy="1524735"/>
          </a:xfrm>
        </p:spPr>
        <p:txBody>
          <a:bodyPr/>
          <a:lstStyle/>
          <a:p>
            <a:r>
              <a:rPr lang="en-US" dirty="0"/>
              <a:t>THANK YOU &amp;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Reed Shay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Big Ideas</a:t>
            </a:r>
          </a:p>
          <a:p>
            <a:r>
              <a:rPr lang="en-US" dirty="0"/>
              <a:t>Transformer Architecture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Embedding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Decoder</a:t>
            </a:r>
          </a:p>
          <a:p>
            <a:r>
              <a:rPr lang="en-US" dirty="0"/>
              <a:t>Simple model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4448" y="6492875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470046" cy="1204912"/>
          </a:xfrm>
        </p:spPr>
        <p:txBody>
          <a:bodyPr/>
          <a:lstStyle/>
          <a:p>
            <a:r>
              <a:rPr lang="en-US" dirty="0"/>
              <a:t>Big Ideas of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“Attention Is All You Need” by </a:t>
            </a:r>
            <a:r>
              <a:rPr lang="en-US" dirty="0">
                <a:hlinkClick r:id="rId2"/>
              </a:rPr>
              <a:t>Ashish Vaswani</a:t>
            </a:r>
            <a:endParaRPr lang="en-US" dirty="0"/>
          </a:p>
          <a:p>
            <a:r>
              <a:rPr lang="en-US" dirty="0"/>
              <a:t>Relay on the concept of attention, enhancing some aspects of the data while diminishing other parts</a:t>
            </a:r>
          </a:p>
          <a:p>
            <a:r>
              <a:rPr lang="en-US" dirty="0"/>
              <a:t>Self-attention mechanism : considering the relevance of each word in the input sequence relative to the others.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2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1B1AA-FCEA-2CE4-5F44-CFCDE703F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10"/>
          <a:stretch/>
        </p:blipFill>
        <p:spPr>
          <a:xfrm>
            <a:off x="2854194" y="427142"/>
            <a:ext cx="4253972" cy="6111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-465931"/>
            <a:ext cx="6652973" cy="1204912"/>
          </a:xfrm>
        </p:spPr>
        <p:txBody>
          <a:bodyPr/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0075" y="6492875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3993"/>
            <a:ext cx="5470046" cy="1204912"/>
          </a:xfrm>
        </p:spPr>
        <p:txBody>
          <a:bodyPr/>
          <a:lstStyle/>
          <a:p>
            <a:r>
              <a:rPr lang="en-US" dirty="0"/>
              <a:t>Embedding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963373" y="1952834"/>
                <a:ext cx="6647227" cy="45860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dirty="0"/>
                  <a:t>Input imbedding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Embedding layers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700" dirty="0"/>
                  <a:t>Text </a:t>
                </a:r>
                <a:r>
                  <a:rPr lang="en-US" sz="1700" dirty="0">
                    <a:sym typeface="Wingdings" panose="05000000000000000000" pitchFamily="2" charset="2"/>
                  </a:rPr>
                  <a:t> continuous numeric vectors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700" dirty="0">
                    <a:sym typeface="Wingdings" panose="05000000000000000000" pitchFamily="2" charset="2"/>
                  </a:rPr>
                  <a:t>Then Calculate and add positional encodings</a:t>
                </a:r>
              </a:p>
              <a:p>
                <a:r>
                  <a:rPr lang="en-US" sz="2000" dirty="0">
                    <a:sym typeface="Wingdings" panose="05000000000000000000" pitchFamily="2" charset="2"/>
                  </a:rPr>
                  <a:t>Positional Encoding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ym typeface="Wingdings" panose="05000000000000000000" pitchFamily="2" charset="2"/>
                  </a:rPr>
                  <a:t>New Concept, as the information is not processed sequentially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Classic embedding but now with a positional argument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ym typeface="Wingdings" panose="05000000000000000000" pitchFamily="2" charset="2"/>
                  </a:rPr>
                  <a:t>Element wise addition of either 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𝑃𝐸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𝑝𝑜𝑠</m:t>
                        </m:r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2</m:t>
                        </m:r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𝑠𝑖𝑛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𝑝𝑜𝑠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10000</m:t>
                                </m:r>
                              </m:e>
                              <m:sup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/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</m:t>
                                    </m:r>
                                  </m:e>
                                </m:eqAr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(even indices)</a:t>
                </a:r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/>
                      <m:t>PE</m:t>
                    </m:r>
                    <m:r>
                      <m:rPr>
                        <m:nor/>
                      </m:rPr>
                      <a:rPr lang="pt-BR"/>
                      <m:t>(</m:t>
                    </m:r>
                    <m:r>
                      <m:rPr>
                        <m:nor/>
                      </m:rPr>
                      <a:rPr lang="pt-BR"/>
                      <m:t>pos</m:t>
                    </m:r>
                    <m:r>
                      <m:rPr>
                        <m:nor/>
                      </m:rPr>
                      <a:rPr lang="pt-BR"/>
                      <m:t>, 2</m:t>
                    </m:r>
                    <m:r>
                      <m:rPr>
                        <m:nor/>
                      </m:rPr>
                      <a:rPr lang="pt-BR"/>
                      <m:t>i</m:t>
                    </m:r>
                    <m:r>
                      <m:rPr>
                        <m:nor/>
                      </m:rPr>
                      <a:rPr lang="pt-BR"/>
                      <m:t> + 1)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𝑝𝑜𝑠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10000</m:t>
                                </m:r>
                              </m:e>
                              <m:sup>
                                <m:eqArr>
                                  <m:eqArr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/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</m:t>
                                    </m:r>
                                  </m:e>
                                </m:eqAr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140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(odd indices)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Where pos is the position of the word, i is the dimension of encoding and d is the dimension of the positional encoding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14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US" sz="14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5232F9-FD00-464A-9F17-619C91AEF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63373" y="1952834"/>
                <a:ext cx="6647227" cy="4586078"/>
              </a:xfrm>
              <a:blipFill>
                <a:blip r:embed="rId3"/>
                <a:stretch>
                  <a:fillRect l="-1192" t="-1594" r="-275" b="-39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6250" y="6468882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7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2148840"/>
            <a:ext cx="5257800" cy="1715531"/>
          </a:xfrm>
        </p:spPr>
        <p:txBody>
          <a:bodyPr/>
          <a:lstStyle/>
          <a:p>
            <a:r>
              <a:rPr lang="en-US" dirty="0"/>
              <a:t>Encoder-Decoder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920637"/>
          </a:xfrm>
        </p:spPr>
        <p:txBody>
          <a:bodyPr>
            <a:normAutofit/>
          </a:bodyPr>
          <a:lstStyle/>
          <a:p>
            <a:r>
              <a:rPr lang="en-US" dirty="0"/>
              <a:t>Two main sublayers in each</a:t>
            </a:r>
          </a:p>
          <a:p>
            <a:r>
              <a:rPr lang="en-US" dirty="0"/>
              <a:t>1) Multi-Head Attention Layers</a:t>
            </a:r>
          </a:p>
          <a:p>
            <a:r>
              <a:rPr lang="en-US" dirty="0"/>
              <a:t>2) Feedforward Networks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570E7C-BA54-2411-7229-6BAB8BEC67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8116145" y="626449"/>
            <a:ext cx="4697841" cy="598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3993"/>
            <a:ext cx="6151245" cy="1204912"/>
          </a:xfrm>
        </p:spPr>
        <p:txBody>
          <a:bodyPr/>
          <a:lstStyle/>
          <a:p>
            <a:r>
              <a:rPr lang="en-US" dirty="0"/>
              <a:t>Multi-Head attention layers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3900" y="6538912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F3931D5-5BB6-BE7D-DB3D-351CDFEB45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57" y="1903411"/>
                <a:ext cx="6319685" cy="4818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AutoNum type="arabicParenR"/>
                </a:pPr>
                <a:r>
                  <a:rPr lang="en-US" sz="1800" dirty="0"/>
                  <a:t>Input is projected into three different spaces, V K &amp; Q.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separate learned weighted matrices for each head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i.e.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1800" dirty="0"/>
                  <a:t>2) Scaled dot-product attention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For each attention head (running in parallel), calculated as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b="0" dirty="0"/>
                  <a:t>This mechanism computes the importance of each input value with respect to the queries –&gt; determining how much each input value contributes to the final representation of the sequence.</a:t>
                </a:r>
              </a:p>
              <a:p>
                <a:r>
                  <a:rPr lang="en-US" sz="1600" dirty="0"/>
                  <a:t>3)</a:t>
                </a:r>
                <a:r>
                  <a:rPr lang="en-US" sz="1800" dirty="0"/>
                  <a:t> Repeat for each head, then concatenate.  We then apply a linear transformation to produce the final output. </a:t>
                </a:r>
              </a:p>
              <a:p>
                <a:r>
                  <a:rPr lang="en-US" sz="1800" dirty="0"/>
                  <a:t>4) Add &amp; Normalize layer</a:t>
                </a: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F3931D5-5BB6-BE7D-DB3D-351CDFEB4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7" y="1903411"/>
                <a:ext cx="6319685" cy="4818063"/>
              </a:xfrm>
              <a:prstGeom prst="rect">
                <a:avLst/>
              </a:prstGeom>
              <a:blipFill>
                <a:blip r:embed="rId4"/>
                <a:stretch>
                  <a:fillRect l="-868" t="-1264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88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Feedforward Neural Networks | LearnOpenCV">
            <a:extLst>
              <a:ext uri="{FF2B5EF4-FFF2-40B4-BE49-F238E27FC236}">
                <a16:creationId xmlns:a16="http://schemas.microsoft.com/office/drawing/2014/main" id="{209F0044-0E39-3985-AC0C-A2B16900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826" y="1636294"/>
            <a:ext cx="5135257" cy="28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3993"/>
            <a:ext cx="6151245" cy="1204912"/>
          </a:xfrm>
        </p:spPr>
        <p:txBody>
          <a:bodyPr/>
          <a:lstStyle/>
          <a:p>
            <a:r>
              <a:rPr lang="en-US" dirty="0"/>
              <a:t>Feed Forward Network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2475" y="6492875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F3931D5-5BB6-BE7D-DB3D-351CDFEB45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57" y="1903412"/>
                <a:ext cx="6151245" cy="44529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FFN’s are simply two linear transformations, with a ReLU applied in-between layers.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/>
                  <a:t>First, we apply a linear transformation with weight matrix and bias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Mathematically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x is the input</a:t>
                </a:r>
              </a:p>
              <a:p>
                <a:r>
                  <a:rPr lang="en-US" dirty="0"/>
                  <a:t>2) Apply a ReLU,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element-wise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3) Apply a second linear transformation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Mathematically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r>
                  <a:rPr lang="en-US" dirty="0"/>
                  <a:t>4) Add &amp; Normalize layer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Important to note that here, the residual connection is with output from the multi-head attention layer	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F3931D5-5BB6-BE7D-DB3D-351CDFEB4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7" y="1903412"/>
                <a:ext cx="6151245" cy="4452938"/>
              </a:xfrm>
              <a:prstGeom prst="rect">
                <a:avLst/>
              </a:prstGeom>
              <a:blipFill>
                <a:blip r:embed="rId4"/>
                <a:stretch>
                  <a:fillRect l="-297" t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17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C1B1AA-FCEA-2CE4-5F44-CFCDE703F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10"/>
          <a:stretch/>
        </p:blipFill>
        <p:spPr>
          <a:xfrm>
            <a:off x="2854194" y="427142"/>
            <a:ext cx="4253972" cy="6111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-465931"/>
            <a:ext cx="6652973" cy="1204912"/>
          </a:xfrm>
        </p:spPr>
        <p:txBody>
          <a:bodyPr/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0575" y="6538912"/>
            <a:ext cx="3479800" cy="365125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Transformers PPT</Template>
  <TotalTime>201</TotalTime>
  <Words>632</Words>
  <Application>Microsoft Office PowerPoint</Application>
  <PresentationFormat>Widescreen</PresentationFormat>
  <Paragraphs>115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Tenorite</vt:lpstr>
      <vt:lpstr>Office Theme</vt:lpstr>
      <vt:lpstr>Transformers</vt:lpstr>
      <vt:lpstr>AGENDA</vt:lpstr>
      <vt:lpstr>Big Ideas of Transformers</vt:lpstr>
      <vt:lpstr>Transformer architecture</vt:lpstr>
      <vt:lpstr>Embedding </vt:lpstr>
      <vt:lpstr>Encoder-Decoder</vt:lpstr>
      <vt:lpstr>Multi-Head attention layers</vt:lpstr>
      <vt:lpstr>Feed Forward Network</vt:lpstr>
      <vt:lpstr>Transformer architecture</vt:lpstr>
      <vt:lpstr>My dataset</vt:lpstr>
      <vt:lpstr>My model Simplified Transformer</vt:lpstr>
      <vt:lpstr>PowerPoint Presentation</vt:lpstr>
      <vt:lpstr>Limitations/Next steps</vt:lpstr>
      <vt:lpstr>THANK YOU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</dc:title>
  <dc:creator>Reed Shay</dc:creator>
  <cp:lastModifiedBy>Reed Shay</cp:lastModifiedBy>
  <cp:revision>1</cp:revision>
  <dcterms:created xsi:type="dcterms:W3CDTF">2023-05-01T18:06:33Z</dcterms:created>
  <dcterms:modified xsi:type="dcterms:W3CDTF">2023-05-01T21:28:23Z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