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package.core-properties+xml" PartName="/docProps/core.xml"/>
</Types>
</file>

<file path=_rels/.rels><?xml version="1.0" encoding="UTF-8" standalone="yes"?><Relationships xmlns="http://schemas.openxmlformats.org/package/2006/relationships"><Relationship Id="rId4" Target="ppt/presentation.xml" Type="http://schemas.openxmlformats.org/officeDocument/2006/relationships/officeDocument"/><Relationship Id="rId3" Target="docProps/core.xml" Type="http://schemas.openxmlformats.org/package/2006/relationships/metadata/core-properties"/><Relationship Id="rId2" Target="docProps/app.xml" Type="http://schemas.openxmlformats.org/officeDocument/2006/relationships/extended-properties"/><Relationship Id="rId1" Target="docProps/thumbnail.jpeg" Type="http://schemas.openxmlformats.org/package/2006/relationships/metadata/thumbnai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446"/>
    <p:restoredTop sz="94674"/>
  </p:normalViewPr>
  <p:slideViewPr>
    <p:cSldViewPr snapToGrid="0" snapToObjects="1">
      <p:cViewPr varScale="1">
        <p:scale>
          <a:sx d="100" n="78"/>
          <a:sy d="100" n="78"/>
        </p:scale>
        <p:origin x="84" y="312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 standalone="yes"?><Relationships xmlns="http://schemas.openxmlformats.org/package/2006/relationships"><Relationship Id="rId9" Target="slides/slide3.xml" Type="http://schemas.openxmlformats.org/officeDocument/2006/relationships/slide"/><Relationship Id="rId8" Target="slides/slide2.xml" Type="http://schemas.openxmlformats.org/officeDocument/2006/relationships/slide"/><Relationship Id="rId7" Target="slides/slide1.xml" Type="http://schemas.openxmlformats.org/officeDocument/2006/relationships/slide"/><Relationship Id="rId6" Target="notesMasters/notesMaster1.xml" Type="http://schemas.openxmlformats.org/officeDocument/2006/relationships/notesMaster"/><Relationship Id="rId5" Target="slideMasters/slideMaster1.xml" Type="http://schemas.openxmlformats.org/officeDocument/2006/relationships/slideMaster"/><Relationship Id="rId4" Target="tableStyles.xml" Type="http://schemas.openxmlformats.org/officeDocument/2006/relationships/tableStyles"/><Relationship Id="rId3" Target="presProps.xml" Type="http://schemas.openxmlformats.org/officeDocument/2006/relationships/presProps"/><Relationship Id="rId2" Target="viewProps.xml" Type="http://schemas.openxmlformats.org/officeDocument/2006/relationships/viewProps"/><Relationship Id="rId1" Target="theme/theme2.xml" Type="http://schemas.openxmlformats.org/officeDocument/2006/relationships/theme"/></Relationships>
</file>

<file path=ppt/notesMasters/_rels/notesMaster1.xml.rels><?xml version="1.0" encoding="UTF-8" standalone="yes"?>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numCol="1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numCol="1" rIns="91440" rtlCol="0" tIns="45720" vert="horz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numCol="1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numCol="1" rIns="91440" rtlCol="0" tIns="45720"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numCol="1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numCol="1" rIns="91440" rtlCol="0" tIns="45720" vert="horz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 numCol="1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 numCol="1"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8724900" y="365125"/>
            <a:ext cx="2628900" cy="5811838"/>
          </a:xfrm>
        </p:spPr>
        <p:txBody>
          <a:bodyPr numCol="1"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838200" y="365125"/>
            <a:ext cx="7734300" cy="5811838"/>
          </a:xfrm>
        </p:spPr>
        <p:txBody>
          <a:bodyPr numCol="1"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 numCol="1"/>
          <a:lstStyle>
            <a:lvl1pPr>
              <a:defRPr>
                <a:latin charset="0" typeface="Century Schoolbook"/>
                <a:ea charset="0" typeface="Century Schoolbook"/>
                <a:cs charset="0" typeface="Century Schoolbook"/>
              </a:defRPr>
            </a:lvl1pPr>
          </a:lstStyle>
          <a:p>
            <a:r>
              <a:rPr dirty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 numCol="1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831850" y="4589463"/>
            <a:ext cx="10515600" cy="1500187"/>
          </a:xfrm>
        </p:spPr>
        <p:txBody>
          <a:bodyPr numCol="1"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838200" y="1825625"/>
            <a:ext cx="5181600" cy="435133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6172200" y="1825625"/>
            <a:ext cx="5181600" cy="435133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839788" y="1681163"/>
            <a:ext cx="5157787" cy="82391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839788" y="2505075"/>
            <a:ext cx="5157787" cy="368458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6172200" y="1681163"/>
            <a:ext cx="5183188" cy="82391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6172200" y="2505075"/>
            <a:ext cx="5183188" cy="368458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 numCol="1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839788" y="2057400"/>
            <a:ext cx="3932237" cy="3811588"/>
          </a:xfrm>
        </p:spPr>
        <p:txBody>
          <a:bodyPr numCol="1"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 numCol="1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5183188" y="987425"/>
            <a:ext cx="6172200" cy="4873625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839788" y="2057400"/>
            <a:ext cx="3932237" cy="3811588"/>
          </a:xfrm>
        </p:spPr>
        <p:txBody>
          <a:bodyPr numCol="1"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2" Target="../slideLayouts/slideLayout11.xml" Type="http://schemas.openxmlformats.org/officeDocument/2006/relationships/slideLayout"/><Relationship Id="rId11" Target="../slideLayouts/slideLayout10.xml" Type="http://schemas.openxmlformats.org/officeDocument/2006/relationships/slideLayout"/><Relationship Id="rId9" Target="../slideLayouts/slideLayout8.xml" Type="http://schemas.openxmlformats.org/officeDocument/2006/relationships/slideLayout"/><Relationship Id="rId10" Target="../slideLayouts/slideLayout9.xml" Type="http://schemas.openxmlformats.org/officeDocument/2006/relationships/slideLayout"/><Relationship Id="rId8" Target="../slideLayouts/slideLayout7.xml" Type="http://schemas.openxmlformats.org/officeDocument/2006/relationships/slideLayout"/><Relationship Id="rId7" Target="../slideLayouts/slideLayout6.xml" Type="http://schemas.openxmlformats.org/officeDocument/2006/relationships/slideLayout"/><Relationship Id="rId6" Target="../slideLayouts/slideLayout5.xml" Type="http://schemas.openxmlformats.org/officeDocument/2006/relationships/slideLayout"/><Relationship Id="rId5" Target="../slideLayouts/slideLayout4.xml" Type="http://schemas.openxmlformats.org/officeDocument/2006/relationships/slideLayout"/><Relationship Id="rId4" Target="../slideLayouts/slideLayout3.xml" Type="http://schemas.openxmlformats.org/officeDocument/2006/relationships/slideLayout"/><Relationship Id="rId3" Target="../slideLayouts/slideLayout2.xml" Type="http://schemas.openxmlformats.org/officeDocument/2006/relationships/slideLayout"/><Relationship Id="rId2" Target="../slideLayouts/slideLayout1.xml" Type="http://schemas.openxmlformats.org/officeDocument/2006/relationships/slideLayout"/><Relationship Id="rId1" Target="../theme/theme2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numCol="1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numCol="1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arget="../media/image1.png" Type="http://schemas.openxmlformats.org/officeDocument/2006/relationships/image"/><Relationship Id="rId1" Target="../slideLayouts/slideLayout1.xml" Type="http://schemas.openxmlformats.org/officeDocument/2006/relationships/slideLayout"/></Relationships>
</file>

<file path=ppt/slides/_rels/slide2.xml.rels><?xml version="1.0" encoding="UTF-8" standalone="yes"?><Relationships xmlns="http://schemas.openxmlformats.org/package/2006/relationships"><Relationship Id="rId2" Target="../media/image2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3.xml.rels><?xml version="1.0" encoding="UTF-8" standalone="yes"?><Relationships xmlns="http://schemas.openxmlformats.org/package/2006/relationships"><Relationship Id="rId2" Target="../media/image3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4114" y="1187098"/>
            <a:ext cx="5972033" cy="1827004"/>
          </a:xfrm>
        </p:spPr>
        <p:txBody>
          <a:bodyPr numCol="1">
            <a:noAutofit/>
          </a:bodyPr>
          <a:lstStyle/>
          <a:p>
            <a:r>
              <a:rPr dirty="0" lang="en-US"/>
              <a:t>Programming Frameworks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85615" y="3824469"/>
            <a:ext cx="7569030" cy="1107996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dirty="0" err="1" lang="en-US" sz="6600"/>
              <a:t>TensorFlow</a:t>
            </a:r>
            <a:endParaRPr dirty="0" lang="en-US" sz="6600"/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cmpd="sng"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anchor="b" bIns="45720" lIns="91440" numCol="1" rIns="91440" rtlCol="0" tIns="45720" vert="horz">
              <a:noAutofit/>
            </a:bodyPr>
            <a:lstStyle>
              <a:lvl1pPr algn="ctr" defTabSz="914400" eaLnBrk="1" hangingPunct="1" latinLnBrk="0" rtl="0">
                <a:lnSpc>
                  <a:spcPct val="90000"/>
                </a:lnSpc>
                <a:spcBef>
                  <a:spcPct val="0"/>
                </a:spcBef>
                <a:buNone/>
                <a:defRPr kern="1200" sz="6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b="1" dirty="0" lang="en-US" sz="3200"/>
                <a:t>deeplearning.ai</a:t>
              </a:r>
              <a:endParaRPr b="1" dirty="0" lang="en-US" sz="360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 numCol="1"/>
          <a:lstStyle/>
          <a:p>
            <a:r>
              <a:rPr dirty="0" lang="en-US"/>
              <a:t>Motivating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endParaRPr lang="en-US"/>
          </a:p>
        </p:txBody>
      </p:sp>
      <p:pic>
        <p:nvPicPr>
          <p:cNvPr id="3" name="Ink 2">
            <a:extLst>
              <a:ext uri="{FF2B5EF4-FFF2-40B4-BE49-F238E27FC236}">
                <a16:creationId xmlns:a16="http://schemas.microsoft.com/office/drawing/2014/main" id="{F55535C4-6F2D-408E-823B-FA256EB215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05320" y="1533600"/>
            <a:ext cx="6927840" cy="367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756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 numCol="1"/>
          <a:lstStyle/>
          <a:p>
            <a:r>
              <a:rPr dirty="0" lang="en-US"/>
              <a:t>Code example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5433AB9-A6A5-4624-A73A-A435580D2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712" y="871993"/>
            <a:ext cx="10515600" cy="4884094"/>
          </a:xfrm>
        </p:spPr>
        <p:txBody>
          <a:bodyPr numCol="1">
            <a:noAutofit/>
          </a:bodyPr>
          <a:lstStyle/>
          <a:p>
            <a:pPr indent="0" marL="0">
              <a:buNone/>
            </a:pPr>
            <a:r>
              <a:rPr dirty="0" lang="en-US" sz="1800">
                <a:solidFill>
                  <a:schemeClr val="accent1">
                    <a:lumMod val="75000"/>
                  </a:schemeClr>
                </a:solidFill>
                <a:latin charset="0" typeface="American Typewriter"/>
                <a:ea charset="0" typeface="American Typewriter"/>
                <a:cs charset="0" typeface="American Typewriter"/>
              </a:rPr>
              <a:t>import </a:t>
            </a:r>
            <a:r>
              <a:rPr dirty="0" err="1" lang="en-US" sz="1800">
                <a:solidFill>
                  <a:schemeClr val="accent1">
                    <a:lumMod val="75000"/>
                  </a:schemeClr>
                </a:solidFill>
                <a:latin charset="0" typeface="American Typewriter"/>
                <a:ea charset="0" typeface="American Typewriter"/>
                <a:cs charset="0" typeface="American Typewriter"/>
              </a:rPr>
              <a:t>numpy</a:t>
            </a:r>
            <a:r>
              <a:rPr dirty="0" lang="en-US" sz="1800">
                <a:solidFill>
                  <a:schemeClr val="accent1">
                    <a:lumMod val="75000"/>
                  </a:schemeClr>
                </a:solidFill>
                <a:latin charset="0" typeface="American Typewriter"/>
                <a:ea charset="0" typeface="American Typewriter"/>
                <a:cs charset="0" typeface="American Typewriter"/>
              </a:rPr>
              <a:t> as np </a:t>
            </a:r>
          </a:p>
          <a:p>
            <a:pPr indent="0" marL="0">
              <a:buNone/>
            </a:pPr>
            <a:r>
              <a:rPr dirty="0" lang="en-US" sz="1800">
                <a:solidFill>
                  <a:schemeClr val="accent1">
                    <a:lumMod val="75000"/>
                  </a:schemeClr>
                </a:solidFill>
                <a:latin charset="0" typeface="American Typewriter"/>
                <a:ea charset="0" typeface="American Typewriter"/>
                <a:cs charset="0" typeface="American Typewriter"/>
              </a:rPr>
              <a:t>import </a:t>
            </a:r>
            <a:r>
              <a:rPr dirty="0" err="1" lang="en-US" sz="1800">
                <a:solidFill>
                  <a:schemeClr val="accent1">
                    <a:lumMod val="75000"/>
                  </a:schemeClr>
                </a:solidFill>
                <a:latin charset="0" typeface="American Typewriter"/>
                <a:ea charset="0" typeface="American Typewriter"/>
                <a:cs charset="0" typeface="American Typewriter"/>
              </a:rPr>
              <a:t>tensorflow</a:t>
            </a:r>
            <a:r>
              <a:rPr dirty="0" lang="en-US" sz="1800">
                <a:solidFill>
                  <a:schemeClr val="accent1">
                    <a:lumMod val="75000"/>
                  </a:schemeClr>
                </a:solidFill>
                <a:latin charset="0" typeface="American Typewriter"/>
                <a:ea charset="0" typeface="American Typewriter"/>
                <a:cs charset="0" typeface="American Typewriter"/>
              </a:rPr>
              <a:t> as </a:t>
            </a:r>
            <a:r>
              <a:rPr dirty="0" err="1" lang="en-US" sz="1800">
                <a:solidFill>
                  <a:schemeClr val="accent1">
                    <a:lumMod val="75000"/>
                  </a:schemeClr>
                </a:solidFill>
                <a:latin charset="0" typeface="American Typewriter"/>
                <a:ea charset="0" typeface="American Typewriter"/>
                <a:cs charset="0" typeface="American Typewriter"/>
              </a:rPr>
              <a:t>tf</a:t>
            </a:r>
            <a:endParaRPr dirty="0" lang="en-US" sz="1800">
              <a:solidFill>
                <a:schemeClr val="accent1">
                  <a:lumMod val="75000"/>
                </a:schemeClr>
              </a:solidFill>
              <a:latin charset="0" typeface="American Typewriter"/>
              <a:ea charset="0" typeface="American Typewriter"/>
              <a:cs charset="0" typeface="American Typewriter"/>
            </a:endParaRPr>
          </a:p>
          <a:p>
            <a:pPr indent="0" marL="0">
              <a:buNone/>
            </a:pPr>
            <a:endParaRPr dirty="0" lang="en-US" sz="1000">
              <a:solidFill>
                <a:schemeClr val="accent1">
                  <a:lumMod val="75000"/>
                </a:schemeClr>
              </a:solidFill>
              <a:latin charset="0" typeface="American Typewriter"/>
              <a:ea charset="0" typeface="American Typewriter"/>
              <a:cs charset="0" typeface="American Typewriter"/>
            </a:endParaRPr>
          </a:p>
          <a:p>
            <a:pPr indent="0" marL="0">
              <a:buNone/>
            </a:pPr>
            <a:r>
              <a:rPr dirty="0" lang="en-US" sz="1800">
                <a:solidFill>
                  <a:schemeClr val="accent1">
                    <a:lumMod val="75000"/>
                  </a:schemeClr>
                </a:solidFill>
                <a:latin charset="0" typeface="American Typewriter"/>
                <a:ea charset="0" typeface="American Typewriter"/>
                <a:cs charset="0" typeface="American Typewriter"/>
              </a:rPr>
              <a:t>coefficients = </a:t>
            </a:r>
            <a:r>
              <a:rPr dirty="0" err="1" lang="en-US" sz="1800">
                <a:solidFill>
                  <a:schemeClr val="accent1">
                    <a:lumMod val="75000"/>
                  </a:schemeClr>
                </a:solidFill>
                <a:latin charset="0" typeface="American Typewriter"/>
                <a:ea charset="0" typeface="American Typewriter"/>
                <a:cs charset="0" typeface="American Typewriter"/>
              </a:rPr>
              <a:t>np.array</a:t>
            </a:r>
            <a:r>
              <a:rPr dirty="0" lang="en-US" sz="1800">
                <a:solidFill>
                  <a:schemeClr val="accent1">
                    <a:lumMod val="75000"/>
                  </a:schemeClr>
                </a:solidFill>
                <a:latin charset="0" typeface="American Typewriter"/>
                <a:ea charset="0" typeface="American Typewriter"/>
                <a:cs charset="0" typeface="American Typewriter"/>
              </a:rPr>
              <a:t>([[1], [-20], [25]])</a:t>
            </a:r>
            <a:br>
              <a:rPr dirty="0" lang="en-US" sz="1800">
                <a:solidFill>
                  <a:schemeClr val="accent1">
                    <a:lumMod val="75000"/>
                  </a:schemeClr>
                </a:solidFill>
                <a:latin charset="0" typeface="American Typewriter"/>
                <a:ea charset="0" typeface="American Typewriter"/>
                <a:cs charset="0" typeface="American Typewriter"/>
              </a:rPr>
            </a:br>
            <a:endParaRPr dirty="0" lang="en-US" sz="1800">
              <a:solidFill>
                <a:schemeClr val="accent1">
                  <a:lumMod val="75000"/>
                </a:schemeClr>
              </a:solidFill>
              <a:latin charset="0" typeface="American Typewriter"/>
              <a:ea charset="0" typeface="American Typewriter"/>
              <a:cs charset="0" typeface="American Typewriter"/>
            </a:endParaRPr>
          </a:p>
          <a:p>
            <a:pPr indent="0" marL="0">
              <a:buNone/>
            </a:pPr>
            <a:r>
              <a:rPr dirty="0" lang="en-US" sz="1800">
                <a:solidFill>
                  <a:schemeClr val="accent1">
                    <a:lumMod val="75000"/>
                  </a:schemeClr>
                </a:solidFill>
                <a:latin charset="0" typeface="American Typewriter"/>
                <a:ea charset="0" typeface="American Typewriter"/>
                <a:cs charset="0" typeface="American Typewriter"/>
              </a:rPr>
              <a:t>w = </a:t>
            </a:r>
            <a:r>
              <a:rPr dirty="0" err="1" lang="en-US" sz="1800">
                <a:solidFill>
                  <a:schemeClr val="accent1">
                    <a:lumMod val="75000"/>
                  </a:schemeClr>
                </a:solidFill>
                <a:latin charset="0" typeface="American Typewriter"/>
                <a:ea charset="0" typeface="American Typewriter"/>
                <a:cs charset="0" typeface="American Typewriter"/>
              </a:rPr>
              <a:t>tf.Variable</a:t>
            </a:r>
            <a:r>
              <a:rPr dirty="0" lang="en-US" sz="1800">
                <a:solidFill>
                  <a:schemeClr val="accent1">
                    <a:lumMod val="75000"/>
                  </a:schemeClr>
                </a:solidFill>
                <a:latin charset="0" typeface="American Typewriter"/>
                <a:ea charset="0" typeface="American Typewriter"/>
                <a:cs charset="0" typeface="American Typewriter"/>
              </a:rPr>
              <a:t>([0],</a:t>
            </a:r>
            <a:r>
              <a:rPr dirty="0" err="1" lang="en-US" sz="1800">
                <a:solidFill>
                  <a:schemeClr val="accent1">
                    <a:lumMod val="75000"/>
                  </a:schemeClr>
                </a:solidFill>
                <a:latin charset="0" typeface="American Typewriter"/>
                <a:ea charset="0" typeface="American Typewriter"/>
                <a:cs charset="0" typeface="American Typewriter"/>
              </a:rPr>
              <a:t>dtype</a:t>
            </a:r>
            <a:r>
              <a:rPr dirty="0" lang="en-US" sz="1800">
                <a:solidFill>
                  <a:schemeClr val="accent1">
                    <a:lumMod val="75000"/>
                  </a:schemeClr>
                </a:solidFill>
                <a:latin charset="0" typeface="American Typewriter"/>
                <a:ea charset="0" typeface="American Typewriter"/>
                <a:cs charset="0" typeface="American Typewriter"/>
              </a:rPr>
              <a:t>=tf.float32)</a:t>
            </a:r>
          </a:p>
          <a:p>
            <a:pPr indent="0" marL="0">
              <a:buNone/>
            </a:pPr>
            <a:r>
              <a:rPr dirty="0" lang="en-US" sz="1800">
                <a:solidFill>
                  <a:schemeClr val="accent1">
                    <a:lumMod val="75000"/>
                  </a:schemeClr>
                </a:solidFill>
                <a:latin charset="0" typeface="American Typewriter"/>
                <a:ea charset="0" typeface="American Typewriter"/>
                <a:cs charset="0" typeface="American Typewriter"/>
              </a:rPr>
              <a:t>x = </a:t>
            </a:r>
            <a:r>
              <a:rPr dirty="0" err="1" lang="en-US" sz="1800">
                <a:solidFill>
                  <a:schemeClr val="accent1">
                    <a:lumMod val="75000"/>
                  </a:schemeClr>
                </a:solidFill>
                <a:latin charset="0" typeface="American Typewriter"/>
                <a:ea charset="0" typeface="American Typewriter"/>
                <a:cs charset="0" typeface="American Typewriter"/>
              </a:rPr>
              <a:t>tf.placeholder</a:t>
            </a:r>
            <a:r>
              <a:rPr dirty="0" lang="en-US" sz="1800">
                <a:solidFill>
                  <a:schemeClr val="accent1">
                    <a:lumMod val="75000"/>
                  </a:schemeClr>
                </a:solidFill>
                <a:latin charset="0" typeface="American Typewriter"/>
                <a:ea charset="0" typeface="American Typewriter"/>
                <a:cs charset="0" typeface="American Typewriter"/>
              </a:rPr>
              <a:t>(tf.float32, [3,1])</a:t>
            </a:r>
          </a:p>
          <a:p>
            <a:pPr indent="0" marL="0">
              <a:buNone/>
            </a:pPr>
            <a:r>
              <a:rPr dirty="0" lang="en-US" sz="1800">
                <a:solidFill>
                  <a:schemeClr val="accent1">
                    <a:lumMod val="75000"/>
                  </a:schemeClr>
                </a:solidFill>
                <a:latin charset="0" typeface="American Typewriter"/>
                <a:ea charset="0" typeface="American Typewriter"/>
                <a:cs charset="0" typeface="American Typewriter"/>
              </a:rPr>
              <a:t>cost = x[0][0]*w**2 + x[1][0]*w + x[2][0]    # (w-5)**2</a:t>
            </a:r>
          </a:p>
          <a:p>
            <a:pPr indent="0" marL="0">
              <a:buNone/>
            </a:pPr>
            <a:r>
              <a:rPr dirty="0" lang="en-US" sz="1800">
                <a:solidFill>
                  <a:schemeClr val="accent1">
                    <a:lumMod val="75000"/>
                  </a:schemeClr>
                </a:solidFill>
                <a:latin charset="0" typeface="American Typewriter"/>
                <a:ea charset="0" typeface="American Typewriter"/>
                <a:cs charset="0" typeface="American Typewriter"/>
              </a:rPr>
              <a:t>train = </a:t>
            </a:r>
            <a:r>
              <a:rPr dirty="0" err="1" lang="en-US" sz="1800">
                <a:solidFill>
                  <a:schemeClr val="accent1">
                    <a:lumMod val="75000"/>
                  </a:schemeClr>
                </a:solidFill>
                <a:latin charset="0" typeface="American Typewriter"/>
                <a:ea charset="0" typeface="American Typewriter"/>
                <a:cs charset="0" typeface="American Typewriter"/>
              </a:rPr>
              <a:t>tf.train.GradientDescentOptimizer</a:t>
            </a:r>
            <a:r>
              <a:rPr dirty="0" lang="en-US" sz="1800">
                <a:solidFill>
                  <a:schemeClr val="accent1">
                    <a:lumMod val="75000"/>
                  </a:schemeClr>
                </a:solidFill>
                <a:latin charset="0" typeface="American Typewriter"/>
                <a:ea charset="0" typeface="American Typewriter"/>
                <a:cs charset="0" typeface="American Typewriter"/>
              </a:rPr>
              <a:t>(0.01).minimize(cost)</a:t>
            </a:r>
          </a:p>
          <a:p>
            <a:pPr indent="0" marL="0">
              <a:buNone/>
            </a:pPr>
            <a:r>
              <a:rPr dirty="0" err="1" lang="en-US" sz="1800">
                <a:solidFill>
                  <a:schemeClr val="accent1">
                    <a:lumMod val="75000"/>
                  </a:schemeClr>
                </a:solidFill>
                <a:latin charset="0" typeface="American Typewriter"/>
                <a:ea charset="0" typeface="American Typewriter"/>
                <a:cs charset="0" typeface="American Typewriter"/>
              </a:rPr>
              <a:t>init</a:t>
            </a:r>
            <a:r>
              <a:rPr dirty="0" lang="en-US" sz="1800">
                <a:solidFill>
                  <a:schemeClr val="accent1">
                    <a:lumMod val="75000"/>
                  </a:schemeClr>
                </a:solidFill>
                <a:latin charset="0" typeface="American Typewriter"/>
                <a:ea charset="0" typeface="American Typewriter"/>
                <a:cs charset="0" typeface="American Typewriter"/>
              </a:rPr>
              <a:t> = </a:t>
            </a:r>
            <a:r>
              <a:rPr dirty="0" err="1" lang="en-US" sz="1800">
                <a:solidFill>
                  <a:schemeClr val="accent1">
                    <a:lumMod val="75000"/>
                  </a:schemeClr>
                </a:solidFill>
                <a:latin charset="0" typeface="American Typewriter"/>
                <a:ea charset="0" typeface="American Typewriter"/>
                <a:cs charset="0" typeface="American Typewriter"/>
              </a:rPr>
              <a:t>tf.global_variables_initializer</a:t>
            </a:r>
            <a:r>
              <a:rPr dirty="0" lang="en-US" sz="1800">
                <a:solidFill>
                  <a:schemeClr val="accent1">
                    <a:lumMod val="75000"/>
                  </a:schemeClr>
                </a:solidFill>
                <a:latin charset="0" typeface="American Typewriter"/>
                <a:ea charset="0" typeface="American Typewriter"/>
                <a:cs charset="0" typeface="American Typewriter"/>
              </a:rPr>
              <a:t>()</a:t>
            </a:r>
          </a:p>
          <a:p>
            <a:pPr indent="0" marL="0">
              <a:buNone/>
            </a:pPr>
            <a:r>
              <a:rPr dirty="0" lang="en-US" sz="1800">
                <a:solidFill>
                  <a:schemeClr val="accent1">
                    <a:lumMod val="75000"/>
                  </a:schemeClr>
                </a:solidFill>
                <a:latin charset="0" typeface="American Typewriter"/>
                <a:ea charset="0" typeface="American Typewriter"/>
                <a:cs charset="0" typeface="American Typewriter"/>
              </a:rPr>
              <a:t>session = </a:t>
            </a:r>
            <a:r>
              <a:rPr dirty="0" err="1" lang="en-US" sz="1800">
                <a:solidFill>
                  <a:schemeClr val="accent1">
                    <a:lumMod val="75000"/>
                  </a:schemeClr>
                </a:solidFill>
                <a:latin charset="0" typeface="American Typewriter"/>
                <a:ea charset="0" typeface="American Typewriter"/>
                <a:cs charset="0" typeface="American Typewriter"/>
              </a:rPr>
              <a:t>tf.Session</a:t>
            </a:r>
            <a:r>
              <a:rPr dirty="0" lang="en-US" sz="1800">
                <a:solidFill>
                  <a:schemeClr val="accent1">
                    <a:lumMod val="75000"/>
                  </a:schemeClr>
                </a:solidFill>
                <a:latin charset="0" typeface="American Typewriter"/>
                <a:ea charset="0" typeface="American Typewriter"/>
                <a:cs charset="0" typeface="American Typewriter"/>
              </a:rPr>
              <a:t>()</a:t>
            </a:r>
          </a:p>
          <a:p>
            <a:pPr indent="0" marL="0">
              <a:buNone/>
            </a:pPr>
            <a:r>
              <a:rPr dirty="0" err="1" lang="en-US" sz="1800">
                <a:solidFill>
                  <a:schemeClr val="accent1">
                    <a:lumMod val="75000"/>
                  </a:schemeClr>
                </a:solidFill>
                <a:latin charset="0" typeface="American Typewriter"/>
                <a:ea charset="0" typeface="American Typewriter"/>
                <a:cs charset="0" typeface="American Typewriter"/>
              </a:rPr>
              <a:t>session.run</a:t>
            </a:r>
            <a:r>
              <a:rPr dirty="0" lang="en-US" sz="1800">
                <a:solidFill>
                  <a:schemeClr val="accent1">
                    <a:lumMod val="75000"/>
                  </a:schemeClr>
                </a:solidFill>
                <a:latin charset="0" typeface="American Typewriter"/>
                <a:ea charset="0" typeface="American Typewriter"/>
                <a:cs charset="0" typeface="American Typewriter"/>
              </a:rPr>
              <a:t>(</a:t>
            </a:r>
            <a:r>
              <a:rPr dirty="0" err="1" lang="en-US" sz="1800">
                <a:solidFill>
                  <a:schemeClr val="accent1">
                    <a:lumMod val="75000"/>
                  </a:schemeClr>
                </a:solidFill>
                <a:latin charset="0" typeface="American Typewriter"/>
                <a:ea charset="0" typeface="American Typewriter"/>
                <a:cs charset="0" typeface="American Typewriter"/>
              </a:rPr>
              <a:t>init</a:t>
            </a:r>
            <a:r>
              <a:rPr dirty="0" lang="en-US" sz="1800">
                <a:solidFill>
                  <a:schemeClr val="accent1">
                    <a:lumMod val="75000"/>
                  </a:schemeClr>
                </a:solidFill>
                <a:latin charset="0" typeface="American Typewriter"/>
                <a:ea charset="0" typeface="American Typewriter"/>
                <a:cs charset="0" typeface="American Typewriter"/>
              </a:rPr>
              <a:t>) </a:t>
            </a:r>
          </a:p>
          <a:p>
            <a:pPr indent="0" marL="0">
              <a:buNone/>
            </a:pPr>
            <a:r>
              <a:rPr dirty="0" lang="en-US" sz="1800">
                <a:solidFill>
                  <a:schemeClr val="accent1">
                    <a:lumMod val="75000"/>
                  </a:schemeClr>
                </a:solidFill>
                <a:latin charset="0" typeface="American Typewriter"/>
                <a:ea charset="0" typeface="American Typewriter"/>
                <a:cs charset="0" typeface="American Typewriter"/>
              </a:rPr>
              <a:t>print(</a:t>
            </a:r>
            <a:r>
              <a:rPr dirty="0" err="1" lang="en-US" sz="1800">
                <a:solidFill>
                  <a:schemeClr val="accent1">
                    <a:lumMod val="75000"/>
                  </a:schemeClr>
                </a:solidFill>
                <a:latin charset="0" typeface="American Typewriter"/>
                <a:ea charset="0" typeface="American Typewriter"/>
                <a:cs charset="0" typeface="American Typewriter"/>
              </a:rPr>
              <a:t>session.run</a:t>
            </a:r>
            <a:r>
              <a:rPr dirty="0" lang="en-US" sz="1800">
                <a:solidFill>
                  <a:schemeClr val="accent1">
                    <a:lumMod val="75000"/>
                  </a:schemeClr>
                </a:solidFill>
                <a:latin charset="0" typeface="American Typewriter"/>
                <a:ea charset="0" typeface="American Typewriter"/>
                <a:cs charset="0" typeface="American Typewriter"/>
              </a:rPr>
              <a:t>(w))</a:t>
            </a:r>
          </a:p>
          <a:p>
            <a:pPr indent="0" marL="0">
              <a:buNone/>
            </a:pPr>
            <a:endParaRPr dirty="0" lang="en-US" sz="1000">
              <a:solidFill>
                <a:schemeClr val="accent1">
                  <a:lumMod val="75000"/>
                </a:schemeClr>
              </a:solidFill>
              <a:latin charset="0" typeface="American Typewriter"/>
              <a:ea charset="0" typeface="American Typewriter"/>
              <a:cs charset="0" typeface="American Typewriter"/>
            </a:endParaRPr>
          </a:p>
          <a:p>
            <a:pPr indent="0" marL="0">
              <a:buNone/>
            </a:pPr>
            <a:r>
              <a:rPr dirty="0" lang="en-US" sz="1800">
                <a:solidFill>
                  <a:schemeClr val="accent1">
                    <a:lumMod val="75000"/>
                  </a:schemeClr>
                </a:solidFill>
                <a:latin charset="0" typeface="American Typewriter"/>
                <a:ea charset="0" typeface="American Typewriter"/>
                <a:cs charset="0" typeface="American Typewriter"/>
              </a:rPr>
              <a:t>for </a:t>
            </a:r>
            <a:r>
              <a:rPr dirty="0" err="1" lang="en-US" sz="1800">
                <a:solidFill>
                  <a:schemeClr val="accent1">
                    <a:lumMod val="75000"/>
                  </a:schemeClr>
                </a:solidFill>
                <a:latin charset="0" typeface="American Typewriter"/>
                <a:ea charset="0" typeface="American Typewriter"/>
                <a:cs charset="0" typeface="American Typewriter"/>
              </a:rPr>
              <a:t>i</a:t>
            </a:r>
            <a:r>
              <a:rPr dirty="0" lang="en-US" sz="1800">
                <a:solidFill>
                  <a:schemeClr val="accent1">
                    <a:lumMod val="75000"/>
                  </a:schemeClr>
                </a:solidFill>
                <a:latin charset="0" typeface="American Typewriter"/>
                <a:ea charset="0" typeface="American Typewriter"/>
                <a:cs charset="0" typeface="American Typewriter"/>
              </a:rPr>
              <a:t> in range(1000):</a:t>
            </a:r>
          </a:p>
          <a:p>
            <a:pPr indent="0" marL="0">
              <a:buNone/>
            </a:pPr>
            <a:r>
              <a:rPr dirty="0" lang="en-US" sz="1800">
                <a:solidFill>
                  <a:schemeClr val="accent1">
                    <a:lumMod val="75000"/>
                  </a:schemeClr>
                </a:solidFill>
                <a:latin charset="0" typeface="American Typewriter"/>
                <a:ea charset="0" typeface="American Typewriter"/>
                <a:cs charset="0" typeface="American Typewriter"/>
              </a:rPr>
              <a:t>     </a:t>
            </a:r>
            <a:r>
              <a:rPr dirty="0" err="1" lang="en-US" sz="1800">
                <a:solidFill>
                  <a:schemeClr val="accent1">
                    <a:lumMod val="75000"/>
                  </a:schemeClr>
                </a:solidFill>
                <a:latin charset="0" typeface="American Typewriter"/>
                <a:ea charset="0" typeface="American Typewriter"/>
                <a:cs charset="0" typeface="American Typewriter"/>
              </a:rPr>
              <a:t>session.run</a:t>
            </a:r>
            <a:r>
              <a:rPr dirty="0" lang="en-US" sz="1800">
                <a:solidFill>
                  <a:schemeClr val="accent1">
                    <a:lumMod val="75000"/>
                  </a:schemeClr>
                </a:solidFill>
                <a:latin charset="0" typeface="American Typewriter"/>
                <a:ea charset="0" typeface="American Typewriter"/>
                <a:cs charset="0" typeface="American Typewriter"/>
              </a:rPr>
              <a:t>(train, </a:t>
            </a:r>
            <a:r>
              <a:rPr dirty="0" err="1" lang="en-US" sz="1800">
                <a:solidFill>
                  <a:schemeClr val="accent1">
                    <a:lumMod val="75000"/>
                  </a:schemeClr>
                </a:solidFill>
                <a:latin charset="0" typeface="American Typewriter"/>
                <a:ea charset="0" typeface="American Typewriter"/>
                <a:cs charset="0" typeface="American Typewriter"/>
              </a:rPr>
              <a:t>feed_dict</a:t>
            </a:r>
            <a:r>
              <a:rPr dirty="0" lang="en-US" sz="1800">
                <a:solidFill>
                  <a:schemeClr val="accent1">
                    <a:lumMod val="75000"/>
                  </a:schemeClr>
                </a:solidFill>
                <a:latin charset="0" typeface="American Typewriter"/>
                <a:ea charset="0" typeface="American Typewriter"/>
                <a:cs charset="0" typeface="American Typewriter"/>
              </a:rPr>
              <a:t>={</a:t>
            </a:r>
            <a:r>
              <a:rPr dirty="0" err="1" lang="en-US" sz="1800">
                <a:solidFill>
                  <a:schemeClr val="accent1">
                    <a:lumMod val="75000"/>
                  </a:schemeClr>
                </a:solidFill>
                <a:latin charset="0" typeface="American Typewriter"/>
                <a:ea charset="0" typeface="American Typewriter"/>
                <a:cs charset="0" typeface="American Typewriter"/>
              </a:rPr>
              <a:t>x:coefficients</a:t>
            </a:r>
            <a:r>
              <a:rPr dirty="0" lang="en-US" sz="1800">
                <a:solidFill>
                  <a:schemeClr val="accent1">
                    <a:lumMod val="75000"/>
                  </a:schemeClr>
                </a:solidFill>
                <a:latin charset="0" typeface="American Typewriter"/>
                <a:ea charset="0" typeface="American Typewriter"/>
                <a:cs charset="0" typeface="American Typewriter"/>
              </a:rPr>
              <a:t>})</a:t>
            </a:r>
          </a:p>
          <a:p>
            <a:pPr indent="0" marL="0">
              <a:buNone/>
            </a:pPr>
            <a:r>
              <a:rPr dirty="0" lang="en-US" sz="1800">
                <a:solidFill>
                  <a:schemeClr val="accent1">
                    <a:lumMod val="75000"/>
                  </a:schemeClr>
                </a:solidFill>
                <a:latin charset="0" typeface="American Typewriter"/>
                <a:ea charset="0" typeface="American Typewriter"/>
                <a:cs charset="0" typeface="American Typewriter"/>
              </a:rPr>
              <a:t>print(</a:t>
            </a:r>
            <a:r>
              <a:rPr dirty="0" err="1" lang="en-US" sz="1800">
                <a:solidFill>
                  <a:schemeClr val="accent1">
                    <a:lumMod val="75000"/>
                  </a:schemeClr>
                </a:solidFill>
                <a:latin charset="0" typeface="American Typewriter"/>
                <a:ea charset="0" typeface="American Typewriter"/>
                <a:cs charset="0" typeface="American Typewriter"/>
              </a:rPr>
              <a:t>session.run</a:t>
            </a:r>
            <a:r>
              <a:rPr dirty="0" lang="en-US" sz="1800">
                <a:solidFill>
                  <a:schemeClr val="accent1">
                    <a:lumMod val="75000"/>
                  </a:schemeClr>
                </a:solidFill>
                <a:latin charset="0" typeface="American Typewriter"/>
                <a:ea charset="0" typeface="American Typewriter"/>
                <a:cs charset="0" typeface="American Typewriter"/>
              </a:rPr>
              <a:t>(w))</a:t>
            </a:r>
          </a:p>
          <a:p>
            <a:pPr indent="0" marL="0">
              <a:buNone/>
            </a:pPr>
            <a:endParaRPr dirty="0" lang="en-US" sz="1800">
              <a:solidFill>
                <a:schemeClr val="accent1">
                  <a:lumMod val="75000"/>
                </a:schemeClr>
              </a:solidFill>
              <a:latin charset="0" typeface="American Typewriter"/>
              <a:ea charset="0" typeface="American Typewriter"/>
              <a:cs charset="0" typeface="American Typewriter"/>
            </a:endParaRPr>
          </a:p>
          <a:p>
            <a:pPr indent="0" marL="0">
              <a:buNone/>
            </a:pPr>
            <a:endParaRPr dirty="0" lang="en-US" sz="1800">
              <a:solidFill>
                <a:schemeClr val="accent1">
                  <a:lumMod val="75000"/>
                </a:schemeClr>
              </a:solidFill>
              <a:latin charset="0" typeface="American Typewriter"/>
              <a:ea charset="0" typeface="American Typewriter"/>
              <a:cs charset="0" typeface="American Typewriter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63519" y="4362644"/>
            <a:ext cx="6096000" cy="1096710"/>
          </a:xfrm>
          <a:prstGeom prst="rect">
            <a:avLst/>
          </a:prstGeom>
        </p:spPr>
        <p:txBody>
          <a:bodyPr numCol="1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dirty="0" lang="en-US">
                <a:solidFill>
                  <a:schemeClr val="accent1">
                    <a:lumMod val="75000"/>
                  </a:schemeClr>
                </a:solidFill>
                <a:latin charset="0" typeface="American Typewriter"/>
                <a:ea charset="0" typeface="American Typewriter"/>
                <a:cs charset="0" typeface="American Typewriter"/>
              </a:rPr>
              <a:t>with </a:t>
            </a:r>
            <a:r>
              <a:rPr dirty="0" err="1" lang="en-US">
                <a:solidFill>
                  <a:schemeClr val="accent1">
                    <a:lumMod val="75000"/>
                  </a:schemeClr>
                </a:solidFill>
                <a:latin charset="0" typeface="American Typewriter"/>
                <a:ea charset="0" typeface="American Typewriter"/>
                <a:cs charset="0" typeface="American Typewriter"/>
              </a:rPr>
              <a:t>tf.Session</a:t>
            </a:r>
            <a:r>
              <a:rPr dirty="0" lang="en-US">
                <a:solidFill>
                  <a:schemeClr val="accent1">
                    <a:lumMod val="75000"/>
                  </a:schemeClr>
                </a:solidFill>
                <a:latin charset="0" typeface="American Typewriter"/>
                <a:ea charset="0" typeface="American Typewriter"/>
                <a:cs charset="0" typeface="American Typewriter"/>
              </a:rPr>
              <a:t>() as session:                       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dirty="0" lang="en-US">
                <a:solidFill>
                  <a:schemeClr val="accent1">
                    <a:lumMod val="75000"/>
                  </a:schemeClr>
                </a:solidFill>
                <a:latin charset="0" typeface="American Typewriter"/>
                <a:ea charset="0" typeface="American Typewriter"/>
                <a:cs charset="0" typeface="American Typewriter"/>
              </a:rPr>
              <a:t>    </a:t>
            </a:r>
            <a:r>
              <a:rPr dirty="0" err="1" lang="en-US">
                <a:solidFill>
                  <a:schemeClr val="accent1">
                    <a:lumMod val="75000"/>
                  </a:schemeClr>
                </a:solidFill>
                <a:latin charset="0" typeface="American Typewriter"/>
                <a:ea charset="0" typeface="American Typewriter"/>
                <a:cs charset="0" typeface="American Typewriter"/>
              </a:rPr>
              <a:t>session.run</a:t>
            </a:r>
            <a:r>
              <a:rPr dirty="0" lang="en-US">
                <a:solidFill>
                  <a:schemeClr val="accent1">
                    <a:lumMod val="75000"/>
                  </a:schemeClr>
                </a:solidFill>
                <a:latin charset="0" typeface="American Typewriter"/>
                <a:ea charset="0" typeface="American Typewriter"/>
                <a:cs charset="0" typeface="American Typewriter"/>
              </a:rPr>
              <a:t>(</a:t>
            </a:r>
            <a:r>
              <a:rPr dirty="0" err="1" lang="en-US">
                <a:solidFill>
                  <a:schemeClr val="accent1">
                    <a:lumMod val="75000"/>
                  </a:schemeClr>
                </a:solidFill>
                <a:latin charset="0" typeface="American Typewriter"/>
                <a:ea charset="0" typeface="American Typewriter"/>
                <a:cs charset="0" typeface="American Typewriter"/>
              </a:rPr>
              <a:t>init</a:t>
            </a:r>
            <a:r>
              <a:rPr dirty="0" lang="en-US">
                <a:solidFill>
                  <a:schemeClr val="accent1">
                    <a:lumMod val="75000"/>
                  </a:schemeClr>
                </a:solidFill>
                <a:latin charset="0" typeface="American Typewriter"/>
                <a:ea charset="0" typeface="American Typewriter"/>
                <a:cs charset="0" typeface="American Typewriter"/>
              </a:rPr>
              <a:t>)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>
                <a:solidFill>
                  <a:schemeClr val="accent1">
                    <a:lumMod val="75000"/>
                  </a:schemeClr>
                </a:solidFill>
                <a:latin charset="0" typeface="American Typewriter"/>
                <a:ea charset="0" typeface="American Typewriter"/>
                <a:cs charset="0" typeface="American Typewriter"/>
              </a:rPr>
              <a:t>    print</a:t>
            </a:r>
            <a:r>
              <a:rPr dirty="0" lang="en-US">
                <a:solidFill>
                  <a:schemeClr val="accent1">
                    <a:lumMod val="75000"/>
                  </a:schemeClr>
                </a:solidFill>
                <a:latin charset="0" typeface="American Typewriter"/>
                <a:ea charset="0" typeface="American Typewriter"/>
                <a:cs charset="0" typeface="American Typewriter"/>
              </a:rPr>
              <a:t>(</a:t>
            </a:r>
            <a:r>
              <a:rPr dirty="0" err="1" lang="en-US">
                <a:solidFill>
                  <a:schemeClr val="accent1">
                    <a:lumMod val="75000"/>
                  </a:schemeClr>
                </a:solidFill>
                <a:latin charset="0" typeface="American Typewriter"/>
                <a:ea charset="0" typeface="American Typewriter"/>
                <a:cs charset="0" typeface="American Typewriter"/>
              </a:rPr>
              <a:t>session.run</a:t>
            </a:r>
            <a:r>
              <a:rPr dirty="0" lang="en-US">
                <a:solidFill>
                  <a:schemeClr val="accent1">
                    <a:lumMod val="75000"/>
                  </a:schemeClr>
                </a:solidFill>
                <a:latin charset="0" typeface="American Typewriter"/>
                <a:ea charset="0" typeface="American Typewriter"/>
                <a:cs charset="0" typeface="American Typewriter"/>
              </a:rPr>
              <a:t>(w))</a:t>
            </a:r>
          </a:p>
        </p:txBody>
      </p:sp>
      <p:pic>
        <p:nvPicPr>
          <p:cNvPr id="6" name="Ink 5">
            <a:extLst>
              <a:ext uri="{FF2B5EF4-FFF2-40B4-BE49-F238E27FC236}">
                <a16:creationId xmlns:a16="http://schemas.microsoft.com/office/drawing/2014/main" id="{1AF32D83-2250-4751-A192-8D6825B38BE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1595" y="357581"/>
            <a:ext cx="11518868" cy="525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38066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2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panose="020F0502020204030204"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panose="020F0502020204030204"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Company/>
  <Words>38</Words>
  <Paragraphs>24</Paragraphs>
  <Slides>3</Slides>
  <Notes>0</Notes>
  <TotalTime>3137</TotalTime>
  <HiddenSlides>0</HiddenSlides>
  <MMClips>0</MMClips>
  <ScaleCrop>false</ScaleCrop>
  <HeadingPairs>
    <vt:vector baseType="variant" size="6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9">
      <vt:lpstr>American Typewriter</vt:lpstr>
      <vt:lpstr>Arial</vt:lpstr>
      <vt:lpstr>Calibri</vt:lpstr>
      <vt:lpstr>Calibri Light</vt:lpstr>
      <vt:lpstr>Century Schoolbook</vt:lpstr>
      <vt:lpstr>Office Theme</vt:lpstr>
      <vt:lpstr>Programming Frameworks</vt:lpstr>
      <vt:lpstr>Motivating problem</vt:lpstr>
      <vt:lpstr>Code example</vt:lpstr>
    </vt:vector>
  </TitlesOfParts>
  <LinksUpToDate>false</LinksUpToDate>
  <SharedDoc>false</SharedDoc>
  <HyperlinksChanged>false</HyperlinksChanged>
  <Application>Microsoft Office PowerPoint</Application>
  <AppVersion>16.0000</AppVersion>
  <PresentationFormat>Widescreen</PresentationFormat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2017-07-10T20:19:53Z</dcterms:created>
  <dc:creator>Younes Bensouda Mourri</dc:creator>
  <cp:lastModifiedBy>Andrew Ng</cp:lastModifiedBy>
  <dcterms:modified xsi:type="dcterms:W3CDTF">2017-07-25T02:36:33Z</dcterms:modified>
  <cp:revision>120</cp:revision>
  <dc:title>Setting up your  ML application</dc:title>
</cp:coreProperties>
</file>