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7" r:id="rId1"/>
    <p:sldMasterId id="2147483683" r:id="rId2"/>
  </p:sldMasterIdLst>
  <p:notesMasterIdLst>
    <p:notesMasterId r:id="rId36"/>
  </p:notesMasterIdLst>
  <p:handoutMasterIdLst>
    <p:handoutMasterId r:id="rId37"/>
  </p:handoutMasterIdLst>
  <p:sldIdLst>
    <p:sldId id="369" r:id="rId3"/>
    <p:sldId id="371" r:id="rId4"/>
    <p:sldId id="419" r:id="rId5"/>
    <p:sldId id="387" r:id="rId6"/>
    <p:sldId id="372" r:id="rId7"/>
    <p:sldId id="375" r:id="rId8"/>
    <p:sldId id="376" r:id="rId9"/>
    <p:sldId id="377" r:id="rId10"/>
    <p:sldId id="378" r:id="rId11"/>
    <p:sldId id="379" r:id="rId12"/>
    <p:sldId id="380" r:id="rId13"/>
    <p:sldId id="384" r:id="rId14"/>
    <p:sldId id="385" r:id="rId15"/>
    <p:sldId id="396" r:id="rId16"/>
    <p:sldId id="418" r:id="rId17"/>
    <p:sldId id="390" r:id="rId18"/>
    <p:sldId id="401" r:id="rId19"/>
    <p:sldId id="404" r:id="rId20"/>
    <p:sldId id="398" r:id="rId21"/>
    <p:sldId id="395" r:id="rId22"/>
    <p:sldId id="402" r:id="rId23"/>
    <p:sldId id="408" r:id="rId24"/>
    <p:sldId id="420" r:id="rId25"/>
    <p:sldId id="421" r:id="rId26"/>
    <p:sldId id="422" r:id="rId27"/>
    <p:sldId id="426" r:id="rId28"/>
    <p:sldId id="423" r:id="rId29"/>
    <p:sldId id="427" r:id="rId30"/>
    <p:sldId id="424" r:id="rId31"/>
    <p:sldId id="428" r:id="rId32"/>
    <p:sldId id="431" r:id="rId33"/>
    <p:sldId id="430" r:id="rId34"/>
    <p:sldId id="432" r:id="rId35"/>
  </p:sldIdLst>
  <p:sldSz cx="9144000" cy="5143500" type="screen16x9"/>
  <p:notesSz cx="6856413" cy="9083675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9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46"/>
    <a:srgbClr val="000050"/>
    <a:srgbClr val="006699"/>
    <a:srgbClr val="993366"/>
    <a:srgbClr val="000000"/>
    <a:srgbClr val="5F5F5F"/>
    <a:srgbClr val="777777"/>
    <a:srgbClr val="008080"/>
    <a:srgbClr val="0099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73"/>
    <p:restoredTop sz="89331" autoAdjust="0"/>
  </p:normalViewPr>
  <p:slideViewPr>
    <p:cSldViewPr snapToGrid="0">
      <p:cViewPr varScale="1">
        <p:scale>
          <a:sx n="135" d="100"/>
          <a:sy n="135" d="100"/>
        </p:scale>
        <p:origin x="546" y="114"/>
      </p:cViewPr>
      <p:guideLst>
        <p:guide orient="horz" pos="3129"/>
        <p:guide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8.xml"/><Relationship Id="rId3" Type="http://schemas.openxmlformats.org/officeDocument/2006/relationships/slide" Target="slides/slide6.xml"/><Relationship Id="rId7" Type="http://schemas.openxmlformats.org/officeDocument/2006/relationships/slide" Target="slides/slide17.xml"/><Relationship Id="rId2" Type="http://schemas.openxmlformats.org/officeDocument/2006/relationships/slide" Target="slides/slide5.xml"/><Relationship Id="rId1" Type="http://schemas.openxmlformats.org/officeDocument/2006/relationships/slide" Target="slides/slide4.xml"/><Relationship Id="rId6" Type="http://schemas.openxmlformats.org/officeDocument/2006/relationships/slide" Target="slides/slide16.xml"/><Relationship Id="rId11" Type="http://schemas.openxmlformats.org/officeDocument/2006/relationships/slide" Target="slides/slide21.xml"/><Relationship Id="rId5" Type="http://schemas.openxmlformats.org/officeDocument/2006/relationships/slide" Target="slides/slide15.xml"/><Relationship Id="rId10" Type="http://schemas.openxmlformats.org/officeDocument/2006/relationships/slide" Target="slides/slide20.xml"/><Relationship Id="rId4" Type="http://schemas.openxmlformats.org/officeDocument/2006/relationships/slide" Target="slides/slide14.xml"/><Relationship Id="rId9" Type="http://schemas.openxmlformats.org/officeDocument/2006/relationships/slide" Target="slides/slide1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80163" y="8693150"/>
            <a:ext cx="406400" cy="298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135" tIns="44277" rIns="90135" bIns="44277" anchor="ctr">
            <a:spAutoFit/>
          </a:bodyPr>
          <a:lstStyle/>
          <a:p>
            <a:pPr algn="r" defTabSz="911225"/>
            <a:fld id="{9246DEC2-B2BA-47D9-9562-347FCF1F1BC6}" type="slidenum">
              <a:rPr lang="en-US" sz="1400">
                <a:effectLst/>
              </a:rPr>
              <a:pPr algn="r" defTabSz="911225"/>
              <a:t>‹#›</a:t>
            </a:fld>
            <a:endParaRPr lang="en-US" sz="14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68964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14825"/>
            <a:ext cx="5027613" cy="40878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135" tIns="44277" rIns="90135" bIns="442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0"/>
            <a:r>
              <a:rPr lang="en-US"/>
              <a:t>Second Level</a:t>
            </a:r>
          </a:p>
          <a:p>
            <a:pPr lvl="0"/>
            <a:r>
              <a:rPr lang="en-US"/>
              <a:t>Third Level</a:t>
            </a:r>
          </a:p>
          <a:p>
            <a:pPr lvl="0"/>
            <a:r>
              <a:rPr lang="en-US"/>
              <a:t>Fourth Level</a:t>
            </a:r>
          </a:p>
          <a:p>
            <a:pPr lvl="0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12750" y="687388"/>
            <a:ext cx="6030913" cy="33940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80163" y="8693150"/>
            <a:ext cx="406400" cy="298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135" tIns="44277" rIns="90135" bIns="44277" anchor="ctr">
            <a:spAutoFit/>
          </a:bodyPr>
          <a:lstStyle/>
          <a:p>
            <a:pPr algn="r" defTabSz="911225"/>
            <a:fld id="{77C4EAF1-2602-4D9E-8C1A-4F64E0ABD10D}" type="slidenum">
              <a:rPr lang="en-US" sz="1400">
                <a:effectLst/>
              </a:rPr>
              <a:pPr algn="r" defTabSz="911225"/>
              <a:t>‹#›</a:t>
            </a:fld>
            <a:endParaRPr lang="en-US" sz="14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343426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687388"/>
            <a:ext cx="6030913" cy="3394075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678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687388"/>
            <a:ext cx="6030913" cy="3394075"/>
          </a:xfrm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809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687388"/>
            <a:ext cx="6030913" cy="3394075"/>
          </a:xfrm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140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687388"/>
            <a:ext cx="6030913" cy="3394075"/>
          </a:xfrm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83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687388"/>
            <a:ext cx="6030913" cy="3394075"/>
          </a:xfrm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4127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687388"/>
            <a:ext cx="6030913" cy="3394075"/>
          </a:xfrm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5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687388"/>
            <a:ext cx="6030913" cy="3394075"/>
          </a:xfrm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856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779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687388"/>
            <a:ext cx="6030913" cy="3394075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223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687388"/>
            <a:ext cx="6030913" cy="3394075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227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687388"/>
            <a:ext cx="6030913" cy="3394075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79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687388"/>
            <a:ext cx="6030913" cy="3394075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90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687388"/>
            <a:ext cx="6030913" cy="3394075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404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687388"/>
            <a:ext cx="6030913" cy="3394075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76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687388"/>
            <a:ext cx="6030913" cy="3394075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455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687388"/>
            <a:ext cx="6030913" cy="3394075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637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687388"/>
            <a:ext cx="6030913" cy="3394075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704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687388"/>
            <a:ext cx="6030913" cy="3394075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044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687388"/>
            <a:ext cx="6030913" cy="3394075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09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687388"/>
            <a:ext cx="6030913" cy="3394075"/>
          </a:xfrm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21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687388"/>
            <a:ext cx="6030913" cy="3394075"/>
          </a:xfrm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53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687388"/>
            <a:ext cx="6030913" cy="3394075"/>
          </a:xfrm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75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219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81038"/>
            <a:ext cx="6056313" cy="3406775"/>
          </a:xfrm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14825"/>
            <a:ext cx="5484813" cy="40878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47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687388"/>
            <a:ext cx="6030913" cy="3394075"/>
          </a:xfrm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85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687388"/>
            <a:ext cx="6030913" cy="3394075"/>
          </a:xfrm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2"/>
          <p:cNvGrpSpPr>
            <a:grpSpLocks/>
          </p:cNvGrpSpPr>
          <p:nvPr/>
        </p:nvGrpSpPr>
        <p:grpSpPr bwMode="auto">
          <a:xfrm>
            <a:off x="0" y="0"/>
            <a:ext cx="9144000" cy="5143500"/>
            <a:chOff x="0" y="0"/>
            <a:chExt cx="5760" cy="4320"/>
          </a:xfrm>
        </p:grpSpPr>
        <p:sp>
          <p:nvSpPr>
            <p:cNvPr id="20483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0484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20485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0486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20487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20488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20489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20490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20491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20492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20493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20494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20495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20496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0497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0498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CDEC0B4-8E2F-4993-B373-18272A92C15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49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371600"/>
            <a:ext cx="6019800" cy="165735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2050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3200400"/>
            <a:ext cx="6019800" cy="13144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8702F6-2A6F-4BDF-9080-23D1ABF8897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21879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42900"/>
            <a:ext cx="2057400" cy="4057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42900"/>
            <a:ext cx="6019800" cy="4057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56667E-F150-48EC-8071-2E412474D12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33455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10287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485900"/>
            <a:ext cx="8229600" cy="2914650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1242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fld id="{6DC4BA1D-4F90-4ABA-A76D-69A1BA5E1E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457200" y="4683919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936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10287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85900"/>
            <a:ext cx="4038600" cy="2914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85900"/>
            <a:ext cx="4038600" cy="1400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000375"/>
            <a:ext cx="4038600" cy="1400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fld id="{D3DCE2EA-1862-4BE9-8EA7-7151F953A0C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2"/>
          </p:nvPr>
        </p:nvSpPr>
        <p:spPr>
          <a:xfrm>
            <a:off x="457200" y="4683919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95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10287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85900"/>
            <a:ext cx="4038600" cy="2914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5900"/>
            <a:ext cx="4038600" cy="2914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fld id="{D59190CE-B187-44EE-BB4F-DE8B9630536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4683919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80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9292"/>
            <a:ext cx="7772400" cy="6107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7388" y="828675"/>
            <a:ext cx="7886700" cy="3482579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2"/>
          <p:cNvGrpSpPr>
            <a:grpSpLocks/>
          </p:cNvGrpSpPr>
          <p:nvPr/>
        </p:nvGrpSpPr>
        <p:grpSpPr bwMode="auto">
          <a:xfrm>
            <a:off x="0" y="0"/>
            <a:ext cx="9144000" cy="5143500"/>
            <a:chOff x="0" y="0"/>
            <a:chExt cx="5760" cy="4320"/>
          </a:xfrm>
        </p:grpSpPr>
        <p:sp>
          <p:nvSpPr>
            <p:cNvPr id="20483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0484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20485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0486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20487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20488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20489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20490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20491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20492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20493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20494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20495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20496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20497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20498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CDEC0B4-8E2F-4993-B373-18272A92C1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49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371600"/>
            <a:ext cx="6019800" cy="165735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2050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3200400"/>
            <a:ext cx="6019800" cy="13144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905625" y="4624388"/>
            <a:ext cx="2133600" cy="3429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fld id="{3FE9D929-5C65-4218-ACEF-9FB7E9C720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646450"/>
      </p:ext>
    </p:extLst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15150" y="4624388"/>
            <a:ext cx="2133600" cy="3429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fld id="{0AE97DC2-F23A-4436-90E9-49254AD2AC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72543"/>
      </p:ext>
    </p:extLst>
  </p:cSld>
  <p:clrMapOvr>
    <a:masterClrMapping/>
  </p:clrMapOvr>
  <p:transition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5900"/>
            <a:ext cx="4038600" cy="2914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5900"/>
            <a:ext cx="4038600" cy="2914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905625" y="4624388"/>
            <a:ext cx="2133600" cy="3429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fld id="{BB92D1AA-F153-454A-8D96-BE4F3FFC88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95251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8C2635-4D62-4FF5-8E18-FABD367A6C2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46450"/>
      </p:ext>
    </p:extLst>
  </p:cSld>
  <p:clrMapOvr>
    <a:masterClrMapping/>
  </p:clrMapOvr>
  <p:transition>
    <p:zo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934200" y="4624388"/>
            <a:ext cx="2133600" cy="3429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fld id="{588791F5-B661-4E5F-BAFE-872D121BF7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77847"/>
      </p:ext>
    </p:extLst>
  </p:cSld>
  <p:clrMapOvr>
    <a:masterClrMapping/>
  </p:clrMapOvr>
  <p:transition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371475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877050" y="4624388"/>
            <a:ext cx="2133600" cy="3429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fld id="{F3BE1295-E465-4F1C-8F89-D992C98B6B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58571"/>
      </p:ext>
    </p:extLst>
  </p:cSld>
  <p:clrMapOvr>
    <a:masterClrMapping/>
  </p:clrMapOvr>
  <p:transition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085BF61-D684-4EBB-823C-68500967B0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09471"/>
      </p:ext>
    </p:extLst>
  </p:cSld>
  <p:clrMapOvr>
    <a:masterClrMapping/>
  </p:clrMapOvr>
  <p:transition>
    <p:zo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8D1FCE8-3D89-495C-8FE3-5DD5395219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900937"/>
      </p:ext>
    </p:extLst>
  </p:cSld>
  <p:clrMapOvr>
    <a:masterClrMapping/>
  </p:clrMapOvr>
  <p:transition>
    <p:zo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CF8EF13-B3E1-4883-BCAF-E5A653A427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64948"/>
      </p:ext>
    </p:extLst>
  </p:cSld>
  <p:clrMapOvr>
    <a:masterClrMapping/>
  </p:clrMapOvr>
  <p:transition>
    <p:zo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8702F6-2A6F-4BDF-9080-23D1ABF889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21879"/>
      </p:ext>
    </p:extLst>
  </p:cSld>
  <p:clrMapOvr>
    <a:masterClrMapping/>
  </p:clrMapOvr>
  <p:transition>
    <p:zo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42900"/>
            <a:ext cx="2057400" cy="4057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42900"/>
            <a:ext cx="6019800" cy="4057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56667E-F150-48EC-8071-2E412474D1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33455"/>
      </p:ext>
    </p:extLst>
  </p:cSld>
  <p:clrMapOvr>
    <a:masterClrMapping/>
  </p:clrMapOvr>
  <p:transition>
    <p:zo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10287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485900"/>
            <a:ext cx="8229600" cy="2914650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1242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fld id="{6DC4BA1D-4F90-4ABA-A76D-69A1BA5E1E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457200" y="4683919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936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10287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85900"/>
            <a:ext cx="4038600" cy="2914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85900"/>
            <a:ext cx="4038600" cy="1400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000375"/>
            <a:ext cx="4038600" cy="1400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fld id="{D3DCE2EA-1862-4BE9-8EA7-7151F953A0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2"/>
          </p:nvPr>
        </p:nvSpPr>
        <p:spPr>
          <a:xfrm>
            <a:off x="457200" y="4683919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95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10287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85900"/>
            <a:ext cx="4038600" cy="2914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5900"/>
            <a:ext cx="4038600" cy="2914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fld id="{D59190CE-B187-44EE-BB4F-DE8B963053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4683919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8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E97DC2-F23A-4436-90E9-49254AD2AC5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72543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5900"/>
            <a:ext cx="4038600" cy="2914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5900"/>
            <a:ext cx="4038600" cy="2914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92D1AA-F153-454A-8D96-BE4F3FFC88A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95251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88791F5-B661-4E5F-BAFE-872D121BF78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77847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323850"/>
            <a:ext cx="8229600" cy="4191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877050" y="4624388"/>
            <a:ext cx="2133600" cy="3429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fld id="{F3BE1295-E465-4F1C-8F89-D992C98B6B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58571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6934200" y="4624388"/>
            <a:ext cx="2133600" cy="3429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fld id="{B085BF61-D684-4EBB-823C-68500967B0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09471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8D1FCE8-3D89-495C-8FE3-5DD5395219F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900937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CF8EF13-B3E1-4883-BCAF-E5A653A427B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64948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6300"/>
            <a:ext cx="2133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3FE9D929-5C65-4218-ACEF-9FB7E9C72001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0" y="0"/>
            <a:ext cx="9144000" cy="409575"/>
            <a:chOff x="0" y="0"/>
            <a:chExt cx="5760" cy="344"/>
          </a:xfrm>
        </p:grpSpPr>
        <p:sp>
          <p:nvSpPr>
            <p:cNvPr id="1946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946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946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1946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1946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946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1946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946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946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947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42900"/>
            <a:ext cx="82296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947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5900"/>
            <a:ext cx="8229600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47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</p:sldLayoutIdLst>
  <p:transition>
    <p:zoom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6300"/>
            <a:ext cx="2133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3FE9D929-5C65-4218-ACEF-9FB7E9C7200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0" y="0"/>
            <a:ext cx="9144000" cy="409575"/>
            <a:chOff x="0" y="0"/>
            <a:chExt cx="5760" cy="344"/>
          </a:xfrm>
        </p:grpSpPr>
        <p:sp>
          <p:nvSpPr>
            <p:cNvPr id="1946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946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946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1946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1946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946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1946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946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946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947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42900"/>
            <a:ext cx="82296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947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5900"/>
            <a:ext cx="8229600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47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</p:sldLayoutIdLst>
  <p:transition>
    <p:zoom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1250" y="1428750"/>
            <a:ext cx="6019800" cy="165735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Probability Concepts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767013" y="3086100"/>
            <a:ext cx="637698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 b="1" kern="1200" dirty="0">
                <a:solidFill>
                  <a:schemeClr val="tx1"/>
                </a:solidFill>
                <a:effectLst/>
              </a:rPr>
              <a:t>Class 1 (Part 1):</a:t>
            </a:r>
          </a:p>
          <a:p>
            <a:r>
              <a:rPr lang="en-US" sz="2800" b="1" kern="1200" dirty="0">
                <a:solidFill>
                  <a:schemeClr val="tx1"/>
                </a:solidFill>
                <a:effectLst/>
              </a:rPr>
              <a:t>Introduction, Rules, &amp; Relationships</a:t>
            </a:r>
            <a:endParaRPr lang="en-US" sz="3200" kern="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13437946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"/>
          <p:cNvSpPr>
            <a:spLocks noChangeArrowheads="1"/>
          </p:cNvSpPr>
          <p:nvPr/>
        </p:nvSpPr>
        <p:spPr bwMode="gray">
          <a:xfrm>
            <a:off x="1597024" y="3529129"/>
            <a:ext cx="5006976" cy="430887"/>
          </a:xfrm>
          <a:prstGeom prst="chevron">
            <a:avLst>
              <a:gd name="adj" fmla="val 16468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 w="38100">
            <a:solidFill>
              <a:srgbClr val="EAEAEA"/>
            </a:solidFill>
            <a:miter lim="800000"/>
            <a:headEnd/>
            <a:tailEnd/>
          </a:ln>
          <a:effectLst>
            <a:outerShdw dist="109250" dir="3267739" algn="ctr" rotWithShape="0">
              <a:schemeClr val="bg2">
                <a:alpha val="50000"/>
              </a:schemeClr>
            </a:outerShdw>
          </a:effec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3" name="AutoShape 4"/>
          <p:cNvSpPr>
            <a:spLocks noChangeArrowheads="1"/>
          </p:cNvSpPr>
          <p:nvPr/>
        </p:nvSpPr>
        <p:spPr bwMode="gray">
          <a:xfrm>
            <a:off x="898524" y="2856029"/>
            <a:ext cx="4371975" cy="430887"/>
          </a:xfrm>
          <a:prstGeom prst="chevron">
            <a:avLst>
              <a:gd name="adj" fmla="val 17842"/>
            </a:avLst>
          </a:prstGeom>
          <a:gradFill rotWithShape="1">
            <a:gsLst>
              <a:gs pos="84000">
                <a:schemeClr val="accent5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38100">
            <a:solidFill>
              <a:srgbClr val="EAEAEA"/>
            </a:solidFill>
            <a:miter lim="800000"/>
            <a:headEnd/>
            <a:tailEnd/>
          </a:ln>
          <a:effectLst>
            <a:outerShdw dist="109250" dir="3267739" algn="ctr" rotWithShape="0">
              <a:schemeClr val="bg2">
                <a:alpha val="50000"/>
              </a:schemeClr>
            </a:outerShdw>
          </a:effec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gray">
          <a:xfrm>
            <a:off x="339725" y="2221029"/>
            <a:ext cx="3952876" cy="430887"/>
          </a:xfrm>
          <a:prstGeom prst="chevron">
            <a:avLst>
              <a:gd name="adj" fmla="val 17842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0" scaled="1"/>
          </a:gradFill>
          <a:ln w="38100">
            <a:solidFill>
              <a:srgbClr val="EAEAEA"/>
            </a:solidFill>
            <a:miter lim="800000"/>
            <a:headEnd/>
            <a:tailEnd/>
          </a:ln>
          <a:effectLst>
            <a:outerShdw dist="109250" dir="3267739" algn="ctr" rotWithShape="0">
              <a:schemeClr val="bg2">
                <a:alpha val="50000"/>
              </a:schemeClr>
            </a:outerShdw>
          </a:effec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542924" y="2214223"/>
            <a:ext cx="3660776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>
                <a:effectLst/>
                <a:latin typeface="Arial" pitchFamily="34" charset="0"/>
                <a:cs typeface="Arial" pitchFamily="34" charset="0"/>
              </a:rPr>
              <a:t>P (Passing and Failing) = 0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1177924" y="2843668"/>
            <a:ext cx="3394076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>
                <a:effectLst/>
                <a:latin typeface="Arial" pitchFamily="34" charset="0"/>
                <a:cs typeface="Arial" pitchFamily="34" charset="0"/>
              </a:rPr>
              <a:t>P(Heads and Tails)=0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1876424" y="3485813"/>
            <a:ext cx="4676776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>
                <a:effectLst/>
                <a:latin typeface="Arial" pitchFamily="34" charset="0"/>
                <a:cs typeface="Arial" pitchFamily="34" charset="0"/>
              </a:rPr>
              <a:t>P(Win Lottery and Lose Lottery)=0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428625" y="258367"/>
            <a:ext cx="8016875" cy="61079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 dirty="0">
                <a:effectLst/>
              </a:rPr>
              <a:t>1. Mutually Exclusive</a:t>
            </a:r>
            <a:endParaRPr lang="en-US" sz="2400" dirty="0">
              <a:effectLst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85BF61-D684-4EBB-823C-68500967B0B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127000" y="1044667"/>
            <a:ext cx="8559799" cy="809533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sz="2400" dirty="0">
                <a:effectLst/>
              </a:rPr>
              <a:t>Both events cannot occur simultaneously;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>
                <a:effectLst/>
              </a:rPr>
              <a:t>The probability that two events happen together equals 0</a:t>
            </a:r>
          </a:p>
        </p:txBody>
      </p:sp>
    </p:spTree>
    <p:extLst>
      <p:ext uri="{BB962C8B-B14F-4D97-AF65-F5344CB8AC3E}">
        <p14:creationId xmlns:p14="http://schemas.microsoft.com/office/powerpoint/2010/main" val="309846301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2716213" y="4686300"/>
            <a:ext cx="2809875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200" dirty="0">
                <a:effectLst/>
              </a:rPr>
              <a:t>A or A- are not collectively exhaustive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4337" y="323017"/>
            <a:ext cx="65293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effectLst/>
                <a:latin typeface="Arial" pitchFamily="34" charset="0"/>
                <a:cs typeface="Arial" pitchFamily="34" charset="0"/>
              </a:rPr>
              <a:t>2. Collectively Exhaustive</a:t>
            </a:r>
            <a:endParaRPr lang="en-US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85BF61-D684-4EBB-823C-68500967B0B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6" name="AutoShape 3"/>
          <p:cNvSpPr>
            <a:spLocks noChangeArrowheads="1"/>
          </p:cNvSpPr>
          <p:nvPr/>
        </p:nvSpPr>
        <p:spPr bwMode="gray">
          <a:xfrm>
            <a:off x="1379537" y="3362361"/>
            <a:ext cx="5006976" cy="430887"/>
          </a:xfrm>
          <a:prstGeom prst="chevron">
            <a:avLst>
              <a:gd name="adj" fmla="val 16468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 w="38100">
            <a:solidFill>
              <a:srgbClr val="EAEAEA"/>
            </a:solidFill>
            <a:miter lim="800000"/>
            <a:headEnd/>
            <a:tailEnd/>
          </a:ln>
          <a:effectLst>
            <a:outerShdw dist="109250" dir="3267739" algn="ctr" rotWithShape="0">
              <a:schemeClr val="bg2">
                <a:alpha val="50000"/>
              </a:schemeClr>
            </a:outerShdw>
          </a:effec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7" name="AutoShape 4"/>
          <p:cNvSpPr>
            <a:spLocks noChangeArrowheads="1"/>
          </p:cNvSpPr>
          <p:nvPr/>
        </p:nvSpPr>
        <p:spPr bwMode="gray">
          <a:xfrm>
            <a:off x="769937" y="2751871"/>
            <a:ext cx="4371975" cy="430887"/>
          </a:xfrm>
          <a:prstGeom prst="chevron">
            <a:avLst>
              <a:gd name="adj" fmla="val 17842"/>
            </a:avLst>
          </a:prstGeom>
          <a:gradFill rotWithShape="1">
            <a:gsLst>
              <a:gs pos="84000">
                <a:schemeClr val="accent5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38100">
            <a:solidFill>
              <a:srgbClr val="EAEAEA"/>
            </a:solidFill>
            <a:miter lim="800000"/>
            <a:headEnd/>
            <a:tailEnd/>
          </a:ln>
          <a:effectLst>
            <a:outerShdw dist="109250" dir="3267739" algn="ctr" rotWithShape="0">
              <a:schemeClr val="bg2">
                <a:alpha val="50000"/>
              </a:schemeClr>
            </a:outerShdw>
          </a:effec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gray">
          <a:xfrm>
            <a:off x="414337" y="2110065"/>
            <a:ext cx="3952876" cy="430887"/>
          </a:xfrm>
          <a:prstGeom prst="chevron">
            <a:avLst>
              <a:gd name="adj" fmla="val 17842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0" scaled="1"/>
          </a:gradFill>
          <a:ln w="38100">
            <a:solidFill>
              <a:srgbClr val="EAEAEA"/>
            </a:solidFill>
            <a:miter lim="800000"/>
            <a:headEnd/>
            <a:tailEnd/>
          </a:ln>
          <a:effectLst>
            <a:outerShdw dist="109250" dir="3267739" algn="ctr" rotWithShape="0">
              <a:schemeClr val="bg2">
                <a:alpha val="50000"/>
              </a:schemeClr>
            </a:outerShdw>
          </a:effec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414337" y="2110065"/>
            <a:ext cx="3660776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>
                <a:effectLst/>
                <a:latin typeface="Arial" pitchFamily="34" charset="0"/>
                <a:cs typeface="Arial" pitchFamily="34" charset="0"/>
              </a:rPr>
              <a:t>P (Passing or Failing) = 1</a:t>
            </a: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973137" y="2726810"/>
            <a:ext cx="3394076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>
                <a:effectLst/>
                <a:latin typeface="Arial" pitchFamily="34" charset="0"/>
                <a:cs typeface="Arial" pitchFamily="34" charset="0"/>
              </a:rPr>
              <a:t>P(Heads or Tails) = 1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1658937" y="3319045"/>
            <a:ext cx="4676776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>
                <a:effectLst/>
                <a:latin typeface="Arial" pitchFamily="34" charset="0"/>
                <a:cs typeface="Arial" pitchFamily="34" charset="0"/>
              </a:rPr>
              <a:t>P(Win Lottery or Lose Lottery)=1</a:t>
            </a:r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gray">
          <a:xfrm>
            <a:off x="2128838" y="4161571"/>
            <a:ext cx="3952876" cy="430887"/>
          </a:xfrm>
          <a:prstGeom prst="chevron">
            <a:avLst>
              <a:gd name="adj" fmla="val 17842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0" scaled="1"/>
          </a:gradFill>
          <a:ln w="38100">
            <a:solidFill>
              <a:srgbClr val="EAEAEA"/>
            </a:solidFill>
            <a:miter lim="800000"/>
            <a:headEnd/>
            <a:tailEnd/>
          </a:ln>
          <a:effectLst>
            <a:outerShdw dist="109250" dir="3267739" algn="ctr" rotWithShape="0">
              <a:schemeClr val="bg2">
                <a:alpha val="50000"/>
              </a:schemeClr>
            </a:outerShdw>
          </a:effec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2332037" y="4154765"/>
            <a:ext cx="3660776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>
                <a:effectLst/>
                <a:latin typeface="Arial" pitchFamily="34" charset="0"/>
                <a:cs typeface="Arial" pitchFamily="34" charset="0"/>
              </a:rPr>
              <a:t>P (A or A-) ≠ 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61950" y="968056"/>
            <a:ext cx="81470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 charset="0"/>
              <a:buChar char="•"/>
            </a:pPr>
            <a:r>
              <a:rPr lang="en-US" sz="2400" dirty="0">
                <a:effectLst/>
                <a:latin typeface="Arial" pitchFamily="34" charset="0"/>
                <a:cs typeface="Arial" pitchFamily="34" charset="0"/>
              </a:rPr>
              <a:t>List of all possible outcomes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2400" dirty="0">
                <a:effectLst/>
                <a:latin typeface="Arial" pitchFamily="34" charset="0"/>
                <a:cs typeface="Arial" pitchFamily="34" charset="0"/>
              </a:rPr>
              <a:t>The probability of all possible outcomes must equal 1</a:t>
            </a:r>
          </a:p>
        </p:txBody>
      </p:sp>
    </p:spTree>
    <p:extLst>
      <p:ext uri="{BB962C8B-B14F-4D97-AF65-F5344CB8AC3E}">
        <p14:creationId xmlns:p14="http://schemas.microsoft.com/office/powerpoint/2010/main" val="12235226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/>
      <p:bldP spid="20" grpId="0"/>
      <p:bldP spid="21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3" name="AutoShape 3"/>
          <p:cNvSpPr>
            <a:spLocks noChangeArrowheads="1"/>
          </p:cNvSpPr>
          <p:nvPr/>
        </p:nvSpPr>
        <p:spPr bwMode="gray">
          <a:xfrm>
            <a:off x="177800" y="1052512"/>
            <a:ext cx="4546600" cy="400050"/>
          </a:xfrm>
          <a:prstGeom prst="roundRect">
            <a:avLst>
              <a:gd name="adj" fmla="val 27681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l" eaLnBrk="1" hangingPunct="1"/>
            <a:r>
              <a:rPr lang="en-US" sz="2000" b="1" dirty="0">
                <a:solidFill>
                  <a:schemeClr val="bg1"/>
                </a:solidFill>
                <a:effectLst/>
                <a:latin typeface="Arial" charset="0"/>
              </a:rPr>
              <a:t>Coin Flip Head and Tail </a:t>
            </a:r>
          </a:p>
        </p:txBody>
      </p:sp>
      <p:sp>
        <p:nvSpPr>
          <p:cNvPr id="220164" name="AutoShape 4"/>
          <p:cNvSpPr>
            <a:spLocks noChangeArrowheads="1"/>
          </p:cNvSpPr>
          <p:nvPr/>
        </p:nvSpPr>
        <p:spPr bwMode="gray">
          <a:xfrm>
            <a:off x="177800" y="1824037"/>
            <a:ext cx="4546600" cy="400050"/>
          </a:xfrm>
          <a:prstGeom prst="roundRect">
            <a:avLst>
              <a:gd name="adj" fmla="val 25597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l" eaLnBrk="1" hangingPunct="1"/>
            <a:r>
              <a:rPr lang="en-US" sz="2000" b="1" dirty="0">
                <a:solidFill>
                  <a:schemeClr val="bg1"/>
                </a:solidFill>
                <a:effectLst/>
                <a:latin typeface="Arial" charset="0"/>
              </a:rPr>
              <a:t>Turning Left and Turning Right</a:t>
            </a:r>
            <a:endParaRPr lang="en-US" sz="2000" dirty="0"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20166" name="AutoShape 6"/>
          <p:cNvSpPr>
            <a:spLocks noChangeArrowheads="1"/>
          </p:cNvSpPr>
          <p:nvPr/>
        </p:nvSpPr>
        <p:spPr bwMode="gray">
          <a:xfrm>
            <a:off x="177800" y="2576512"/>
            <a:ext cx="4546600" cy="400050"/>
          </a:xfrm>
          <a:prstGeom prst="roundRect">
            <a:avLst>
              <a:gd name="adj" fmla="val 25296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l" eaLnBrk="1" hangingPunct="1"/>
            <a:r>
              <a:rPr lang="en-US" sz="1900" b="1" dirty="0">
                <a:solidFill>
                  <a:schemeClr val="bg1"/>
                </a:solidFill>
                <a:effectLst/>
                <a:latin typeface="Arial" charset="0"/>
              </a:rPr>
              <a:t>Being on Campus &amp; Eating at Wendy’s</a:t>
            </a:r>
            <a:r>
              <a:rPr lang="en-US" sz="1900" dirty="0">
                <a:solidFill>
                  <a:schemeClr val="bg1"/>
                </a:solidFill>
                <a:effectLst/>
                <a:latin typeface="Arial" charset="0"/>
              </a:rPr>
              <a:t> </a:t>
            </a:r>
          </a:p>
        </p:txBody>
      </p:sp>
      <p:sp>
        <p:nvSpPr>
          <p:cNvPr id="220167" name="AutoShape 7"/>
          <p:cNvSpPr>
            <a:spLocks noChangeArrowheads="1"/>
          </p:cNvSpPr>
          <p:nvPr/>
        </p:nvSpPr>
        <p:spPr bwMode="gray">
          <a:xfrm>
            <a:off x="5070475" y="1047472"/>
            <a:ext cx="2781300" cy="400050"/>
          </a:xfrm>
          <a:prstGeom prst="roundRect">
            <a:avLst>
              <a:gd name="adj" fmla="val 27681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l" eaLnBrk="1" hangingPunct="1"/>
            <a:r>
              <a:rPr lang="en-US" sz="2000" b="1" dirty="0">
                <a:solidFill>
                  <a:schemeClr val="bg1"/>
                </a:solidFill>
                <a:effectLst/>
                <a:latin typeface="Arial" charset="0"/>
              </a:rPr>
              <a:t>ME and CE</a:t>
            </a:r>
          </a:p>
        </p:txBody>
      </p:sp>
      <p:sp>
        <p:nvSpPr>
          <p:cNvPr id="220168" name="AutoShape 8"/>
          <p:cNvSpPr>
            <a:spLocks noChangeArrowheads="1"/>
          </p:cNvSpPr>
          <p:nvPr/>
        </p:nvSpPr>
        <p:spPr bwMode="gray">
          <a:xfrm>
            <a:off x="5070475" y="1824037"/>
            <a:ext cx="2781300" cy="400050"/>
          </a:xfrm>
          <a:prstGeom prst="roundRect">
            <a:avLst>
              <a:gd name="adj" fmla="val 25597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l" eaLnBrk="1" hangingPunct="1"/>
            <a:r>
              <a:rPr lang="en-US" sz="2000" b="1" dirty="0">
                <a:solidFill>
                  <a:schemeClr val="bg1"/>
                </a:solidFill>
                <a:effectLst/>
                <a:latin typeface="Arial" charset="0"/>
              </a:rPr>
              <a:t>ME Not CE</a:t>
            </a:r>
          </a:p>
        </p:txBody>
      </p:sp>
      <p:sp>
        <p:nvSpPr>
          <p:cNvPr id="220170" name="AutoShape 10"/>
          <p:cNvSpPr>
            <a:spLocks noChangeArrowheads="1"/>
          </p:cNvSpPr>
          <p:nvPr/>
        </p:nvSpPr>
        <p:spPr bwMode="gray">
          <a:xfrm>
            <a:off x="5070475" y="2576512"/>
            <a:ext cx="2781300" cy="400050"/>
          </a:xfrm>
          <a:prstGeom prst="roundRect">
            <a:avLst>
              <a:gd name="adj" fmla="val 25296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l" eaLnBrk="1" hangingPunct="1"/>
            <a:r>
              <a:rPr lang="en-US" sz="2000" b="1" dirty="0">
                <a:solidFill>
                  <a:schemeClr val="bg1"/>
                </a:solidFill>
                <a:effectLst/>
                <a:latin typeface="Arial" charset="0"/>
              </a:rPr>
              <a:t>Not ME and Not CE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352425" y="322660"/>
            <a:ext cx="6880225" cy="61079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dirty="0">
                <a:effectLst/>
              </a:rPr>
              <a:t>Mutually Exclusive and/or Collectively Exhaustive</a:t>
            </a:r>
          </a:p>
        </p:txBody>
      </p:sp>
      <p:sp>
        <p:nvSpPr>
          <p:cNvPr id="12" name="AutoShape 3"/>
          <p:cNvSpPr>
            <a:spLocks noChangeArrowheads="1"/>
          </p:cNvSpPr>
          <p:nvPr/>
        </p:nvSpPr>
        <p:spPr bwMode="gray">
          <a:xfrm>
            <a:off x="177800" y="3300855"/>
            <a:ext cx="4546600" cy="428182"/>
          </a:xfrm>
          <a:prstGeom prst="roundRect">
            <a:avLst>
              <a:gd name="adj" fmla="val 27681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l" eaLnBrk="1" hangingPunct="1"/>
            <a:r>
              <a:rPr lang="en-US" sz="2000" b="1" dirty="0">
                <a:solidFill>
                  <a:schemeClr val="bg1"/>
                </a:solidFill>
                <a:effectLst/>
                <a:latin typeface="Arial" charset="0"/>
              </a:rPr>
              <a:t>Turning Left and Using a turn signal</a:t>
            </a:r>
            <a:endParaRPr lang="en-US" sz="2000" dirty="0"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AutoShape 10"/>
          <p:cNvSpPr>
            <a:spLocks noChangeArrowheads="1"/>
          </p:cNvSpPr>
          <p:nvPr/>
        </p:nvSpPr>
        <p:spPr bwMode="gray">
          <a:xfrm>
            <a:off x="5070475" y="3328987"/>
            <a:ext cx="2781300" cy="400050"/>
          </a:xfrm>
          <a:prstGeom prst="roundRect">
            <a:avLst>
              <a:gd name="adj" fmla="val 25296"/>
            </a:avLst>
          </a:prstGeom>
          <a:gradFill rotWithShape="1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l" eaLnBrk="1" hangingPunct="1"/>
            <a:r>
              <a:rPr lang="en-US" sz="2000" b="1" dirty="0">
                <a:solidFill>
                  <a:schemeClr val="bg1"/>
                </a:solidFill>
                <a:effectLst/>
                <a:latin typeface="Arial" charset="0"/>
              </a:rPr>
              <a:t>Not ME and Not 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BE1295-E465-4F1C-8F89-D992C98B6B6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83466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3" grpId="0" animBg="1"/>
      <p:bldP spid="220164" grpId="0" animBg="1"/>
      <p:bldP spid="220166" grpId="0" animBg="1"/>
      <p:bldP spid="220167" grpId="0" animBg="1"/>
      <p:bldP spid="220168" grpId="0" animBg="1"/>
      <p:bldP spid="220170" grpId="0" animBg="1"/>
      <p:bldP spid="12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0"/>
            <a:ext cx="8229600" cy="1028700"/>
          </a:xfrm>
        </p:spPr>
        <p:txBody>
          <a:bodyPr/>
          <a:lstStyle/>
          <a:p>
            <a:r>
              <a:rPr lang="en-US" sz="2800" dirty="0"/>
              <a:t>Survey Response Items</a:t>
            </a:r>
          </a:p>
        </p:txBody>
      </p:sp>
      <p:sp>
        <p:nvSpPr>
          <p:cNvPr id="8" name="Rectangle 7"/>
          <p:cNvSpPr/>
          <p:nvPr/>
        </p:nvSpPr>
        <p:spPr>
          <a:xfrm>
            <a:off x="409572" y="3428405"/>
            <a:ext cx="822007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effectLst/>
              </a:rPr>
              <a:t>At minimum, </a:t>
            </a:r>
            <a:r>
              <a:rPr lang="en-US" sz="1800" b="1" dirty="0">
                <a:effectLst/>
              </a:rPr>
              <a:t>two specific characteristics define a good list of response options </a:t>
            </a:r>
            <a:r>
              <a:rPr lang="en-US" sz="1800" dirty="0">
                <a:effectLst/>
              </a:rPr>
              <a:t>for survey questions.  First, the categories (response options) must be </a:t>
            </a:r>
            <a:r>
              <a:rPr lang="en-US" sz="1800" i="1" dirty="0">
                <a:effectLst/>
              </a:rPr>
              <a:t>mutually exclusive</a:t>
            </a:r>
            <a:r>
              <a:rPr lang="en-US" sz="1800" dirty="0">
                <a:effectLst/>
              </a:rPr>
              <a:t>, which means they do not overlap with one another.  </a:t>
            </a:r>
            <a:br>
              <a:rPr lang="en-US" sz="1800" dirty="0">
                <a:effectLst/>
              </a:rPr>
            </a:br>
            <a:r>
              <a:rPr lang="en-US" sz="1800" dirty="0">
                <a:effectLst/>
              </a:rPr>
              <a:t>Second, survey response options must be </a:t>
            </a:r>
            <a:r>
              <a:rPr lang="en-US" sz="1800" i="1" dirty="0">
                <a:effectLst/>
              </a:rPr>
              <a:t>collectively exhaustive</a:t>
            </a:r>
            <a:r>
              <a:rPr lang="en-US" sz="1800" dirty="0">
                <a:effectLst/>
              </a:rPr>
              <a:t>, meaning they provide all possible options that could comprise a response list.  </a:t>
            </a:r>
          </a:p>
        </p:txBody>
      </p:sp>
      <p:sp>
        <p:nvSpPr>
          <p:cNvPr id="9" name="Rectangle 8"/>
          <p:cNvSpPr/>
          <p:nvPr/>
        </p:nvSpPr>
        <p:spPr>
          <a:xfrm>
            <a:off x="442910" y="2628185"/>
            <a:ext cx="37242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effectLst/>
              </a:rPr>
              <a:t>Responses are exhaustive, but do not provide mutually exclusive categories.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4383086" y="2628185"/>
            <a:ext cx="38528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effectLst/>
              </a:rPr>
              <a:t>The response categories do not overlap, but they are not collectively exhaustive.</a:t>
            </a:r>
            <a:endParaRPr lang="en-US" sz="16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BE1295-E465-4F1C-8F89-D992C98B6B66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5" y="1110996"/>
            <a:ext cx="3419856" cy="11704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470" y="1054100"/>
            <a:ext cx="3419856" cy="133502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0500" y="957548"/>
            <a:ext cx="3873500" cy="2434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372767" y="957548"/>
            <a:ext cx="3873500" cy="2434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5535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ChangeArrowheads="1"/>
          </p:cNvSpPr>
          <p:nvPr/>
        </p:nvSpPr>
        <p:spPr bwMode="auto">
          <a:xfrm>
            <a:off x="1676821" y="2509240"/>
            <a:ext cx="3732213" cy="1531144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579" name="Rectangle 3"/>
              <p:cNvSpPr>
                <a:spLocks noChangeArrowheads="1"/>
              </p:cNvSpPr>
              <p:nvPr/>
            </p:nvSpPr>
            <p:spPr bwMode="auto">
              <a:xfrm>
                <a:off x="471908" y="1859222"/>
                <a:ext cx="6982992" cy="518459"/>
              </a:xfrm>
              <a:prstGeom prst="rect">
                <a:avLst/>
              </a:prstGeom>
              <a:solidFill>
                <a:schemeClr val="accent5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none" anchor="ctr"/>
              <a:lstStyle/>
              <a:p>
                <a:pPr algn="l"/>
                <a:r>
                  <a:rPr lang="en-US" sz="24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  <a:r>
                  <a:rPr lang="en-US" sz="2000" dirty="0">
                    <a:effectLst/>
                    <a:latin typeface="+mn-lt"/>
                  </a:rPr>
                  <a:t>The intersection of events </a:t>
                </a:r>
                <a:r>
                  <a:rPr lang="en-US" sz="2000" i="1" dirty="0">
                    <a:effectLst/>
                    <a:latin typeface="+mn-lt"/>
                  </a:rPr>
                  <a:t>A</a:t>
                </a:r>
                <a:r>
                  <a:rPr lang="en-US" sz="2000" dirty="0">
                    <a:effectLst/>
                    <a:latin typeface="+mn-lt"/>
                  </a:rPr>
                  <a:t> and </a:t>
                </a:r>
                <a:r>
                  <a:rPr lang="en-US" sz="2000" i="1" dirty="0">
                    <a:effectLst/>
                    <a:latin typeface="+mn-lt"/>
                  </a:rPr>
                  <a:t>B</a:t>
                </a:r>
                <a:r>
                  <a:rPr lang="en-US" sz="2000" dirty="0">
                    <a:effectLst/>
                    <a:latin typeface="+mn-lt"/>
                  </a:rPr>
                  <a:t> is denoted by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charset="0"/>
                      </a:rPr>
                      <m:t>𝑃</m:t>
                    </m:r>
                    <m:r>
                      <a:rPr lang="en-US" sz="2000" b="0" i="1" smtClean="0">
                        <a:effectLst/>
                        <a:latin typeface="Cambria Math" charset="0"/>
                      </a:rPr>
                      <m:t>(</m:t>
                    </m:r>
                    <m:r>
                      <a:rPr lang="en-US" sz="2000" b="0" i="1" smtClean="0">
                        <a:effectLst/>
                        <a:latin typeface="Cambria Math" charset="0"/>
                      </a:rPr>
                      <m:t>𝐴</m:t>
                    </m:r>
                    <m:r>
                      <a:rPr lang="en-US" sz="2000" b="0" i="1" smtClean="0">
                        <a:effectLst/>
                        <a:latin typeface="Cambria Math" charset="0"/>
                      </a:rPr>
                      <m:t> ∩</m:t>
                    </m:r>
                    <m:r>
                      <a:rPr lang="en-US" sz="2000" b="0" i="1" smtClean="0">
                        <a:effectLst/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  <m:r>
                      <a:rPr lang="en-US" sz="2000" b="0" i="1" smtClean="0">
                        <a:effectLst/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sz="2000" dirty="0">
                  <a:effectLst/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152579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1908" y="1859222"/>
                <a:ext cx="6982992" cy="51845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593724" y="928687"/>
            <a:ext cx="6702426" cy="757238"/>
          </a:xfrm>
          <a:prstGeom prst="rect">
            <a:avLst/>
          </a:prstGeom>
          <a:solidFill>
            <a:schemeClr val="accent5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dirty="0">
                <a:effectLst/>
                <a:latin typeface="+mn-lt"/>
              </a:rPr>
              <a:t>The </a:t>
            </a:r>
            <a:r>
              <a:rPr lang="en-US" sz="2000" u="sng" dirty="0">
                <a:effectLst/>
                <a:latin typeface="+mn-lt"/>
              </a:rPr>
              <a:t>intersection</a:t>
            </a:r>
            <a:r>
              <a:rPr lang="en-US" sz="2000" dirty="0">
                <a:effectLst/>
                <a:latin typeface="+mn-lt"/>
              </a:rPr>
              <a:t> of events </a:t>
            </a:r>
            <a:r>
              <a:rPr lang="en-US" sz="2000" i="1" dirty="0">
                <a:effectLst/>
                <a:latin typeface="+mn-lt"/>
              </a:rPr>
              <a:t>A</a:t>
            </a:r>
            <a:r>
              <a:rPr lang="en-US" sz="2000" dirty="0">
                <a:effectLst/>
                <a:latin typeface="+mn-lt"/>
              </a:rPr>
              <a:t> and </a:t>
            </a:r>
            <a:r>
              <a:rPr lang="en-US" sz="2000" i="1" dirty="0">
                <a:effectLst/>
                <a:latin typeface="+mn-lt"/>
              </a:rPr>
              <a:t>B</a:t>
            </a:r>
            <a:r>
              <a:rPr lang="en-US" sz="2000" dirty="0">
                <a:effectLst/>
                <a:latin typeface="+mn-lt"/>
              </a:rPr>
              <a:t> is the set of all</a:t>
            </a:r>
          </a:p>
          <a:p>
            <a:pPr algn="l"/>
            <a:r>
              <a:rPr lang="en-US" sz="2000" dirty="0">
                <a:effectLst/>
                <a:latin typeface="+mn-lt"/>
              </a:rPr>
              <a:t> sample points that are in both</a:t>
            </a:r>
            <a:r>
              <a:rPr lang="en-US" sz="2000" i="1" dirty="0">
                <a:effectLst/>
                <a:latin typeface="+mn-lt"/>
              </a:rPr>
              <a:t> A </a:t>
            </a:r>
            <a:r>
              <a:rPr lang="en-US" sz="2000" dirty="0">
                <a:effectLst/>
                <a:latin typeface="+mn-lt"/>
              </a:rPr>
              <a:t>and </a:t>
            </a:r>
            <a:r>
              <a:rPr lang="en-US" sz="2000" i="1" dirty="0">
                <a:effectLst/>
                <a:latin typeface="+mn-lt"/>
              </a:rPr>
              <a:t>B</a:t>
            </a:r>
            <a:r>
              <a:rPr lang="en-US" sz="2000" dirty="0">
                <a:effectLst/>
                <a:latin typeface="+mn-lt"/>
              </a:rPr>
              <a:t>.</a:t>
            </a:r>
          </a:p>
        </p:txBody>
      </p:sp>
      <p:sp>
        <p:nvSpPr>
          <p:cNvPr id="152585" name="Line 9"/>
          <p:cNvSpPr>
            <a:spLocks noChangeShapeType="1"/>
          </p:cNvSpPr>
          <p:nvPr/>
        </p:nvSpPr>
        <p:spPr bwMode="auto">
          <a:xfrm flipV="1">
            <a:off x="5413795" y="3218852"/>
            <a:ext cx="400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52586" name="Oval 10"/>
          <p:cNvSpPr>
            <a:spLocks noChangeArrowheads="1"/>
          </p:cNvSpPr>
          <p:nvPr/>
        </p:nvSpPr>
        <p:spPr bwMode="auto">
          <a:xfrm>
            <a:off x="2022896" y="2658068"/>
            <a:ext cx="1711325" cy="12573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 extrusionH="76200" contourW="12700">
            <a:bevelT/>
            <a:extrusionClr>
              <a:schemeClr val="accent6"/>
            </a:extrusionClr>
            <a:contourClr>
              <a:schemeClr val="accent5"/>
            </a:contourClr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52587" name="Rectangle 11"/>
          <p:cNvSpPr>
            <a:spLocks noChangeArrowheads="1"/>
          </p:cNvSpPr>
          <p:nvPr/>
        </p:nvSpPr>
        <p:spPr bwMode="auto">
          <a:xfrm>
            <a:off x="2091159" y="3098600"/>
            <a:ext cx="1525587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2400" b="1" dirty="0">
                <a:effectLst/>
                <a:latin typeface="Arial" pitchFamily="34" charset="0"/>
                <a:cs typeface="Arial" pitchFamily="34" charset="0"/>
              </a:rPr>
              <a:t>Event </a:t>
            </a:r>
            <a:r>
              <a:rPr lang="en-US" sz="2400" b="1" i="1" dirty="0">
                <a:effectLst/>
                <a:latin typeface="Arial" pitchFamily="34" charset="0"/>
                <a:cs typeface="Arial" pitchFamily="34" charset="0"/>
              </a:rPr>
              <a:t>A</a:t>
            </a:r>
          </a:p>
        </p:txBody>
      </p:sp>
      <p:grpSp>
        <p:nvGrpSpPr>
          <p:cNvPr id="152588" name="Group 12"/>
          <p:cNvGrpSpPr>
            <a:grpSpLocks/>
          </p:cNvGrpSpPr>
          <p:nvPr/>
        </p:nvGrpSpPr>
        <p:grpSpPr bwMode="auto">
          <a:xfrm>
            <a:off x="3364333" y="2654495"/>
            <a:ext cx="1701800" cy="1256109"/>
            <a:chOff x="2753" y="2205"/>
            <a:chExt cx="1072" cy="1055"/>
          </a:xfrm>
          <a:solidFill>
            <a:schemeClr val="accent5"/>
          </a:solidFill>
        </p:grpSpPr>
        <p:sp>
          <p:nvSpPr>
            <p:cNvPr id="152589" name="Oval 13"/>
            <p:cNvSpPr>
              <a:spLocks noChangeArrowheads="1"/>
            </p:cNvSpPr>
            <p:nvPr/>
          </p:nvSpPr>
          <p:spPr bwMode="auto">
            <a:xfrm>
              <a:off x="2760" y="2205"/>
              <a:ext cx="1065" cy="105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76200" contourW="12700">
              <a:bevelT/>
              <a:extrusionClr>
                <a:schemeClr val="accent6"/>
              </a:extrusionClr>
              <a:contourClr>
                <a:schemeClr val="accent5"/>
              </a:contourClr>
            </a:sp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590" name="Freeform 14"/>
            <p:cNvSpPr>
              <a:spLocks/>
            </p:cNvSpPr>
            <p:nvPr/>
          </p:nvSpPr>
          <p:spPr bwMode="auto">
            <a:xfrm>
              <a:off x="2753" y="2417"/>
              <a:ext cx="237" cy="649"/>
            </a:xfrm>
            <a:custGeom>
              <a:avLst/>
              <a:gdLst/>
              <a:ahLst/>
              <a:cxnLst>
                <a:cxn ang="0">
                  <a:pos x="110" y="0"/>
                </a:cxn>
                <a:cxn ang="0">
                  <a:pos x="98" y="18"/>
                </a:cxn>
                <a:cxn ang="0">
                  <a:pos x="84" y="40"/>
                </a:cxn>
                <a:cxn ang="0">
                  <a:pos x="70" y="62"/>
                </a:cxn>
                <a:cxn ang="0">
                  <a:pos x="50" y="92"/>
                </a:cxn>
                <a:cxn ang="0">
                  <a:pos x="40" y="118"/>
                </a:cxn>
                <a:cxn ang="0">
                  <a:pos x="32" y="141"/>
                </a:cxn>
                <a:cxn ang="0">
                  <a:pos x="23" y="168"/>
                </a:cxn>
                <a:cxn ang="0">
                  <a:pos x="14" y="194"/>
                </a:cxn>
                <a:cxn ang="0">
                  <a:pos x="10" y="218"/>
                </a:cxn>
                <a:cxn ang="0">
                  <a:pos x="6" y="246"/>
                </a:cxn>
                <a:cxn ang="0">
                  <a:pos x="2" y="272"/>
                </a:cxn>
                <a:cxn ang="0">
                  <a:pos x="0" y="302"/>
                </a:cxn>
                <a:cxn ang="0">
                  <a:pos x="0" y="330"/>
                </a:cxn>
                <a:cxn ang="0">
                  <a:pos x="2" y="358"/>
                </a:cxn>
                <a:cxn ang="0">
                  <a:pos x="6" y="388"/>
                </a:cxn>
                <a:cxn ang="0">
                  <a:pos x="10" y="414"/>
                </a:cxn>
                <a:cxn ang="0">
                  <a:pos x="18" y="438"/>
                </a:cxn>
                <a:cxn ang="0">
                  <a:pos x="26" y="464"/>
                </a:cxn>
                <a:cxn ang="0">
                  <a:pos x="36" y="488"/>
                </a:cxn>
                <a:cxn ang="0">
                  <a:pos x="48" y="514"/>
                </a:cxn>
                <a:cxn ang="0">
                  <a:pos x="60" y="540"/>
                </a:cxn>
                <a:cxn ang="0">
                  <a:pos x="74" y="560"/>
                </a:cxn>
                <a:cxn ang="0">
                  <a:pos x="84" y="582"/>
                </a:cxn>
                <a:cxn ang="0">
                  <a:pos x="102" y="604"/>
                </a:cxn>
                <a:cxn ang="0">
                  <a:pos x="122" y="622"/>
                </a:cxn>
                <a:cxn ang="0">
                  <a:pos x="138" y="598"/>
                </a:cxn>
                <a:cxn ang="0">
                  <a:pos x="156" y="572"/>
                </a:cxn>
                <a:cxn ang="0">
                  <a:pos x="172" y="546"/>
                </a:cxn>
                <a:cxn ang="0">
                  <a:pos x="186" y="514"/>
                </a:cxn>
                <a:cxn ang="0">
                  <a:pos x="196" y="492"/>
                </a:cxn>
                <a:cxn ang="0">
                  <a:pos x="204" y="472"/>
                </a:cxn>
                <a:cxn ang="0">
                  <a:pos x="212" y="450"/>
                </a:cxn>
                <a:cxn ang="0">
                  <a:pos x="218" y="426"/>
                </a:cxn>
                <a:cxn ang="0">
                  <a:pos x="224" y="402"/>
                </a:cxn>
                <a:cxn ang="0">
                  <a:pos x="226" y="378"/>
                </a:cxn>
                <a:cxn ang="0">
                  <a:pos x="228" y="354"/>
                </a:cxn>
                <a:cxn ang="0">
                  <a:pos x="230" y="324"/>
                </a:cxn>
                <a:cxn ang="0">
                  <a:pos x="230" y="286"/>
                </a:cxn>
                <a:cxn ang="0">
                  <a:pos x="226" y="256"/>
                </a:cxn>
                <a:cxn ang="0">
                  <a:pos x="222" y="232"/>
                </a:cxn>
                <a:cxn ang="0">
                  <a:pos x="220" y="206"/>
                </a:cxn>
                <a:cxn ang="0">
                  <a:pos x="212" y="180"/>
                </a:cxn>
                <a:cxn ang="0">
                  <a:pos x="204" y="154"/>
                </a:cxn>
                <a:cxn ang="0">
                  <a:pos x="194" y="126"/>
                </a:cxn>
                <a:cxn ang="0">
                  <a:pos x="184" y="100"/>
                </a:cxn>
                <a:cxn ang="0">
                  <a:pos x="168" y="70"/>
                </a:cxn>
                <a:cxn ang="0">
                  <a:pos x="152" y="44"/>
                </a:cxn>
                <a:cxn ang="0">
                  <a:pos x="138" y="22"/>
                </a:cxn>
                <a:cxn ang="0">
                  <a:pos x="120" y="6"/>
                </a:cxn>
              </a:cxnLst>
              <a:rect l="0" t="0" r="r" b="b"/>
              <a:pathLst>
                <a:path w="230" h="622">
                  <a:moveTo>
                    <a:pt x="110" y="0"/>
                  </a:moveTo>
                  <a:lnTo>
                    <a:pt x="98" y="18"/>
                  </a:lnTo>
                  <a:lnTo>
                    <a:pt x="84" y="40"/>
                  </a:lnTo>
                  <a:lnTo>
                    <a:pt x="70" y="62"/>
                  </a:lnTo>
                  <a:lnTo>
                    <a:pt x="50" y="92"/>
                  </a:lnTo>
                  <a:lnTo>
                    <a:pt x="40" y="118"/>
                  </a:lnTo>
                  <a:lnTo>
                    <a:pt x="32" y="141"/>
                  </a:lnTo>
                  <a:lnTo>
                    <a:pt x="23" y="168"/>
                  </a:lnTo>
                  <a:lnTo>
                    <a:pt x="14" y="194"/>
                  </a:lnTo>
                  <a:lnTo>
                    <a:pt x="10" y="218"/>
                  </a:lnTo>
                  <a:lnTo>
                    <a:pt x="6" y="246"/>
                  </a:lnTo>
                  <a:lnTo>
                    <a:pt x="2" y="272"/>
                  </a:lnTo>
                  <a:lnTo>
                    <a:pt x="0" y="302"/>
                  </a:lnTo>
                  <a:lnTo>
                    <a:pt x="0" y="330"/>
                  </a:lnTo>
                  <a:lnTo>
                    <a:pt x="2" y="358"/>
                  </a:lnTo>
                  <a:lnTo>
                    <a:pt x="6" y="388"/>
                  </a:lnTo>
                  <a:lnTo>
                    <a:pt x="10" y="414"/>
                  </a:lnTo>
                  <a:lnTo>
                    <a:pt x="18" y="438"/>
                  </a:lnTo>
                  <a:lnTo>
                    <a:pt x="26" y="464"/>
                  </a:lnTo>
                  <a:lnTo>
                    <a:pt x="36" y="488"/>
                  </a:lnTo>
                  <a:lnTo>
                    <a:pt x="48" y="514"/>
                  </a:lnTo>
                  <a:lnTo>
                    <a:pt x="60" y="540"/>
                  </a:lnTo>
                  <a:lnTo>
                    <a:pt x="74" y="560"/>
                  </a:lnTo>
                  <a:lnTo>
                    <a:pt x="84" y="582"/>
                  </a:lnTo>
                  <a:lnTo>
                    <a:pt x="102" y="604"/>
                  </a:lnTo>
                  <a:lnTo>
                    <a:pt x="122" y="622"/>
                  </a:lnTo>
                  <a:lnTo>
                    <a:pt x="138" y="598"/>
                  </a:lnTo>
                  <a:lnTo>
                    <a:pt x="156" y="572"/>
                  </a:lnTo>
                  <a:lnTo>
                    <a:pt x="172" y="546"/>
                  </a:lnTo>
                  <a:lnTo>
                    <a:pt x="186" y="514"/>
                  </a:lnTo>
                  <a:lnTo>
                    <a:pt x="196" y="492"/>
                  </a:lnTo>
                  <a:lnTo>
                    <a:pt x="204" y="472"/>
                  </a:lnTo>
                  <a:lnTo>
                    <a:pt x="212" y="450"/>
                  </a:lnTo>
                  <a:lnTo>
                    <a:pt x="218" y="426"/>
                  </a:lnTo>
                  <a:lnTo>
                    <a:pt x="224" y="402"/>
                  </a:lnTo>
                  <a:lnTo>
                    <a:pt x="226" y="378"/>
                  </a:lnTo>
                  <a:lnTo>
                    <a:pt x="228" y="354"/>
                  </a:lnTo>
                  <a:lnTo>
                    <a:pt x="230" y="324"/>
                  </a:lnTo>
                  <a:lnTo>
                    <a:pt x="230" y="286"/>
                  </a:lnTo>
                  <a:lnTo>
                    <a:pt x="226" y="256"/>
                  </a:lnTo>
                  <a:lnTo>
                    <a:pt x="222" y="232"/>
                  </a:lnTo>
                  <a:lnTo>
                    <a:pt x="220" y="206"/>
                  </a:lnTo>
                  <a:lnTo>
                    <a:pt x="212" y="180"/>
                  </a:lnTo>
                  <a:lnTo>
                    <a:pt x="204" y="154"/>
                  </a:lnTo>
                  <a:lnTo>
                    <a:pt x="194" y="126"/>
                  </a:lnTo>
                  <a:lnTo>
                    <a:pt x="184" y="100"/>
                  </a:lnTo>
                  <a:lnTo>
                    <a:pt x="168" y="70"/>
                  </a:lnTo>
                  <a:lnTo>
                    <a:pt x="152" y="44"/>
                  </a:lnTo>
                  <a:lnTo>
                    <a:pt x="138" y="22"/>
                  </a:lnTo>
                  <a:lnTo>
                    <a:pt x="120" y="6"/>
                  </a:lnTo>
                </a:path>
              </a:pathLst>
            </a:custGeom>
            <a:grp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 extrusionH="76200" contourW="12700">
              <a:bevelT/>
              <a:extrusionClr>
                <a:schemeClr val="accent6"/>
              </a:extrusionClr>
              <a:contourClr>
                <a:schemeClr val="accent5"/>
              </a:contourClr>
            </a:sp3d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2591" name="Rectangle 15"/>
          <p:cNvSpPr>
            <a:spLocks noChangeArrowheads="1"/>
          </p:cNvSpPr>
          <p:nvPr/>
        </p:nvSpPr>
        <p:spPr bwMode="auto">
          <a:xfrm>
            <a:off x="3785021" y="3103362"/>
            <a:ext cx="1328891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b="1" dirty="0">
                <a:effectLst/>
                <a:latin typeface="Arial" pitchFamily="34" charset="0"/>
                <a:cs typeface="Arial" pitchFamily="34" charset="0"/>
              </a:rPr>
              <a:t>Event </a:t>
            </a:r>
            <a:r>
              <a:rPr lang="en-US" sz="2400" b="1" i="1" dirty="0">
                <a:effectLst/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152592" name="Rectangle 16"/>
          <p:cNvSpPr>
            <a:spLocks noChangeArrowheads="1"/>
          </p:cNvSpPr>
          <p:nvPr/>
        </p:nvSpPr>
        <p:spPr bwMode="auto">
          <a:xfrm>
            <a:off x="484188" y="304801"/>
            <a:ext cx="7772400" cy="5250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l"/>
            <a:r>
              <a:rPr lang="en-US" sz="2800" dirty="0">
                <a:effectLst/>
                <a:latin typeface="Arial" pitchFamily="34" charset="0"/>
                <a:cs typeface="Arial" pitchFamily="34" charset="0"/>
              </a:rPr>
              <a:t>3. Intersection of Two Events “And”</a:t>
            </a:r>
          </a:p>
        </p:txBody>
      </p:sp>
      <p:sp>
        <p:nvSpPr>
          <p:cNvPr id="152595" name="Freeform 19"/>
          <p:cNvSpPr>
            <a:spLocks/>
          </p:cNvSpPr>
          <p:nvPr/>
        </p:nvSpPr>
        <p:spPr bwMode="auto">
          <a:xfrm>
            <a:off x="3364334" y="2896194"/>
            <a:ext cx="376237" cy="772715"/>
          </a:xfrm>
          <a:custGeom>
            <a:avLst/>
            <a:gdLst/>
            <a:ahLst/>
            <a:cxnLst>
              <a:cxn ang="0">
                <a:pos x="110" y="0"/>
              </a:cxn>
              <a:cxn ang="0">
                <a:pos x="98" y="18"/>
              </a:cxn>
              <a:cxn ang="0">
                <a:pos x="84" y="40"/>
              </a:cxn>
              <a:cxn ang="0">
                <a:pos x="70" y="62"/>
              </a:cxn>
              <a:cxn ang="0">
                <a:pos x="50" y="92"/>
              </a:cxn>
              <a:cxn ang="0">
                <a:pos x="40" y="118"/>
              </a:cxn>
              <a:cxn ang="0">
                <a:pos x="32" y="141"/>
              </a:cxn>
              <a:cxn ang="0">
                <a:pos x="23" y="168"/>
              </a:cxn>
              <a:cxn ang="0">
                <a:pos x="14" y="194"/>
              </a:cxn>
              <a:cxn ang="0">
                <a:pos x="10" y="218"/>
              </a:cxn>
              <a:cxn ang="0">
                <a:pos x="6" y="246"/>
              </a:cxn>
              <a:cxn ang="0">
                <a:pos x="2" y="272"/>
              </a:cxn>
              <a:cxn ang="0">
                <a:pos x="0" y="302"/>
              </a:cxn>
              <a:cxn ang="0">
                <a:pos x="0" y="330"/>
              </a:cxn>
              <a:cxn ang="0">
                <a:pos x="2" y="358"/>
              </a:cxn>
              <a:cxn ang="0">
                <a:pos x="6" y="388"/>
              </a:cxn>
              <a:cxn ang="0">
                <a:pos x="10" y="414"/>
              </a:cxn>
              <a:cxn ang="0">
                <a:pos x="18" y="438"/>
              </a:cxn>
              <a:cxn ang="0">
                <a:pos x="26" y="464"/>
              </a:cxn>
              <a:cxn ang="0">
                <a:pos x="36" y="488"/>
              </a:cxn>
              <a:cxn ang="0">
                <a:pos x="48" y="514"/>
              </a:cxn>
              <a:cxn ang="0">
                <a:pos x="60" y="540"/>
              </a:cxn>
              <a:cxn ang="0">
                <a:pos x="74" y="560"/>
              </a:cxn>
              <a:cxn ang="0">
                <a:pos x="84" y="582"/>
              </a:cxn>
              <a:cxn ang="0">
                <a:pos x="102" y="604"/>
              </a:cxn>
              <a:cxn ang="0">
                <a:pos x="122" y="622"/>
              </a:cxn>
              <a:cxn ang="0">
                <a:pos x="138" y="598"/>
              </a:cxn>
              <a:cxn ang="0">
                <a:pos x="156" y="572"/>
              </a:cxn>
              <a:cxn ang="0">
                <a:pos x="172" y="546"/>
              </a:cxn>
              <a:cxn ang="0">
                <a:pos x="186" y="514"/>
              </a:cxn>
              <a:cxn ang="0">
                <a:pos x="196" y="492"/>
              </a:cxn>
              <a:cxn ang="0">
                <a:pos x="204" y="472"/>
              </a:cxn>
              <a:cxn ang="0">
                <a:pos x="212" y="450"/>
              </a:cxn>
              <a:cxn ang="0">
                <a:pos x="218" y="426"/>
              </a:cxn>
              <a:cxn ang="0">
                <a:pos x="224" y="402"/>
              </a:cxn>
              <a:cxn ang="0">
                <a:pos x="226" y="378"/>
              </a:cxn>
              <a:cxn ang="0">
                <a:pos x="228" y="354"/>
              </a:cxn>
              <a:cxn ang="0">
                <a:pos x="230" y="324"/>
              </a:cxn>
              <a:cxn ang="0">
                <a:pos x="230" y="286"/>
              </a:cxn>
              <a:cxn ang="0">
                <a:pos x="226" y="256"/>
              </a:cxn>
              <a:cxn ang="0">
                <a:pos x="222" y="232"/>
              </a:cxn>
              <a:cxn ang="0">
                <a:pos x="220" y="206"/>
              </a:cxn>
              <a:cxn ang="0">
                <a:pos x="212" y="180"/>
              </a:cxn>
              <a:cxn ang="0">
                <a:pos x="204" y="154"/>
              </a:cxn>
              <a:cxn ang="0">
                <a:pos x="194" y="126"/>
              </a:cxn>
              <a:cxn ang="0">
                <a:pos x="184" y="100"/>
              </a:cxn>
              <a:cxn ang="0">
                <a:pos x="168" y="70"/>
              </a:cxn>
              <a:cxn ang="0">
                <a:pos x="152" y="44"/>
              </a:cxn>
              <a:cxn ang="0">
                <a:pos x="138" y="22"/>
              </a:cxn>
              <a:cxn ang="0">
                <a:pos x="120" y="6"/>
              </a:cxn>
            </a:cxnLst>
            <a:rect l="0" t="0" r="r" b="b"/>
            <a:pathLst>
              <a:path w="230" h="622">
                <a:moveTo>
                  <a:pt x="110" y="0"/>
                </a:moveTo>
                <a:lnTo>
                  <a:pt x="98" y="18"/>
                </a:lnTo>
                <a:lnTo>
                  <a:pt x="84" y="40"/>
                </a:lnTo>
                <a:lnTo>
                  <a:pt x="70" y="62"/>
                </a:lnTo>
                <a:lnTo>
                  <a:pt x="50" y="92"/>
                </a:lnTo>
                <a:lnTo>
                  <a:pt x="40" y="118"/>
                </a:lnTo>
                <a:lnTo>
                  <a:pt x="32" y="141"/>
                </a:lnTo>
                <a:lnTo>
                  <a:pt x="23" y="168"/>
                </a:lnTo>
                <a:lnTo>
                  <a:pt x="14" y="194"/>
                </a:lnTo>
                <a:lnTo>
                  <a:pt x="10" y="218"/>
                </a:lnTo>
                <a:lnTo>
                  <a:pt x="6" y="246"/>
                </a:lnTo>
                <a:lnTo>
                  <a:pt x="2" y="272"/>
                </a:lnTo>
                <a:lnTo>
                  <a:pt x="0" y="302"/>
                </a:lnTo>
                <a:lnTo>
                  <a:pt x="0" y="330"/>
                </a:lnTo>
                <a:lnTo>
                  <a:pt x="2" y="358"/>
                </a:lnTo>
                <a:lnTo>
                  <a:pt x="6" y="388"/>
                </a:lnTo>
                <a:lnTo>
                  <a:pt x="10" y="414"/>
                </a:lnTo>
                <a:lnTo>
                  <a:pt x="18" y="438"/>
                </a:lnTo>
                <a:lnTo>
                  <a:pt x="26" y="464"/>
                </a:lnTo>
                <a:lnTo>
                  <a:pt x="36" y="488"/>
                </a:lnTo>
                <a:lnTo>
                  <a:pt x="48" y="514"/>
                </a:lnTo>
                <a:lnTo>
                  <a:pt x="60" y="540"/>
                </a:lnTo>
                <a:lnTo>
                  <a:pt x="74" y="560"/>
                </a:lnTo>
                <a:lnTo>
                  <a:pt x="84" y="582"/>
                </a:lnTo>
                <a:lnTo>
                  <a:pt x="102" y="604"/>
                </a:lnTo>
                <a:lnTo>
                  <a:pt x="122" y="622"/>
                </a:lnTo>
                <a:lnTo>
                  <a:pt x="138" y="598"/>
                </a:lnTo>
                <a:lnTo>
                  <a:pt x="156" y="572"/>
                </a:lnTo>
                <a:lnTo>
                  <a:pt x="172" y="546"/>
                </a:lnTo>
                <a:lnTo>
                  <a:pt x="186" y="514"/>
                </a:lnTo>
                <a:lnTo>
                  <a:pt x="196" y="492"/>
                </a:lnTo>
                <a:lnTo>
                  <a:pt x="204" y="472"/>
                </a:lnTo>
                <a:lnTo>
                  <a:pt x="212" y="450"/>
                </a:lnTo>
                <a:lnTo>
                  <a:pt x="218" y="426"/>
                </a:lnTo>
                <a:lnTo>
                  <a:pt x="224" y="402"/>
                </a:lnTo>
                <a:lnTo>
                  <a:pt x="226" y="378"/>
                </a:lnTo>
                <a:lnTo>
                  <a:pt x="228" y="354"/>
                </a:lnTo>
                <a:lnTo>
                  <a:pt x="230" y="324"/>
                </a:lnTo>
                <a:lnTo>
                  <a:pt x="230" y="286"/>
                </a:lnTo>
                <a:lnTo>
                  <a:pt x="226" y="256"/>
                </a:lnTo>
                <a:lnTo>
                  <a:pt x="222" y="232"/>
                </a:lnTo>
                <a:lnTo>
                  <a:pt x="220" y="206"/>
                </a:lnTo>
                <a:lnTo>
                  <a:pt x="212" y="180"/>
                </a:lnTo>
                <a:lnTo>
                  <a:pt x="204" y="154"/>
                </a:lnTo>
                <a:lnTo>
                  <a:pt x="194" y="126"/>
                </a:lnTo>
                <a:lnTo>
                  <a:pt x="184" y="100"/>
                </a:lnTo>
                <a:lnTo>
                  <a:pt x="168" y="70"/>
                </a:lnTo>
                <a:lnTo>
                  <a:pt x="152" y="44"/>
                </a:lnTo>
                <a:lnTo>
                  <a:pt x="138" y="22"/>
                </a:lnTo>
                <a:lnTo>
                  <a:pt x="120" y="6"/>
                </a:lnTo>
              </a:path>
            </a:pathLst>
          </a:custGeom>
          <a:solidFill>
            <a:schemeClr val="accent3">
              <a:lumMod val="65000"/>
            </a:schemeClr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2598" name="Line 22"/>
          <p:cNvSpPr>
            <a:spLocks noChangeShapeType="1"/>
          </p:cNvSpPr>
          <p:nvPr/>
        </p:nvSpPr>
        <p:spPr bwMode="auto">
          <a:xfrm flipV="1">
            <a:off x="3565945" y="3390302"/>
            <a:ext cx="0" cy="814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85BF61-D684-4EBB-823C-68500967B0B7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230858" y="4213681"/>
                <a:ext cx="31781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effectLst/>
                    <a:latin typeface="Arial" pitchFamily="34" charset="0"/>
                    <a:cs typeface="Arial" pitchFamily="34" charset="0"/>
                  </a:rPr>
                  <a:t>Intersection of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charset="0"/>
                      </a:rPr>
                      <m:t>𝑃</m:t>
                    </m:r>
                    <m:r>
                      <a:rPr lang="en-US" sz="2000" i="1">
                        <a:effectLst/>
                        <a:latin typeface="Cambria Math" charset="0"/>
                      </a:rPr>
                      <m:t>(</m:t>
                    </m:r>
                    <m:r>
                      <a:rPr lang="en-US" sz="2000" i="1">
                        <a:effectLst/>
                        <a:latin typeface="Cambria Math" charset="0"/>
                      </a:rPr>
                      <m:t>𝐴</m:t>
                    </m:r>
                    <m:r>
                      <a:rPr lang="en-US" sz="2000" i="1">
                        <a:effectLst/>
                        <a:latin typeface="Cambria Math" charset="0"/>
                      </a:rPr>
                      <m:t> ∩</m:t>
                    </m:r>
                    <m:r>
                      <a:rPr lang="en-US" sz="2000" i="1">
                        <a:effectLst/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  <m:r>
                      <a:rPr lang="en-US" sz="2000" i="1">
                        <a:effectLst/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sz="2000" dirty="0">
                  <a:effectLst/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858" y="4213681"/>
                <a:ext cx="3178176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2111" t="-95455" b="-1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813845" y="2834131"/>
            <a:ext cx="1495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/>
                <a:latin typeface="Arial" pitchFamily="34" charset="0"/>
                <a:cs typeface="Arial" pitchFamily="34" charset="0"/>
              </a:rPr>
              <a:t>Sample Space </a:t>
            </a:r>
          </a:p>
        </p:txBody>
      </p:sp>
    </p:spTree>
    <p:extLst>
      <p:ext uri="{BB962C8B-B14F-4D97-AF65-F5344CB8AC3E}">
        <p14:creationId xmlns:p14="http://schemas.microsoft.com/office/powerpoint/2010/main" val="284993798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1750638" y="2530630"/>
            <a:ext cx="3732213" cy="1531144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430985" y="1819389"/>
            <a:ext cx="6663733" cy="500063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dirty="0">
                <a:effectLst/>
                <a:latin typeface="+mn-lt"/>
              </a:rPr>
              <a:t>The union of events </a:t>
            </a:r>
            <a:r>
              <a:rPr lang="en-US" sz="2000" i="1" dirty="0">
                <a:effectLst/>
                <a:latin typeface="+mn-lt"/>
              </a:rPr>
              <a:t>A</a:t>
            </a:r>
            <a:r>
              <a:rPr lang="en-US" sz="2000" dirty="0">
                <a:effectLst/>
                <a:latin typeface="+mn-lt"/>
              </a:rPr>
              <a:t> and </a:t>
            </a:r>
            <a:r>
              <a:rPr lang="en-US" sz="2000" i="1" dirty="0">
                <a:effectLst/>
                <a:latin typeface="+mn-lt"/>
              </a:rPr>
              <a:t>B</a:t>
            </a:r>
            <a:r>
              <a:rPr lang="en-US" sz="2000" dirty="0">
                <a:effectLst/>
                <a:latin typeface="+mn-lt"/>
              </a:rPr>
              <a:t> is denoted by P(A U B)</a:t>
            </a:r>
            <a:endParaRPr lang="en-US" sz="2000" dirty="0">
              <a:effectLst/>
              <a:latin typeface="Symbol" pitchFamily="18" charset="2"/>
            </a:endParaRPr>
          </a:p>
        </p:txBody>
      </p:sp>
      <p:sp>
        <p:nvSpPr>
          <p:cNvPr id="151555" name="Rectangle 3"/>
          <p:cNvSpPr>
            <a:spLocks noChangeArrowheads="1"/>
          </p:cNvSpPr>
          <p:nvPr/>
        </p:nvSpPr>
        <p:spPr bwMode="auto">
          <a:xfrm>
            <a:off x="429579" y="928687"/>
            <a:ext cx="6666546" cy="757238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dirty="0">
                <a:effectLst/>
                <a:latin typeface="Arial" pitchFamily="34" charset="0"/>
                <a:cs typeface="Arial" pitchFamily="34" charset="0"/>
              </a:rPr>
              <a:t>The </a:t>
            </a:r>
            <a:r>
              <a:rPr lang="en-US" sz="2000" u="sng" dirty="0">
                <a:effectLst/>
                <a:latin typeface="Arial" pitchFamily="34" charset="0"/>
                <a:cs typeface="Arial" pitchFamily="34" charset="0"/>
              </a:rPr>
              <a:t>union</a:t>
            </a:r>
            <a:r>
              <a:rPr lang="en-US" sz="2000" dirty="0">
                <a:effectLst/>
                <a:latin typeface="Arial" pitchFamily="34" charset="0"/>
                <a:cs typeface="Arial" pitchFamily="34" charset="0"/>
              </a:rPr>
              <a:t> of events </a:t>
            </a:r>
            <a:r>
              <a:rPr lang="en-US" sz="2000" i="1" dirty="0">
                <a:effectLst/>
                <a:latin typeface="Arial" pitchFamily="34" charset="0"/>
                <a:cs typeface="Arial" pitchFamily="34" charset="0"/>
              </a:rPr>
              <a:t>A</a:t>
            </a:r>
            <a:r>
              <a:rPr lang="en-US" sz="2000" dirty="0">
                <a:effectLst/>
                <a:latin typeface="Arial" pitchFamily="34" charset="0"/>
                <a:cs typeface="Arial" pitchFamily="34" charset="0"/>
              </a:rPr>
              <a:t> and </a:t>
            </a:r>
            <a:r>
              <a:rPr lang="en-US" sz="2000" i="1" dirty="0">
                <a:effectLst/>
                <a:latin typeface="Arial" pitchFamily="34" charset="0"/>
                <a:cs typeface="Arial" pitchFamily="34" charset="0"/>
              </a:rPr>
              <a:t>B</a:t>
            </a:r>
            <a:r>
              <a:rPr lang="en-US" sz="2000" dirty="0">
                <a:effectLst/>
                <a:latin typeface="Arial" pitchFamily="34" charset="0"/>
                <a:cs typeface="Arial" pitchFamily="34" charset="0"/>
              </a:rPr>
              <a:t> is the event containing</a:t>
            </a:r>
          </a:p>
          <a:p>
            <a:pPr algn="l"/>
            <a:r>
              <a:rPr lang="en-US" sz="2000" dirty="0">
                <a:effectLst/>
                <a:latin typeface="Arial" pitchFamily="34" charset="0"/>
                <a:cs typeface="Arial" pitchFamily="34" charset="0"/>
              </a:rPr>
              <a:t> all sample points that are in </a:t>
            </a:r>
            <a:r>
              <a:rPr lang="en-US" sz="2000" b="1" i="1" dirty="0">
                <a:effectLst/>
                <a:latin typeface="Arial" pitchFamily="34" charset="0"/>
                <a:cs typeface="Arial" pitchFamily="34" charset="0"/>
              </a:rPr>
              <a:t>A </a:t>
            </a:r>
            <a:r>
              <a:rPr lang="en-US" sz="2000" b="1" dirty="0">
                <a:effectLst/>
                <a:latin typeface="Arial" pitchFamily="34" charset="0"/>
                <a:cs typeface="Arial" pitchFamily="34" charset="0"/>
              </a:rPr>
              <a:t>or</a:t>
            </a:r>
            <a:r>
              <a:rPr lang="en-US" sz="2000" b="1" i="1" dirty="0">
                <a:effectLst/>
                <a:latin typeface="Arial" pitchFamily="34" charset="0"/>
                <a:cs typeface="Arial" pitchFamily="34" charset="0"/>
              </a:rPr>
              <a:t> B </a:t>
            </a:r>
            <a:r>
              <a:rPr lang="en-US" sz="2000" b="1" dirty="0">
                <a:effectLst/>
                <a:latin typeface="Arial" pitchFamily="34" charset="0"/>
                <a:cs typeface="Arial" pitchFamily="34" charset="0"/>
              </a:rPr>
              <a:t>or both</a:t>
            </a:r>
            <a:r>
              <a:rPr lang="en-US" sz="2000" dirty="0">
                <a:effectLst/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51558" name="Rectangle 6"/>
          <p:cNvSpPr>
            <a:spLocks noChangeArrowheads="1"/>
          </p:cNvSpPr>
          <p:nvPr/>
        </p:nvSpPr>
        <p:spPr bwMode="auto">
          <a:xfrm>
            <a:off x="436887" y="238125"/>
            <a:ext cx="5849613" cy="495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l"/>
            <a:r>
              <a:rPr lang="en-US" sz="2800" dirty="0">
                <a:effectLst/>
                <a:latin typeface="Arial" pitchFamily="34" charset="0"/>
                <a:cs typeface="Arial" pitchFamily="34" charset="0"/>
              </a:rPr>
              <a:t>4. Union of Two Events “Or”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6791325" y="4624388"/>
            <a:ext cx="2133600" cy="342900"/>
          </a:xfrm>
        </p:spPr>
        <p:txBody>
          <a:bodyPr/>
          <a:lstStyle/>
          <a:p>
            <a:fld id="{B085BF61-D684-4EBB-823C-68500967B0B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 flipV="1">
            <a:off x="5413795" y="3218852"/>
            <a:ext cx="400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6" name="Oval 10"/>
          <p:cNvSpPr>
            <a:spLocks noChangeArrowheads="1"/>
          </p:cNvSpPr>
          <p:nvPr/>
        </p:nvSpPr>
        <p:spPr bwMode="auto">
          <a:xfrm>
            <a:off x="2022896" y="2658068"/>
            <a:ext cx="1711325" cy="12573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 extrusionH="76200" contourW="12700">
            <a:bevelT/>
            <a:extrusionClr>
              <a:schemeClr val="accent6"/>
            </a:extrusionClr>
            <a:contourClr>
              <a:schemeClr val="accent5"/>
            </a:contourClr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2091159" y="3098600"/>
            <a:ext cx="1525587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2400" b="1" dirty="0">
                <a:effectLst/>
                <a:latin typeface="Arial" pitchFamily="34" charset="0"/>
                <a:cs typeface="Arial" pitchFamily="34" charset="0"/>
              </a:rPr>
              <a:t>Event </a:t>
            </a:r>
            <a:r>
              <a:rPr lang="en-US" sz="2400" b="1" i="1" dirty="0">
                <a:effectLst/>
                <a:latin typeface="Arial" pitchFamily="34" charset="0"/>
                <a:cs typeface="Arial" pitchFamily="34" charset="0"/>
              </a:rPr>
              <a:t>A</a:t>
            </a:r>
          </a:p>
        </p:txBody>
      </p:sp>
      <p:grpSp>
        <p:nvGrpSpPr>
          <p:cNvPr id="18" name="Group 12"/>
          <p:cNvGrpSpPr>
            <a:grpSpLocks/>
          </p:cNvGrpSpPr>
          <p:nvPr/>
        </p:nvGrpSpPr>
        <p:grpSpPr bwMode="auto">
          <a:xfrm>
            <a:off x="3364333" y="2654495"/>
            <a:ext cx="1701800" cy="1256109"/>
            <a:chOff x="2753" y="2205"/>
            <a:chExt cx="1072" cy="1055"/>
          </a:xfrm>
          <a:solidFill>
            <a:schemeClr val="accent5"/>
          </a:solidFill>
        </p:grpSpPr>
        <p:sp>
          <p:nvSpPr>
            <p:cNvPr id="19" name="Oval 13"/>
            <p:cNvSpPr>
              <a:spLocks noChangeArrowheads="1"/>
            </p:cNvSpPr>
            <p:nvPr/>
          </p:nvSpPr>
          <p:spPr bwMode="auto">
            <a:xfrm>
              <a:off x="2760" y="2205"/>
              <a:ext cx="1065" cy="105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76200" contourW="12700">
              <a:bevelT/>
              <a:extrusionClr>
                <a:schemeClr val="accent6"/>
              </a:extrusionClr>
              <a:contourClr>
                <a:schemeClr val="accent5"/>
              </a:contourClr>
            </a:sp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2753" y="2417"/>
              <a:ext cx="237" cy="649"/>
            </a:xfrm>
            <a:custGeom>
              <a:avLst/>
              <a:gdLst/>
              <a:ahLst/>
              <a:cxnLst>
                <a:cxn ang="0">
                  <a:pos x="110" y="0"/>
                </a:cxn>
                <a:cxn ang="0">
                  <a:pos x="98" y="18"/>
                </a:cxn>
                <a:cxn ang="0">
                  <a:pos x="84" y="40"/>
                </a:cxn>
                <a:cxn ang="0">
                  <a:pos x="70" y="62"/>
                </a:cxn>
                <a:cxn ang="0">
                  <a:pos x="50" y="92"/>
                </a:cxn>
                <a:cxn ang="0">
                  <a:pos x="40" y="118"/>
                </a:cxn>
                <a:cxn ang="0">
                  <a:pos x="32" y="141"/>
                </a:cxn>
                <a:cxn ang="0">
                  <a:pos x="23" y="168"/>
                </a:cxn>
                <a:cxn ang="0">
                  <a:pos x="14" y="194"/>
                </a:cxn>
                <a:cxn ang="0">
                  <a:pos x="10" y="218"/>
                </a:cxn>
                <a:cxn ang="0">
                  <a:pos x="6" y="246"/>
                </a:cxn>
                <a:cxn ang="0">
                  <a:pos x="2" y="272"/>
                </a:cxn>
                <a:cxn ang="0">
                  <a:pos x="0" y="302"/>
                </a:cxn>
                <a:cxn ang="0">
                  <a:pos x="0" y="330"/>
                </a:cxn>
                <a:cxn ang="0">
                  <a:pos x="2" y="358"/>
                </a:cxn>
                <a:cxn ang="0">
                  <a:pos x="6" y="388"/>
                </a:cxn>
                <a:cxn ang="0">
                  <a:pos x="10" y="414"/>
                </a:cxn>
                <a:cxn ang="0">
                  <a:pos x="18" y="438"/>
                </a:cxn>
                <a:cxn ang="0">
                  <a:pos x="26" y="464"/>
                </a:cxn>
                <a:cxn ang="0">
                  <a:pos x="36" y="488"/>
                </a:cxn>
                <a:cxn ang="0">
                  <a:pos x="48" y="514"/>
                </a:cxn>
                <a:cxn ang="0">
                  <a:pos x="60" y="540"/>
                </a:cxn>
                <a:cxn ang="0">
                  <a:pos x="74" y="560"/>
                </a:cxn>
                <a:cxn ang="0">
                  <a:pos x="84" y="582"/>
                </a:cxn>
                <a:cxn ang="0">
                  <a:pos x="102" y="604"/>
                </a:cxn>
                <a:cxn ang="0">
                  <a:pos x="122" y="622"/>
                </a:cxn>
                <a:cxn ang="0">
                  <a:pos x="138" y="598"/>
                </a:cxn>
                <a:cxn ang="0">
                  <a:pos x="156" y="572"/>
                </a:cxn>
                <a:cxn ang="0">
                  <a:pos x="172" y="546"/>
                </a:cxn>
                <a:cxn ang="0">
                  <a:pos x="186" y="514"/>
                </a:cxn>
                <a:cxn ang="0">
                  <a:pos x="196" y="492"/>
                </a:cxn>
                <a:cxn ang="0">
                  <a:pos x="204" y="472"/>
                </a:cxn>
                <a:cxn ang="0">
                  <a:pos x="212" y="450"/>
                </a:cxn>
                <a:cxn ang="0">
                  <a:pos x="218" y="426"/>
                </a:cxn>
                <a:cxn ang="0">
                  <a:pos x="224" y="402"/>
                </a:cxn>
                <a:cxn ang="0">
                  <a:pos x="226" y="378"/>
                </a:cxn>
                <a:cxn ang="0">
                  <a:pos x="228" y="354"/>
                </a:cxn>
                <a:cxn ang="0">
                  <a:pos x="230" y="324"/>
                </a:cxn>
                <a:cxn ang="0">
                  <a:pos x="230" y="286"/>
                </a:cxn>
                <a:cxn ang="0">
                  <a:pos x="226" y="256"/>
                </a:cxn>
                <a:cxn ang="0">
                  <a:pos x="222" y="232"/>
                </a:cxn>
                <a:cxn ang="0">
                  <a:pos x="220" y="206"/>
                </a:cxn>
                <a:cxn ang="0">
                  <a:pos x="212" y="180"/>
                </a:cxn>
                <a:cxn ang="0">
                  <a:pos x="204" y="154"/>
                </a:cxn>
                <a:cxn ang="0">
                  <a:pos x="194" y="126"/>
                </a:cxn>
                <a:cxn ang="0">
                  <a:pos x="184" y="100"/>
                </a:cxn>
                <a:cxn ang="0">
                  <a:pos x="168" y="70"/>
                </a:cxn>
                <a:cxn ang="0">
                  <a:pos x="152" y="44"/>
                </a:cxn>
                <a:cxn ang="0">
                  <a:pos x="138" y="22"/>
                </a:cxn>
                <a:cxn ang="0">
                  <a:pos x="120" y="6"/>
                </a:cxn>
              </a:cxnLst>
              <a:rect l="0" t="0" r="r" b="b"/>
              <a:pathLst>
                <a:path w="230" h="622">
                  <a:moveTo>
                    <a:pt x="110" y="0"/>
                  </a:moveTo>
                  <a:lnTo>
                    <a:pt x="98" y="18"/>
                  </a:lnTo>
                  <a:lnTo>
                    <a:pt x="84" y="40"/>
                  </a:lnTo>
                  <a:lnTo>
                    <a:pt x="70" y="62"/>
                  </a:lnTo>
                  <a:lnTo>
                    <a:pt x="50" y="92"/>
                  </a:lnTo>
                  <a:lnTo>
                    <a:pt x="40" y="118"/>
                  </a:lnTo>
                  <a:lnTo>
                    <a:pt x="32" y="141"/>
                  </a:lnTo>
                  <a:lnTo>
                    <a:pt x="23" y="168"/>
                  </a:lnTo>
                  <a:lnTo>
                    <a:pt x="14" y="194"/>
                  </a:lnTo>
                  <a:lnTo>
                    <a:pt x="10" y="218"/>
                  </a:lnTo>
                  <a:lnTo>
                    <a:pt x="6" y="246"/>
                  </a:lnTo>
                  <a:lnTo>
                    <a:pt x="2" y="272"/>
                  </a:lnTo>
                  <a:lnTo>
                    <a:pt x="0" y="302"/>
                  </a:lnTo>
                  <a:lnTo>
                    <a:pt x="0" y="330"/>
                  </a:lnTo>
                  <a:lnTo>
                    <a:pt x="2" y="358"/>
                  </a:lnTo>
                  <a:lnTo>
                    <a:pt x="6" y="388"/>
                  </a:lnTo>
                  <a:lnTo>
                    <a:pt x="10" y="414"/>
                  </a:lnTo>
                  <a:lnTo>
                    <a:pt x="18" y="438"/>
                  </a:lnTo>
                  <a:lnTo>
                    <a:pt x="26" y="464"/>
                  </a:lnTo>
                  <a:lnTo>
                    <a:pt x="36" y="488"/>
                  </a:lnTo>
                  <a:lnTo>
                    <a:pt x="48" y="514"/>
                  </a:lnTo>
                  <a:lnTo>
                    <a:pt x="60" y="540"/>
                  </a:lnTo>
                  <a:lnTo>
                    <a:pt x="74" y="560"/>
                  </a:lnTo>
                  <a:lnTo>
                    <a:pt x="84" y="582"/>
                  </a:lnTo>
                  <a:lnTo>
                    <a:pt x="102" y="604"/>
                  </a:lnTo>
                  <a:lnTo>
                    <a:pt x="122" y="622"/>
                  </a:lnTo>
                  <a:lnTo>
                    <a:pt x="138" y="598"/>
                  </a:lnTo>
                  <a:lnTo>
                    <a:pt x="156" y="572"/>
                  </a:lnTo>
                  <a:lnTo>
                    <a:pt x="172" y="546"/>
                  </a:lnTo>
                  <a:lnTo>
                    <a:pt x="186" y="514"/>
                  </a:lnTo>
                  <a:lnTo>
                    <a:pt x="196" y="492"/>
                  </a:lnTo>
                  <a:lnTo>
                    <a:pt x="204" y="472"/>
                  </a:lnTo>
                  <a:lnTo>
                    <a:pt x="212" y="450"/>
                  </a:lnTo>
                  <a:lnTo>
                    <a:pt x="218" y="426"/>
                  </a:lnTo>
                  <a:lnTo>
                    <a:pt x="224" y="402"/>
                  </a:lnTo>
                  <a:lnTo>
                    <a:pt x="226" y="378"/>
                  </a:lnTo>
                  <a:lnTo>
                    <a:pt x="228" y="354"/>
                  </a:lnTo>
                  <a:lnTo>
                    <a:pt x="230" y="324"/>
                  </a:lnTo>
                  <a:lnTo>
                    <a:pt x="230" y="286"/>
                  </a:lnTo>
                  <a:lnTo>
                    <a:pt x="226" y="256"/>
                  </a:lnTo>
                  <a:lnTo>
                    <a:pt x="222" y="232"/>
                  </a:lnTo>
                  <a:lnTo>
                    <a:pt x="220" y="206"/>
                  </a:lnTo>
                  <a:lnTo>
                    <a:pt x="212" y="180"/>
                  </a:lnTo>
                  <a:lnTo>
                    <a:pt x="204" y="154"/>
                  </a:lnTo>
                  <a:lnTo>
                    <a:pt x="194" y="126"/>
                  </a:lnTo>
                  <a:lnTo>
                    <a:pt x="184" y="100"/>
                  </a:lnTo>
                  <a:lnTo>
                    <a:pt x="168" y="70"/>
                  </a:lnTo>
                  <a:lnTo>
                    <a:pt x="152" y="44"/>
                  </a:lnTo>
                  <a:lnTo>
                    <a:pt x="138" y="22"/>
                  </a:lnTo>
                  <a:lnTo>
                    <a:pt x="120" y="6"/>
                  </a:lnTo>
                </a:path>
              </a:pathLst>
            </a:custGeom>
            <a:grp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 extrusionH="76200" contourW="12700">
              <a:bevelT/>
              <a:extrusionClr>
                <a:schemeClr val="accent6"/>
              </a:extrusionClr>
              <a:contourClr>
                <a:schemeClr val="accent5"/>
              </a:contourClr>
            </a:sp3d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3785021" y="3103362"/>
            <a:ext cx="1328891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b="1" dirty="0">
                <a:effectLst/>
                <a:latin typeface="Arial" pitchFamily="34" charset="0"/>
                <a:cs typeface="Arial" pitchFamily="34" charset="0"/>
              </a:rPr>
              <a:t>Event </a:t>
            </a:r>
            <a:r>
              <a:rPr lang="en-US" sz="2400" b="1" i="1" dirty="0">
                <a:effectLst/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 flipV="1">
            <a:off x="2739651" y="3629089"/>
            <a:ext cx="576904" cy="86537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230858" y="4494459"/>
            <a:ext cx="2771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/>
                <a:latin typeface="Arial" pitchFamily="34" charset="0"/>
                <a:cs typeface="Arial" pitchFamily="34" charset="0"/>
              </a:rPr>
              <a:t>Union of </a:t>
            </a:r>
            <a:r>
              <a:rPr lang="en-US" sz="2000">
                <a:effectLst/>
                <a:latin typeface="Arial" pitchFamily="34" charset="0"/>
                <a:cs typeface="Arial" pitchFamily="34" charset="0"/>
              </a:rPr>
              <a:t>A U </a:t>
            </a:r>
            <a:r>
              <a:rPr lang="en-US" sz="2000" dirty="0">
                <a:effectLst/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13845" y="2834131"/>
            <a:ext cx="1495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/>
                <a:latin typeface="Arial" pitchFamily="34" charset="0"/>
                <a:cs typeface="Arial" pitchFamily="34" charset="0"/>
              </a:rPr>
              <a:t>Sample Space </a:t>
            </a: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V="1">
            <a:off x="3889002" y="3476578"/>
            <a:ext cx="592930" cy="101311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89982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ChangeArrowheads="1"/>
          </p:cNvSpPr>
          <p:nvPr/>
        </p:nvSpPr>
        <p:spPr bwMode="auto">
          <a:xfrm>
            <a:off x="558800" y="1370409"/>
            <a:ext cx="7715250" cy="757238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400" dirty="0">
                <a:effectLst/>
                <a:latin typeface="+mn-lt"/>
              </a:rPr>
              <a:t>The </a:t>
            </a:r>
            <a:r>
              <a:rPr lang="en-US" sz="2400" u="sng" dirty="0">
                <a:effectLst/>
                <a:latin typeface="+mn-lt"/>
              </a:rPr>
              <a:t>addition law</a:t>
            </a:r>
            <a:r>
              <a:rPr lang="en-US" sz="2400" dirty="0">
                <a:effectLst/>
                <a:latin typeface="+mn-lt"/>
              </a:rPr>
              <a:t> provides a way to compute the</a:t>
            </a:r>
          </a:p>
          <a:p>
            <a:pPr algn="l"/>
            <a:r>
              <a:rPr lang="en-US" sz="2400" dirty="0">
                <a:effectLst/>
                <a:latin typeface="+mn-lt"/>
              </a:rPr>
              <a:t> probability of event </a:t>
            </a:r>
            <a:r>
              <a:rPr lang="en-US" sz="2400" i="1" dirty="0">
                <a:effectLst/>
                <a:latin typeface="+mn-lt"/>
              </a:rPr>
              <a:t>A,</a:t>
            </a:r>
            <a:r>
              <a:rPr lang="en-US" sz="2400" dirty="0">
                <a:effectLst/>
                <a:latin typeface="+mn-lt"/>
              </a:rPr>
              <a:t> or </a:t>
            </a:r>
            <a:r>
              <a:rPr lang="en-US" sz="2400" i="1" dirty="0">
                <a:effectLst/>
                <a:latin typeface="+mn-lt"/>
              </a:rPr>
              <a:t>B,</a:t>
            </a:r>
            <a:r>
              <a:rPr lang="en-US" sz="2400" dirty="0">
                <a:effectLst/>
                <a:latin typeface="+mn-lt"/>
              </a:rPr>
              <a:t> or both </a:t>
            </a:r>
            <a:r>
              <a:rPr lang="en-US" sz="2400" i="1" dirty="0">
                <a:effectLst/>
                <a:latin typeface="+mn-lt"/>
              </a:rPr>
              <a:t>A</a:t>
            </a:r>
            <a:r>
              <a:rPr lang="en-US" sz="2400" dirty="0">
                <a:effectLst/>
                <a:latin typeface="+mn-lt"/>
              </a:rPr>
              <a:t> and </a:t>
            </a:r>
            <a:r>
              <a:rPr lang="en-US" sz="2400" i="1" dirty="0">
                <a:effectLst/>
                <a:latin typeface="+mn-lt"/>
              </a:rPr>
              <a:t>B </a:t>
            </a:r>
            <a:r>
              <a:rPr lang="en-US" sz="2400" dirty="0">
                <a:effectLst/>
                <a:latin typeface="+mn-lt"/>
              </a:rPr>
              <a:t>occurring.</a:t>
            </a:r>
          </a:p>
        </p:txBody>
      </p:sp>
      <p:sp>
        <p:nvSpPr>
          <p:cNvPr id="234499" name="Rectangle 3"/>
          <p:cNvSpPr>
            <a:spLocks noChangeArrowheads="1"/>
          </p:cNvSpPr>
          <p:nvPr/>
        </p:nvSpPr>
        <p:spPr bwMode="auto">
          <a:xfrm>
            <a:off x="320675" y="308374"/>
            <a:ext cx="7785100" cy="4488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l"/>
            <a:r>
              <a:rPr lang="en-US" sz="2800" dirty="0">
                <a:effectLst/>
                <a:latin typeface="+mn-lt"/>
              </a:rPr>
              <a:t>5. General Law of Addition “OR”</a:t>
            </a:r>
          </a:p>
        </p:txBody>
      </p:sp>
      <p:sp>
        <p:nvSpPr>
          <p:cNvPr id="234500" name="Rectangle 4"/>
          <p:cNvSpPr>
            <a:spLocks noChangeArrowheads="1"/>
          </p:cNvSpPr>
          <p:nvPr/>
        </p:nvSpPr>
        <p:spPr bwMode="auto">
          <a:xfrm>
            <a:off x="558800" y="2352676"/>
            <a:ext cx="7715250" cy="1400174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400" dirty="0">
                <a:effectLst/>
                <a:latin typeface="+mn-lt"/>
              </a:rPr>
              <a:t>The law is written as:</a:t>
            </a:r>
          </a:p>
          <a:p>
            <a:pPr algn="l"/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/>
            <a:endParaRPr lang="en-US" sz="2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/>
            <a:endParaRPr lang="en-US" sz="2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4501" name="Rectangle 5"/>
              <p:cNvSpPr>
                <a:spLocks noChangeArrowheads="1"/>
              </p:cNvSpPr>
              <p:nvPr/>
            </p:nvSpPr>
            <p:spPr bwMode="auto">
              <a:xfrm>
                <a:off x="1922463" y="2975373"/>
                <a:ext cx="4906962" cy="557213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none" anchor="ctr"/>
              <a:lstStyle/>
              <a:p>
                <a:pPr algn="l"/>
                <a:r>
                  <a:rPr lang="en-US" sz="2400" i="1" dirty="0">
                    <a:effectLst/>
                  </a:rPr>
                  <a:t>P</a:t>
                </a:r>
                <a:r>
                  <a:rPr lang="en-US" sz="2400" dirty="0">
                    <a:effectLst/>
                  </a:rPr>
                  <a:t>(</a:t>
                </a:r>
                <a:r>
                  <a:rPr lang="en-US" sz="2400" i="1" dirty="0">
                    <a:effectLst/>
                  </a:rPr>
                  <a:t>A </a:t>
                </a:r>
                <a:r>
                  <a:rPr lang="en-US" sz="2400" dirty="0">
                    <a:effectLst/>
                  </a:rPr>
                  <a:t>U </a:t>
                </a:r>
                <a:r>
                  <a:rPr lang="en-US" sz="2400" i="1" dirty="0">
                    <a:effectLst/>
                  </a:rPr>
                  <a:t>B</a:t>
                </a:r>
                <a:r>
                  <a:rPr lang="en-US" sz="2400" dirty="0">
                    <a:effectLst/>
                  </a:rPr>
                  <a:t>) = </a:t>
                </a:r>
                <a:r>
                  <a:rPr lang="en-US" sz="2400" i="1" dirty="0">
                    <a:effectLst/>
                  </a:rPr>
                  <a:t>P</a:t>
                </a:r>
                <a:r>
                  <a:rPr lang="en-US" sz="2400" dirty="0">
                    <a:effectLst/>
                  </a:rPr>
                  <a:t>(</a:t>
                </a:r>
                <a:r>
                  <a:rPr lang="en-US" sz="2400" i="1" dirty="0">
                    <a:effectLst/>
                  </a:rPr>
                  <a:t>A</a:t>
                </a:r>
                <a:r>
                  <a:rPr lang="en-US" sz="2400" dirty="0">
                    <a:effectLst/>
                  </a:rPr>
                  <a:t>) + </a:t>
                </a:r>
                <a:r>
                  <a:rPr lang="en-US" sz="2400" i="1" dirty="0">
                    <a:effectLst/>
                  </a:rPr>
                  <a:t>P</a:t>
                </a:r>
                <a:r>
                  <a:rPr lang="en-US" sz="2400" dirty="0">
                    <a:effectLst/>
                  </a:rPr>
                  <a:t>(</a:t>
                </a:r>
                <a:r>
                  <a:rPr lang="en-US" sz="2400" i="1" dirty="0">
                    <a:effectLst/>
                  </a:rPr>
                  <a:t>B</a:t>
                </a:r>
                <a:r>
                  <a:rPr lang="en-US" sz="2400" dirty="0">
                    <a:effectLst/>
                  </a:rPr>
                  <a:t>) </a:t>
                </a:r>
                <a:r>
                  <a:rPr lang="en-US" sz="2400" dirty="0">
                    <a:effectLst/>
                    <a:latin typeface="Symbol" pitchFamily="18" charset="2"/>
                  </a:rPr>
                  <a:t>-</a:t>
                </a:r>
                <a:r>
                  <a:rPr lang="en-US" sz="2400" dirty="0"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charset="0"/>
                      </a:rPr>
                      <m:t>𝑃</m:t>
                    </m:r>
                    <m:r>
                      <a:rPr lang="en-US" sz="2400" i="1">
                        <a:effectLst/>
                        <a:latin typeface="Cambria Math" charset="0"/>
                      </a:rPr>
                      <m:t>(</m:t>
                    </m:r>
                    <m:r>
                      <a:rPr lang="en-US" sz="2400" i="1">
                        <a:effectLst/>
                        <a:latin typeface="Cambria Math" charset="0"/>
                      </a:rPr>
                      <m:t>𝐴</m:t>
                    </m:r>
                    <m:r>
                      <a:rPr lang="en-US" sz="2400" i="1">
                        <a:effectLst/>
                        <a:latin typeface="Cambria Math" charset="0"/>
                      </a:rPr>
                      <m:t> ∩ </m:t>
                    </m:r>
                    <m:r>
                      <a:rPr lang="en-US" sz="2400" i="1">
                        <a:effectLst/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  <m:r>
                      <a:rPr lang="en-US" sz="2400" i="1">
                        <a:effectLst/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sz="2400" dirty="0">
                  <a:effectLst/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234501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22463" y="2975373"/>
                <a:ext cx="4906962" cy="55721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6829425" y="4624388"/>
            <a:ext cx="2133600" cy="342900"/>
          </a:xfrm>
        </p:spPr>
        <p:txBody>
          <a:bodyPr/>
          <a:lstStyle/>
          <a:p>
            <a:fld id="{B085BF61-D684-4EBB-823C-68500967B0B7}" type="slidenum">
              <a:rPr lang="en-US" smtClean="0">
                <a:effectLst/>
              </a:rPr>
              <a:pPr/>
              <a:t>16</a:t>
            </a:fld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80149747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20" name="Rectangle 8"/>
          <p:cNvSpPr>
            <a:spLocks noChangeArrowheads="1"/>
          </p:cNvSpPr>
          <p:nvPr/>
        </p:nvSpPr>
        <p:spPr bwMode="auto">
          <a:xfrm>
            <a:off x="385763" y="246460"/>
            <a:ext cx="6642100" cy="4345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l"/>
            <a:r>
              <a:rPr lang="en-US" sz="2800" dirty="0">
                <a:effectLst/>
                <a:latin typeface="Arial" pitchFamily="34" charset="0"/>
                <a:cs typeface="Arial" pitchFamily="34" charset="0"/>
              </a:rPr>
              <a:t>6. Conditional Probability “Given”</a:t>
            </a:r>
          </a:p>
        </p:txBody>
      </p:sp>
      <p:sp>
        <p:nvSpPr>
          <p:cNvPr id="166944" name="WordArt 32"/>
          <p:cNvSpPr>
            <a:spLocks noChangeArrowheads="1" noChangeShapeType="1" noTextEdit="1"/>
          </p:cNvSpPr>
          <p:nvPr/>
        </p:nvSpPr>
        <p:spPr bwMode="auto">
          <a:xfrm>
            <a:off x="1074743" y="4195762"/>
            <a:ext cx="314325" cy="4286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kern="10" dirty="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IF</a:t>
            </a:r>
          </a:p>
        </p:txBody>
      </p:sp>
      <p:sp>
        <p:nvSpPr>
          <p:cNvPr id="166947" name="WordArt 35"/>
          <p:cNvSpPr>
            <a:spLocks noChangeArrowheads="1" noChangeShapeType="1" noTextEdit="1"/>
          </p:cNvSpPr>
          <p:nvPr/>
        </p:nvSpPr>
        <p:spPr bwMode="auto">
          <a:xfrm>
            <a:off x="2297118" y="4176712"/>
            <a:ext cx="561975" cy="485775"/>
          </a:xfrm>
          <a:prstGeom prst="rect">
            <a:avLst/>
          </a:prstGeom>
          <a:noFill/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Right">
                <a:rot lat="0" lon="21239999" rev="0"/>
              </a:camera>
              <a:lightRig rig="legacyHarsh3" dir="l"/>
            </a:scene3d>
            <a:sp3d extrusionH="430200" prstMaterial="legacyMatte">
              <a:extrusionClr>
                <a:srgbClr val="C0C0C0"/>
              </a:extrusionClr>
            </a:sp3d>
          </a:bodyPr>
          <a:lstStyle/>
          <a:p>
            <a:r>
              <a:rPr lang="en-US" sz="3600" kern="10" dirty="0">
                <a:ln w="9525">
                  <a:round/>
                  <a:headEnd/>
                  <a:tailEnd/>
                </a:ln>
                <a:solidFill>
                  <a:schemeClr val="accent6"/>
                </a:solidFill>
                <a:effectLst/>
                <a:latin typeface="Arial Black"/>
              </a:rPr>
              <a:t>Of</a:t>
            </a:r>
          </a:p>
        </p:txBody>
      </p:sp>
      <p:sp>
        <p:nvSpPr>
          <p:cNvPr id="166948" name="WordArt 36"/>
          <p:cNvSpPr>
            <a:spLocks noChangeArrowheads="1" noChangeShapeType="1" noTextEdit="1"/>
          </p:cNvSpPr>
          <p:nvPr/>
        </p:nvSpPr>
        <p:spPr bwMode="auto">
          <a:xfrm>
            <a:off x="3532193" y="4190999"/>
            <a:ext cx="1419225" cy="4857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solidFill>
                  <a:srgbClr val="3366FF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Arial Black"/>
              </a:rPr>
              <a:t>Given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85BF61-D684-4EBB-823C-68500967B0B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66725" y="939195"/>
            <a:ext cx="76485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effectLst/>
                <a:latin typeface="Arial" pitchFamily="34" charset="0"/>
                <a:cs typeface="Arial" pitchFamily="34" charset="0"/>
              </a:rPr>
              <a:t>The probability of an event given that another event has</a:t>
            </a:r>
            <a:br>
              <a:rPr lang="en-US" sz="2000" dirty="0">
                <a:effectLst/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effectLst/>
                <a:latin typeface="Arial" pitchFamily="34" charset="0"/>
                <a:cs typeface="Arial" pitchFamily="34" charset="0"/>
              </a:rPr>
              <a:t> occurred is called a </a:t>
            </a:r>
            <a:r>
              <a:rPr lang="en-US" sz="2000" u="sng" dirty="0">
                <a:effectLst/>
                <a:latin typeface="Arial" pitchFamily="34" charset="0"/>
                <a:cs typeface="Arial" pitchFamily="34" charset="0"/>
              </a:rPr>
              <a:t>conditional probability</a:t>
            </a:r>
            <a:r>
              <a:rPr lang="en-US" sz="2000" dirty="0">
                <a:effectLst/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466726" y="1735246"/>
            <a:ext cx="83724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effectLst/>
                <a:latin typeface="Arial" pitchFamily="34" charset="0"/>
                <a:cs typeface="Arial" pitchFamily="34" charset="0"/>
              </a:rPr>
              <a:t>The conditional probability of A given B is denoted by P(A|B).</a:t>
            </a:r>
          </a:p>
        </p:txBody>
      </p:sp>
      <p:sp>
        <p:nvSpPr>
          <p:cNvPr id="5" name="Rectangle 4"/>
          <p:cNvSpPr/>
          <p:nvPr/>
        </p:nvSpPr>
        <p:spPr>
          <a:xfrm>
            <a:off x="552451" y="2330916"/>
            <a:ext cx="69722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effectLst/>
                <a:latin typeface="Arial" pitchFamily="34" charset="0"/>
                <a:cs typeface="Arial" pitchFamily="34" charset="0"/>
              </a:rPr>
              <a:t>A conditional probability is computed as: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1231905" y="2879987"/>
            <a:ext cx="3236911" cy="828675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Symbol" pitchFamily="18" charset="2"/>
            </a:endParaRPr>
          </a:p>
        </p:txBody>
      </p:sp>
      <p:graphicFrame>
        <p:nvGraphicFramePr>
          <p:cNvPr id="13" name="Object 9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264736"/>
              </p:ext>
            </p:extLst>
          </p:nvPr>
        </p:nvGraphicFramePr>
        <p:xfrm>
          <a:off x="1499399" y="2997845"/>
          <a:ext cx="2520949" cy="603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41" name="Equation" r:id="rId4" imgW="2971800" imgH="927000" progId="Equation.DSMT4">
                  <p:embed/>
                </p:oleObj>
              </mc:Choice>
              <mc:Fallback>
                <p:oleObj name="Equation" r:id="rId4" imgW="2971800" imgH="9270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9399" y="2997845"/>
                        <a:ext cx="2520949" cy="6036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885632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66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166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66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44" grpId="0" animBg="1"/>
      <p:bldP spid="166947" grpId="0"/>
      <p:bldP spid="166948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ChangeArrowheads="1"/>
          </p:cNvSpPr>
          <p:nvPr/>
        </p:nvSpPr>
        <p:spPr bwMode="auto">
          <a:xfrm>
            <a:off x="357188" y="258961"/>
            <a:ext cx="7772400" cy="4441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l"/>
            <a:r>
              <a:rPr lang="en-US" sz="2800" dirty="0">
                <a:effectLst/>
                <a:latin typeface="Arial" pitchFamily="34" charset="0"/>
                <a:cs typeface="Arial" pitchFamily="34" charset="0"/>
              </a:rPr>
              <a:t>7. General Multiplication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3063" name="Rectangle 7"/>
              <p:cNvSpPr>
                <a:spLocks noChangeArrowheads="1"/>
              </p:cNvSpPr>
              <p:nvPr/>
            </p:nvSpPr>
            <p:spPr bwMode="auto">
              <a:xfrm>
                <a:off x="3090974" y="1628924"/>
                <a:ext cx="4545012" cy="557213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rgbClr val="66FFFF"/>
                  </a:buClr>
                  <a:buSzPct val="75000"/>
                </a:pPr>
                <a14:m>
                  <m:oMath xmlns:m="http://schemas.openxmlformats.org/officeDocument/2006/math">
                    <m:r>
                      <a:rPr lang="en-US" sz="2400" b="1" i="1">
                        <a:effectLst/>
                        <a:latin typeface="Cambria Math" charset="0"/>
                      </a:rPr>
                      <m:t>𝑷</m:t>
                    </m:r>
                    <m:r>
                      <a:rPr lang="en-US" sz="2400" b="1" i="1">
                        <a:effectLst/>
                        <a:latin typeface="Cambria Math" charset="0"/>
                      </a:rPr>
                      <m:t>(</m:t>
                    </m:r>
                    <m:r>
                      <a:rPr lang="en-US" sz="2400" b="1" i="1">
                        <a:effectLst/>
                        <a:latin typeface="Cambria Math" charset="0"/>
                      </a:rPr>
                      <m:t>𝑨</m:t>
                    </m:r>
                    <m:r>
                      <a:rPr lang="en-US" sz="2400" b="1" i="1">
                        <a:effectLst/>
                        <a:latin typeface="Cambria Math" charset="0"/>
                      </a:rPr>
                      <m:t> ∩</m:t>
                    </m:r>
                    <m:r>
                      <a:rPr lang="en-US" sz="2400" b="1" i="1">
                        <a:effectLst/>
                        <a:latin typeface="Cambria Math" charset="0"/>
                        <a:ea typeface="Cambria Math" charset="0"/>
                        <a:cs typeface="Cambria Math" charset="0"/>
                      </a:rPr>
                      <m:t>𝑩</m:t>
                    </m:r>
                    <m:r>
                      <a:rPr lang="en-US" sz="2400" b="1" i="1">
                        <a:effectLst/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2400" b="1" dirty="0">
                    <a:effectLst/>
                  </a:rPr>
                  <a:t>= </a:t>
                </a:r>
                <a:r>
                  <a:rPr lang="en-US" sz="2400" b="1" i="1" dirty="0">
                    <a:effectLst/>
                  </a:rPr>
                  <a:t>P</a:t>
                </a:r>
                <a:r>
                  <a:rPr lang="en-US" sz="2400" b="1" dirty="0">
                    <a:effectLst/>
                  </a:rPr>
                  <a:t>(A)*</a:t>
                </a:r>
                <a:r>
                  <a:rPr lang="en-US" sz="2400" b="1" i="1" dirty="0">
                    <a:effectLst/>
                  </a:rPr>
                  <a:t>P</a:t>
                </a:r>
                <a:r>
                  <a:rPr lang="en-US" sz="2400" b="1" dirty="0">
                    <a:effectLst/>
                  </a:rPr>
                  <a:t>(B|A)</a:t>
                </a:r>
                <a:endParaRPr lang="en-US" sz="2400" b="1" dirty="0">
                  <a:effectLst/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173063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0974" y="1628924"/>
                <a:ext cx="4545012" cy="55721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066" name="Rectangle 10"/>
              <p:cNvSpPr>
                <a:spLocks noChangeArrowheads="1"/>
              </p:cNvSpPr>
              <p:nvPr/>
            </p:nvSpPr>
            <p:spPr bwMode="auto">
              <a:xfrm>
                <a:off x="3090974" y="2417118"/>
                <a:ext cx="4545012" cy="557213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rgbClr val="66FFFF"/>
                  </a:buClr>
                  <a:buSzPct val="75000"/>
                </a:pP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charset="0"/>
                      </a:rPr>
                      <m:t>𝑃</m:t>
                    </m:r>
                    <m:r>
                      <a:rPr lang="en-US" sz="2400" i="1">
                        <a:effectLst/>
                        <a:latin typeface="Cambria Math" charset="0"/>
                      </a:rPr>
                      <m:t>(</m:t>
                    </m:r>
                    <m:r>
                      <a:rPr lang="en-US" sz="2400" i="1">
                        <a:effectLst/>
                        <a:latin typeface="Cambria Math" charset="0"/>
                      </a:rPr>
                      <m:t>𝐴</m:t>
                    </m:r>
                    <m:r>
                      <a:rPr lang="en-US" sz="2400" i="1">
                        <a:effectLst/>
                        <a:latin typeface="Cambria Math" charset="0"/>
                      </a:rPr>
                      <m:t> ∩</m:t>
                    </m:r>
                    <m:r>
                      <a:rPr lang="en-US" sz="2400" i="1">
                        <a:effectLst/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  <m:r>
                      <a:rPr lang="en-US" sz="2400" b="1" i="1">
                        <a:effectLst/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2400" b="1" dirty="0">
                    <a:effectLst/>
                  </a:rPr>
                  <a:t>= </a:t>
                </a:r>
                <a:r>
                  <a:rPr lang="en-US" sz="2400" b="1" i="1" dirty="0">
                    <a:effectLst/>
                  </a:rPr>
                  <a:t>P</a:t>
                </a:r>
                <a:r>
                  <a:rPr lang="en-US" sz="2400" b="1" dirty="0">
                    <a:effectLst/>
                  </a:rPr>
                  <a:t>(</a:t>
                </a:r>
                <a:r>
                  <a:rPr lang="en-US" sz="2400" b="1" i="1" dirty="0">
                    <a:effectLst/>
                  </a:rPr>
                  <a:t>A</a:t>
                </a:r>
                <a:r>
                  <a:rPr lang="en-US" sz="2400" b="1" dirty="0">
                    <a:effectLst/>
                  </a:rPr>
                  <a:t>|</a:t>
                </a:r>
                <a:r>
                  <a:rPr lang="en-US" sz="2400" b="1" i="1" dirty="0">
                    <a:effectLst/>
                  </a:rPr>
                  <a:t>B</a:t>
                </a:r>
                <a:r>
                  <a:rPr lang="en-US" sz="2400" b="1" dirty="0">
                    <a:effectLst/>
                  </a:rPr>
                  <a:t>)*</a:t>
                </a:r>
                <a:r>
                  <a:rPr lang="en-US" sz="2400" b="1" i="1" dirty="0">
                    <a:effectLst/>
                  </a:rPr>
                  <a:t>P</a:t>
                </a:r>
                <a:r>
                  <a:rPr lang="en-US" sz="2400" b="1" dirty="0">
                    <a:effectLst/>
                  </a:rPr>
                  <a:t>(</a:t>
                </a:r>
                <a:r>
                  <a:rPr lang="en-US" sz="2400" b="1" i="1" dirty="0">
                    <a:effectLst/>
                  </a:rPr>
                  <a:t>B</a:t>
                </a:r>
                <a:r>
                  <a:rPr lang="en-US" sz="2400" b="1" dirty="0">
                    <a:effectLst/>
                  </a:rPr>
                  <a:t>)</a:t>
                </a:r>
              </a:p>
            </p:txBody>
          </p:sp>
        </mc:Choice>
        <mc:Fallback xmlns="">
          <p:sp>
            <p:nvSpPr>
              <p:cNvPr id="173066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0974" y="2417118"/>
                <a:ext cx="4545012" cy="55721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85BF61-D684-4EBB-823C-68500967B0B7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7188" y="696575"/>
            <a:ext cx="85296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effectLst/>
                <a:latin typeface="Arial" pitchFamily="34" charset="0"/>
                <a:cs typeface="Arial" pitchFamily="34" charset="0"/>
              </a:rPr>
              <a:t>The </a:t>
            </a:r>
            <a:r>
              <a:rPr lang="en-US" sz="2000" u="sng" dirty="0">
                <a:effectLst/>
                <a:latin typeface="Arial" pitchFamily="34" charset="0"/>
                <a:cs typeface="Arial" pitchFamily="34" charset="0"/>
              </a:rPr>
              <a:t>multiplication law</a:t>
            </a:r>
            <a:r>
              <a:rPr lang="en-US" sz="2000" dirty="0">
                <a:effectLst/>
                <a:latin typeface="Arial" pitchFamily="34" charset="0"/>
                <a:cs typeface="Arial" pitchFamily="34" charset="0"/>
              </a:rPr>
              <a:t> provides a way to compute the</a:t>
            </a:r>
          </a:p>
          <a:p>
            <a:pPr algn="l"/>
            <a:r>
              <a:rPr lang="en-US" sz="2000" dirty="0">
                <a:effectLst/>
                <a:latin typeface="Arial" pitchFamily="34" charset="0"/>
                <a:cs typeface="Arial" pitchFamily="34" charset="0"/>
              </a:rPr>
              <a:t> probability of the intersection of two events.</a:t>
            </a:r>
          </a:p>
        </p:txBody>
      </p:sp>
      <p:sp>
        <p:nvSpPr>
          <p:cNvPr id="4" name="Rectangle 3"/>
          <p:cNvSpPr/>
          <p:nvPr/>
        </p:nvSpPr>
        <p:spPr>
          <a:xfrm>
            <a:off x="657224" y="3452485"/>
            <a:ext cx="78581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effectLst/>
                <a:latin typeface="Arial" pitchFamily="34" charset="0"/>
                <a:cs typeface="Arial" pitchFamily="34" charset="0"/>
              </a:rPr>
              <a:t>Only</a:t>
            </a:r>
            <a:r>
              <a:rPr lang="en-US" sz="2000" dirty="0">
                <a:effectLst/>
                <a:latin typeface="Arial" pitchFamily="34" charset="0"/>
                <a:cs typeface="Arial" pitchFamily="34" charset="0"/>
              </a:rPr>
              <a:t> when the events are independent does the joint probability equal the product of the individual probabilities.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513024" y="1620589"/>
            <a:ext cx="25779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effectLst/>
                <a:latin typeface="Arial" pitchFamily="34" charset="0"/>
                <a:cs typeface="Arial" pitchFamily="34" charset="0"/>
              </a:rPr>
              <a:t>The law is written as:</a:t>
            </a:r>
          </a:p>
        </p:txBody>
      </p:sp>
      <p:sp>
        <p:nvSpPr>
          <p:cNvPr id="6" name="Rectangle 5"/>
          <p:cNvSpPr/>
          <p:nvPr/>
        </p:nvSpPr>
        <p:spPr>
          <a:xfrm>
            <a:off x="1801999" y="2433936"/>
            <a:ext cx="5389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effectLst/>
                <a:latin typeface="Arial" pitchFamily="34" charset="0"/>
                <a:cs typeface="Arial" pitchFamily="34" charset="0"/>
              </a:rPr>
              <a:t>Or: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04630721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85BF61-D684-4EBB-823C-68500967B0B7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47638" y="1002507"/>
            <a:ext cx="890587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Clr>
                <a:schemeClr val="bg2"/>
              </a:buClr>
              <a:buSzPct val="100000"/>
              <a:buFont typeface="Wingdings" pitchFamily="2" charset="2"/>
              <a:buChar char="q"/>
            </a:pPr>
            <a:r>
              <a:rPr lang="en-US" sz="2400" dirty="0">
                <a:effectLst/>
                <a:latin typeface="Arial" pitchFamily="34" charset="0"/>
                <a:cs typeface="Arial" pitchFamily="34" charset="0"/>
              </a:rPr>
              <a:t>Statistical Independence occurs when the outcome</a:t>
            </a:r>
            <a:br>
              <a:rPr lang="en-US" sz="2400" dirty="0">
                <a:effectLst/>
                <a:latin typeface="Arial" pitchFamily="34" charset="0"/>
                <a:cs typeface="Arial" pitchFamily="34" charset="0"/>
              </a:rPr>
            </a:br>
            <a:r>
              <a:rPr lang="en-US" sz="2400" dirty="0">
                <a:effectLst/>
                <a:latin typeface="Arial" pitchFamily="34" charset="0"/>
                <a:cs typeface="Arial" pitchFamily="34" charset="0"/>
              </a:rPr>
              <a:t>of one event is in no way connected with other event.</a:t>
            </a:r>
          </a:p>
          <a:p>
            <a:pPr marL="342900" indent="-342900" algn="l">
              <a:buClr>
                <a:schemeClr val="bg2"/>
              </a:buClr>
              <a:buSzPct val="100000"/>
              <a:buFont typeface="Wingdings" pitchFamily="2" charset="2"/>
              <a:buChar char="q"/>
            </a:pPr>
            <a:r>
              <a:rPr lang="en-US" sz="2400" dirty="0">
                <a:effectLst/>
                <a:latin typeface="Arial" pitchFamily="34" charset="0"/>
                <a:cs typeface="Arial" pitchFamily="34" charset="0"/>
              </a:rPr>
              <a:t>If the probability of event </a:t>
            </a:r>
            <a:r>
              <a:rPr lang="en-US" sz="2400" i="1" dirty="0">
                <a:effectLst/>
                <a:latin typeface="Arial" pitchFamily="34" charset="0"/>
                <a:cs typeface="Arial" pitchFamily="34" charset="0"/>
              </a:rPr>
              <a:t>A</a:t>
            </a:r>
            <a:r>
              <a:rPr lang="en-US" sz="2400" dirty="0">
                <a:effectLst/>
                <a:latin typeface="Arial" pitchFamily="34" charset="0"/>
                <a:cs typeface="Arial" pitchFamily="34" charset="0"/>
              </a:rPr>
              <a:t> is not changed by the</a:t>
            </a:r>
          </a:p>
          <a:p>
            <a:pPr marL="457200" algn="l">
              <a:buClr>
                <a:schemeClr val="bg2"/>
              </a:buClr>
              <a:buSzPct val="100000"/>
            </a:pPr>
            <a:r>
              <a:rPr lang="en-US" sz="2400" dirty="0">
                <a:effectLst/>
                <a:latin typeface="Arial" pitchFamily="34" charset="0"/>
                <a:cs typeface="Arial" pitchFamily="34" charset="0"/>
              </a:rPr>
              <a:t>existence of event </a:t>
            </a:r>
            <a:r>
              <a:rPr lang="en-US" sz="2400" i="1" dirty="0">
                <a:effectLst/>
                <a:latin typeface="Arial" pitchFamily="34" charset="0"/>
                <a:cs typeface="Arial" pitchFamily="34" charset="0"/>
              </a:rPr>
              <a:t>B</a:t>
            </a:r>
            <a:r>
              <a:rPr lang="en-US" sz="2400" dirty="0">
                <a:effectLst/>
                <a:latin typeface="Arial" pitchFamily="34" charset="0"/>
                <a:cs typeface="Arial" pitchFamily="34" charset="0"/>
              </a:rPr>
              <a:t>, </a:t>
            </a:r>
            <a:br>
              <a:rPr lang="en-US" sz="2400" dirty="0">
                <a:effectLst/>
                <a:latin typeface="Arial" pitchFamily="34" charset="0"/>
                <a:cs typeface="Arial" pitchFamily="34" charset="0"/>
              </a:rPr>
            </a:br>
            <a:r>
              <a:rPr lang="en-US" sz="2400" dirty="0">
                <a:effectLst/>
                <a:latin typeface="Arial" pitchFamily="34" charset="0"/>
                <a:cs typeface="Arial" pitchFamily="34" charset="0"/>
              </a:rPr>
              <a:t>we would say that events </a:t>
            </a:r>
            <a:r>
              <a:rPr lang="en-US" sz="2400" i="1" dirty="0">
                <a:effectLst/>
                <a:latin typeface="Arial" pitchFamily="34" charset="0"/>
                <a:cs typeface="Arial" pitchFamily="34" charset="0"/>
              </a:rPr>
              <a:t>A </a:t>
            </a:r>
            <a:r>
              <a:rPr lang="en-US" sz="2400" dirty="0">
                <a:effectLst/>
                <a:latin typeface="Arial" pitchFamily="34" charset="0"/>
                <a:cs typeface="Arial" pitchFamily="34" charset="0"/>
              </a:rPr>
              <a:t>and </a:t>
            </a:r>
            <a:r>
              <a:rPr lang="en-US" sz="2400" i="1" dirty="0">
                <a:effectLst/>
                <a:latin typeface="Arial" pitchFamily="34" charset="0"/>
                <a:cs typeface="Arial" pitchFamily="34" charset="0"/>
              </a:rPr>
              <a:t>B</a:t>
            </a:r>
            <a:r>
              <a:rPr lang="en-US" sz="2400" dirty="0">
                <a:effectLst/>
                <a:latin typeface="Arial" pitchFamily="34" charset="0"/>
                <a:cs typeface="Arial" pitchFamily="34" charset="0"/>
              </a:rPr>
              <a:t> are independent. </a:t>
            </a:r>
          </a:p>
          <a:p>
            <a:pPr marL="342900" indent="-342900" algn="l">
              <a:buClr>
                <a:schemeClr val="bg2"/>
              </a:buClr>
              <a:buSzPct val="100000"/>
              <a:buFont typeface="Wingdings" pitchFamily="2" charset="2"/>
              <a:buChar char="q"/>
            </a:pPr>
            <a:r>
              <a:rPr lang="en-US" sz="2400" dirty="0">
                <a:effectLst/>
                <a:latin typeface="Arial" pitchFamily="34" charset="0"/>
                <a:cs typeface="Arial" pitchFamily="34" charset="0"/>
              </a:rPr>
              <a:t>Statistical Dependence occurs when the outcome</a:t>
            </a:r>
            <a:br>
              <a:rPr lang="en-US" sz="2400" dirty="0">
                <a:effectLst/>
                <a:latin typeface="Arial" pitchFamily="34" charset="0"/>
                <a:cs typeface="Arial" pitchFamily="34" charset="0"/>
              </a:rPr>
            </a:br>
            <a:r>
              <a:rPr lang="en-US" sz="2400" dirty="0">
                <a:effectLst/>
                <a:latin typeface="Arial" pitchFamily="34" charset="0"/>
                <a:cs typeface="Arial" pitchFamily="34" charset="0"/>
              </a:rPr>
              <a:t>of one event  affects the occurrence of some other event.</a:t>
            </a:r>
          </a:p>
          <a:p>
            <a:pPr algn="l"/>
            <a:endParaRPr lang="en-US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71475" y="172642"/>
            <a:ext cx="7772400" cy="6107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l"/>
            <a:r>
              <a:rPr lang="en-US" sz="2800" dirty="0">
                <a:effectLst/>
                <a:latin typeface="Arial" pitchFamily="34" charset="0"/>
                <a:cs typeface="Arial" pitchFamily="34" charset="0"/>
              </a:rPr>
              <a:t>Independence &amp; Dependence</a:t>
            </a:r>
          </a:p>
        </p:txBody>
      </p:sp>
    </p:spTree>
    <p:extLst>
      <p:ext uri="{BB962C8B-B14F-4D97-AF65-F5344CB8AC3E}">
        <p14:creationId xmlns:p14="http://schemas.microsoft.com/office/powerpoint/2010/main" val="3938807069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21" name="Rectangle 25"/>
          <p:cNvSpPr>
            <a:spLocks noChangeArrowheads="1"/>
          </p:cNvSpPr>
          <p:nvPr/>
        </p:nvSpPr>
        <p:spPr bwMode="auto">
          <a:xfrm>
            <a:off x="165100" y="1219201"/>
            <a:ext cx="8350250" cy="3662362"/>
          </a:xfrm>
          <a:prstGeom prst="rect">
            <a:avLst/>
          </a:prstGeom>
          <a:solidFill>
            <a:schemeClr val="accent1">
              <a:alpha val="16000"/>
            </a:schemeClr>
          </a:solidFill>
          <a:ln w="6350">
            <a:solidFill>
              <a:schemeClr val="bg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1" name="Line 5"/>
          <p:cNvSpPr>
            <a:spLocks noChangeShapeType="1"/>
          </p:cNvSpPr>
          <p:nvPr/>
        </p:nvSpPr>
        <p:spPr bwMode="auto">
          <a:xfrm>
            <a:off x="2432050" y="2135744"/>
            <a:ext cx="0" cy="164543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06502" name="Line 6"/>
          <p:cNvSpPr>
            <a:spLocks noChangeShapeType="1"/>
          </p:cNvSpPr>
          <p:nvPr/>
        </p:nvSpPr>
        <p:spPr bwMode="auto">
          <a:xfrm>
            <a:off x="5113338" y="2112169"/>
            <a:ext cx="0" cy="15121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3" y="244079"/>
            <a:ext cx="7772400" cy="610790"/>
          </a:xfrm>
        </p:spPr>
        <p:txBody>
          <a:bodyPr/>
          <a:lstStyle/>
          <a:p>
            <a:r>
              <a:rPr lang="en-US" sz="2800" b="1" kern="1200" dirty="0"/>
              <a:t>Probability as a Numerical Measure</a:t>
            </a:r>
            <a:endParaRPr lang="en-US" sz="3200" dirty="0"/>
          </a:p>
        </p:txBody>
      </p:sp>
      <p:sp>
        <p:nvSpPr>
          <p:cNvPr id="106500" name="Line 4"/>
          <p:cNvSpPr>
            <a:spLocks noChangeShapeType="1"/>
          </p:cNvSpPr>
          <p:nvPr/>
        </p:nvSpPr>
        <p:spPr bwMode="auto">
          <a:xfrm>
            <a:off x="2893217" y="1695570"/>
            <a:ext cx="39862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06499" name="Line 3"/>
          <p:cNvSpPr>
            <a:spLocks noChangeShapeType="1"/>
          </p:cNvSpPr>
          <p:nvPr/>
        </p:nvSpPr>
        <p:spPr bwMode="auto">
          <a:xfrm>
            <a:off x="2441575" y="2300286"/>
            <a:ext cx="5343526" cy="1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06506" name="Text Box 10"/>
          <p:cNvSpPr txBox="1">
            <a:spLocks noChangeArrowheads="1"/>
          </p:cNvSpPr>
          <p:nvPr/>
        </p:nvSpPr>
        <p:spPr bwMode="auto">
          <a:xfrm>
            <a:off x="2282825" y="1721466"/>
            <a:ext cx="4381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dirty="0">
                <a:effectLst/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106507" name="Text Box 11"/>
          <p:cNvSpPr txBox="1">
            <a:spLocks noChangeArrowheads="1"/>
          </p:cNvSpPr>
          <p:nvPr/>
        </p:nvSpPr>
        <p:spPr bwMode="auto">
          <a:xfrm>
            <a:off x="7599363" y="1674079"/>
            <a:ext cx="3365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dirty="0">
                <a:effectLst/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06508" name="Text Box 12"/>
          <p:cNvSpPr txBox="1">
            <a:spLocks noChangeArrowheads="1"/>
          </p:cNvSpPr>
          <p:nvPr/>
        </p:nvSpPr>
        <p:spPr bwMode="auto">
          <a:xfrm>
            <a:off x="4886325" y="1704856"/>
            <a:ext cx="4508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dirty="0">
                <a:effectLst/>
                <a:latin typeface="Arial" pitchFamily="34" charset="0"/>
                <a:cs typeface="Arial" pitchFamily="34" charset="0"/>
              </a:rPr>
              <a:t>.5</a:t>
            </a:r>
          </a:p>
        </p:txBody>
      </p:sp>
      <p:sp>
        <p:nvSpPr>
          <p:cNvPr id="106509" name="Text Box 13"/>
          <p:cNvSpPr txBox="1">
            <a:spLocks noChangeArrowheads="1"/>
          </p:cNvSpPr>
          <p:nvPr/>
        </p:nvSpPr>
        <p:spPr bwMode="auto">
          <a:xfrm>
            <a:off x="2728912" y="1295460"/>
            <a:ext cx="4314825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effectLst/>
                <a:latin typeface="Arial" pitchFamily="34" charset="0"/>
                <a:cs typeface="Arial" pitchFamily="34" charset="0"/>
              </a:rPr>
              <a:t>Increasing Likelihood of Occurrence</a:t>
            </a:r>
          </a:p>
        </p:txBody>
      </p:sp>
      <p:sp>
        <p:nvSpPr>
          <p:cNvPr id="106510" name="Text Box 14"/>
          <p:cNvSpPr txBox="1">
            <a:spLocks noChangeArrowheads="1"/>
          </p:cNvSpPr>
          <p:nvPr/>
        </p:nvSpPr>
        <p:spPr bwMode="auto">
          <a:xfrm>
            <a:off x="420688" y="1797992"/>
            <a:ext cx="1782762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dirty="0">
                <a:effectLst/>
                <a:latin typeface="Arial" pitchFamily="34" charset="0"/>
                <a:cs typeface="Arial" pitchFamily="34" charset="0"/>
              </a:rPr>
              <a:t>Probability:</a:t>
            </a:r>
          </a:p>
        </p:txBody>
      </p:sp>
      <p:sp>
        <p:nvSpPr>
          <p:cNvPr id="106512" name="Line 16"/>
          <p:cNvSpPr>
            <a:spLocks noChangeShapeType="1"/>
          </p:cNvSpPr>
          <p:nvPr/>
        </p:nvSpPr>
        <p:spPr bwMode="auto">
          <a:xfrm flipH="1" flipV="1">
            <a:off x="2432050" y="2300288"/>
            <a:ext cx="0" cy="2655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06516" name="AutoShape 20"/>
          <p:cNvSpPr>
            <a:spLocks noChangeArrowheads="1"/>
          </p:cNvSpPr>
          <p:nvPr/>
        </p:nvSpPr>
        <p:spPr bwMode="auto">
          <a:xfrm>
            <a:off x="1924050" y="2581275"/>
            <a:ext cx="1733550" cy="1540479"/>
          </a:xfrm>
          <a:prstGeom prst="roundRect">
            <a:avLst>
              <a:gd name="adj" fmla="val 16667"/>
            </a:avLst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10000"/>
              </a:lnSpc>
            </a:pPr>
            <a:r>
              <a:rPr lang="en-US" sz="2000" dirty="0">
                <a:effectLst/>
                <a:latin typeface="Arial" pitchFamily="34" charset="0"/>
                <a:cs typeface="Arial" pitchFamily="34" charset="0"/>
              </a:rPr>
              <a:t>The event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effectLst/>
                <a:latin typeface="Arial" pitchFamily="34" charset="0"/>
                <a:cs typeface="Arial" pitchFamily="34" charset="0"/>
              </a:rPr>
              <a:t>is very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effectLst/>
                <a:latin typeface="Arial" pitchFamily="34" charset="0"/>
                <a:cs typeface="Arial" pitchFamily="34" charset="0"/>
              </a:rPr>
              <a:t>unlikely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effectLst/>
                <a:latin typeface="Arial" pitchFamily="34" charset="0"/>
                <a:cs typeface="Arial" pitchFamily="34" charset="0"/>
              </a:rPr>
              <a:t>to occur.</a:t>
            </a:r>
          </a:p>
        </p:txBody>
      </p:sp>
      <p:sp>
        <p:nvSpPr>
          <p:cNvPr id="106517" name="AutoShape 21"/>
          <p:cNvSpPr>
            <a:spLocks noChangeArrowheads="1"/>
          </p:cNvSpPr>
          <p:nvPr/>
        </p:nvSpPr>
        <p:spPr bwMode="auto">
          <a:xfrm>
            <a:off x="3829050" y="2581275"/>
            <a:ext cx="2552700" cy="15430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10000"/>
              </a:lnSpc>
            </a:pPr>
            <a:r>
              <a:rPr lang="en-US" sz="2000" dirty="0">
                <a:effectLst/>
                <a:latin typeface="Arial" pitchFamily="34" charset="0"/>
                <a:cs typeface="Arial" pitchFamily="34" charset="0"/>
              </a:rPr>
              <a:t>The occurrence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effectLst/>
                <a:latin typeface="Arial" pitchFamily="34" charset="0"/>
                <a:cs typeface="Arial" pitchFamily="34" charset="0"/>
              </a:rPr>
              <a:t>of the event is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effectLst/>
                <a:latin typeface="Arial" pitchFamily="34" charset="0"/>
                <a:cs typeface="Arial" pitchFamily="34" charset="0"/>
              </a:rPr>
              <a:t>  just as likely as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effectLst/>
                <a:latin typeface="Arial" pitchFamily="34" charset="0"/>
                <a:cs typeface="Arial" pitchFamily="34" charset="0"/>
              </a:rPr>
              <a:t>it is unlikely.</a:t>
            </a:r>
          </a:p>
        </p:txBody>
      </p:sp>
      <p:sp>
        <p:nvSpPr>
          <p:cNvPr id="106518" name="AutoShape 22"/>
          <p:cNvSpPr>
            <a:spLocks noChangeArrowheads="1"/>
          </p:cNvSpPr>
          <p:nvPr/>
        </p:nvSpPr>
        <p:spPr bwMode="auto">
          <a:xfrm>
            <a:off x="6553200" y="2581275"/>
            <a:ext cx="1733550" cy="154047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10000"/>
              </a:lnSpc>
            </a:pPr>
            <a:r>
              <a:rPr lang="en-US" sz="2000" dirty="0">
                <a:effectLst/>
                <a:latin typeface="Arial" pitchFamily="34" charset="0"/>
                <a:cs typeface="Arial" pitchFamily="34" charset="0"/>
              </a:rPr>
              <a:t>The event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effectLst/>
                <a:latin typeface="Arial" pitchFamily="34" charset="0"/>
                <a:cs typeface="Arial" pitchFamily="34" charset="0"/>
              </a:rPr>
              <a:t>is almost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effectLst/>
                <a:latin typeface="Arial" pitchFamily="34" charset="0"/>
                <a:cs typeface="Arial" pitchFamily="34" charset="0"/>
              </a:rPr>
              <a:t>certain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effectLst/>
                <a:latin typeface="Arial" pitchFamily="34" charset="0"/>
                <a:cs typeface="Arial" pitchFamily="34" charset="0"/>
              </a:rPr>
              <a:t>to occur.</a:t>
            </a:r>
          </a:p>
        </p:txBody>
      </p:sp>
      <p:sp>
        <p:nvSpPr>
          <p:cNvPr id="106519" name="Line 23"/>
          <p:cNvSpPr>
            <a:spLocks noChangeShapeType="1"/>
          </p:cNvSpPr>
          <p:nvPr/>
        </p:nvSpPr>
        <p:spPr bwMode="auto">
          <a:xfrm flipH="1" flipV="1">
            <a:off x="5111750" y="2300288"/>
            <a:ext cx="0" cy="2655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06520" name="Line 24"/>
          <p:cNvSpPr>
            <a:spLocks noChangeShapeType="1"/>
          </p:cNvSpPr>
          <p:nvPr/>
        </p:nvSpPr>
        <p:spPr bwMode="auto">
          <a:xfrm flipH="1" flipV="1">
            <a:off x="7785100" y="2300288"/>
            <a:ext cx="0" cy="2655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06503" name="Line 7"/>
          <p:cNvSpPr>
            <a:spLocks noChangeShapeType="1"/>
          </p:cNvSpPr>
          <p:nvPr/>
        </p:nvSpPr>
        <p:spPr bwMode="auto">
          <a:xfrm>
            <a:off x="7767638" y="2081390"/>
            <a:ext cx="0" cy="21889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BE1295-E465-4F1C-8F89-D992C98B6B66}" type="slidenum">
              <a:rPr lang="en-US" smtClean="0">
                <a:effectLst/>
              </a:rPr>
              <a:pPr/>
              <a:t>2</a:t>
            </a:fld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68422826"/>
      </p:ext>
    </p:extLst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34" name="Rectangle 34"/>
          <p:cNvSpPr>
            <a:spLocks noChangeArrowheads="1"/>
          </p:cNvSpPr>
          <p:nvPr/>
        </p:nvSpPr>
        <p:spPr bwMode="auto">
          <a:xfrm>
            <a:off x="365125" y="85725"/>
            <a:ext cx="6826250" cy="7631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l"/>
            <a:r>
              <a:rPr lang="en-US" sz="2800" dirty="0">
                <a:effectLst/>
                <a:latin typeface="+mn-lt"/>
              </a:rPr>
              <a:t>Independent Events Formulas</a:t>
            </a:r>
          </a:p>
        </p:txBody>
      </p:sp>
      <p:sp>
        <p:nvSpPr>
          <p:cNvPr id="179249" name="Rectangle 49"/>
          <p:cNvSpPr>
            <a:spLocks noChangeArrowheads="1"/>
          </p:cNvSpPr>
          <p:nvPr/>
        </p:nvSpPr>
        <p:spPr bwMode="auto">
          <a:xfrm>
            <a:off x="904875" y="4350545"/>
            <a:ext cx="5924550" cy="476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1400" dirty="0">
                <a:effectLst/>
              </a:rPr>
              <a:t>The General Law of Multiplication will follow</a:t>
            </a:r>
            <a:br>
              <a:rPr lang="en-US" sz="1400" dirty="0">
                <a:effectLst/>
              </a:rPr>
            </a:br>
            <a:r>
              <a:rPr lang="en-US" sz="1400" dirty="0">
                <a:effectLst/>
              </a:rPr>
              <a:t> after a discussion of conditional probabilities.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259" name="Rectangle 59"/>
              <p:cNvSpPr>
                <a:spLocks noChangeArrowheads="1"/>
              </p:cNvSpPr>
              <p:nvPr/>
            </p:nvSpPr>
            <p:spPr bwMode="auto">
              <a:xfrm>
                <a:off x="1740694" y="2560241"/>
                <a:ext cx="4939506" cy="557213"/>
              </a:xfrm>
              <a:prstGeom prst="rect">
                <a:avLst/>
              </a:prstGeom>
              <a:solidFill>
                <a:schemeClr val="accent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rgbClr val="66FFFF"/>
                  </a:buClr>
                  <a:buSzPct val="75000"/>
                </a:pPr>
                <a14:m>
                  <m:oMath xmlns:m="http://schemas.openxmlformats.org/officeDocument/2006/math">
                    <m:r>
                      <a:rPr lang="en-US" sz="2400" b="1" i="1">
                        <a:effectLst/>
                        <a:latin typeface="Cambria Math" charset="0"/>
                      </a:rPr>
                      <m:t>𝑷</m:t>
                    </m:r>
                    <m:r>
                      <a:rPr lang="en-US" sz="2400" b="1" i="1">
                        <a:effectLst/>
                        <a:latin typeface="Cambria Math" charset="0"/>
                      </a:rPr>
                      <m:t>(</m:t>
                    </m:r>
                    <m:r>
                      <a:rPr lang="en-US" sz="2400" b="1" i="1">
                        <a:effectLst/>
                        <a:latin typeface="Cambria Math" charset="0"/>
                      </a:rPr>
                      <m:t>𝑨</m:t>
                    </m:r>
                    <m:r>
                      <a:rPr lang="en-US" sz="2400" b="1" i="1">
                        <a:effectLst/>
                        <a:latin typeface="Cambria Math" charset="0"/>
                      </a:rPr>
                      <m:t> ∩</m:t>
                    </m:r>
                    <m:r>
                      <a:rPr lang="en-US" sz="2400" b="1" i="1">
                        <a:effectLst/>
                        <a:latin typeface="Cambria Math" charset="0"/>
                        <a:ea typeface="Cambria Math" charset="0"/>
                        <a:cs typeface="Cambria Math" charset="0"/>
                      </a:rPr>
                      <m:t>𝑩</m:t>
                    </m:r>
                    <m:r>
                      <a:rPr lang="en-US" sz="2400" b="1" i="1">
                        <a:effectLst/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2400" b="1" dirty="0">
                    <a:effectLst/>
                  </a:rPr>
                  <a:t>= </a:t>
                </a:r>
                <a:r>
                  <a:rPr lang="en-US" sz="2400" b="1" i="1" dirty="0">
                    <a:effectLst/>
                  </a:rPr>
                  <a:t>P</a:t>
                </a:r>
                <a:r>
                  <a:rPr lang="en-US" sz="2400" b="1" dirty="0">
                    <a:effectLst/>
                  </a:rPr>
                  <a:t>(</a:t>
                </a:r>
                <a:r>
                  <a:rPr lang="en-US" sz="2400" b="1" i="1" dirty="0">
                    <a:effectLst/>
                  </a:rPr>
                  <a:t>A</a:t>
                </a:r>
                <a:r>
                  <a:rPr lang="en-US" sz="2400" b="1" dirty="0">
                    <a:effectLst/>
                  </a:rPr>
                  <a:t>) x </a:t>
                </a:r>
                <a:r>
                  <a:rPr lang="en-US" sz="2400" b="1" i="1" dirty="0">
                    <a:effectLst/>
                  </a:rPr>
                  <a:t>P</a:t>
                </a:r>
                <a:r>
                  <a:rPr lang="en-US" sz="2400" b="1" dirty="0">
                    <a:effectLst/>
                  </a:rPr>
                  <a:t>(</a:t>
                </a:r>
                <a:r>
                  <a:rPr lang="en-US" sz="2400" b="1" i="1" dirty="0">
                    <a:effectLst/>
                  </a:rPr>
                  <a:t>B</a:t>
                </a:r>
                <a:r>
                  <a:rPr lang="en-US" sz="2400" b="1" dirty="0">
                    <a:effectLst/>
                  </a:rPr>
                  <a:t>)</a:t>
                </a:r>
                <a:endParaRPr lang="en-US" sz="2400" b="1" dirty="0">
                  <a:effectLst/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179259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40694" y="2560241"/>
                <a:ext cx="4939506" cy="55721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85BF61-D684-4EBB-823C-68500967B0B7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68324" y="848916"/>
            <a:ext cx="69754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2000" dirty="0"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If the events are independent, the multiplication law can be used when two or more events happen at the same time</a:t>
            </a:r>
          </a:p>
        </p:txBody>
      </p:sp>
    </p:spTree>
    <p:extLst>
      <p:ext uri="{BB962C8B-B14F-4D97-AF65-F5344CB8AC3E}">
        <p14:creationId xmlns:p14="http://schemas.microsoft.com/office/powerpoint/2010/main" val="215054459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4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ChangeArrowheads="1"/>
          </p:cNvSpPr>
          <p:nvPr/>
        </p:nvSpPr>
        <p:spPr bwMode="auto">
          <a:xfrm>
            <a:off x="398066" y="230387"/>
            <a:ext cx="7772400" cy="5536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l"/>
            <a:r>
              <a:rPr lang="en-US" sz="2800" dirty="0">
                <a:effectLst/>
                <a:latin typeface="Arial" pitchFamily="34" charset="0"/>
                <a:cs typeface="Arial" pitchFamily="34" charset="0"/>
              </a:rPr>
              <a:t>Independent Events Formulas</a:t>
            </a:r>
          </a:p>
        </p:txBody>
      </p:sp>
      <p:sp>
        <p:nvSpPr>
          <p:cNvPr id="177159" name="Rectangle 7"/>
          <p:cNvSpPr>
            <a:spLocks noChangeArrowheads="1"/>
          </p:cNvSpPr>
          <p:nvPr/>
        </p:nvSpPr>
        <p:spPr bwMode="auto">
          <a:xfrm>
            <a:off x="592138" y="2808386"/>
            <a:ext cx="2544762" cy="557213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b="1" i="1" dirty="0">
                <a:effectLst/>
                <a:latin typeface="Arial" pitchFamily="34" charset="0"/>
                <a:cs typeface="Arial" pitchFamily="34" charset="0"/>
              </a:rPr>
              <a:t>P</a:t>
            </a:r>
            <a:r>
              <a:rPr lang="en-US" sz="2400" b="1" dirty="0">
                <a:effectLst/>
                <a:latin typeface="Arial" pitchFamily="34" charset="0"/>
                <a:cs typeface="Arial" pitchFamily="34" charset="0"/>
              </a:rPr>
              <a:t>(</a:t>
            </a:r>
            <a:r>
              <a:rPr lang="en-US" sz="2400" b="1" i="1" dirty="0">
                <a:effectLst/>
                <a:latin typeface="Arial" pitchFamily="34" charset="0"/>
                <a:cs typeface="Arial" pitchFamily="34" charset="0"/>
              </a:rPr>
              <a:t>A</a:t>
            </a:r>
            <a:r>
              <a:rPr lang="en-US" sz="2400" b="1" dirty="0">
                <a:effectLst/>
                <a:latin typeface="Arial" pitchFamily="34" charset="0"/>
                <a:cs typeface="Arial" pitchFamily="34" charset="0"/>
              </a:rPr>
              <a:t>|</a:t>
            </a:r>
            <a:r>
              <a:rPr lang="en-US" sz="2400" b="1" i="1" dirty="0">
                <a:effectLst/>
                <a:latin typeface="Arial" pitchFamily="34" charset="0"/>
                <a:cs typeface="Arial" pitchFamily="34" charset="0"/>
              </a:rPr>
              <a:t>B</a:t>
            </a:r>
            <a:r>
              <a:rPr lang="en-US" sz="2400" b="1" dirty="0">
                <a:effectLst/>
                <a:latin typeface="Arial" pitchFamily="34" charset="0"/>
                <a:cs typeface="Arial" pitchFamily="34" charset="0"/>
              </a:rPr>
              <a:t>) = </a:t>
            </a:r>
            <a:r>
              <a:rPr lang="en-US" sz="2400" b="1" i="1" dirty="0">
                <a:effectLst/>
                <a:latin typeface="Arial" pitchFamily="34" charset="0"/>
                <a:cs typeface="Arial" pitchFamily="34" charset="0"/>
              </a:rPr>
              <a:t>P</a:t>
            </a:r>
            <a:r>
              <a:rPr lang="en-US" sz="2400" b="1" dirty="0">
                <a:effectLst/>
                <a:latin typeface="Arial" pitchFamily="34" charset="0"/>
                <a:cs typeface="Arial" pitchFamily="34" charset="0"/>
              </a:rPr>
              <a:t>(</a:t>
            </a:r>
            <a:r>
              <a:rPr lang="en-US" sz="2400" b="1" i="1" dirty="0">
                <a:effectLst/>
                <a:latin typeface="Arial" pitchFamily="34" charset="0"/>
                <a:cs typeface="Arial" pitchFamily="34" charset="0"/>
              </a:rPr>
              <a:t>A</a:t>
            </a:r>
            <a:r>
              <a:rPr lang="en-US" sz="2400" b="1" dirty="0">
                <a:effectLst/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177161" name="Rectangle 9"/>
          <p:cNvSpPr>
            <a:spLocks noChangeArrowheads="1"/>
          </p:cNvSpPr>
          <p:nvPr/>
        </p:nvSpPr>
        <p:spPr bwMode="auto">
          <a:xfrm>
            <a:off x="4059238" y="2808386"/>
            <a:ext cx="2544762" cy="557213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66FFFF"/>
              </a:buClr>
              <a:buSzPct val="75000"/>
            </a:pPr>
            <a:r>
              <a:rPr lang="en-US" sz="2400" b="1" i="1" dirty="0">
                <a:effectLst/>
                <a:latin typeface="Arial" pitchFamily="34" charset="0"/>
                <a:cs typeface="Arial" pitchFamily="34" charset="0"/>
              </a:rPr>
              <a:t>P(B|A) = P(B)</a:t>
            </a:r>
          </a:p>
        </p:txBody>
      </p:sp>
      <p:sp>
        <p:nvSpPr>
          <p:cNvPr id="177162" name="Text Box 10"/>
          <p:cNvSpPr txBox="1">
            <a:spLocks noChangeArrowheads="1"/>
          </p:cNvSpPr>
          <p:nvPr/>
        </p:nvSpPr>
        <p:spPr bwMode="auto">
          <a:xfrm>
            <a:off x="3335264" y="2939354"/>
            <a:ext cx="47481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effectLst/>
                <a:latin typeface="Arial" pitchFamily="34" charset="0"/>
                <a:cs typeface="Arial" pitchFamily="34" charset="0"/>
              </a:rPr>
              <a:t>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85BF61-D684-4EBB-823C-68500967B0B7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14933" y="1012628"/>
            <a:ext cx="72886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effectLst/>
                <a:latin typeface="Arial" pitchFamily="34" charset="0"/>
                <a:cs typeface="Arial" pitchFamily="34" charset="0"/>
              </a:rPr>
              <a:t>If the probability of event </a:t>
            </a:r>
            <a:r>
              <a:rPr lang="en-US" sz="2000" i="1" dirty="0">
                <a:effectLst/>
                <a:latin typeface="Arial" pitchFamily="34" charset="0"/>
                <a:cs typeface="Arial" pitchFamily="34" charset="0"/>
              </a:rPr>
              <a:t>A</a:t>
            </a:r>
            <a:r>
              <a:rPr lang="en-US" sz="2000" dirty="0">
                <a:effectLst/>
                <a:latin typeface="Arial" pitchFamily="34" charset="0"/>
                <a:cs typeface="Arial" pitchFamily="34" charset="0"/>
              </a:rPr>
              <a:t> is not changed by the existence of event </a:t>
            </a:r>
            <a:r>
              <a:rPr lang="en-US" sz="2000" i="1" dirty="0">
                <a:effectLst/>
                <a:latin typeface="Arial" pitchFamily="34" charset="0"/>
                <a:cs typeface="Arial" pitchFamily="34" charset="0"/>
              </a:rPr>
              <a:t>B</a:t>
            </a:r>
            <a:r>
              <a:rPr lang="en-US" sz="2000" dirty="0">
                <a:effectLst/>
                <a:latin typeface="Arial" pitchFamily="34" charset="0"/>
                <a:cs typeface="Arial" pitchFamily="34" charset="0"/>
              </a:rPr>
              <a:t>, we would say that events </a:t>
            </a:r>
            <a:r>
              <a:rPr lang="en-US" sz="2000" i="1" dirty="0">
                <a:effectLst/>
                <a:latin typeface="Arial" pitchFamily="34" charset="0"/>
                <a:cs typeface="Arial" pitchFamily="34" charset="0"/>
              </a:rPr>
              <a:t>A </a:t>
            </a:r>
            <a:r>
              <a:rPr lang="en-US" sz="2000" dirty="0">
                <a:effectLst/>
                <a:latin typeface="Arial" pitchFamily="34" charset="0"/>
                <a:cs typeface="Arial" pitchFamily="34" charset="0"/>
              </a:rPr>
              <a:t> and </a:t>
            </a:r>
            <a:r>
              <a:rPr lang="en-US" sz="2000" i="1" dirty="0">
                <a:effectLst/>
                <a:latin typeface="Arial" pitchFamily="34" charset="0"/>
                <a:cs typeface="Arial" pitchFamily="34" charset="0"/>
              </a:rPr>
              <a:t>B</a:t>
            </a:r>
            <a:r>
              <a:rPr lang="en-US" sz="2000" dirty="0">
                <a:effectLst/>
                <a:latin typeface="Arial" pitchFamily="34" charset="0"/>
                <a:cs typeface="Arial" pitchFamily="34" charset="0"/>
              </a:rPr>
              <a:t> are </a:t>
            </a:r>
            <a:r>
              <a:rPr lang="en-US" sz="2000" u="sng" dirty="0">
                <a:effectLst/>
                <a:latin typeface="Arial" pitchFamily="34" charset="0"/>
                <a:cs typeface="Arial" pitchFamily="34" charset="0"/>
              </a:rPr>
              <a:t>independent</a:t>
            </a:r>
            <a:r>
              <a:rPr lang="en-US" sz="2000" dirty="0">
                <a:effectLst/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1095375" y="2019240"/>
            <a:ext cx="71151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effectLst/>
                <a:latin typeface="Arial" pitchFamily="34" charset="0"/>
                <a:cs typeface="Arial" pitchFamily="34" charset="0"/>
              </a:rPr>
              <a:t>Two events A and B are independent if:</a:t>
            </a:r>
          </a:p>
        </p:txBody>
      </p:sp>
    </p:spTree>
    <p:extLst>
      <p:ext uri="{BB962C8B-B14F-4D97-AF65-F5344CB8AC3E}">
        <p14:creationId xmlns:p14="http://schemas.microsoft.com/office/powerpoint/2010/main" val="2915860876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2" name="Rectangle 4"/>
          <p:cNvSpPr>
            <a:spLocks noChangeArrowheads="1"/>
          </p:cNvSpPr>
          <p:nvPr/>
        </p:nvSpPr>
        <p:spPr bwMode="auto">
          <a:xfrm>
            <a:off x="552449" y="879278"/>
            <a:ext cx="7839076" cy="373082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none" anchor="ctr"/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sz="2400" dirty="0">
                <a:effectLst/>
                <a:latin typeface="Arial" pitchFamily="34" charset="0"/>
                <a:cs typeface="Arial" pitchFamily="34" charset="0"/>
              </a:rPr>
              <a:t>Do not confuse the notion of mutually exclusive events</a:t>
            </a:r>
            <a:br>
              <a:rPr lang="en-US" sz="2400" dirty="0">
                <a:effectLst/>
                <a:latin typeface="Arial" pitchFamily="34" charset="0"/>
                <a:cs typeface="Arial" pitchFamily="34" charset="0"/>
              </a:rPr>
            </a:br>
            <a:r>
              <a:rPr lang="en-US" sz="2400" dirty="0">
                <a:effectLst/>
                <a:latin typeface="Arial" pitchFamily="34" charset="0"/>
                <a:cs typeface="Arial" pitchFamily="34" charset="0"/>
              </a:rPr>
              <a:t>with that of independent events.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>
                <a:effectLst/>
                <a:latin typeface="Arial" pitchFamily="34" charset="0"/>
                <a:cs typeface="Arial" pitchFamily="34" charset="0"/>
              </a:rPr>
              <a:t>Two events with non zero probabilities cannot be both</a:t>
            </a:r>
            <a:br>
              <a:rPr lang="en-US" sz="2400" dirty="0">
                <a:effectLst/>
                <a:latin typeface="Arial" pitchFamily="34" charset="0"/>
                <a:cs typeface="Arial" pitchFamily="34" charset="0"/>
              </a:rPr>
            </a:br>
            <a:r>
              <a:rPr lang="en-US" sz="2400" dirty="0">
                <a:effectLst/>
                <a:latin typeface="Arial" pitchFamily="34" charset="0"/>
                <a:cs typeface="Arial" pitchFamily="34" charset="0"/>
              </a:rPr>
              <a:t>mutually exclusive and  independent.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>
                <a:effectLst/>
                <a:latin typeface="Arial" pitchFamily="34" charset="0"/>
                <a:cs typeface="Arial" pitchFamily="34" charset="0"/>
              </a:rPr>
              <a:t>If one mutually exclusive event is known to occur,</a:t>
            </a:r>
          </a:p>
          <a:p>
            <a:pPr marL="342900" algn="l"/>
            <a:r>
              <a:rPr lang="en-US" sz="2400" dirty="0">
                <a:effectLst/>
                <a:latin typeface="Arial" pitchFamily="34" charset="0"/>
                <a:cs typeface="Arial" pitchFamily="34" charset="0"/>
              </a:rPr>
              <a:t>the other cannot occur.; thus, the probability of the</a:t>
            </a:r>
          </a:p>
          <a:p>
            <a:pPr marL="342900" algn="l"/>
            <a:r>
              <a:rPr lang="en-US" sz="2400" dirty="0">
                <a:effectLst/>
                <a:latin typeface="Arial" pitchFamily="34" charset="0"/>
                <a:cs typeface="Arial" pitchFamily="34" charset="0"/>
              </a:rPr>
              <a:t>other event occurring is reduced to zero (and they</a:t>
            </a:r>
          </a:p>
          <a:p>
            <a:pPr marL="342900" algn="l"/>
            <a:r>
              <a:rPr lang="en-US" sz="2400" dirty="0">
                <a:effectLst/>
                <a:latin typeface="Arial" pitchFamily="34" charset="0"/>
                <a:cs typeface="Arial" pitchFamily="34" charset="0"/>
              </a:rPr>
              <a:t>are therefore dependent).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>
                <a:effectLst/>
                <a:latin typeface="Arial" pitchFamily="34" charset="0"/>
                <a:cs typeface="Arial" pitchFamily="34" charset="0"/>
              </a:rPr>
              <a:t>Two events that are not mutually exclusive,</a:t>
            </a:r>
            <a:br>
              <a:rPr lang="en-US" sz="2400" dirty="0">
                <a:effectLst/>
                <a:latin typeface="Arial" pitchFamily="34" charset="0"/>
                <a:cs typeface="Arial" pitchFamily="34" charset="0"/>
              </a:rPr>
            </a:br>
            <a:r>
              <a:rPr lang="en-US" sz="2400" dirty="0">
                <a:effectLst/>
                <a:latin typeface="Arial" pitchFamily="34" charset="0"/>
                <a:cs typeface="Arial" pitchFamily="34" charset="0"/>
              </a:rPr>
              <a:t>might or might not be independent.</a:t>
            </a:r>
          </a:p>
        </p:txBody>
      </p:sp>
      <p:sp>
        <p:nvSpPr>
          <p:cNvPr id="211976" name="Rectangle 8"/>
          <p:cNvSpPr>
            <a:spLocks noChangeArrowheads="1"/>
          </p:cNvSpPr>
          <p:nvPr/>
        </p:nvSpPr>
        <p:spPr bwMode="auto">
          <a:xfrm>
            <a:off x="123825" y="325636"/>
            <a:ext cx="7286625" cy="553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CC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 sz="2800" dirty="0">
                <a:effectLst/>
                <a:latin typeface="Arial" pitchFamily="34" charset="0"/>
                <a:cs typeface="Arial" pitchFamily="34" charset="0"/>
              </a:rPr>
              <a:t>Mutual Exclusiveness and Independence</a:t>
            </a:r>
          </a:p>
        </p:txBody>
      </p:sp>
    </p:spTree>
    <p:extLst>
      <p:ext uri="{BB962C8B-B14F-4D97-AF65-F5344CB8AC3E}">
        <p14:creationId xmlns:p14="http://schemas.microsoft.com/office/powerpoint/2010/main" val="2501006610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1250" y="1428750"/>
            <a:ext cx="6019800" cy="165735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Probability Concepts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767013" y="3086100"/>
            <a:ext cx="637698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 b="1" kern="1200">
                <a:solidFill>
                  <a:schemeClr val="tx1"/>
                </a:solidFill>
                <a:effectLst/>
              </a:rPr>
              <a:t>Class 1:</a:t>
            </a:r>
          </a:p>
          <a:p>
            <a:r>
              <a:rPr lang="en-US" sz="2800" b="1" kern="1200" dirty="0">
                <a:solidFill>
                  <a:schemeClr val="tx1"/>
                </a:solidFill>
                <a:effectLst/>
              </a:rPr>
              <a:t>In-Class Practice Problems</a:t>
            </a:r>
            <a:endParaRPr lang="en-US" sz="3200" kern="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92021117"/>
      </p:ext>
    </p:extLst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3" y="244079"/>
            <a:ext cx="7772400" cy="610790"/>
          </a:xfrm>
        </p:spPr>
        <p:txBody>
          <a:bodyPr/>
          <a:lstStyle/>
          <a:p>
            <a:r>
              <a:rPr lang="en-US" sz="2800" b="1" kern="1200" dirty="0"/>
              <a:t>Problem 1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BE1295-E465-4F1C-8F89-D992C98B6B66}" type="slidenum">
              <a:rPr lang="en-US" smtClean="0">
                <a:effectLst/>
              </a:rPr>
              <a:pPr/>
              <a:t>24</a:t>
            </a:fld>
            <a:endParaRPr lang="en-US" dirty="0"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41312" y="727869"/>
                <a:ext cx="8669337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/>
                  <a:t>Suppose that we have two events, A and B</a:t>
                </a:r>
              </a:p>
              <a:p>
                <a:pPr algn="l"/>
                <a:r>
                  <a:rPr lang="en-US" dirty="0"/>
                  <a:t>P(A) = 0.50, P(B) = 0.60,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𝑃</m:t>
                    </m:r>
                    <m:r>
                      <a:rPr lang="en-US" i="1" dirty="0" smtClean="0">
                        <a:latin typeface="Cambria Math" charset="0"/>
                      </a:rPr>
                      <m:t>(</m:t>
                    </m:r>
                    <m:r>
                      <a:rPr lang="en-US" i="1" dirty="0" smtClean="0">
                        <a:latin typeface="Cambria Math" charset="0"/>
                      </a:rPr>
                      <m:t>𝐴</m:t>
                    </m:r>
                    <m:r>
                      <a:rPr lang="en-US" b="0" i="1" dirty="0" smtClean="0">
                        <a:latin typeface="Cambria Math" charset="0"/>
                      </a:rPr>
                      <m:t> </m:t>
                    </m:r>
                    <m:r>
                      <a:rPr lang="en-US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r>
                      <a:rPr lang="en-US" i="1" dirty="0" smtClean="0">
                        <a:latin typeface="Cambria Math" charset="0"/>
                      </a:rPr>
                      <m:t> </m:t>
                    </m:r>
                    <m:r>
                      <a:rPr lang="en-US" i="1" dirty="0" smtClean="0">
                        <a:latin typeface="Cambria Math" charset="0"/>
                      </a:rPr>
                      <m:t>𝐵</m:t>
                    </m:r>
                    <m:r>
                      <a:rPr lang="en-US" i="1" dirty="0" smtClean="0">
                        <a:latin typeface="Cambria Math" charset="0"/>
                      </a:rPr>
                      <m:t>) </m:t>
                    </m:r>
                  </m:oMath>
                </a14:m>
                <a:r>
                  <a:rPr lang="en-US" dirty="0"/>
                  <a:t> = 0.40</a:t>
                </a:r>
              </a:p>
              <a:p>
                <a:pPr algn="l"/>
                <a:endParaRPr lang="en-US" sz="800" dirty="0"/>
              </a:p>
              <a:p>
                <a:pPr algn="l"/>
                <a:r>
                  <a:rPr lang="en-US" dirty="0"/>
                  <a:t>1. Find P(A U B)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12" y="727869"/>
                <a:ext cx="8669337" cy="1231106"/>
              </a:xfrm>
              <a:prstGeom prst="rect">
                <a:avLst/>
              </a:prstGeom>
              <a:blipFill rotWithShape="0">
                <a:blip r:embed="rId3"/>
                <a:stretch>
                  <a:fillRect l="-985" t="-8911" b="-11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7176868"/>
      </p:ext>
    </p:extLst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3" y="244079"/>
            <a:ext cx="7772400" cy="610790"/>
          </a:xfrm>
        </p:spPr>
        <p:txBody>
          <a:bodyPr/>
          <a:lstStyle/>
          <a:p>
            <a:r>
              <a:rPr lang="en-US" sz="2800" b="1" kern="1200" dirty="0"/>
              <a:t>Problem 1 (Solutions)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BE1295-E465-4F1C-8F89-D992C98B6B66}" type="slidenum">
              <a:rPr lang="en-US" smtClean="0">
                <a:effectLst/>
              </a:rPr>
              <a:pPr/>
              <a:t>25</a:t>
            </a:fld>
            <a:endParaRPr lang="en-US" dirty="0"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41312" y="727869"/>
                <a:ext cx="8669337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/>
                  <a:t>Suppose that we have two events, A and B</a:t>
                </a:r>
              </a:p>
              <a:p>
                <a:pPr algn="l"/>
                <a:r>
                  <a:rPr lang="en-US" dirty="0"/>
                  <a:t>P(A) = 0.50, P(B) = 0.60,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𝑃</m:t>
                    </m:r>
                    <m:r>
                      <a:rPr lang="en-US" i="1" dirty="0" smtClean="0">
                        <a:latin typeface="Cambria Math" charset="0"/>
                      </a:rPr>
                      <m:t>(</m:t>
                    </m:r>
                    <m:r>
                      <a:rPr lang="en-US" i="1" dirty="0" smtClean="0">
                        <a:latin typeface="Cambria Math" charset="0"/>
                      </a:rPr>
                      <m:t>𝐴</m:t>
                    </m:r>
                    <m:r>
                      <a:rPr lang="en-US" b="0" i="1" dirty="0" smtClean="0">
                        <a:latin typeface="Cambria Math" charset="0"/>
                      </a:rPr>
                      <m:t> </m:t>
                    </m:r>
                    <m:r>
                      <a:rPr lang="en-US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r>
                      <a:rPr lang="en-US" i="1" dirty="0" smtClean="0">
                        <a:latin typeface="Cambria Math" charset="0"/>
                      </a:rPr>
                      <m:t> </m:t>
                    </m:r>
                    <m:r>
                      <a:rPr lang="en-US" i="1" dirty="0" smtClean="0">
                        <a:latin typeface="Cambria Math" charset="0"/>
                      </a:rPr>
                      <m:t>𝐵</m:t>
                    </m:r>
                    <m:r>
                      <a:rPr lang="en-US" i="1" dirty="0" smtClean="0">
                        <a:latin typeface="Cambria Math" charset="0"/>
                      </a:rPr>
                      <m:t>) </m:t>
                    </m:r>
                  </m:oMath>
                </a14:m>
                <a:r>
                  <a:rPr lang="en-US" dirty="0"/>
                  <a:t> = 0.40</a:t>
                </a:r>
              </a:p>
              <a:p>
                <a:pPr algn="l"/>
                <a:endParaRPr lang="en-US" sz="800" dirty="0"/>
              </a:p>
              <a:p>
                <a:pPr algn="l"/>
                <a:r>
                  <a:rPr lang="en-US" dirty="0"/>
                  <a:t>1. Find P(A U B)</a:t>
                </a:r>
              </a:p>
              <a:p>
                <a:pPr algn="l"/>
                <a:endParaRPr lang="en-US" dirty="0"/>
              </a:p>
              <a:p>
                <a:pPr marL="342900" indent="-342900" algn="l">
                  <a:buFont typeface="Arial" charset="0"/>
                  <a:buChar char="•"/>
                </a:pPr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P(A U B) = P(A) + P(B) –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charset="0"/>
                          </a:rPr>
                          <m:t>𝐴</m:t>
                        </m:r>
                        <m:r>
                          <a:rPr lang="en-US" i="1" dirty="0">
                            <a:latin typeface="Cambria Math" charset="0"/>
                          </a:rPr>
                          <m:t> ∩ </m:t>
                        </m:r>
                        <m:r>
                          <a:rPr lang="en-US" i="1" dirty="0">
                            <a:latin typeface="Cambria Math" charset="0"/>
                          </a:rPr>
                          <m:t>𝐵</m:t>
                        </m:r>
                      </m:e>
                    </m:d>
                  </m:oMath>
                </a14:m>
                <a:endParaRPr lang="en-US" dirty="0"/>
              </a:p>
              <a:p>
                <a:pPr algn="l"/>
                <a:endParaRPr lang="en-US" dirty="0">
                  <a:effectLst>
                    <a:glow rad="63500">
                      <a:srgbClr val="FFFF00">
                        <a:alpha val="40000"/>
                      </a:srgb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342900" indent="-342900" algn="l">
                  <a:buFont typeface="Arial" charset="0"/>
                  <a:buChar char="•"/>
                </a:pPr>
                <a:r>
                  <a:rPr lang="en-US" dirty="0">
                    <a:effectLst>
                      <a:glow rad="63500">
                        <a:srgbClr val="FFFF00">
                          <a:alpha val="40000"/>
                        </a:srgbClr>
                      </a:glow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0.70</a:t>
                </a:r>
                <a:r>
                  <a:rPr lang="en-US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/>
                  <a:t>= 0.50 + 0.60 – 0.40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12" y="727869"/>
                <a:ext cx="8669337" cy="2585323"/>
              </a:xfrm>
              <a:prstGeom prst="rect">
                <a:avLst/>
              </a:prstGeom>
              <a:blipFill rotWithShape="0">
                <a:blip r:embed="rId3"/>
                <a:stretch>
                  <a:fillRect l="-1195" t="-4235" b="-6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0497559"/>
      </p:ext>
    </p:extLst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3" y="244079"/>
            <a:ext cx="7772400" cy="610790"/>
          </a:xfrm>
        </p:spPr>
        <p:txBody>
          <a:bodyPr/>
          <a:lstStyle/>
          <a:p>
            <a:r>
              <a:rPr lang="en-US" sz="2800" b="1" kern="1200" dirty="0"/>
              <a:t>Problem 2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BE1295-E465-4F1C-8F89-D992C98B6B66}" type="slidenum">
              <a:rPr lang="en-US" smtClean="0">
                <a:effectLst/>
              </a:rPr>
              <a:pPr/>
              <a:t>26</a:t>
            </a:fld>
            <a:endParaRPr lang="en-US" dirty="0"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41312" y="727869"/>
                <a:ext cx="8669337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/>
                  <a:t>Suppose that we have two events, A and B</a:t>
                </a:r>
              </a:p>
              <a:p>
                <a:pPr algn="l"/>
                <a:r>
                  <a:rPr lang="en-US" dirty="0"/>
                  <a:t>P(A) = 0.50, P(B) = 0.60,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𝑃</m:t>
                    </m:r>
                    <m:r>
                      <a:rPr lang="en-US" i="1" dirty="0" smtClean="0">
                        <a:latin typeface="Cambria Math" charset="0"/>
                      </a:rPr>
                      <m:t>(</m:t>
                    </m:r>
                    <m:r>
                      <a:rPr lang="en-US" i="1" dirty="0" smtClean="0">
                        <a:latin typeface="Cambria Math" charset="0"/>
                      </a:rPr>
                      <m:t>𝐴</m:t>
                    </m:r>
                    <m:r>
                      <a:rPr lang="en-US" b="0" i="1" dirty="0" smtClean="0">
                        <a:latin typeface="Cambria Math" charset="0"/>
                      </a:rPr>
                      <m:t> </m:t>
                    </m:r>
                    <m:r>
                      <a:rPr lang="en-US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r>
                      <a:rPr lang="en-US" i="1" dirty="0" smtClean="0">
                        <a:latin typeface="Cambria Math" charset="0"/>
                      </a:rPr>
                      <m:t> </m:t>
                    </m:r>
                    <m:r>
                      <a:rPr lang="en-US" i="1" dirty="0" smtClean="0">
                        <a:latin typeface="Cambria Math" charset="0"/>
                      </a:rPr>
                      <m:t>𝐵</m:t>
                    </m:r>
                    <m:r>
                      <a:rPr lang="en-US" i="1" dirty="0" smtClean="0">
                        <a:latin typeface="Cambria Math" charset="0"/>
                      </a:rPr>
                      <m:t>) </m:t>
                    </m:r>
                  </m:oMath>
                </a14:m>
                <a:r>
                  <a:rPr lang="en-US" dirty="0"/>
                  <a:t> = 0.40</a:t>
                </a:r>
              </a:p>
              <a:p>
                <a:pPr algn="l"/>
                <a:endParaRPr lang="en-US" dirty="0"/>
              </a:p>
              <a:p>
                <a:pPr algn="l"/>
                <a:r>
                  <a:rPr lang="en-US" dirty="0"/>
                  <a:t>2. Find P(A|B )</a:t>
                </a:r>
              </a:p>
              <a:p>
                <a:pPr algn="l"/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12" y="727869"/>
                <a:ext cx="8669337" cy="1785104"/>
              </a:xfrm>
              <a:prstGeom prst="rect">
                <a:avLst/>
              </a:prstGeom>
              <a:blipFill rotWithShape="0">
                <a:blip r:embed="rId3"/>
                <a:stretch>
                  <a:fillRect l="-985" t="-6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347813"/>
      </p:ext>
    </p:extLst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3" y="244079"/>
            <a:ext cx="7772400" cy="610790"/>
          </a:xfrm>
        </p:spPr>
        <p:txBody>
          <a:bodyPr/>
          <a:lstStyle/>
          <a:p>
            <a:r>
              <a:rPr lang="en-US" sz="2800" b="1" kern="1200" dirty="0"/>
              <a:t>Problem 2 (Solutions)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BE1295-E465-4F1C-8F89-D992C98B6B66}" type="slidenum">
              <a:rPr lang="en-US" smtClean="0">
                <a:effectLst/>
              </a:rPr>
              <a:pPr/>
              <a:t>27</a:t>
            </a:fld>
            <a:endParaRPr lang="en-US" dirty="0"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41312" y="727869"/>
                <a:ext cx="8669337" cy="3262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/>
                  <a:t>Suppose that we have two events, A and B</a:t>
                </a:r>
              </a:p>
              <a:p>
                <a:pPr algn="l"/>
                <a:r>
                  <a:rPr lang="en-US" dirty="0"/>
                  <a:t>P(A) = 0.50, P(B) = 0.60,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𝑃</m:t>
                    </m:r>
                    <m:r>
                      <a:rPr lang="en-US" i="1" dirty="0" smtClean="0">
                        <a:latin typeface="Cambria Math" charset="0"/>
                      </a:rPr>
                      <m:t>(</m:t>
                    </m:r>
                    <m:r>
                      <a:rPr lang="en-US" i="1" dirty="0" smtClean="0">
                        <a:latin typeface="Cambria Math" charset="0"/>
                      </a:rPr>
                      <m:t>𝐴</m:t>
                    </m:r>
                    <m:r>
                      <a:rPr lang="en-US" b="0" i="1" dirty="0" smtClean="0">
                        <a:latin typeface="Cambria Math" charset="0"/>
                      </a:rPr>
                      <m:t> </m:t>
                    </m:r>
                    <m:r>
                      <a:rPr lang="en-US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r>
                      <a:rPr lang="en-US" i="1" dirty="0" smtClean="0">
                        <a:latin typeface="Cambria Math" charset="0"/>
                      </a:rPr>
                      <m:t> </m:t>
                    </m:r>
                    <m:r>
                      <a:rPr lang="en-US" i="1" dirty="0" smtClean="0">
                        <a:latin typeface="Cambria Math" charset="0"/>
                      </a:rPr>
                      <m:t>𝐵</m:t>
                    </m:r>
                    <m:r>
                      <a:rPr lang="en-US" i="1" dirty="0" smtClean="0">
                        <a:latin typeface="Cambria Math" charset="0"/>
                      </a:rPr>
                      <m:t>) </m:t>
                    </m:r>
                  </m:oMath>
                </a14:m>
                <a:r>
                  <a:rPr lang="en-US" dirty="0"/>
                  <a:t> = 0.40</a:t>
                </a:r>
              </a:p>
              <a:p>
                <a:pPr algn="l"/>
                <a:endParaRPr lang="en-US" sz="800" dirty="0"/>
              </a:p>
              <a:p>
                <a:pPr algn="l"/>
                <a:r>
                  <a:rPr lang="en-US" dirty="0"/>
                  <a:t>2. Find P(A|B )</a:t>
                </a:r>
              </a:p>
              <a:p>
                <a:pPr algn="l"/>
                <a:endParaRPr lang="en-US" dirty="0"/>
              </a:p>
              <a:p>
                <a:pPr marL="342900" indent="-342900" algn="l">
                  <a:buFont typeface="Arial" charset="0"/>
                  <a:buChar char="•"/>
                </a:pPr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P(A|B) = </a:t>
                </a:r>
                <a14:m>
                  <m:oMath xmlns:m="http://schemas.openxmlformats.org/officeDocument/2006/math">
                    <m:r>
                      <a:rPr lang="en-US" i="1" u="sng" dirty="0">
                        <a:latin typeface="Cambria Math" charset="0"/>
                      </a:rPr>
                      <m:t>𝑃</m:t>
                    </m:r>
                    <m:r>
                      <a:rPr lang="en-US" i="1" u="sng" dirty="0">
                        <a:latin typeface="Cambria Math" charset="0"/>
                      </a:rPr>
                      <m:t>(</m:t>
                    </m:r>
                    <m:r>
                      <a:rPr lang="en-US" i="1" u="sng" dirty="0">
                        <a:latin typeface="Cambria Math" charset="0"/>
                      </a:rPr>
                      <m:t>𝐴</m:t>
                    </m:r>
                    <m:r>
                      <a:rPr lang="en-US" i="1" u="sng" dirty="0">
                        <a:latin typeface="Cambria Math" charset="0"/>
                      </a:rPr>
                      <m:t> ∩ </m:t>
                    </m:r>
                    <m:r>
                      <a:rPr lang="en-US" i="1" u="sng" dirty="0">
                        <a:latin typeface="Cambria Math" charset="0"/>
                      </a:rPr>
                      <m:t>𝐵</m:t>
                    </m:r>
                    <m:r>
                      <a:rPr lang="en-US" i="1" u="sng" dirty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                </a:t>
                </a:r>
              </a:p>
              <a:p>
                <a:pPr marL="342900" indent="-342900" algn="l">
                  <a:buFont typeface="Arial" charset="0"/>
                  <a:buChar char="•"/>
                </a:pPr>
                <a:r>
                  <a:rPr lang="en-US" dirty="0"/>
                  <a:t>                       P(B)</a:t>
                </a:r>
              </a:p>
              <a:p>
                <a:pPr algn="l"/>
                <a:r>
                  <a:rPr lang="en-US" dirty="0"/>
                  <a:t>            </a:t>
                </a:r>
                <a:endParaRPr lang="en-US" dirty="0">
                  <a:effectLst>
                    <a:glow rad="63500">
                      <a:srgbClr val="FFFF00">
                        <a:alpha val="40000"/>
                      </a:srgb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342900" indent="-342900" algn="l">
                  <a:buFont typeface="Arial" charset="0"/>
                  <a:buChar char="•"/>
                </a:pPr>
                <a:r>
                  <a:rPr lang="en-US" dirty="0">
                    <a:effectLst>
                      <a:glow rad="63500">
                        <a:srgbClr val="FFFF00">
                          <a:alpha val="40000"/>
                        </a:srgbClr>
                      </a:glow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0.6667</a:t>
                </a:r>
                <a:r>
                  <a:rPr lang="en-US" dirty="0"/>
                  <a:t> = </a:t>
                </a:r>
                <a:r>
                  <a:rPr lang="en-US" u="sng" dirty="0"/>
                  <a:t>0.40</a:t>
                </a:r>
              </a:p>
              <a:p>
                <a:pPr marL="342900" indent="-342900" algn="l">
                  <a:buFont typeface="Arial" charset="0"/>
                  <a:buChar char="•"/>
                </a:pPr>
                <a:r>
                  <a:rPr lang="en-US" dirty="0"/>
                  <a:t>                0.60              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12" y="727869"/>
                <a:ext cx="8669337" cy="3262432"/>
              </a:xfrm>
              <a:prstGeom prst="rect">
                <a:avLst/>
              </a:prstGeom>
              <a:blipFill rotWithShape="0">
                <a:blip r:embed="rId3"/>
                <a:stretch>
                  <a:fillRect l="-1195" t="-3358" b="-3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9422339"/>
      </p:ext>
    </p:extLst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3" y="244079"/>
            <a:ext cx="7772400" cy="610790"/>
          </a:xfrm>
        </p:spPr>
        <p:txBody>
          <a:bodyPr/>
          <a:lstStyle/>
          <a:p>
            <a:r>
              <a:rPr lang="en-US" sz="2800" b="1" kern="1200" dirty="0"/>
              <a:t>Problem 3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BE1295-E465-4F1C-8F89-D992C98B6B66}" type="slidenum">
              <a:rPr lang="en-US" smtClean="0">
                <a:effectLst/>
              </a:rPr>
              <a:pPr/>
              <a:t>28</a:t>
            </a:fld>
            <a:endParaRPr lang="en-US" dirty="0"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41312" y="727869"/>
                <a:ext cx="8669337" cy="190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/>
                  <a:t>Suppose that we have two events, A and B</a:t>
                </a:r>
              </a:p>
              <a:p>
                <a:pPr algn="l"/>
                <a:r>
                  <a:rPr lang="en-US" dirty="0"/>
                  <a:t>P(A) = 0.50, P(B) = 0.60,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𝑃</m:t>
                    </m:r>
                    <m:r>
                      <a:rPr lang="en-US" i="1" dirty="0" smtClean="0">
                        <a:latin typeface="Cambria Math" charset="0"/>
                      </a:rPr>
                      <m:t>(</m:t>
                    </m:r>
                    <m:r>
                      <a:rPr lang="en-US" i="1" dirty="0" smtClean="0">
                        <a:latin typeface="Cambria Math" charset="0"/>
                      </a:rPr>
                      <m:t>𝐴</m:t>
                    </m:r>
                    <m:r>
                      <a:rPr lang="en-US" b="0" i="1" dirty="0" smtClean="0">
                        <a:latin typeface="Cambria Math" charset="0"/>
                      </a:rPr>
                      <m:t> </m:t>
                    </m:r>
                    <m:r>
                      <a:rPr lang="en-US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r>
                      <a:rPr lang="en-US" i="1" dirty="0" smtClean="0">
                        <a:latin typeface="Cambria Math" charset="0"/>
                      </a:rPr>
                      <m:t> </m:t>
                    </m:r>
                    <m:r>
                      <a:rPr lang="en-US" i="1" dirty="0" smtClean="0">
                        <a:latin typeface="Cambria Math" charset="0"/>
                      </a:rPr>
                      <m:t>𝐵</m:t>
                    </m:r>
                    <m:r>
                      <a:rPr lang="en-US" i="1" dirty="0" smtClean="0">
                        <a:latin typeface="Cambria Math" charset="0"/>
                      </a:rPr>
                      <m:t>) </m:t>
                    </m:r>
                  </m:oMath>
                </a14:m>
                <a:r>
                  <a:rPr lang="en-US" dirty="0"/>
                  <a:t> = 0.40</a:t>
                </a:r>
              </a:p>
              <a:p>
                <a:pPr algn="l"/>
                <a:endParaRPr lang="en-US" sz="800" dirty="0"/>
              </a:p>
              <a:p>
                <a:pPr algn="l"/>
                <a:endParaRPr lang="en-US" dirty="0"/>
              </a:p>
              <a:p>
                <a:pPr algn="l"/>
                <a:r>
                  <a:rPr lang="en-US" dirty="0"/>
                  <a:t>3. Find P(B|A )</a:t>
                </a:r>
              </a:p>
              <a:p>
                <a:pPr algn="l"/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12" y="727869"/>
                <a:ext cx="8669337" cy="1908215"/>
              </a:xfrm>
              <a:prstGeom prst="rect">
                <a:avLst/>
              </a:prstGeom>
              <a:blipFill rotWithShape="0">
                <a:blip r:embed="rId3"/>
                <a:stretch>
                  <a:fillRect l="-985" t="-5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8946263"/>
      </p:ext>
    </p:extLst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3" y="244079"/>
            <a:ext cx="7772400" cy="610790"/>
          </a:xfrm>
        </p:spPr>
        <p:txBody>
          <a:bodyPr/>
          <a:lstStyle/>
          <a:p>
            <a:r>
              <a:rPr lang="en-US" sz="2800" b="1" kern="1200" dirty="0"/>
              <a:t>Problem 3 (Solutions)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BE1295-E465-4F1C-8F89-D992C98B6B66}" type="slidenum">
              <a:rPr lang="en-US" smtClean="0">
                <a:effectLst/>
              </a:rPr>
              <a:pPr/>
              <a:t>29</a:t>
            </a:fld>
            <a:endParaRPr lang="en-US" dirty="0"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41312" y="727869"/>
                <a:ext cx="8669337" cy="3600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/>
                  <a:t>Suppose that we have two events, A and B</a:t>
                </a:r>
              </a:p>
              <a:p>
                <a:pPr algn="l"/>
                <a:r>
                  <a:rPr lang="en-US" dirty="0"/>
                  <a:t>P(A) = 0.50, P(B) = 0.60,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𝑃</m:t>
                    </m:r>
                    <m:r>
                      <a:rPr lang="en-US" i="1" dirty="0" smtClean="0">
                        <a:latin typeface="Cambria Math" charset="0"/>
                      </a:rPr>
                      <m:t>(</m:t>
                    </m:r>
                    <m:r>
                      <a:rPr lang="en-US" i="1" dirty="0" smtClean="0">
                        <a:latin typeface="Cambria Math" charset="0"/>
                      </a:rPr>
                      <m:t>𝐴</m:t>
                    </m:r>
                    <m:r>
                      <a:rPr lang="en-US" b="0" i="1" dirty="0" smtClean="0">
                        <a:latin typeface="Cambria Math" charset="0"/>
                      </a:rPr>
                      <m:t> </m:t>
                    </m:r>
                    <m:r>
                      <a:rPr lang="en-US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r>
                      <a:rPr lang="en-US" i="1" dirty="0" smtClean="0">
                        <a:latin typeface="Cambria Math" charset="0"/>
                      </a:rPr>
                      <m:t> </m:t>
                    </m:r>
                    <m:r>
                      <a:rPr lang="en-US" i="1" dirty="0" smtClean="0">
                        <a:latin typeface="Cambria Math" charset="0"/>
                      </a:rPr>
                      <m:t>𝐵</m:t>
                    </m:r>
                    <m:r>
                      <a:rPr lang="en-US" i="1" dirty="0" smtClean="0">
                        <a:latin typeface="Cambria Math" charset="0"/>
                      </a:rPr>
                      <m:t>) </m:t>
                    </m:r>
                  </m:oMath>
                </a14:m>
                <a:r>
                  <a:rPr lang="en-US" dirty="0"/>
                  <a:t> = 0.40</a:t>
                </a:r>
              </a:p>
              <a:p>
                <a:pPr algn="l"/>
                <a:endParaRPr lang="en-US" sz="800" dirty="0"/>
              </a:p>
              <a:p>
                <a:pPr algn="l"/>
                <a:r>
                  <a:rPr lang="en-US" dirty="0"/>
                  <a:t>3. Find P(B|A )</a:t>
                </a:r>
              </a:p>
              <a:p>
                <a:pPr algn="l"/>
                <a:endParaRPr lang="en-US" dirty="0"/>
              </a:p>
              <a:p>
                <a:pPr marL="342900" indent="-342900" algn="l">
                  <a:buFont typeface="Arial" charset="0"/>
                  <a:buChar char="•"/>
                </a:pPr>
                <a:r>
                  <a:rPr lang="en-US" dirty="0"/>
                  <a:t>P(B|A) = </a:t>
                </a:r>
                <a14:m>
                  <m:oMath xmlns:m="http://schemas.openxmlformats.org/officeDocument/2006/math">
                    <m:r>
                      <a:rPr lang="en-US" i="1" u="sng" dirty="0">
                        <a:latin typeface="Cambria Math" charset="0"/>
                      </a:rPr>
                      <m:t>𝑃</m:t>
                    </m:r>
                    <m:r>
                      <a:rPr lang="en-US" i="1" u="sng" dirty="0">
                        <a:latin typeface="Cambria Math" charset="0"/>
                      </a:rPr>
                      <m:t>(</m:t>
                    </m:r>
                    <m:r>
                      <a:rPr lang="en-US" b="0" i="1" u="sng" dirty="0" smtClean="0">
                        <a:latin typeface="Cambria Math" charset="0"/>
                      </a:rPr>
                      <m:t>𝐵</m:t>
                    </m:r>
                    <m:r>
                      <a:rPr lang="en-US" i="1" u="sng" dirty="0">
                        <a:latin typeface="Cambria Math" charset="0"/>
                      </a:rPr>
                      <m:t> ∩</m:t>
                    </m:r>
                    <m:r>
                      <a:rPr lang="en-US" b="0" i="1" u="sng" dirty="0" smtClean="0">
                        <a:latin typeface="Cambria Math" charset="0"/>
                      </a:rPr>
                      <m:t>𝐴</m:t>
                    </m:r>
                    <m:r>
                      <a:rPr lang="en-US" i="1" u="sng" dirty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                </a:t>
                </a:r>
              </a:p>
              <a:p>
                <a:pPr marL="342900" indent="-342900" algn="l">
                  <a:buFont typeface="Arial" charset="0"/>
                  <a:buChar char="•"/>
                </a:pPr>
                <a:r>
                  <a:rPr lang="en-US" dirty="0"/>
                  <a:t>                       P(A)</a:t>
                </a:r>
                <a:endParaRPr lang="en-US" dirty="0">
                  <a:effectLst>
                    <a:glow rad="63500">
                      <a:srgbClr val="FFFF00">
                        <a:alpha val="40000"/>
                      </a:srgb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342900" indent="-342900" algn="l">
                  <a:buFont typeface="Arial" charset="0"/>
                  <a:buChar char="•"/>
                </a:pPr>
                <a:endParaRPr lang="en-US" dirty="0">
                  <a:effectLst>
                    <a:glow rad="63500">
                      <a:srgbClr val="FFFF00">
                        <a:alpha val="40000"/>
                      </a:srgb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342900" indent="-342900" algn="l">
                  <a:buFont typeface="Arial" charset="0"/>
                  <a:buChar char="•"/>
                </a:pPr>
                <a:r>
                  <a:rPr lang="en-US" dirty="0">
                    <a:effectLst>
                      <a:glow rad="63500">
                        <a:srgbClr val="FFFF00">
                          <a:alpha val="40000"/>
                        </a:srgbClr>
                      </a:glow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0.80</a:t>
                </a:r>
                <a:r>
                  <a:rPr lang="en-US" dirty="0"/>
                  <a:t> = </a:t>
                </a:r>
                <a:r>
                  <a:rPr lang="en-US" u="sng" dirty="0"/>
                  <a:t>0.40</a:t>
                </a:r>
              </a:p>
              <a:p>
                <a:pPr marL="342900" indent="-342900" algn="l">
                  <a:buFont typeface="Arial" charset="0"/>
                  <a:buChar char="•"/>
                </a:pPr>
                <a:r>
                  <a:rPr lang="en-US" dirty="0"/>
                  <a:t>           0.50               </a:t>
                </a:r>
              </a:p>
              <a:p>
                <a:pPr algn="l"/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12" y="727869"/>
                <a:ext cx="8669337" cy="3600986"/>
              </a:xfrm>
              <a:prstGeom prst="rect">
                <a:avLst/>
              </a:prstGeom>
              <a:blipFill rotWithShape="0">
                <a:blip r:embed="rId3"/>
                <a:stretch>
                  <a:fillRect l="-1195" t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569737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BE1295-E465-4F1C-8F89-D992C98B6B66}" type="slidenum">
              <a:rPr lang="en-US" smtClean="0">
                <a:effectLst/>
              </a:rPr>
              <a:pPr/>
              <a:t>3</a:t>
            </a:fld>
            <a:endParaRPr lang="en-US" dirty="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8900" y="1248175"/>
            <a:ext cx="8572500" cy="318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795338">
              <a:lnSpc>
                <a:spcPct val="95000"/>
              </a:lnSpc>
              <a:spcBef>
                <a:spcPct val="30000"/>
              </a:spcBef>
              <a:spcAft>
                <a:spcPct val="30000"/>
              </a:spcAft>
              <a:buFontTx/>
              <a:buNone/>
              <a:tabLst>
                <a:tab pos="2692400" algn="l"/>
              </a:tabLst>
            </a:pPr>
            <a:r>
              <a:rPr lang="en-US" altLang="en-US" sz="4400" b="1" i="1" dirty="0">
                <a:solidFill>
                  <a:schemeClr val="hlink"/>
                </a:solidFill>
                <a:latin typeface="Arial" charset="0"/>
              </a:rPr>
              <a:t>P</a:t>
            </a:r>
            <a:r>
              <a:rPr lang="en-US" altLang="en-US" sz="4400" dirty="0">
                <a:latin typeface="Arial" charset="0"/>
              </a:rPr>
              <a:t> - </a:t>
            </a:r>
            <a:r>
              <a:rPr lang="en-US" altLang="en-US" sz="2400" b="1" dirty="0">
                <a:latin typeface="Arial" charset="0"/>
              </a:rPr>
              <a:t>denotes a probability.</a:t>
            </a:r>
          </a:p>
          <a:p>
            <a:pPr marL="285750" indent="-285750" defTabSz="795338">
              <a:lnSpc>
                <a:spcPct val="95000"/>
              </a:lnSpc>
              <a:spcBef>
                <a:spcPct val="30000"/>
              </a:spcBef>
              <a:spcAft>
                <a:spcPct val="30000"/>
              </a:spcAft>
              <a:buFontTx/>
              <a:buNone/>
              <a:tabLst>
                <a:tab pos="2692400" algn="l"/>
              </a:tabLst>
            </a:pPr>
            <a:r>
              <a:rPr lang="en-US" altLang="en-US" sz="4400" b="1" i="1" dirty="0">
                <a:solidFill>
                  <a:schemeClr val="hlink"/>
                </a:solidFill>
                <a:latin typeface="Arial" charset="0"/>
              </a:rPr>
              <a:t>A, B</a:t>
            </a:r>
            <a:r>
              <a:rPr lang="en-US" altLang="en-US" sz="4400" b="1" dirty="0">
                <a:solidFill>
                  <a:schemeClr val="hlink"/>
                </a:solidFill>
                <a:latin typeface="Arial" charset="0"/>
              </a:rPr>
              <a:t>, and </a:t>
            </a:r>
            <a:r>
              <a:rPr lang="en-US" altLang="en-US" sz="4400" b="1" i="1" dirty="0">
                <a:solidFill>
                  <a:schemeClr val="hlink"/>
                </a:solidFill>
                <a:latin typeface="Arial" charset="0"/>
              </a:rPr>
              <a:t>C</a:t>
            </a:r>
            <a:r>
              <a:rPr lang="en-US" altLang="en-US" sz="4400" b="1" dirty="0">
                <a:latin typeface="Arial" charset="0"/>
              </a:rPr>
              <a:t> </a:t>
            </a:r>
            <a:r>
              <a:rPr lang="en-US" altLang="en-US" sz="4400" dirty="0">
                <a:latin typeface="Arial" charset="0"/>
              </a:rPr>
              <a:t>- </a:t>
            </a:r>
            <a:r>
              <a:rPr lang="en-US" altLang="en-US" sz="2400" b="1" dirty="0">
                <a:latin typeface="Arial" charset="0"/>
              </a:rPr>
              <a:t>denote specific events.</a:t>
            </a:r>
            <a:endParaRPr lang="en-US" altLang="en-US" sz="2400" dirty="0">
              <a:latin typeface="Arial" charset="0"/>
            </a:endParaRPr>
          </a:p>
          <a:p>
            <a:pPr marL="285750" indent="-285750" defTabSz="795338">
              <a:lnSpc>
                <a:spcPct val="95000"/>
              </a:lnSpc>
              <a:spcBef>
                <a:spcPct val="30000"/>
              </a:spcBef>
              <a:spcAft>
                <a:spcPct val="30000"/>
              </a:spcAft>
              <a:buFontTx/>
              <a:buNone/>
              <a:tabLst>
                <a:tab pos="2692400" algn="l"/>
              </a:tabLst>
            </a:pPr>
            <a:r>
              <a:rPr lang="en-US" altLang="en-US" sz="4400" b="1" i="1" dirty="0">
                <a:solidFill>
                  <a:schemeClr val="hlink"/>
                </a:solidFill>
                <a:latin typeface="Arial" charset="0"/>
              </a:rPr>
              <a:t>P </a:t>
            </a:r>
            <a:r>
              <a:rPr lang="en-US" altLang="en-US" sz="4400" b="1" dirty="0">
                <a:solidFill>
                  <a:schemeClr val="hlink"/>
                </a:solidFill>
                <a:latin typeface="Arial" charset="0"/>
              </a:rPr>
              <a:t>(</a:t>
            </a:r>
            <a:r>
              <a:rPr lang="en-US" altLang="en-US" sz="4400" b="1" i="1" dirty="0">
                <a:solidFill>
                  <a:schemeClr val="hlink"/>
                </a:solidFill>
                <a:latin typeface="Arial" charset="0"/>
              </a:rPr>
              <a:t>A</a:t>
            </a:r>
            <a:r>
              <a:rPr lang="en-US" altLang="en-US" sz="4400" b="1" dirty="0">
                <a:solidFill>
                  <a:schemeClr val="hlink"/>
                </a:solidFill>
                <a:latin typeface="Arial" charset="0"/>
              </a:rPr>
              <a:t>)</a:t>
            </a:r>
            <a:r>
              <a:rPr lang="en-US" altLang="en-US" sz="4400" b="1" dirty="0">
                <a:latin typeface="Arial" charset="0"/>
              </a:rPr>
              <a:t> </a:t>
            </a:r>
            <a:r>
              <a:rPr lang="en-US" altLang="en-US" sz="4400" dirty="0">
                <a:latin typeface="Arial" charset="0"/>
              </a:rPr>
              <a:t>-  </a:t>
            </a:r>
            <a:r>
              <a:rPr lang="en-US" altLang="en-US" sz="2400" b="1" dirty="0">
                <a:latin typeface="Arial" charset="0"/>
              </a:rPr>
              <a:t>denotes the probability of event </a:t>
            </a:r>
            <a:r>
              <a:rPr lang="en-US" altLang="en-US" sz="2400" b="1" i="1" dirty="0">
                <a:latin typeface="Arial" charset="0"/>
              </a:rPr>
              <a:t>A</a:t>
            </a:r>
            <a:r>
              <a:rPr lang="en-US" altLang="en-US" sz="2400" b="1" dirty="0">
                <a:latin typeface="Arial" charset="0"/>
              </a:rPr>
              <a:t> occurring.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3" y="244079"/>
            <a:ext cx="7772400" cy="610790"/>
          </a:xfrm>
        </p:spPr>
        <p:txBody>
          <a:bodyPr/>
          <a:lstStyle/>
          <a:p>
            <a:r>
              <a:rPr lang="en-US" sz="2800" b="1" kern="1200" dirty="0"/>
              <a:t>Probability as a Numerical Measure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39444946"/>
      </p:ext>
    </p:extLst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3" y="244079"/>
            <a:ext cx="7772400" cy="610790"/>
          </a:xfrm>
        </p:spPr>
        <p:txBody>
          <a:bodyPr/>
          <a:lstStyle/>
          <a:p>
            <a:r>
              <a:rPr lang="en-US" sz="2800" b="1" kern="1200" dirty="0"/>
              <a:t>Problem 4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BE1295-E465-4F1C-8F89-D992C98B6B66}" type="slidenum">
              <a:rPr lang="en-US" smtClean="0">
                <a:effectLst/>
              </a:rPr>
              <a:pPr/>
              <a:t>30</a:t>
            </a:fld>
            <a:endParaRPr lang="en-US" dirty="0"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41312" y="727869"/>
                <a:ext cx="8669337" cy="190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/>
                  <a:t>Suppose that we have two events, A and B</a:t>
                </a:r>
              </a:p>
              <a:p>
                <a:pPr algn="l"/>
                <a:r>
                  <a:rPr lang="en-US" dirty="0"/>
                  <a:t>P(A) = 0.50, P(B) = 0.60,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𝑃</m:t>
                    </m:r>
                    <m:r>
                      <a:rPr lang="en-US" i="1" dirty="0" smtClean="0">
                        <a:latin typeface="Cambria Math" charset="0"/>
                      </a:rPr>
                      <m:t>(</m:t>
                    </m:r>
                    <m:r>
                      <a:rPr lang="en-US" i="1" dirty="0" smtClean="0">
                        <a:latin typeface="Cambria Math" charset="0"/>
                      </a:rPr>
                      <m:t>𝐴</m:t>
                    </m:r>
                    <m:r>
                      <a:rPr lang="en-US" b="0" i="1" dirty="0" smtClean="0">
                        <a:latin typeface="Cambria Math" charset="0"/>
                      </a:rPr>
                      <m:t> </m:t>
                    </m:r>
                    <m:r>
                      <a:rPr lang="en-US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r>
                      <a:rPr lang="en-US" i="1" dirty="0" smtClean="0">
                        <a:latin typeface="Cambria Math" charset="0"/>
                      </a:rPr>
                      <m:t> </m:t>
                    </m:r>
                    <m:r>
                      <a:rPr lang="en-US" i="1" dirty="0" smtClean="0">
                        <a:latin typeface="Cambria Math" charset="0"/>
                      </a:rPr>
                      <m:t>𝐵</m:t>
                    </m:r>
                    <m:r>
                      <a:rPr lang="en-US" i="1" dirty="0" smtClean="0">
                        <a:latin typeface="Cambria Math" charset="0"/>
                      </a:rPr>
                      <m:t>) </m:t>
                    </m:r>
                  </m:oMath>
                </a14:m>
                <a:r>
                  <a:rPr lang="en-US" dirty="0"/>
                  <a:t> = 0.40</a:t>
                </a:r>
              </a:p>
              <a:p>
                <a:pPr algn="l"/>
                <a:endParaRPr lang="en-US" sz="800" dirty="0"/>
              </a:p>
              <a:p>
                <a:pPr algn="l"/>
                <a:endParaRPr lang="en-US" dirty="0"/>
              </a:p>
              <a:p>
                <a:pPr algn="l"/>
                <a:r>
                  <a:rPr lang="en-US" dirty="0"/>
                  <a:t>4. Are A &amp; B Mutually Exclusive?</a:t>
                </a:r>
              </a:p>
              <a:p>
                <a:pPr algn="l"/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12" y="727869"/>
                <a:ext cx="8669337" cy="1908215"/>
              </a:xfrm>
              <a:prstGeom prst="rect">
                <a:avLst/>
              </a:prstGeom>
              <a:blipFill rotWithShape="0">
                <a:blip r:embed="rId3"/>
                <a:stretch>
                  <a:fillRect l="-985" t="-5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465562"/>
      </p:ext>
    </p:extLst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3" y="244079"/>
            <a:ext cx="7772400" cy="610790"/>
          </a:xfrm>
        </p:spPr>
        <p:txBody>
          <a:bodyPr/>
          <a:lstStyle/>
          <a:p>
            <a:r>
              <a:rPr lang="en-US" sz="2800" b="1" kern="1200" dirty="0"/>
              <a:t>Problem 4 (Solutions)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BE1295-E465-4F1C-8F89-D992C98B6B66}" type="slidenum">
              <a:rPr lang="en-US" smtClean="0">
                <a:effectLst/>
              </a:rPr>
              <a:pPr/>
              <a:t>31</a:t>
            </a:fld>
            <a:endParaRPr lang="en-US" dirty="0"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41312" y="727869"/>
                <a:ext cx="8669337" cy="3600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/>
                  <a:t>Suppose that we have two events, A and B</a:t>
                </a:r>
              </a:p>
              <a:p>
                <a:pPr algn="l"/>
                <a:r>
                  <a:rPr lang="en-US" dirty="0"/>
                  <a:t>P(A) = 0.50, P(B) = 0.60,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𝑃</m:t>
                    </m:r>
                    <m:r>
                      <a:rPr lang="en-US" i="1" dirty="0" smtClean="0">
                        <a:latin typeface="Cambria Math" charset="0"/>
                      </a:rPr>
                      <m:t>(</m:t>
                    </m:r>
                    <m:r>
                      <a:rPr lang="en-US" i="1" dirty="0" smtClean="0">
                        <a:latin typeface="Cambria Math" charset="0"/>
                      </a:rPr>
                      <m:t>𝐴</m:t>
                    </m:r>
                    <m:r>
                      <a:rPr lang="en-US" b="0" i="1" dirty="0" smtClean="0">
                        <a:latin typeface="Cambria Math" charset="0"/>
                      </a:rPr>
                      <m:t> </m:t>
                    </m:r>
                    <m:r>
                      <a:rPr lang="en-US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r>
                      <a:rPr lang="en-US" i="1" dirty="0" smtClean="0">
                        <a:latin typeface="Cambria Math" charset="0"/>
                      </a:rPr>
                      <m:t> </m:t>
                    </m:r>
                    <m:r>
                      <a:rPr lang="en-US" i="1" dirty="0" smtClean="0">
                        <a:latin typeface="Cambria Math" charset="0"/>
                      </a:rPr>
                      <m:t>𝐵</m:t>
                    </m:r>
                    <m:r>
                      <a:rPr lang="en-US" i="1" dirty="0" smtClean="0">
                        <a:latin typeface="Cambria Math" charset="0"/>
                      </a:rPr>
                      <m:t>) </m:t>
                    </m:r>
                  </m:oMath>
                </a14:m>
                <a:r>
                  <a:rPr lang="en-US" dirty="0"/>
                  <a:t> = 0.40</a:t>
                </a:r>
              </a:p>
              <a:p>
                <a:pPr algn="l"/>
                <a:endParaRPr lang="en-US" sz="800" dirty="0"/>
              </a:p>
              <a:p>
                <a:pPr algn="l"/>
                <a:endParaRPr lang="en-US" dirty="0"/>
              </a:p>
              <a:p>
                <a:pPr algn="l"/>
                <a:r>
                  <a:rPr lang="en-US" dirty="0"/>
                  <a:t>4. Are A &amp; B Mutually Exclusive?</a:t>
                </a:r>
              </a:p>
              <a:p>
                <a:pPr algn="l"/>
                <a:endParaRPr lang="en-US" dirty="0"/>
              </a:p>
              <a:p>
                <a:pPr marL="342900" indent="-342900" algn="l">
                  <a:buFont typeface="Arial" charset="0"/>
                  <a:buChar char="•"/>
                </a:pPr>
                <a:r>
                  <a:rPr lang="en-US" dirty="0">
                    <a:effectLst>
                      <a:glow rad="63500">
                        <a:srgbClr val="FFFF00">
                          <a:alpha val="40000"/>
                        </a:srgbClr>
                      </a:glow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No, because the </a:t>
                </a:r>
                <a14:m>
                  <m:oMath xmlns:m="http://schemas.openxmlformats.org/officeDocument/2006/math">
                    <m:r>
                      <a:rPr lang="en-US" i="1" dirty="0">
                        <a:effectLst>
                          <a:glow rad="63500">
                            <a:srgbClr val="FFFF00">
                              <a:alpha val="40000"/>
                            </a:srgbClr>
                          </a:glow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charset="0"/>
                      </a:rPr>
                      <m:t>𝑃</m:t>
                    </m:r>
                    <m:r>
                      <a:rPr lang="en-US" i="1" dirty="0">
                        <a:effectLst>
                          <a:glow rad="63500">
                            <a:srgbClr val="FFFF00">
                              <a:alpha val="40000"/>
                            </a:srgbClr>
                          </a:glow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charset="0"/>
                      </a:rPr>
                      <m:t>(</m:t>
                    </m:r>
                    <m:r>
                      <a:rPr lang="en-US" i="1" dirty="0">
                        <a:effectLst>
                          <a:glow rad="63500">
                            <a:srgbClr val="FFFF00">
                              <a:alpha val="40000"/>
                            </a:srgbClr>
                          </a:glow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charset="0"/>
                      </a:rPr>
                      <m:t>𝐴</m:t>
                    </m:r>
                    <m:r>
                      <a:rPr lang="en-US" i="1" dirty="0">
                        <a:effectLst>
                          <a:glow rad="63500">
                            <a:srgbClr val="FFFF00">
                              <a:alpha val="40000"/>
                            </a:srgbClr>
                          </a:glow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charset="0"/>
                      </a:rPr>
                      <m:t> ∩ </m:t>
                    </m:r>
                    <m:r>
                      <a:rPr lang="en-US" i="1" dirty="0">
                        <a:effectLst>
                          <a:glow rad="63500">
                            <a:srgbClr val="FFFF00">
                              <a:alpha val="40000"/>
                            </a:srgbClr>
                          </a:glow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charset="0"/>
                      </a:rPr>
                      <m:t>𝐵</m:t>
                    </m:r>
                    <m:r>
                      <a:rPr lang="en-US" i="1" dirty="0">
                        <a:effectLst>
                          <a:glow rad="63500">
                            <a:srgbClr val="FFFF00">
                              <a:alpha val="40000"/>
                            </a:srgbClr>
                          </a:glow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charset="0"/>
                      </a:rPr>
                      <m:t>) </m:t>
                    </m:r>
                  </m:oMath>
                </a14:m>
                <a:r>
                  <a:rPr lang="en-US" dirty="0">
                    <a:effectLst>
                      <a:glow rad="63500">
                        <a:srgbClr val="FFFF00">
                          <a:alpha val="40000"/>
                        </a:srgbClr>
                      </a:glow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= 0.40</a:t>
                </a:r>
              </a:p>
              <a:p>
                <a:pPr marL="342900" indent="-342900" algn="l">
                  <a:buFont typeface="Arial" charset="0"/>
                  <a:buChar char="•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charset="0"/>
                          </a:rPr>
                          <m:t>𝐴</m:t>
                        </m:r>
                        <m:r>
                          <a:rPr lang="en-US" i="1" dirty="0">
                            <a:latin typeface="Cambria Math" charset="0"/>
                          </a:rPr>
                          <m:t> ∩ </m:t>
                        </m:r>
                        <m:r>
                          <a:rPr lang="en-US" i="1" dirty="0">
                            <a:latin typeface="Cambria Math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/>
                  <a:t>had been equal to 0, then the 2 events would be mutually exclusive</a:t>
                </a:r>
              </a:p>
              <a:p>
                <a:pPr marL="342900" indent="-342900" algn="l">
                  <a:buFont typeface="Arial" charset="0"/>
                  <a:buChar char="•"/>
                </a:pPr>
                <a:endParaRPr lang="en-US" dirty="0"/>
              </a:p>
              <a:p>
                <a:pPr algn="l"/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12" y="727869"/>
                <a:ext cx="8669337" cy="3600986"/>
              </a:xfrm>
              <a:prstGeom prst="rect">
                <a:avLst/>
              </a:prstGeom>
              <a:blipFill rotWithShape="0">
                <a:blip r:embed="rId3"/>
                <a:stretch>
                  <a:fillRect l="-1195" t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2933279"/>
      </p:ext>
    </p:extLst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3" y="244079"/>
            <a:ext cx="7772400" cy="610790"/>
          </a:xfrm>
        </p:spPr>
        <p:txBody>
          <a:bodyPr/>
          <a:lstStyle/>
          <a:p>
            <a:r>
              <a:rPr lang="en-US" sz="2800" b="1" kern="1200" dirty="0"/>
              <a:t>Problem 5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BE1295-E465-4F1C-8F89-D992C98B6B66}" type="slidenum">
              <a:rPr lang="en-US" smtClean="0">
                <a:effectLst/>
              </a:rPr>
              <a:pPr/>
              <a:t>32</a:t>
            </a:fld>
            <a:endParaRPr lang="en-US" dirty="0"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41312" y="727869"/>
                <a:ext cx="866933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/>
                  <a:t>Suppose that we have two events, A and B</a:t>
                </a:r>
              </a:p>
              <a:p>
                <a:pPr algn="l"/>
                <a:r>
                  <a:rPr lang="en-US" dirty="0"/>
                  <a:t>P(A) = 0.50, P(B) = 0.60,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𝑃</m:t>
                    </m:r>
                    <m:r>
                      <a:rPr lang="en-US" i="1" dirty="0" smtClean="0">
                        <a:latin typeface="Cambria Math" charset="0"/>
                      </a:rPr>
                      <m:t>(</m:t>
                    </m:r>
                    <m:r>
                      <a:rPr lang="en-US" i="1" dirty="0" smtClean="0">
                        <a:latin typeface="Cambria Math" charset="0"/>
                      </a:rPr>
                      <m:t>𝐴</m:t>
                    </m:r>
                    <m:r>
                      <a:rPr lang="en-US" b="0" i="1" dirty="0" smtClean="0">
                        <a:latin typeface="Cambria Math" charset="0"/>
                      </a:rPr>
                      <m:t> </m:t>
                    </m:r>
                    <m:r>
                      <a:rPr lang="en-US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r>
                      <a:rPr lang="en-US" i="1" dirty="0" smtClean="0">
                        <a:latin typeface="Cambria Math" charset="0"/>
                      </a:rPr>
                      <m:t> </m:t>
                    </m:r>
                    <m:r>
                      <a:rPr lang="en-US" i="1" dirty="0" smtClean="0">
                        <a:latin typeface="Cambria Math" charset="0"/>
                      </a:rPr>
                      <m:t>𝐵</m:t>
                    </m:r>
                    <m:r>
                      <a:rPr lang="en-US" i="1" dirty="0" smtClean="0">
                        <a:latin typeface="Cambria Math" charset="0"/>
                      </a:rPr>
                      <m:t>) </m:t>
                    </m:r>
                  </m:oMath>
                </a14:m>
                <a:r>
                  <a:rPr lang="en-US" dirty="0"/>
                  <a:t> = 0.40</a:t>
                </a:r>
              </a:p>
              <a:p>
                <a:pPr algn="l"/>
                <a:endParaRPr lang="en-US" sz="800" dirty="0"/>
              </a:p>
              <a:p>
                <a:pPr algn="l"/>
                <a:endParaRPr lang="en-US" dirty="0"/>
              </a:p>
              <a:p>
                <a:pPr algn="l"/>
                <a:r>
                  <a:rPr lang="en-US" dirty="0"/>
                  <a:t>5. Are A and B independent?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12" y="727869"/>
                <a:ext cx="8669337" cy="1569660"/>
              </a:xfrm>
              <a:prstGeom prst="rect">
                <a:avLst/>
              </a:prstGeom>
              <a:blipFill rotWithShape="0">
                <a:blip r:embed="rId3"/>
                <a:stretch>
                  <a:fillRect l="-985" t="-6977" b="-8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3378639"/>
      </p:ext>
    </p:extLst>
  </p:cSld>
  <p:clrMapOvr>
    <a:masterClrMapping/>
  </p:clrMapOvr>
  <p:transition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3" y="244079"/>
            <a:ext cx="7772400" cy="610790"/>
          </a:xfrm>
        </p:spPr>
        <p:txBody>
          <a:bodyPr/>
          <a:lstStyle/>
          <a:p>
            <a:r>
              <a:rPr lang="en-US" sz="2800" b="1" kern="1200" dirty="0"/>
              <a:t>Problem 5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BE1295-E465-4F1C-8F89-D992C98B6B66}" type="slidenum">
              <a:rPr lang="en-US" smtClean="0">
                <a:effectLst/>
              </a:rPr>
              <a:pPr/>
              <a:t>33</a:t>
            </a:fld>
            <a:endParaRPr lang="en-US" dirty="0"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41312" y="727869"/>
                <a:ext cx="8669337" cy="3816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/>
                  <a:t>Suppose that we have two events, A and B</a:t>
                </a:r>
              </a:p>
              <a:p>
                <a:pPr algn="l"/>
                <a:r>
                  <a:rPr lang="en-US" dirty="0"/>
                  <a:t>P(A) = 0.50, P(B) = 0.60,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𝑃</m:t>
                    </m:r>
                    <m:r>
                      <a:rPr lang="en-US" i="1" dirty="0" smtClean="0">
                        <a:latin typeface="Cambria Math" charset="0"/>
                      </a:rPr>
                      <m:t>(</m:t>
                    </m:r>
                    <m:r>
                      <a:rPr lang="en-US" i="1" dirty="0" smtClean="0">
                        <a:latin typeface="Cambria Math" charset="0"/>
                      </a:rPr>
                      <m:t>𝐴</m:t>
                    </m:r>
                    <m:r>
                      <a:rPr lang="en-US" b="0" i="1" dirty="0" smtClean="0">
                        <a:latin typeface="Cambria Math" charset="0"/>
                      </a:rPr>
                      <m:t> </m:t>
                    </m:r>
                    <m:r>
                      <a:rPr lang="en-US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r>
                      <a:rPr lang="en-US" i="1" dirty="0" smtClean="0">
                        <a:latin typeface="Cambria Math" charset="0"/>
                      </a:rPr>
                      <m:t> </m:t>
                    </m:r>
                    <m:r>
                      <a:rPr lang="en-US" i="1" dirty="0" smtClean="0">
                        <a:latin typeface="Cambria Math" charset="0"/>
                      </a:rPr>
                      <m:t>𝐵</m:t>
                    </m:r>
                    <m:r>
                      <a:rPr lang="en-US" i="1" dirty="0" smtClean="0">
                        <a:latin typeface="Cambria Math" charset="0"/>
                      </a:rPr>
                      <m:t>) </m:t>
                    </m:r>
                  </m:oMath>
                </a14:m>
                <a:r>
                  <a:rPr lang="en-US" dirty="0"/>
                  <a:t> = 0.40</a:t>
                </a:r>
              </a:p>
              <a:p>
                <a:pPr algn="l"/>
                <a:endParaRPr lang="en-US" dirty="0"/>
              </a:p>
              <a:p>
                <a:pPr algn="l"/>
                <a:r>
                  <a:rPr lang="en-US" dirty="0"/>
                  <a:t>5. Are A and B independent?</a:t>
                </a:r>
              </a:p>
              <a:p>
                <a:pPr marL="342900" indent="-342900" algn="l">
                  <a:buFont typeface="Arial" charset="0"/>
                  <a:buChar char="•"/>
                </a:pPr>
                <a:r>
                  <a:rPr lang="en-US" dirty="0"/>
                  <a:t>Choose any of the independent formulas on the formula sheet</a:t>
                </a:r>
              </a:p>
              <a:p>
                <a:pPr marL="342900" indent="-342900" algn="l">
                  <a:buFont typeface="Arial" charset="0"/>
                  <a:buChar char="•"/>
                </a:pPr>
                <a:r>
                  <a:rPr lang="en-US" dirty="0"/>
                  <a:t>Any of the independent formulas will work</a:t>
                </a:r>
              </a:p>
              <a:p>
                <a:pPr marL="342900" indent="-342900" algn="l">
                  <a:buFont typeface="Arial" charset="0"/>
                  <a:buChar char="•"/>
                </a:pPr>
                <a:r>
                  <a:rPr lang="en-US" dirty="0"/>
                  <a:t>Use the formula that works best for the information given</a:t>
                </a:r>
              </a:p>
              <a:p>
                <a:pPr marL="800100" lvl="1" indent="-342900" algn="l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𝑃</m:t>
                    </m:r>
                    <m:r>
                      <a:rPr lang="en-US" i="1" dirty="0">
                        <a:latin typeface="Cambria Math" charset="0"/>
                      </a:rPr>
                      <m:t>(</m:t>
                    </m:r>
                    <m:r>
                      <a:rPr lang="en-US" i="1" dirty="0">
                        <a:latin typeface="Cambria Math" charset="0"/>
                      </a:rPr>
                      <m:t>𝐴</m:t>
                    </m:r>
                    <m:r>
                      <a:rPr lang="en-US" i="1" dirty="0">
                        <a:latin typeface="Cambria Math" charset="0"/>
                      </a:rPr>
                      <m:t> ∩ </m:t>
                    </m:r>
                    <m:r>
                      <a:rPr lang="en-US" i="1" dirty="0">
                        <a:latin typeface="Cambria Math" charset="0"/>
                      </a:rPr>
                      <m:t>𝐵</m:t>
                    </m:r>
                    <m:r>
                      <a:rPr lang="en-US" i="1" dirty="0">
                        <a:latin typeface="Cambria Math" charset="0"/>
                      </a:rPr>
                      <m:t>) </m:t>
                    </m:r>
                  </m:oMath>
                </a14:m>
                <a:r>
                  <a:rPr lang="en-US" dirty="0"/>
                  <a:t> = P(A) x P(B)</a:t>
                </a:r>
              </a:p>
              <a:p>
                <a:pPr marL="800100" lvl="1" indent="-342900" algn="l">
                  <a:buFont typeface="Arial" charset="0"/>
                  <a:buChar char="•"/>
                </a:pPr>
                <a:r>
                  <a:rPr lang="en-US" dirty="0"/>
                  <a:t>     0. 40   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</m:oMath>
                </a14:m>
                <a:r>
                  <a:rPr lang="en-US" dirty="0"/>
                  <a:t>  0.50 x  0.60</a:t>
                </a:r>
              </a:p>
              <a:p>
                <a:pPr marL="342900" indent="-342900" algn="l">
                  <a:buFont typeface="Arial" charset="0"/>
                  <a:buChar char="•"/>
                </a:pPr>
                <a:r>
                  <a:rPr lang="en-US" dirty="0">
                    <a:effectLst>
                      <a:glow rad="63500">
                        <a:srgbClr val="FFFF00">
                          <a:alpha val="40000"/>
                        </a:srgbClr>
                      </a:glow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No, because 0.40 </a:t>
                </a:r>
                <a14:m>
                  <m:oMath xmlns:m="http://schemas.openxmlformats.org/officeDocument/2006/math">
                    <m:r>
                      <a:rPr lang="en-US" i="1">
                        <a:effectLst>
                          <a:glow rad="63500">
                            <a:srgbClr val="FFFF00">
                              <a:alpha val="40000"/>
                            </a:srgbClr>
                          </a:glow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</m:oMath>
                </a14:m>
                <a:r>
                  <a:rPr lang="en-US" dirty="0">
                    <a:effectLst>
                      <a:glow rad="63500">
                        <a:srgbClr val="FFFF00">
                          <a:alpha val="40000"/>
                        </a:srgbClr>
                      </a:glow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0.30</a:t>
                </a:r>
              </a:p>
              <a:p>
                <a:pPr algn="l"/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12" y="727869"/>
                <a:ext cx="8669337" cy="3816429"/>
              </a:xfrm>
              <a:prstGeom prst="rect">
                <a:avLst/>
              </a:prstGeom>
              <a:blipFill rotWithShape="0">
                <a:blip r:embed="rId3"/>
                <a:stretch>
                  <a:fillRect l="-1195" t="-2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5105638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6791325" y="4624388"/>
            <a:ext cx="2133600" cy="342900"/>
          </a:xfrm>
        </p:spPr>
        <p:txBody>
          <a:bodyPr/>
          <a:lstStyle/>
          <a:p>
            <a:fld id="{B085BF61-D684-4EBB-823C-68500967B0B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41313" y="1397059"/>
            <a:ext cx="5411787" cy="3933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en-US" sz="2400" dirty="0"/>
              <a:t>The complement of event </a:t>
            </a:r>
            <a:r>
              <a:rPr lang="en-US" altLang="en-US" sz="2400" i="1" dirty="0"/>
              <a:t>A </a:t>
            </a:r>
            <a:r>
              <a:rPr lang="en-US" altLang="en-US" sz="2400" dirty="0"/>
              <a:t>consists of all outcomes in which the event </a:t>
            </a:r>
            <a:r>
              <a:rPr lang="en-US" altLang="en-US" sz="2400" i="1" dirty="0"/>
              <a:t>A</a:t>
            </a:r>
            <a:r>
              <a:rPr lang="en-US" altLang="en-US" sz="2400" dirty="0"/>
              <a:t> does </a:t>
            </a:r>
            <a:r>
              <a:rPr lang="en-US" altLang="en-US" sz="2400" dirty="0">
                <a:solidFill>
                  <a:schemeClr val="hlink"/>
                </a:solidFill>
              </a:rPr>
              <a:t>not</a:t>
            </a:r>
            <a:r>
              <a:rPr lang="en-US" altLang="en-US" sz="2400" dirty="0"/>
              <a:t> occur.</a:t>
            </a: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en-US" sz="2400" dirty="0"/>
              <a:t>P( A ) = 1 – P(A)</a:t>
            </a: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en-US" sz="2400" dirty="0"/>
              <a:t>	Or</a:t>
            </a: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en-US" sz="2400" dirty="0"/>
              <a:t>P(A</a:t>
            </a:r>
            <a:r>
              <a:rPr lang="en-US" altLang="en-US" sz="2400" baseline="30000" dirty="0"/>
              <a:t>c</a:t>
            </a:r>
            <a:r>
              <a:rPr lang="en-US" altLang="en-US" sz="2400" dirty="0"/>
              <a:t>) = 1- P(A)</a:t>
            </a: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endParaRPr lang="en-US" altLang="en-US" sz="240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41313" y="244079"/>
            <a:ext cx="7772400" cy="61079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 b="1" kern="1200" dirty="0">
                <a:effectLst/>
              </a:rPr>
              <a:t>Complement</a:t>
            </a:r>
            <a:endParaRPr lang="en-US" kern="0" dirty="0"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513" y="2334001"/>
            <a:ext cx="4285488" cy="2054352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749300" y="3022600"/>
            <a:ext cx="3048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81771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ChangeArrowheads="1"/>
          </p:cNvSpPr>
          <p:nvPr/>
        </p:nvSpPr>
        <p:spPr bwMode="auto">
          <a:xfrm>
            <a:off x="419100" y="183358"/>
            <a:ext cx="5143500" cy="6107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l"/>
            <a:r>
              <a:rPr lang="en-US" sz="2800" b="1" dirty="0">
                <a:effectLst/>
                <a:latin typeface="+mj-lt"/>
                <a:ea typeface="+mj-ea"/>
                <a:cs typeface="+mj-cs"/>
              </a:rPr>
              <a:t>Assigning Probabilities</a:t>
            </a:r>
          </a:p>
        </p:txBody>
      </p:sp>
      <p:sp>
        <p:nvSpPr>
          <p:cNvPr id="189443" name="Rectangle 3"/>
          <p:cNvSpPr>
            <a:spLocks noChangeArrowheads="1"/>
          </p:cNvSpPr>
          <p:nvPr/>
        </p:nvSpPr>
        <p:spPr bwMode="auto">
          <a:xfrm>
            <a:off x="895350" y="885825"/>
            <a:ext cx="2819400" cy="4429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r>
              <a:rPr lang="en-US" sz="2400" dirty="0">
                <a:effectLst/>
                <a:latin typeface="Arial" pitchFamily="34" charset="0"/>
                <a:cs typeface="Arial" pitchFamily="34" charset="0"/>
              </a:rPr>
              <a:t>1. Classical Method</a:t>
            </a:r>
          </a:p>
        </p:txBody>
      </p:sp>
      <p:sp>
        <p:nvSpPr>
          <p:cNvPr id="189444" name="Rectangle 4"/>
          <p:cNvSpPr>
            <a:spLocks noChangeArrowheads="1"/>
          </p:cNvSpPr>
          <p:nvPr/>
        </p:nvSpPr>
        <p:spPr bwMode="auto">
          <a:xfrm>
            <a:off x="895350" y="2300288"/>
            <a:ext cx="41910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r>
              <a:rPr lang="en-US" sz="2400" dirty="0">
                <a:effectLst/>
                <a:latin typeface="Arial" pitchFamily="34" charset="0"/>
                <a:cs typeface="Arial" pitchFamily="34" charset="0"/>
              </a:rPr>
              <a:t>2. Relative Frequency Method</a:t>
            </a:r>
          </a:p>
        </p:txBody>
      </p:sp>
      <p:sp>
        <p:nvSpPr>
          <p:cNvPr id="189445" name="Rectangle 5"/>
          <p:cNvSpPr>
            <a:spLocks noChangeArrowheads="1"/>
          </p:cNvSpPr>
          <p:nvPr/>
        </p:nvSpPr>
        <p:spPr bwMode="auto">
          <a:xfrm>
            <a:off x="895350" y="3833813"/>
            <a:ext cx="295275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r>
              <a:rPr lang="en-US" sz="2400" dirty="0">
                <a:effectLst/>
                <a:latin typeface="Arial" pitchFamily="34" charset="0"/>
                <a:cs typeface="Arial" pitchFamily="34" charset="0"/>
              </a:rPr>
              <a:t>3. Subjective Method</a:t>
            </a:r>
          </a:p>
        </p:txBody>
      </p:sp>
      <p:sp>
        <p:nvSpPr>
          <p:cNvPr id="189446" name="Rectangle 6"/>
          <p:cNvSpPr>
            <a:spLocks noChangeArrowheads="1"/>
          </p:cNvSpPr>
          <p:nvPr/>
        </p:nvSpPr>
        <p:spPr bwMode="auto">
          <a:xfrm>
            <a:off x="1371600" y="1433512"/>
            <a:ext cx="6896100" cy="742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400" dirty="0">
                <a:effectLst/>
                <a:latin typeface="Arial" pitchFamily="34" charset="0"/>
                <a:cs typeface="Arial" pitchFamily="34" charset="0"/>
              </a:rPr>
              <a:t>Assigning probabilities based on the assumption</a:t>
            </a:r>
          </a:p>
          <a:p>
            <a:pPr algn="l"/>
            <a:r>
              <a:rPr lang="en-US" sz="2400" dirty="0">
                <a:effectLst/>
                <a:latin typeface="Arial" pitchFamily="34" charset="0"/>
                <a:cs typeface="Arial" pitchFamily="34" charset="0"/>
              </a:rPr>
              <a:t> of </a:t>
            </a:r>
            <a:r>
              <a:rPr lang="en-US" sz="2400" u="sng" dirty="0">
                <a:effectLst/>
                <a:latin typeface="Arial" pitchFamily="34" charset="0"/>
                <a:cs typeface="Arial" pitchFamily="34" charset="0"/>
              </a:rPr>
              <a:t>equally likely outcomes</a:t>
            </a:r>
            <a:endParaRPr lang="en-US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9447" name="Rectangle 7"/>
          <p:cNvSpPr>
            <a:spLocks noChangeArrowheads="1"/>
          </p:cNvSpPr>
          <p:nvPr/>
        </p:nvSpPr>
        <p:spPr bwMode="auto">
          <a:xfrm>
            <a:off x="1362075" y="2914650"/>
            <a:ext cx="7086600" cy="7000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400" dirty="0">
                <a:effectLst/>
                <a:latin typeface="Arial" pitchFamily="34" charset="0"/>
                <a:cs typeface="Arial" pitchFamily="34" charset="0"/>
              </a:rPr>
              <a:t>Assigning probabilities based on </a:t>
            </a:r>
            <a:r>
              <a:rPr lang="en-US" sz="2400" u="sng" dirty="0">
                <a:effectLst/>
                <a:latin typeface="Arial" pitchFamily="34" charset="0"/>
                <a:cs typeface="Arial" pitchFamily="34" charset="0"/>
              </a:rPr>
              <a:t>experimentation</a:t>
            </a:r>
          </a:p>
          <a:p>
            <a:pPr algn="l"/>
            <a:r>
              <a:rPr lang="en-US" sz="2400" u="sng" dirty="0">
                <a:effectLst/>
                <a:latin typeface="Arial" pitchFamily="34" charset="0"/>
                <a:cs typeface="Arial" pitchFamily="34" charset="0"/>
              </a:rPr>
              <a:t> or historical data</a:t>
            </a:r>
            <a:r>
              <a:rPr lang="en-US" sz="2400" dirty="0">
                <a:effectLst/>
                <a:latin typeface="Arial" pitchFamily="34" charset="0"/>
                <a:cs typeface="Arial" pitchFamily="34" charset="0"/>
              </a:rPr>
              <a:t>; an </a:t>
            </a:r>
            <a:r>
              <a:rPr lang="en-US" sz="2400" u="sng" dirty="0">
                <a:effectLst/>
                <a:latin typeface="Arial" pitchFamily="34" charset="0"/>
                <a:cs typeface="Arial" pitchFamily="34" charset="0"/>
              </a:rPr>
              <a:t>empirical probability</a:t>
            </a:r>
          </a:p>
        </p:txBody>
      </p:sp>
      <p:sp>
        <p:nvSpPr>
          <p:cNvPr id="189448" name="Rectangle 8"/>
          <p:cNvSpPr>
            <a:spLocks noChangeArrowheads="1"/>
          </p:cNvSpPr>
          <p:nvPr/>
        </p:nvSpPr>
        <p:spPr bwMode="auto">
          <a:xfrm>
            <a:off x="1276350" y="4367213"/>
            <a:ext cx="6838950" cy="600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400" dirty="0">
                <a:effectLst/>
                <a:latin typeface="Arial" pitchFamily="34" charset="0"/>
                <a:cs typeface="Arial" pitchFamily="34" charset="0"/>
              </a:rPr>
              <a:t>Assigning probabilities based on </a:t>
            </a:r>
            <a:r>
              <a:rPr lang="en-US" sz="2400" u="sng" dirty="0">
                <a:effectLst/>
                <a:latin typeface="Arial" pitchFamily="34" charset="0"/>
                <a:cs typeface="Arial" pitchFamily="34" charset="0"/>
              </a:rPr>
              <a:t>judgment</a:t>
            </a:r>
            <a:endParaRPr lang="en-US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6924675" y="4624388"/>
            <a:ext cx="2133600" cy="342900"/>
          </a:xfrm>
        </p:spPr>
        <p:txBody>
          <a:bodyPr/>
          <a:lstStyle/>
          <a:p>
            <a:fld id="{B085BF61-D684-4EBB-823C-68500967B0B7}" type="slidenum">
              <a:rPr lang="en-US" smtClean="0">
                <a:effectLst/>
              </a:rPr>
              <a:pPr/>
              <a:t>5</a:t>
            </a:fld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29494703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ChangeArrowheads="1"/>
          </p:cNvSpPr>
          <p:nvPr/>
        </p:nvSpPr>
        <p:spPr bwMode="auto">
          <a:xfrm>
            <a:off x="386782" y="303611"/>
            <a:ext cx="7772400" cy="4107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l"/>
            <a:r>
              <a:rPr lang="en-US" sz="2800" b="1" dirty="0">
                <a:effectLst/>
                <a:latin typeface="+mj-lt"/>
                <a:ea typeface="+mj-ea"/>
                <a:cs typeface="+mj-cs"/>
              </a:rPr>
              <a:t>1. Classical Method - Count and Divide</a:t>
            </a:r>
          </a:p>
        </p:txBody>
      </p:sp>
      <p:sp>
        <p:nvSpPr>
          <p:cNvPr id="190467" name="Rectangle 3"/>
          <p:cNvSpPr>
            <a:spLocks noChangeArrowheads="1"/>
          </p:cNvSpPr>
          <p:nvPr/>
        </p:nvSpPr>
        <p:spPr bwMode="auto">
          <a:xfrm>
            <a:off x="466725" y="847725"/>
            <a:ext cx="8124825" cy="857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effectLst/>
                <a:latin typeface="Arial" pitchFamily="34" charset="0"/>
                <a:cs typeface="Arial" pitchFamily="34" charset="0"/>
              </a:rPr>
              <a:t>If an experiment has </a:t>
            </a:r>
            <a:r>
              <a:rPr lang="en-US" sz="2400" i="1" dirty="0">
                <a:effectLst/>
                <a:latin typeface="Arial" pitchFamily="34" charset="0"/>
                <a:cs typeface="Arial" pitchFamily="34" charset="0"/>
              </a:rPr>
              <a:t>n</a:t>
            </a:r>
            <a:r>
              <a:rPr lang="en-US" sz="2400" dirty="0">
                <a:effectLst/>
                <a:latin typeface="Arial" pitchFamily="34" charset="0"/>
                <a:cs typeface="Arial" pitchFamily="34" charset="0"/>
              </a:rPr>
              <a:t> possible outcomes, this </a:t>
            </a:r>
            <a:br>
              <a:rPr lang="en-US" sz="2400" dirty="0">
                <a:effectLst/>
                <a:latin typeface="Arial" pitchFamily="34" charset="0"/>
                <a:cs typeface="Arial" pitchFamily="34" charset="0"/>
              </a:rPr>
            </a:br>
            <a:r>
              <a:rPr lang="en-US" sz="2400" dirty="0">
                <a:effectLst/>
                <a:latin typeface="Arial" pitchFamily="34" charset="0"/>
                <a:cs typeface="Arial" pitchFamily="34" charset="0"/>
              </a:rPr>
              <a:t>method would assign a probability of 1/</a:t>
            </a:r>
            <a:r>
              <a:rPr lang="en-US" sz="2400" i="1" dirty="0">
                <a:effectLst/>
                <a:latin typeface="Arial" pitchFamily="34" charset="0"/>
                <a:cs typeface="Arial" pitchFamily="34" charset="0"/>
              </a:rPr>
              <a:t>n</a:t>
            </a:r>
            <a:r>
              <a:rPr lang="en-US" sz="2400" dirty="0">
                <a:effectLst/>
                <a:latin typeface="Arial" pitchFamily="34" charset="0"/>
                <a:cs typeface="Arial" pitchFamily="34" charset="0"/>
              </a:rPr>
              <a:t> to each outcome.</a:t>
            </a:r>
          </a:p>
        </p:txBody>
      </p:sp>
      <p:sp>
        <p:nvSpPr>
          <p:cNvPr id="190510" name="Rectangle 46"/>
          <p:cNvSpPr>
            <a:spLocks noChangeArrowheads="1"/>
          </p:cNvSpPr>
          <p:nvPr/>
        </p:nvSpPr>
        <p:spPr bwMode="auto">
          <a:xfrm>
            <a:off x="552450" y="1769279"/>
            <a:ext cx="4038600" cy="371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effectLst/>
                <a:latin typeface="Arial" pitchFamily="34" charset="0"/>
                <a:cs typeface="Arial" pitchFamily="34" charset="0"/>
              </a:rPr>
              <a:t>Experiment:  Rolling a die</a:t>
            </a:r>
            <a:endParaRPr lang="en-US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0511" name="Rectangle 47"/>
          <p:cNvSpPr>
            <a:spLocks noChangeArrowheads="1"/>
          </p:cNvSpPr>
          <p:nvPr/>
        </p:nvSpPr>
        <p:spPr bwMode="auto">
          <a:xfrm>
            <a:off x="552450" y="2200274"/>
            <a:ext cx="4819650" cy="385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400" dirty="0">
                <a:effectLst/>
                <a:latin typeface="Arial" pitchFamily="34" charset="0"/>
                <a:cs typeface="Arial" pitchFamily="34" charset="0"/>
              </a:rPr>
              <a:t>Sample Space:  </a:t>
            </a:r>
            <a:r>
              <a:rPr lang="en-US" sz="2400" i="1" dirty="0">
                <a:effectLst/>
                <a:latin typeface="Arial" pitchFamily="34" charset="0"/>
                <a:cs typeface="Arial" pitchFamily="34" charset="0"/>
              </a:rPr>
              <a:t>S</a:t>
            </a:r>
            <a:r>
              <a:rPr lang="en-US" sz="2400" dirty="0">
                <a:effectLst/>
                <a:latin typeface="Arial" pitchFamily="34" charset="0"/>
                <a:cs typeface="Arial" pitchFamily="34" charset="0"/>
              </a:rPr>
              <a:t> = {1, 2, 3, 4, 5, 6}</a:t>
            </a:r>
          </a:p>
        </p:txBody>
      </p:sp>
      <p:sp>
        <p:nvSpPr>
          <p:cNvPr id="190512" name="Rectangle 48"/>
          <p:cNvSpPr>
            <a:spLocks noChangeArrowheads="1"/>
          </p:cNvSpPr>
          <p:nvPr/>
        </p:nvSpPr>
        <p:spPr bwMode="auto">
          <a:xfrm>
            <a:off x="552450" y="2736056"/>
            <a:ext cx="5505450" cy="742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90000"/>
              </a:lnSpc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/>
                <a:latin typeface="Arial" pitchFamily="34" charset="0"/>
                <a:cs typeface="Arial" pitchFamily="34" charset="0"/>
              </a:rPr>
              <a:t>Probabilities:  Each sample point has a</a:t>
            </a:r>
          </a:p>
          <a:p>
            <a:pPr algn="l">
              <a:lnSpc>
                <a:spcPct val="90000"/>
              </a:lnSpc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/>
                <a:latin typeface="Arial" pitchFamily="34" charset="0"/>
                <a:cs typeface="Arial" pitchFamily="34" charset="0"/>
              </a:rPr>
              <a:t>		 1/6 chance of occurring</a:t>
            </a:r>
            <a:endParaRPr lang="en-US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0514" name="Rectangle 50"/>
          <p:cNvSpPr>
            <a:spLocks noChangeArrowheads="1"/>
          </p:cNvSpPr>
          <p:nvPr/>
        </p:nvSpPr>
        <p:spPr bwMode="auto">
          <a:xfrm>
            <a:off x="666750" y="3574256"/>
            <a:ext cx="5505450" cy="1000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90000"/>
              </a:lnSpc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effectLst/>
                <a:latin typeface="Arial" pitchFamily="34" charset="0"/>
                <a:cs typeface="Arial" pitchFamily="34" charset="0"/>
              </a:rPr>
              <a:t>P (5) = 1/6</a:t>
            </a:r>
          </a:p>
          <a:p>
            <a:pPr algn="l">
              <a:lnSpc>
                <a:spcPct val="90000"/>
              </a:lnSpc>
              <a:buClr>
                <a:srgbClr val="66FFFF"/>
              </a:buClr>
              <a:buSzPct val="75000"/>
            </a:pPr>
            <a:r>
              <a:rPr lang="en-US" sz="2400" dirty="0">
                <a:effectLst/>
                <a:latin typeface="Arial" pitchFamily="34" charset="0"/>
                <a:cs typeface="Arial" pitchFamily="34" charset="0"/>
              </a:rPr>
              <a:t>P (Not 5)  =  5/6   (Complement)</a:t>
            </a:r>
          </a:p>
          <a:p>
            <a:pPr algn="l">
              <a:lnSpc>
                <a:spcPct val="90000"/>
              </a:lnSpc>
              <a:buClr>
                <a:srgbClr val="66FFFF"/>
              </a:buClr>
              <a:buSzPct val="75000"/>
            </a:pPr>
            <a:r>
              <a:rPr lang="en-US" sz="2400" dirty="0">
                <a:effectLst/>
                <a:latin typeface="Arial" pitchFamily="34" charset="0"/>
                <a:cs typeface="Arial" pitchFamily="34" charset="0"/>
              </a:rPr>
              <a:t>P (8) =  0</a:t>
            </a:r>
          </a:p>
          <a:p>
            <a:pPr algn="l">
              <a:lnSpc>
                <a:spcPct val="90000"/>
              </a:lnSpc>
              <a:buClr>
                <a:srgbClr val="66FFFF"/>
              </a:buClr>
              <a:buSzPct val="75000"/>
            </a:pPr>
            <a:r>
              <a:rPr lang="en-US" sz="2400" dirty="0">
                <a:effectLst/>
                <a:latin typeface="Arial" pitchFamily="34" charset="0"/>
                <a:cs typeface="Arial" pitchFamily="34" charset="0"/>
              </a:rPr>
              <a:t>P (1 or 2 or 3 or 4 or 5 or 6) = 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85BF61-D684-4EBB-823C-68500967B0B7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140754"/>
            <a:ext cx="1542288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99234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90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90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5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114299"/>
            <a:ext cx="8229600" cy="790575"/>
          </a:xfrm>
        </p:spPr>
        <p:txBody>
          <a:bodyPr/>
          <a:lstStyle/>
          <a:p>
            <a:r>
              <a:rPr lang="en-US" sz="28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2. Relative Frequency Method</a:t>
            </a:r>
            <a:endParaRPr lang="en-US" sz="2800" dirty="0">
              <a:solidFill>
                <a:schemeClr val="bg2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6224992"/>
              </p:ext>
            </p:extLst>
          </p:nvPr>
        </p:nvGraphicFramePr>
        <p:xfrm>
          <a:off x="537210" y="1904463"/>
          <a:ext cx="7263764" cy="22450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6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2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6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75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07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Seat belt usage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# of Students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 Count &amp; Divide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Probability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7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effectLst/>
                        </a:rPr>
                        <a:t>Never</a:t>
                      </a:r>
                      <a:endParaRPr lang="en-US" sz="1800" b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2"/>
                          </a:solidFill>
                          <a:effectLst/>
                        </a:rPr>
                        <a:t>125</a:t>
                      </a:r>
                      <a:endParaRPr lang="en-US" sz="1800">
                        <a:solidFill>
                          <a:schemeClr val="bg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2"/>
                          </a:solidFill>
                          <a:effectLst/>
                        </a:rPr>
                        <a:t> 125/4776</a:t>
                      </a:r>
                      <a:endParaRPr lang="en-US" sz="1800">
                        <a:solidFill>
                          <a:schemeClr val="bg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2"/>
                          </a:solidFill>
                          <a:effectLst/>
                        </a:rPr>
                        <a:t>0.0262</a:t>
                      </a:r>
                      <a:endParaRPr lang="en-US" sz="1800">
                        <a:solidFill>
                          <a:schemeClr val="bg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7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</a:rPr>
                        <a:t>Rarely</a:t>
                      </a:r>
                      <a:endParaRPr lang="en-US" sz="1800" b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</a:rPr>
                        <a:t>324</a:t>
                      </a:r>
                      <a:endParaRPr lang="en-US" sz="1800" dirty="0">
                        <a:solidFill>
                          <a:schemeClr val="bg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2"/>
                          </a:solidFill>
                          <a:effectLst/>
                        </a:rPr>
                        <a:t> 324/4776</a:t>
                      </a:r>
                      <a:endParaRPr lang="en-US" sz="1800">
                        <a:solidFill>
                          <a:schemeClr val="bg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2"/>
                          </a:solidFill>
                          <a:effectLst/>
                        </a:rPr>
                        <a:t>0.0678</a:t>
                      </a:r>
                      <a:endParaRPr lang="en-US" sz="1800">
                        <a:solidFill>
                          <a:schemeClr val="bg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7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effectLst/>
                        </a:rPr>
                        <a:t>Sometimes</a:t>
                      </a:r>
                      <a:endParaRPr lang="en-US" sz="1800" b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</a:rPr>
                        <a:t>552</a:t>
                      </a:r>
                      <a:endParaRPr lang="en-US" sz="1800" dirty="0">
                        <a:solidFill>
                          <a:schemeClr val="bg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2"/>
                          </a:solidFill>
                          <a:effectLst/>
                        </a:rPr>
                        <a:t> 552/4776</a:t>
                      </a:r>
                      <a:endParaRPr lang="en-US" sz="1800">
                        <a:solidFill>
                          <a:schemeClr val="bg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2"/>
                          </a:solidFill>
                          <a:effectLst/>
                        </a:rPr>
                        <a:t>0.1156</a:t>
                      </a:r>
                      <a:endParaRPr lang="en-US" sz="1800">
                        <a:solidFill>
                          <a:schemeClr val="bg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7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</a:rPr>
                        <a:t>Most of the time</a:t>
                      </a:r>
                      <a:endParaRPr lang="en-US" sz="1800" b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</a:rPr>
                        <a:t>1257</a:t>
                      </a:r>
                      <a:endParaRPr lang="en-US" sz="1800" dirty="0">
                        <a:solidFill>
                          <a:schemeClr val="bg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</a:rPr>
                        <a:t>1257/4776</a:t>
                      </a:r>
                      <a:endParaRPr lang="en-US" sz="1800" dirty="0">
                        <a:solidFill>
                          <a:schemeClr val="bg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2"/>
                          </a:solidFill>
                          <a:effectLst/>
                        </a:rPr>
                        <a:t>0.2632</a:t>
                      </a:r>
                      <a:endParaRPr lang="en-US" sz="1800">
                        <a:solidFill>
                          <a:schemeClr val="bg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7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</a:rPr>
                        <a:t>Always</a:t>
                      </a:r>
                      <a:endParaRPr lang="en-US" sz="1800" b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2"/>
                          </a:solidFill>
                          <a:effectLst/>
                        </a:rPr>
                        <a:t>2518</a:t>
                      </a:r>
                      <a:endParaRPr lang="en-US" sz="1800">
                        <a:solidFill>
                          <a:schemeClr val="bg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</a:rPr>
                        <a:t>2518/4776</a:t>
                      </a:r>
                      <a:endParaRPr lang="en-US" sz="1800" dirty="0">
                        <a:solidFill>
                          <a:schemeClr val="bg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</a:rPr>
                        <a:t>0.5272</a:t>
                      </a:r>
                      <a:endParaRPr lang="en-US" sz="1800" dirty="0">
                        <a:solidFill>
                          <a:schemeClr val="bg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7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2"/>
                          </a:solidFill>
                          <a:effectLst/>
                        </a:rPr>
                        <a:t>4776</a:t>
                      </a:r>
                      <a:endParaRPr lang="en-US" sz="1800" b="1" dirty="0">
                        <a:solidFill>
                          <a:schemeClr val="bg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en-US" sz="1800" dirty="0">
                        <a:solidFill>
                          <a:schemeClr val="bg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</a:rPr>
                        <a:t>1.0000</a:t>
                      </a:r>
                      <a:endParaRPr lang="en-US" sz="1800" dirty="0">
                        <a:solidFill>
                          <a:schemeClr val="bg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0050" y="781049"/>
            <a:ext cx="84772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effectLst/>
                <a:latin typeface="Arial" pitchFamily="34" charset="0"/>
                <a:cs typeface="Arial" pitchFamily="34" charset="0"/>
              </a:rPr>
              <a:t>A survey was conducted among 4776 college students</a:t>
            </a:r>
            <a:br>
              <a:rPr lang="en-US" sz="2000" dirty="0">
                <a:effectLst/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effectLst/>
                <a:latin typeface="Arial" pitchFamily="34" charset="0"/>
                <a:cs typeface="Arial" pitchFamily="34" charset="0"/>
              </a:rPr>
              <a:t>who were asked, How often do you wear a seat belt</a:t>
            </a:r>
            <a:br>
              <a:rPr lang="en-US" sz="2000" dirty="0">
                <a:effectLst/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effectLst/>
                <a:latin typeface="Arial" pitchFamily="34" charset="0"/>
                <a:cs typeface="Arial" pitchFamily="34" charset="0"/>
              </a:rPr>
              <a:t>when riding in a car? The frequencies were as follows: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0050" y="4149507"/>
            <a:ext cx="74009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effectLst/>
                <a:latin typeface="Arial" pitchFamily="34" charset="0"/>
                <a:cs typeface="Arial" pitchFamily="34" charset="0"/>
              </a:rPr>
              <a:t>What percentage of respondents answered always? 52.72%</a:t>
            </a:r>
            <a:br>
              <a:rPr lang="en-US" sz="1800" dirty="0">
                <a:effectLst/>
                <a:latin typeface="Arial" pitchFamily="34" charset="0"/>
                <a:cs typeface="Arial" pitchFamily="34" charset="0"/>
              </a:rPr>
            </a:br>
            <a:r>
              <a:rPr lang="en-US" sz="1800" dirty="0">
                <a:effectLst/>
                <a:latin typeface="Arial" pitchFamily="34" charset="0"/>
                <a:cs typeface="Arial" pitchFamily="34" charset="0"/>
              </a:rPr>
              <a:t>What percentage of respondents answered never or rarely? 9.4%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9D929-5C65-4218-ACEF-9FB7E9C7200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196921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66750" y="757238"/>
            <a:ext cx="7905750" cy="1114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l">
              <a:buClr>
                <a:schemeClr val="bg2"/>
              </a:buClr>
              <a:buSzPct val="120000"/>
              <a:buFont typeface="Wingdings" pitchFamily="2" charset="2"/>
              <a:buChar char="§"/>
            </a:pPr>
            <a:r>
              <a:rPr lang="en-US" sz="2000" dirty="0">
                <a:effectLst/>
                <a:latin typeface="Arial" pitchFamily="34" charset="0"/>
                <a:cs typeface="Arial" pitchFamily="34" charset="0"/>
              </a:rPr>
              <a:t> Based on personal judgment and experience. </a:t>
            </a:r>
            <a:br>
              <a:rPr lang="en-US" sz="2000" dirty="0">
                <a:effectLst/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effectLst/>
                <a:latin typeface="Arial" pitchFamily="34" charset="0"/>
                <a:cs typeface="Arial" pitchFamily="34" charset="0"/>
              </a:rPr>
              <a:t> Not a measured frequency. 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666750" y="1871663"/>
            <a:ext cx="7886700" cy="1171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120000"/>
              <a:buFont typeface="Wingdings" pitchFamily="2" charset="2"/>
              <a:buChar char="§"/>
            </a:pPr>
            <a:r>
              <a:rPr lang="en-US" sz="2000" dirty="0">
                <a:effectLst/>
                <a:latin typeface="Arial" pitchFamily="34" charset="0"/>
                <a:cs typeface="Arial" pitchFamily="34" charset="0"/>
              </a:rPr>
              <a:t> We can use any data available as well as our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120000"/>
            </a:pPr>
            <a:r>
              <a:rPr lang="en-US" sz="2000" dirty="0">
                <a:effectLst/>
                <a:latin typeface="Arial" pitchFamily="34" charset="0"/>
                <a:cs typeface="Arial" pitchFamily="34" charset="0"/>
              </a:rPr>
              <a:t>      experience and intuition, but ultimately a probability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120000"/>
            </a:pPr>
            <a:r>
              <a:rPr lang="en-US" sz="2000" dirty="0">
                <a:effectLst/>
                <a:latin typeface="Arial" pitchFamily="34" charset="0"/>
                <a:cs typeface="Arial" pitchFamily="34" charset="0"/>
              </a:rPr>
              <a:t>      value should express our </a:t>
            </a:r>
            <a:r>
              <a:rPr lang="en-US" sz="2000" u="sng" dirty="0">
                <a:effectLst/>
                <a:latin typeface="Arial" pitchFamily="34" charset="0"/>
                <a:cs typeface="Arial" pitchFamily="34" charset="0"/>
              </a:rPr>
              <a:t>degree of belief</a:t>
            </a:r>
            <a:r>
              <a:rPr lang="en-US" sz="2000" dirty="0">
                <a:effectLst/>
                <a:latin typeface="Arial" pitchFamily="34" charset="0"/>
                <a:cs typeface="Arial" pitchFamily="34" charset="0"/>
              </a:rPr>
              <a:t> that the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120000"/>
            </a:pPr>
            <a:r>
              <a:rPr lang="en-US" sz="2000" dirty="0">
                <a:effectLst/>
                <a:latin typeface="Arial" pitchFamily="34" charset="0"/>
                <a:cs typeface="Arial" pitchFamily="34" charset="0"/>
              </a:rPr>
              <a:t>      experimental outcome will occur.</a:t>
            </a:r>
          </a:p>
        </p:txBody>
      </p:sp>
      <p:sp>
        <p:nvSpPr>
          <p:cNvPr id="5" name="Rectangle 4"/>
          <p:cNvSpPr/>
          <p:nvPr/>
        </p:nvSpPr>
        <p:spPr>
          <a:xfrm>
            <a:off x="493479" y="297806"/>
            <a:ext cx="40110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3200" dirty="0">
                <a:solidFill>
                  <a:schemeClr val="bg2"/>
                </a:solidFill>
                <a:effectLst/>
                <a:latin typeface="Arial" pitchFamily="34" charset="0"/>
                <a:cs typeface="Arial" pitchFamily="34" charset="0"/>
              </a:rPr>
              <a:t>3. Subjective Method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85BF61-D684-4EBB-823C-68500967B0B7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996" y="3119628"/>
            <a:ext cx="3352800" cy="202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395629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"/>
          <p:cNvSpPr>
            <a:spLocks noChangeArrowheads="1"/>
          </p:cNvSpPr>
          <p:nvPr/>
        </p:nvSpPr>
        <p:spPr bwMode="gray">
          <a:xfrm>
            <a:off x="876300" y="860078"/>
            <a:ext cx="5410200" cy="400050"/>
          </a:xfrm>
          <a:prstGeom prst="roundRect">
            <a:avLst>
              <a:gd name="adj" fmla="val 27681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l" eaLnBrk="1" hangingPunct="1"/>
            <a:r>
              <a:rPr lang="en-US" sz="2400" b="1" dirty="0">
                <a:solidFill>
                  <a:schemeClr val="bg1"/>
                </a:solidFill>
                <a:effectLst/>
                <a:latin typeface="Arial" charset="0"/>
              </a:rPr>
              <a:t>1. Mutually Exclusive</a:t>
            </a:r>
            <a:endParaRPr lang="en-US" sz="2400" dirty="0"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" name="AutoShape 4"/>
          <p:cNvSpPr>
            <a:spLocks noChangeArrowheads="1"/>
          </p:cNvSpPr>
          <p:nvPr/>
        </p:nvSpPr>
        <p:spPr bwMode="gray">
          <a:xfrm>
            <a:off x="876300" y="1362075"/>
            <a:ext cx="5410200" cy="400050"/>
          </a:xfrm>
          <a:prstGeom prst="roundRect">
            <a:avLst>
              <a:gd name="adj" fmla="val 25597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l" eaLnBrk="1" hangingPunct="1"/>
            <a:r>
              <a:rPr lang="en-US" sz="2400" b="1" dirty="0">
                <a:solidFill>
                  <a:schemeClr val="bg1"/>
                </a:solidFill>
                <a:effectLst/>
                <a:latin typeface="Arial" charset="0"/>
              </a:rPr>
              <a:t>2. Collectively Exhaustive</a:t>
            </a:r>
            <a:endParaRPr lang="en-US" sz="2400" dirty="0"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gray">
          <a:xfrm>
            <a:off x="876300" y="2922587"/>
            <a:ext cx="5410200" cy="400050"/>
          </a:xfrm>
          <a:prstGeom prst="roundRect">
            <a:avLst>
              <a:gd name="adj" fmla="val 21431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l" eaLnBrk="1" hangingPunct="1"/>
            <a:r>
              <a:rPr lang="en-US" sz="2400" b="1" dirty="0">
                <a:solidFill>
                  <a:schemeClr val="bg1"/>
                </a:solidFill>
                <a:effectLst/>
                <a:latin typeface="Arial" charset="0"/>
              </a:rPr>
              <a:t>5. Addition Law “OR”</a:t>
            </a:r>
            <a:r>
              <a:rPr lang="en-US" sz="2400" dirty="0">
                <a:solidFill>
                  <a:schemeClr val="bg1"/>
                </a:solidFill>
                <a:effectLst/>
                <a:latin typeface="Arial" charset="0"/>
              </a:rPr>
              <a:t> 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gray">
          <a:xfrm>
            <a:off x="876300" y="3867943"/>
            <a:ext cx="5410200" cy="400050"/>
          </a:xfrm>
          <a:prstGeom prst="roundRect">
            <a:avLst>
              <a:gd name="adj" fmla="val 25296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l" eaLnBrk="1" hangingPunct="1"/>
            <a:r>
              <a:rPr lang="en-US" sz="2400" b="1" dirty="0">
                <a:solidFill>
                  <a:schemeClr val="bg1"/>
                </a:solidFill>
                <a:effectLst/>
                <a:latin typeface="Arial" charset="0"/>
              </a:rPr>
              <a:t>7. Multiplication Law “AND"</a:t>
            </a:r>
            <a:endParaRPr lang="en-US" sz="2400" dirty="0"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gray">
          <a:xfrm>
            <a:off x="876300" y="3358752"/>
            <a:ext cx="5410200" cy="400050"/>
          </a:xfrm>
          <a:prstGeom prst="roundRect">
            <a:avLst>
              <a:gd name="adj" fmla="val 27681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l" eaLnBrk="1" hangingPunct="1"/>
            <a:r>
              <a:rPr lang="en-US" sz="2400" b="1" dirty="0">
                <a:solidFill>
                  <a:schemeClr val="bg1"/>
                </a:solidFill>
                <a:effectLst/>
                <a:latin typeface="Arial" charset="0"/>
              </a:rPr>
              <a:t>6.  Conditional Probabilities “Given”</a:t>
            </a:r>
            <a:endParaRPr lang="en-US" sz="2400" dirty="0"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gray">
          <a:xfrm>
            <a:off x="876300" y="4486275"/>
            <a:ext cx="5410200" cy="400050"/>
          </a:xfrm>
          <a:prstGeom prst="roundRect">
            <a:avLst>
              <a:gd name="adj" fmla="val 25597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l" eaLnBrk="1" hangingPunct="1"/>
            <a:r>
              <a:rPr lang="en-US" sz="2400" b="1" dirty="0">
                <a:solidFill>
                  <a:schemeClr val="bg1"/>
                </a:solidFill>
                <a:effectLst/>
                <a:latin typeface="Arial" charset="0"/>
              </a:rPr>
              <a:t>8. Independence vs. Dependence</a:t>
            </a:r>
            <a:endParaRPr lang="en-US" sz="2400" dirty="0"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4350" y="251133"/>
            <a:ext cx="52768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b="1" dirty="0">
                <a:effectLst/>
                <a:latin typeface="Arial" pitchFamily="34" charset="0"/>
                <a:cs typeface="Arial" pitchFamily="34" charset="0"/>
              </a:rPr>
              <a:t>Relationship Rules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85BF61-D684-4EBB-823C-68500967B0B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gray">
          <a:xfrm>
            <a:off x="889000" y="1935162"/>
            <a:ext cx="5410200" cy="400050"/>
          </a:xfrm>
          <a:prstGeom prst="roundRect">
            <a:avLst>
              <a:gd name="adj" fmla="val 21431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l" eaLnBrk="1" hangingPunct="1"/>
            <a:r>
              <a:rPr lang="en-US" sz="2400" b="1" dirty="0">
                <a:solidFill>
                  <a:schemeClr val="bg1"/>
                </a:solidFill>
                <a:effectLst/>
                <a:latin typeface="Arial" charset="0"/>
              </a:rPr>
              <a:t>3. Intersection of 2 Events “And”</a:t>
            </a:r>
            <a:endParaRPr lang="en-US" sz="2400" dirty="0"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gray">
          <a:xfrm>
            <a:off x="889000" y="2413000"/>
            <a:ext cx="5410200" cy="400050"/>
          </a:xfrm>
          <a:prstGeom prst="roundRect">
            <a:avLst>
              <a:gd name="adj" fmla="val 21431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l" eaLnBrk="1" hangingPunct="1"/>
            <a:r>
              <a:rPr lang="en-US" sz="2400" b="1" dirty="0">
                <a:solidFill>
                  <a:schemeClr val="bg1"/>
                </a:solidFill>
                <a:effectLst/>
                <a:latin typeface="Arial" charset="0"/>
              </a:rPr>
              <a:t>4. Union of 2 Events “OR”</a:t>
            </a:r>
            <a:r>
              <a:rPr lang="en-US" sz="2400" dirty="0">
                <a:solidFill>
                  <a:schemeClr val="bg1"/>
                </a:solidFill>
                <a:effectLst/>
                <a:latin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593424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Theme1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8383E3"/>
      </a:accent2>
      <a:accent3>
        <a:srgbClr val="FFFFFF"/>
      </a:accent3>
      <a:accent4>
        <a:srgbClr val="000000"/>
      </a:accent4>
      <a:accent5>
        <a:srgbClr val="CACAFF"/>
      </a:accent5>
      <a:accent6>
        <a:srgbClr val="7676CE"/>
      </a:accent6>
      <a:hlink>
        <a:srgbClr val="333399"/>
      </a:hlink>
      <a:folHlink>
        <a:srgbClr val="C2C0F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0066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AB8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4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0066FF"/>
        </a:accent1>
        <a:accent2>
          <a:srgbClr val="8383E3"/>
        </a:accent2>
        <a:accent3>
          <a:srgbClr val="FFFFFF"/>
        </a:accent3>
        <a:accent4>
          <a:srgbClr val="000000"/>
        </a:accent4>
        <a:accent5>
          <a:srgbClr val="AAB8FF"/>
        </a:accent5>
        <a:accent6>
          <a:srgbClr val="7676CE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5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0066FF"/>
        </a:accent1>
        <a:accent2>
          <a:srgbClr val="8383E3"/>
        </a:accent2>
        <a:accent3>
          <a:srgbClr val="FFFFFF"/>
        </a:accent3>
        <a:accent4>
          <a:srgbClr val="000000"/>
        </a:accent4>
        <a:accent5>
          <a:srgbClr val="AAB8FF"/>
        </a:accent5>
        <a:accent6>
          <a:srgbClr val="7676CE"/>
        </a:accent6>
        <a:hlink>
          <a:srgbClr val="666699"/>
        </a:hlink>
        <a:folHlink>
          <a:srgbClr val="C2C0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6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0066FF"/>
        </a:accent1>
        <a:accent2>
          <a:srgbClr val="8383E3"/>
        </a:accent2>
        <a:accent3>
          <a:srgbClr val="FFFFFF"/>
        </a:accent3>
        <a:accent4>
          <a:srgbClr val="000000"/>
        </a:accent4>
        <a:accent5>
          <a:srgbClr val="AAB8FF"/>
        </a:accent5>
        <a:accent6>
          <a:srgbClr val="7676CE"/>
        </a:accent6>
        <a:hlink>
          <a:srgbClr val="333399"/>
        </a:hlink>
        <a:folHlink>
          <a:srgbClr val="C2C0F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heme1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8383E3"/>
      </a:accent2>
      <a:accent3>
        <a:srgbClr val="FFFFFF"/>
      </a:accent3>
      <a:accent4>
        <a:srgbClr val="000000"/>
      </a:accent4>
      <a:accent5>
        <a:srgbClr val="CACAFF"/>
      </a:accent5>
      <a:accent6>
        <a:srgbClr val="7676CE"/>
      </a:accent6>
      <a:hlink>
        <a:srgbClr val="333399"/>
      </a:hlink>
      <a:folHlink>
        <a:srgbClr val="C2C0F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0066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AB8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4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0066FF"/>
        </a:accent1>
        <a:accent2>
          <a:srgbClr val="8383E3"/>
        </a:accent2>
        <a:accent3>
          <a:srgbClr val="FFFFFF"/>
        </a:accent3>
        <a:accent4>
          <a:srgbClr val="000000"/>
        </a:accent4>
        <a:accent5>
          <a:srgbClr val="AAB8FF"/>
        </a:accent5>
        <a:accent6>
          <a:srgbClr val="7676CE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5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0066FF"/>
        </a:accent1>
        <a:accent2>
          <a:srgbClr val="8383E3"/>
        </a:accent2>
        <a:accent3>
          <a:srgbClr val="FFFFFF"/>
        </a:accent3>
        <a:accent4>
          <a:srgbClr val="000000"/>
        </a:accent4>
        <a:accent5>
          <a:srgbClr val="AAB8FF"/>
        </a:accent5>
        <a:accent6>
          <a:srgbClr val="7676CE"/>
        </a:accent6>
        <a:hlink>
          <a:srgbClr val="666699"/>
        </a:hlink>
        <a:folHlink>
          <a:srgbClr val="C2C0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6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0066FF"/>
        </a:accent1>
        <a:accent2>
          <a:srgbClr val="8383E3"/>
        </a:accent2>
        <a:accent3>
          <a:srgbClr val="FFFFFF"/>
        </a:accent3>
        <a:accent4>
          <a:srgbClr val="000000"/>
        </a:accent4>
        <a:accent5>
          <a:srgbClr val="AAB8FF"/>
        </a:accent5>
        <a:accent6>
          <a:srgbClr val="7676CE"/>
        </a:accent6>
        <a:hlink>
          <a:srgbClr val="333399"/>
        </a:hlink>
        <a:folHlink>
          <a:srgbClr val="C2C0F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17973</TotalTime>
  <Pages>39</Pages>
  <Words>1548</Words>
  <Application>Microsoft Office PowerPoint</Application>
  <PresentationFormat>On-screen Show (16:9)</PresentationFormat>
  <Paragraphs>294</Paragraphs>
  <Slides>33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6" baseType="lpstr">
      <vt:lpstr>Arial</vt:lpstr>
      <vt:lpstr>Arial Black</vt:lpstr>
      <vt:lpstr>Book Antiqua</vt:lpstr>
      <vt:lpstr>Calibri</vt:lpstr>
      <vt:lpstr>Cambria Math</vt:lpstr>
      <vt:lpstr>Impact</vt:lpstr>
      <vt:lpstr>Monotype Sorts</vt:lpstr>
      <vt:lpstr>Symbol</vt:lpstr>
      <vt:lpstr>Times New Roman</vt:lpstr>
      <vt:lpstr>Wingdings</vt:lpstr>
      <vt:lpstr>Theme1</vt:lpstr>
      <vt:lpstr>1_Theme1</vt:lpstr>
      <vt:lpstr>Equation</vt:lpstr>
      <vt:lpstr>Probability Concepts</vt:lpstr>
      <vt:lpstr>Probability as a Numerical Measure</vt:lpstr>
      <vt:lpstr>Probability as a Numerical Measure</vt:lpstr>
      <vt:lpstr>PowerPoint Presentation</vt:lpstr>
      <vt:lpstr>PowerPoint Presentation</vt:lpstr>
      <vt:lpstr>PowerPoint Presentation</vt:lpstr>
      <vt:lpstr>2. Relative Frequency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Survey Response Items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Probability Concepts</vt:lpstr>
      <vt:lpstr>Problem 1</vt:lpstr>
      <vt:lpstr>Problem 1 (Solutions)</vt:lpstr>
      <vt:lpstr>Problem 2</vt:lpstr>
      <vt:lpstr>Problem 2 (Solutions)</vt:lpstr>
      <vt:lpstr>Problem 3</vt:lpstr>
      <vt:lpstr>Problem 3 (Solutions)</vt:lpstr>
      <vt:lpstr>Problem 4</vt:lpstr>
      <vt:lpstr>Problem 4 (Solutions)</vt:lpstr>
      <vt:lpstr>Problem 5</vt:lpstr>
      <vt:lpstr>Problem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DESCRIPTIVE STATISTICS I: TABULAR AND GRAPHICAL METHODS</dc:title>
  <dc:creator>John S. Loucks IV</dc:creator>
  <cp:lastModifiedBy>Evan</cp:lastModifiedBy>
  <cp:revision>279</cp:revision>
  <cp:lastPrinted>1601-01-01T00:00:00Z</cp:lastPrinted>
  <dcterms:created xsi:type="dcterms:W3CDTF">1996-08-26T10:41:32Z</dcterms:created>
  <dcterms:modified xsi:type="dcterms:W3CDTF">2019-01-01T01:47:06Z</dcterms:modified>
</cp:coreProperties>
</file>