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7" r:id="rId1"/>
    <p:sldMasterId id="2147483683" r:id="rId2"/>
  </p:sldMasterIdLst>
  <p:notesMasterIdLst>
    <p:notesMasterId r:id="rId13"/>
  </p:notesMasterIdLst>
  <p:handoutMasterIdLst>
    <p:handoutMasterId r:id="rId14"/>
  </p:handoutMasterIdLst>
  <p:sldIdLst>
    <p:sldId id="369" r:id="rId3"/>
    <p:sldId id="422" r:id="rId4"/>
    <p:sldId id="425" r:id="rId5"/>
    <p:sldId id="424" r:id="rId6"/>
    <p:sldId id="423" r:id="rId7"/>
    <p:sldId id="420" r:id="rId8"/>
    <p:sldId id="427" r:id="rId9"/>
    <p:sldId id="430" r:id="rId10"/>
    <p:sldId id="429" r:id="rId11"/>
    <p:sldId id="428" r:id="rId12"/>
  </p:sldIdLst>
  <p:sldSz cx="9144000" cy="5143500" type="screen16x9"/>
  <p:notesSz cx="6856413" cy="9083675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6"/>
    <a:srgbClr val="000050"/>
    <a:srgbClr val="006699"/>
    <a:srgbClr val="993366"/>
    <a:srgbClr val="000000"/>
    <a:srgbClr val="5F5F5F"/>
    <a:srgbClr val="777777"/>
    <a:srgbClr val="008080"/>
    <a:srgbClr val="0099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89376" autoAdjust="0"/>
  </p:normalViewPr>
  <p:slideViewPr>
    <p:cSldViewPr snapToGrid="0">
      <p:cViewPr varScale="1">
        <p:scale>
          <a:sx n="134" d="100"/>
          <a:sy n="134" d="100"/>
        </p:scale>
        <p:origin x="906" y="126"/>
      </p:cViewPr>
      <p:guideLst>
        <p:guide orient="horz" pos="3129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6380163" y="8693150"/>
            <a:ext cx="4064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135" tIns="44277" rIns="90135" bIns="44277" anchor="ctr">
            <a:spAutoFit/>
          </a:bodyPr>
          <a:lstStyle/>
          <a:p>
            <a:pPr algn="r" defTabSz="911225"/>
            <a:fld id="{9246DEC2-B2BA-47D9-9562-347FCF1F1BC6}" type="slidenum">
              <a:rPr lang="en-US" sz="1400">
                <a:effectLst/>
              </a:rPr>
              <a:pPr algn="r" defTabSz="911225"/>
              <a:t>‹#›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8689642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14825"/>
            <a:ext cx="5027613" cy="408781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135" tIns="44277" rIns="90135" bIns="442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notes styles</a:t>
            </a:r>
          </a:p>
          <a:p>
            <a:pPr lvl="0"/>
            <a:r>
              <a:rPr lang="en-US"/>
              <a:t>Second Level</a:t>
            </a:r>
          </a:p>
          <a:p>
            <a:pPr lvl="0"/>
            <a:r>
              <a:rPr lang="en-US"/>
              <a:t>Third Level</a:t>
            </a:r>
          </a:p>
          <a:p>
            <a:pPr lvl="0"/>
            <a:r>
              <a:rPr lang="en-US"/>
              <a:t>Fourth Level</a:t>
            </a:r>
          </a:p>
          <a:p>
            <a:pPr lvl="0"/>
            <a:r>
              <a:rPr lang="en-US"/>
              <a:t>Fifth Level</a:t>
            </a:r>
          </a:p>
        </p:txBody>
      </p:sp>
      <p:sp>
        <p:nvSpPr>
          <p:cNvPr id="205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12750" y="687388"/>
            <a:ext cx="6030913" cy="33940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</p:sp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6380163" y="8693150"/>
            <a:ext cx="406400" cy="2984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135" tIns="44277" rIns="90135" bIns="44277" anchor="ctr">
            <a:spAutoFit/>
          </a:bodyPr>
          <a:lstStyle/>
          <a:p>
            <a:pPr algn="r" defTabSz="911225"/>
            <a:fld id="{77C4EAF1-2602-4D9E-8C1A-4F64E0ABD10D}" type="slidenum">
              <a:rPr lang="en-US" sz="1400">
                <a:effectLst/>
              </a:rPr>
              <a:pPr algn="r" defTabSz="911225"/>
              <a:t>‹#›</a:t>
            </a:fld>
            <a:endParaRPr lang="en-US" sz="140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343426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519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601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8239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2713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8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864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8887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4762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12750" y="687388"/>
            <a:ext cx="6030913" cy="3394075"/>
          </a:xfrm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17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0"/>
            <a:ext cx="9144000" cy="5143500"/>
            <a:chOff x="0" y="0"/>
            <a:chExt cx="5760" cy="4320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48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048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8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8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8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49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49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049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CDEC0B4-8E2F-4993-B373-18272A92C15C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371600"/>
            <a:ext cx="6019800" cy="165735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200400"/>
            <a:ext cx="60198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8702F6-2A6F-4BDF-9080-23D1ABF88976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187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6667E-F150-48EC-8071-2E412474D12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33455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485900"/>
            <a:ext cx="8229600" cy="2914650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6DC4BA1D-4F90-4ABA-A76D-69A1BA5E1E1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36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4038600" cy="140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000375"/>
            <a:ext cx="4038600" cy="140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D3DCE2EA-1862-4BE9-8EA7-7151F953A0C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95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D59190CE-B187-44EE-BB4F-DE8B9630536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806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9292"/>
            <a:ext cx="7772400" cy="61079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7388" y="828675"/>
            <a:ext cx="7886700" cy="3482579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2" name="Group 2"/>
          <p:cNvGrpSpPr>
            <a:grpSpLocks/>
          </p:cNvGrpSpPr>
          <p:nvPr/>
        </p:nvGrpSpPr>
        <p:grpSpPr bwMode="auto">
          <a:xfrm>
            <a:off x="0" y="0"/>
            <a:ext cx="9144000" cy="5143500"/>
            <a:chOff x="0" y="0"/>
            <a:chExt cx="5760" cy="4320"/>
          </a:xfrm>
        </p:grpSpPr>
        <p:sp>
          <p:nvSpPr>
            <p:cNvPr id="2048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2048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2048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048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8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8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8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  <p:sp>
            <p:nvSpPr>
              <p:cNvPr id="2049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20496" name="Rectangle 16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0497" name="Rectangle 17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20498" name="Rectangle 18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9CDEC0B4-8E2F-4993-B373-18272A92C1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499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371600"/>
            <a:ext cx="6019800" cy="165735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20500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3200400"/>
            <a:ext cx="6019800" cy="131445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6905625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3FE9D929-5C65-4218-ACEF-9FB7E9C720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646450"/>
      </p:ext>
    </p:extLst>
  </p:cSld>
  <p:clrMapOvr>
    <a:masterClrMapping/>
  </p:clrMapOvr>
  <p:transition>
    <p:zoom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915150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0AE97DC2-F23A-4436-90E9-49254AD2AC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72543"/>
      </p:ext>
    </p:extLst>
  </p:cSld>
  <p:clrMapOvr>
    <a:masterClrMapping/>
  </p:clrMapOvr>
  <p:transition>
    <p:zoom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05625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BB92D1AA-F153-454A-8D96-BE4F3FFC88A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95251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F8C2635-4D62-4FF5-8E18-FABD367A6C2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646450"/>
      </p:ext>
    </p:extLst>
  </p:cSld>
  <p:clrMapOvr>
    <a:masterClrMapping/>
  </p:clrMapOvr>
  <p:transition>
    <p:zoom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>
            <a:off x="6934200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588791F5-B661-4E5F-BAFE-872D121BF78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77847"/>
      </p:ext>
    </p:extLst>
  </p:cSld>
  <p:clrMapOvr>
    <a:masterClrMapping/>
  </p:clrMapOvr>
  <p:transition>
    <p:zoom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371475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77050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F3BE1295-E465-4F1C-8F89-D992C98B6B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8571"/>
      </p:ext>
    </p:extLst>
  </p:cSld>
  <p:clrMapOvr>
    <a:masterClrMapping/>
  </p:clrMapOvr>
  <p:transition>
    <p:zoom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085BF61-D684-4EBB-823C-68500967B0B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9471"/>
      </p:ext>
    </p:extLst>
  </p:cSld>
  <p:clrMapOvr>
    <a:masterClrMapping/>
  </p:clrMapOvr>
  <p:transition>
    <p:zoom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D1FCE8-3D89-495C-8FE3-5DD5395219F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00937"/>
      </p:ext>
    </p:extLst>
  </p:cSld>
  <p:clrMapOvr>
    <a:masterClrMapping/>
  </p:clrMapOvr>
  <p:transition>
    <p:zoom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F8EF13-B3E1-4883-BCAF-E5A653A427B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4948"/>
      </p:ext>
    </p:extLst>
  </p:cSld>
  <p:clrMapOvr>
    <a:masterClrMapping/>
  </p:clrMapOvr>
  <p:transition>
    <p:zoom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18702F6-2A6F-4BDF-9080-23D1ABF8897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21879"/>
      </p:ext>
    </p:extLst>
  </p:cSld>
  <p:clrMapOvr>
    <a:masterClrMapping/>
  </p:clrMapOvr>
  <p:transition>
    <p:zoom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342900"/>
            <a:ext cx="2057400" cy="40576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42900"/>
            <a:ext cx="6019800" cy="40576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A56667E-F150-48EC-8071-2E412474D12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133455"/>
      </p:ext>
    </p:extLst>
  </p:cSld>
  <p:clrMapOvr>
    <a:masterClrMapping/>
  </p:clrMapOvr>
  <p:transition>
    <p:zoom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457200" y="1485900"/>
            <a:ext cx="8229600" cy="2914650"/>
          </a:xfrm>
        </p:spPr>
        <p:txBody>
          <a:bodyPr/>
          <a:lstStyle/>
          <a:p>
            <a:r>
              <a:rPr lang="en-US"/>
              <a:t>Click icon to add SmartArt graphic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6DC4BA1D-4F90-4ABA-A76D-69A1BA5E1E1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9366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485900"/>
            <a:ext cx="4038600" cy="140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000375"/>
            <a:ext cx="4038600" cy="1400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D3DCE2EA-1862-4BE9-8EA7-7151F953A0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9958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10287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553200" y="4686300"/>
            <a:ext cx="2133600" cy="342900"/>
          </a:xfrm>
        </p:spPr>
        <p:txBody>
          <a:bodyPr/>
          <a:lstStyle>
            <a:lvl1pPr>
              <a:defRPr/>
            </a:lvl1pPr>
          </a:lstStyle>
          <a:p>
            <a:fld id="{D59190CE-B187-44EE-BB4F-DE8B9630536E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4683919"/>
            <a:ext cx="2133600" cy="357188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80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AE97DC2-F23A-4436-90E9-49254AD2AC5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272543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5900"/>
            <a:ext cx="4038600" cy="291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5900"/>
            <a:ext cx="4038600" cy="29146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B92D1AA-F153-454A-8D96-BE4F3FFC88A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195251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88791F5-B661-4E5F-BAFE-872D121BF78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477847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375" y="323850"/>
            <a:ext cx="8229600" cy="419100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6877050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F3BE1295-E465-4F1C-8F89-D992C98B6B6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58571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6934200" y="4624388"/>
            <a:ext cx="2133600" cy="3429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fld id="{B085BF61-D684-4EBB-823C-68500967B0B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109471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8D1FCE8-3D89-495C-8FE3-5DD5395219F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900937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CF8EF13-B3E1-4883-BCAF-E5A653A427B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064948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FE9D929-5C65-4218-ACEF-9FB7E9C72001}" type="slidenum">
              <a:rPr lang="en-US"/>
              <a:pPr/>
              <a:t>‹#›</a:t>
            </a:fld>
            <a:endParaRPr lang="en-US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0" y="0"/>
            <a:ext cx="9144000" cy="409575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947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947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5900"/>
            <a:ext cx="82296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</p:sldLayoutIdLst>
  <p:transition>
    <p:zo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4686300"/>
            <a:ext cx="2133600" cy="342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fld id="{3FE9D929-5C65-4218-ACEF-9FB7E9C7200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9460" name="Group 4"/>
          <p:cNvGrpSpPr>
            <a:grpSpLocks/>
          </p:cNvGrpSpPr>
          <p:nvPr/>
        </p:nvGrpSpPr>
        <p:grpSpPr bwMode="auto">
          <a:xfrm>
            <a:off x="0" y="0"/>
            <a:ext cx="9144000" cy="409575"/>
            <a:chOff x="0" y="0"/>
            <a:chExt cx="5760" cy="344"/>
          </a:xfrm>
        </p:grpSpPr>
        <p:sp>
          <p:nvSpPr>
            <p:cNvPr id="19461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2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3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9464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9465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9466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hlink"/>
                </a:solidFill>
              </a:endParaRPr>
            </a:p>
          </p:txBody>
        </p:sp>
        <p:sp>
          <p:nvSpPr>
            <p:cNvPr id="19467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19468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  <p:sp>
          <p:nvSpPr>
            <p:cNvPr id="19469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sz="1800">
                <a:solidFill>
                  <a:schemeClr val="accent2"/>
                </a:solidFill>
              </a:endParaRPr>
            </a:p>
          </p:txBody>
        </p:sp>
      </p:grpSp>
      <p:sp>
        <p:nvSpPr>
          <p:cNvPr id="19470" name="Rectangle 14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342900"/>
            <a:ext cx="8229600" cy="1028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9471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85900"/>
            <a:ext cx="8229600" cy="291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472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4683919"/>
            <a:ext cx="2133600" cy="357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6" r:id="rId13"/>
    <p:sldLayoutId id="2147483697" r:id="rId14"/>
  </p:sldLayoutIdLst>
  <p:transition>
    <p:zoom/>
  </p:transition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81250" y="1428750"/>
            <a:ext cx="6019800" cy="1657350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Probability Concepts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2767013" y="3086100"/>
            <a:ext cx="6376987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5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800" b="1" kern="1200" dirty="0">
                <a:solidFill>
                  <a:schemeClr val="tx1"/>
                </a:solidFill>
                <a:effectLst/>
              </a:rPr>
              <a:t>(Part 2):</a:t>
            </a:r>
          </a:p>
          <a:p>
            <a:r>
              <a:rPr lang="en-US" sz="2800" b="1" kern="1200" dirty="0">
                <a:solidFill>
                  <a:schemeClr val="tx1"/>
                </a:solidFill>
                <a:effectLst/>
              </a:rPr>
              <a:t>Relative Frequencies &amp; JPT Tables</a:t>
            </a:r>
            <a:endParaRPr lang="en-US" sz="3200" kern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13437946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63186" y="213750"/>
            <a:ext cx="7772400" cy="738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Joint Probability Table-Problem 2 (Solution)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63188" y="917773"/>
            <a:ext cx="4885061" cy="228067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 flipV="1">
            <a:off x="163186" y="1376835"/>
            <a:ext cx="4650113" cy="2052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V="1">
            <a:off x="163186" y="2621436"/>
            <a:ext cx="4624713" cy="1648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170756" y="659173"/>
            <a:ext cx="2848857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&lt;5 miles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5 miles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63189" y="987833"/>
            <a:ext cx="846707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Run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Walk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H="1">
            <a:off x="1452363" y="999497"/>
            <a:ext cx="12611" cy="22180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>
            <a:off x="3975278" y="976072"/>
            <a:ext cx="15340" cy="2222371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05338" y="2721970"/>
            <a:ext cx="3082895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Total      0.60            0.40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963640" y="987833"/>
            <a:ext cx="889987" cy="2169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Total</a:t>
            </a:r>
          </a:p>
          <a:p>
            <a:pPr algn="l"/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0.56</a:t>
            </a:r>
          </a:p>
          <a:p>
            <a:pPr algn="l"/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0.44</a:t>
            </a:r>
          </a:p>
          <a:p>
            <a:pPr algn="l"/>
            <a:endParaRPr 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1.00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1533651" y="1556213"/>
            <a:ext cx="2195646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0.40            0.16</a:t>
            </a:r>
          </a:p>
          <a:p>
            <a:pPr algn="l"/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0.20            0.24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28825" y="46863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552700" y="1029938"/>
            <a:ext cx="0" cy="224878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8300" y="3289300"/>
                <a:ext cx="6921500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</a:t>
                </a:r>
                <a14:m>
                  <m:oMath xmlns:m="http://schemas.openxmlformats.org/officeDocument/2006/math"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Walk</m:t>
                        </m:r>
                        <m: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|&lt;5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miles</m:t>
                        </m:r>
                      </m:e>
                    </m:d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= ?</m:t>
                    </m:r>
                  </m:oMath>
                </a14:m>
                <a:endParaRPr lang="en-US" b="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algn="l"/>
                <a:endParaRPr lang="en-US" sz="800" b="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342900" indent="-3429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Walk</m:t>
                        </m:r>
                        <m: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|&lt;5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miles</m:t>
                        </m:r>
                      </m:e>
                    </m:d>
                    <m:r>
                      <a:rPr lang="en-US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P</m:t>
                    </m:r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Walk</m:t>
                        </m:r>
                        <m: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∩ &lt;5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miles</m:t>
                        </m:r>
                      </m:e>
                    </m:d>
                  </m:oMath>
                </a14:m>
                <a:endParaRPr lang="en-US" b="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mbria Math" charset="0"/>
                  </a:rPr>
                  <a:t>                                            P (&lt; 5 miles)</a:t>
                </a:r>
              </a:p>
              <a:p>
                <a:pPr marL="342900" indent="-3429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Walk</m:t>
                        </m:r>
                        <m: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|&lt;5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miles</m:t>
                        </m:r>
                      </m:e>
                    </m:d>
                    <m:r>
                      <a:rPr lang="en-US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=</m:t>
                    </m:r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0.20</m:t>
                    </m:r>
                  </m:oMath>
                </a14:m>
                <a:endParaRPr lang="en-US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mbria Math" charset="0"/>
                  </a:rPr>
                  <a:t>         </a:t>
                </a:r>
                <a:r>
                  <a:rPr lang="en-US" dirty="0">
                    <a:effectLst>
                      <a:glow rad="63500">
                        <a:srgbClr val="FFFF00">
                          <a:alpha val="40000"/>
                        </a:srgbClr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Cambria Math" charset="0"/>
                  </a:rPr>
                  <a:t>0.333  </a:t>
                </a:r>
                <a:r>
                  <a:rPr lang="en-US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mbria Math" charset="0"/>
                  </a:rPr>
                  <a:t>                       0.60</a:t>
                </a:r>
              </a:p>
              <a:p>
                <a:pPr algn="l"/>
                <a:endParaRPr lang="en-US" b="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3289300"/>
                <a:ext cx="6921500" cy="2246769"/>
              </a:xfrm>
              <a:prstGeom prst="rect">
                <a:avLst/>
              </a:prstGeom>
              <a:blipFill>
                <a:blip r:embed="rId3"/>
                <a:stretch>
                  <a:fillRect l="-1144" t="-19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163186" y="2062925"/>
            <a:ext cx="4650114" cy="1315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>
            <a:off x="3400425" y="4165600"/>
            <a:ext cx="2743200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3588233" y="4768056"/>
            <a:ext cx="633739" cy="0"/>
          </a:xfrm>
          <a:prstGeom prst="line">
            <a:avLst/>
          </a:prstGeom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06447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utoUpdateAnimBg="0"/>
      <p:bldP spid="22" grpId="0" autoUpdateAnimBg="0"/>
      <p:bldP spid="24" grpId="0" animBg="1"/>
      <p:bldP spid="25" grpId="0" animBg="1"/>
      <p:bldP spid="26" grpId="0" autoUpdateAnimBg="0"/>
      <p:bldP spid="27" grpId="0" autoUpdateAnimBg="0"/>
      <p:bldP spid="28" grpId="0" autoUpdateAnimBg="0"/>
      <p:bldP spid="30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71487" y="137558"/>
            <a:ext cx="7772400" cy="738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Relative Frequency Table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71702" y="817447"/>
            <a:ext cx="6794248" cy="228067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 flipV="1">
            <a:off x="171702" y="1276509"/>
            <a:ext cx="6559298" cy="4373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V="1">
            <a:off x="171702" y="2521110"/>
            <a:ext cx="6533897" cy="1669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2174877" y="506652"/>
            <a:ext cx="3272050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&lt;5 miles          </a:t>
            </a:r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5 miles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71703" y="849335"/>
            <a:ext cx="846707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Run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Walk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H="1">
            <a:off x="2200945" y="862702"/>
            <a:ext cx="12611" cy="22180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>
            <a:off x="5748759" y="849334"/>
            <a:ext cx="32807" cy="221801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889252" y="2636452"/>
            <a:ext cx="4493538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Total                30                          20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894476" y="849334"/>
            <a:ext cx="825867" cy="2231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Total</a:t>
            </a:r>
          </a:p>
          <a:p>
            <a:pPr algn="l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28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22</a:t>
            </a:r>
          </a:p>
          <a:p>
            <a:pPr algn="l"/>
            <a:endParaRPr 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50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641599" y="1441610"/>
            <a:ext cx="2856119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              8</a:t>
            </a:r>
          </a:p>
          <a:p>
            <a:pPr algn="l"/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10                          12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28825" y="46863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3784600" y="849335"/>
            <a:ext cx="0" cy="224878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 flipV="1">
            <a:off x="184402" y="1961506"/>
            <a:ext cx="6533897" cy="1669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57303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utoUpdateAnimBg="0"/>
      <p:bldP spid="22" grpId="0" autoUpdateAnimBg="0"/>
      <p:bldP spid="24" grpId="0" animBg="1"/>
      <p:bldP spid="25" grpId="0" animBg="1"/>
      <p:bldP spid="26" grpId="0" autoUpdateAnimBg="0"/>
      <p:bldP spid="27" grpId="0" autoUpdateAnimBg="0"/>
      <p:bldP spid="28" grpId="0" autoUpdateAnimBg="0"/>
      <p:bldP spid="30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71487" y="137558"/>
            <a:ext cx="7772400" cy="738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Relative Frequency Table - Problem 1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71702" y="817447"/>
            <a:ext cx="6794248" cy="228067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 flipV="1">
            <a:off x="171702" y="1276509"/>
            <a:ext cx="6559298" cy="4373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V="1">
            <a:off x="171702" y="2521110"/>
            <a:ext cx="6533897" cy="1669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2174874" y="506652"/>
            <a:ext cx="3272050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&lt;5 miles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</a:t>
            </a:r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5 miles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71703" y="849335"/>
            <a:ext cx="846707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Run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Walk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H="1">
            <a:off x="2200945" y="862702"/>
            <a:ext cx="12611" cy="22180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>
            <a:off x="5748759" y="849334"/>
            <a:ext cx="32807" cy="221801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889252" y="2636452"/>
            <a:ext cx="4423006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Total                30                          20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894476" y="849334"/>
            <a:ext cx="825867" cy="230832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Total</a:t>
            </a:r>
          </a:p>
          <a:p>
            <a:pPr algn="l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22</a:t>
            </a:r>
          </a:p>
          <a:p>
            <a:pPr algn="l"/>
            <a:endParaRPr 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50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641599" y="1441610"/>
            <a:ext cx="2856119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20                            8</a:t>
            </a:r>
          </a:p>
          <a:p>
            <a:pPr algn="l"/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            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28825" y="46863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3784600" y="849335"/>
            <a:ext cx="0" cy="224878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68300" y="3289300"/>
                <a:ext cx="69215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>
                    <a:effectLst/>
                  </a:rPr>
                  <a:t>1.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effectLst/>
                        <a:latin typeface="Cambria Math" charset="0"/>
                      </a:rPr>
                      <m:t>P</m:t>
                    </m:r>
                    <m:d>
                      <m:dPr>
                        <m:ctrlPr>
                          <a:rPr lang="en-US" b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Run</m:t>
                        </m:r>
                        <m:r>
                          <a:rPr lang="en-US" b="0" i="0" smtClean="0">
                            <a:effectLst/>
                            <a:latin typeface="Cambria Math" charset="0"/>
                          </a:rPr>
                          <m:t> ∩</m:t>
                        </m:r>
                        <m: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  &lt;5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</a:rPr>
                          <m:t>miles</m:t>
                        </m:r>
                      </m:e>
                    </m:d>
                    <m:r>
                      <a:rPr lang="en-US" b="0" i="0" smtClean="0">
                        <a:effectLst/>
                        <a:latin typeface="Cambria Math" charset="0"/>
                        <a:ea typeface="Cambria Math" charset="0"/>
                        <a:cs typeface="Cambria Math" charset="0"/>
                      </a:rPr>
                      <m:t>= ?</m:t>
                    </m:r>
                  </m:oMath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3289300"/>
                <a:ext cx="6921500" cy="430887"/>
              </a:xfrm>
              <a:prstGeom prst="rect">
                <a:avLst/>
              </a:prstGeom>
              <a:blipFill>
                <a:blip r:embed="rId3"/>
                <a:stretch>
                  <a:fillRect l="-1144" t="-8571" b="-3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184402" y="1961506"/>
            <a:ext cx="6533897" cy="1669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0738110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utoUpdateAnimBg="0"/>
      <p:bldP spid="22" grpId="0" autoUpdateAnimBg="0"/>
      <p:bldP spid="24" grpId="0" animBg="1"/>
      <p:bldP spid="25" grpId="0" animBg="1"/>
      <p:bldP spid="26" grpId="0" autoUpdateAnimBg="0"/>
      <p:bldP spid="27" grpId="0" autoUpdateAnimBg="0"/>
      <p:bldP spid="28" grpId="0" autoUpdateAnimBg="0"/>
      <p:bldP spid="30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71487" y="137558"/>
            <a:ext cx="7772400" cy="738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Relative Frequency Table - Problem 1 (Solution)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71702" y="817447"/>
            <a:ext cx="6794248" cy="228067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 flipV="1">
            <a:off x="171702" y="1276509"/>
            <a:ext cx="6559298" cy="4373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V="1">
            <a:off x="171702" y="2521110"/>
            <a:ext cx="6533897" cy="1669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2174876" y="506652"/>
            <a:ext cx="3272050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&lt;5 miles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</a:t>
            </a:r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&gt;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5 miles</a:t>
            </a: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71703" y="849335"/>
            <a:ext cx="846707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Run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Walk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H="1">
            <a:off x="2200945" y="862702"/>
            <a:ext cx="12611" cy="22180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>
            <a:off x="5748759" y="849334"/>
            <a:ext cx="32807" cy="221801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889252" y="2636452"/>
            <a:ext cx="4352474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Total                30                          20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894476" y="849334"/>
            <a:ext cx="825867" cy="2231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Total</a:t>
            </a:r>
          </a:p>
          <a:p>
            <a:pPr algn="l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22</a:t>
            </a:r>
          </a:p>
          <a:p>
            <a:pPr algn="l"/>
            <a:endParaRPr 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50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641599" y="1441610"/>
            <a:ext cx="2856119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20                            8</a:t>
            </a:r>
          </a:p>
          <a:p>
            <a:pPr algn="l"/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                12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28825" y="46863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3784600" y="849335"/>
            <a:ext cx="0" cy="224878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368300" y="3289300"/>
                <a:ext cx="6921500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Run</m:t>
                        </m:r>
                        <m: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∩  &lt;5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miles</m:t>
                        </m:r>
                      </m:e>
                    </m:d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= ?</m:t>
                    </m:r>
                  </m:oMath>
                </a14:m>
                <a:endParaRPr lang="en-US" b="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algn="l"/>
                <a:endParaRPr lang="en-US" b="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342900" indent="-3429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Run</m:t>
                        </m:r>
                        <m:r>
                          <a:rPr lang="en-US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∩ &lt;5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mile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mbria Math" charset="0"/>
                  </a:rPr>
                  <a:t> </a:t>
                </a:r>
                <a:r>
                  <a:rPr lang="en-US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Book Antiqua" charset="0"/>
                  </a:rPr>
                  <a:t>= 20 / 50 = </a:t>
                </a:r>
                <a:r>
                  <a:rPr lang="en-US" dirty="0">
                    <a:effectLst>
                      <a:glow rad="63500">
                        <a:srgbClr val="FFFF00">
                          <a:alpha val="40000"/>
                        </a:srgbClr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Book Antiqua" charset="0"/>
                  </a:rPr>
                  <a:t>0.40</a:t>
                </a:r>
                <a:endParaRPr lang="en-US" dirty="0">
                  <a:effectLst>
                    <a:glow rad="63500">
                      <a:srgbClr val="FFFF00">
                        <a:alpha val="40000"/>
                      </a:srgbClr>
                    </a:glo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342900" indent="-342900" algn="l">
                  <a:buFont typeface="Arial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3289300"/>
                <a:ext cx="6921500" cy="1446550"/>
              </a:xfrm>
              <a:prstGeom prst="rect">
                <a:avLst/>
              </a:prstGeom>
              <a:blipFill>
                <a:blip r:embed="rId3"/>
                <a:stretch>
                  <a:fillRect l="-1144" t="-2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184402" y="1961506"/>
            <a:ext cx="6533897" cy="1669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815198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utoUpdateAnimBg="0"/>
      <p:bldP spid="22" grpId="0" autoUpdateAnimBg="0"/>
      <p:bldP spid="24" grpId="0" animBg="1"/>
      <p:bldP spid="25" grpId="0" animBg="1"/>
      <p:bldP spid="26" grpId="0" autoUpdateAnimBg="0"/>
      <p:bldP spid="27" grpId="0" autoUpdateAnimBg="0"/>
      <p:bldP spid="28" grpId="0" autoUpdateAnimBg="0"/>
      <p:bldP spid="30" grpId="0" animBg="1"/>
      <p:bldP spid="1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471487" y="137558"/>
            <a:ext cx="7772400" cy="738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Convert Relative Frequency Table to JPT Table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311402" y="1668347"/>
            <a:ext cx="6794248" cy="228067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 flipV="1">
            <a:off x="311402" y="2127409"/>
            <a:ext cx="6559298" cy="43735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V="1">
            <a:off x="311402" y="3372010"/>
            <a:ext cx="6533897" cy="1669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2314576" y="1357552"/>
            <a:ext cx="3272050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&lt;5 miles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      </a:t>
            </a:r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5 miles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311403" y="1700235"/>
            <a:ext cx="846707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Run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Walk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H="1">
            <a:off x="2340645" y="1713602"/>
            <a:ext cx="12611" cy="22180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>
            <a:off x="5888459" y="1700234"/>
            <a:ext cx="32807" cy="221801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1028952" y="3487352"/>
            <a:ext cx="4413388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Total              30/50                30/50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5890501" y="1686859"/>
            <a:ext cx="1132041" cy="223138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Total</a:t>
            </a:r>
          </a:p>
          <a:p>
            <a:pPr algn="l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28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/50</a:t>
            </a:r>
          </a:p>
          <a:p>
            <a:pPr algn="l"/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22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/50</a:t>
            </a:r>
          </a:p>
          <a:p>
            <a:pPr algn="l"/>
            <a:endParaRPr 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5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0/50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2633725" y="2294523"/>
            <a:ext cx="3447924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20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/50                8/50</a:t>
            </a:r>
          </a:p>
          <a:p>
            <a:pPr algn="l"/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/50                12/50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28825" y="46863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3924300" y="1700235"/>
            <a:ext cx="0" cy="224878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11402" y="955243"/>
            <a:ext cx="8324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charset="0"/>
              <a:buChar char="•"/>
            </a:pPr>
            <a:r>
              <a:rPr lang="en-US" dirty="0"/>
              <a:t>Take each number in table </a:t>
            </a:r>
            <a:r>
              <a:rPr lang="en-US"/>
              <a:t>&amp; divide it by total of table</a:t>
            </a:r>
            <a:endParaRPr lang="en-US" dirty="0"/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336803" y="2814263"/>
            <a:ext cx="6533897" cy="1669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8470832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utoUpdateAnimBg="0"/>
      <p:bldP spid="22" grpId="0" autoUpdateAnimBg="0"/>
      <p:bldP spid="24" grpId="0" animBg="1"/>
      <p:bldP spid="25" grpId="0" animBg="1"/>
      <p:bldP spid="26" grpId="0" autoUpdateAnimBg="0"/>
      <p:bldP spid="27" grpId="0" autoUpdateAnimBg="0"/>
      <p:bldP spid="28" grpId="0" autoUpdateAnimBg="0"/>
      <p:bldP spid="30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3BE1295-E465-4F1C-8F89-D992C98B6B66}" type="slidenum">
              <a:rPr lang="en-US" smtClean="0">
                <a:effectLst/>
              </a:rPr>
              <a:pPr/>
              <a:t>6</a:t>
            </a:fld>
            <a:endParaRPr lang="en-US" dirty="0">
              <a:effectLst/>
            </a:endParaRP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471487" y="239712"/>
            <a:ext cx="7772400" cy="738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Joint Probability Table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916702"/>
            <a:ext cx="8210550" cy="2949575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Line 4"/>
          <p:cNvSpPr>
            <a:spLocks noChangeShapeType="1"/>
          </p:cNvSpPr>
          <p:nvPr/>
        </p:nvSpPr>
        <p:spPr bwMode="auto">
          <a:xfrm>
            <a:off x="673100" y="1797050"/>
            <a:ext cx="77597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673100" y="3041650"/>
            <a:ext cx="7734300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3639902" y="973852"/>
            <a:ext cx="3342582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&lt;5 miles        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5 miles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8" name="Text Box 7"/>
          <p:cNvSpPr txBox="1">
            <a:spLocks noChangeArrowheads="1"/>
          </p:cNvSpPr>
          <p:nvPr/>
        </p:nvSpPr>
        <p:spPr bwMode="auto">
          <a:xfrm>
            <a:off x="792236" y="1153240"/>
            <a:ext cx="846707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Run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Walk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9" name="Line 8"/>
          <p:cNvSpPr>
            <a:spLocks noChangeShapeType="1"/>
          </p:cNvSpPr>
          <p:nvPr/>
        </p:nvSpPr>
        <p:spPr bwMode="auto">
          <a:xfrm>
            <a:off x="3111500" y="1100852"/>
            <a:ext cx="0" cy="25781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>
            <a:off x="7463260" y="1090315"/>
            <a:ext cx="0" cy="25781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Text Box 10"/>
          <p:cNvSpPr txBox="1">
            <a:spLocks noChangeArrowheads="1"/>
          </p:cNvSpPr>
          <p:nvPr/>
        </p:nvSpPr>
        <p:spPr bwMode="auto">
          <a:xfrm>
            <a:off x="2211388" y="3206750"/>
            <a:ext cx="4352474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Total              .60                          .40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7608888" y="1250950"/>
            <a:ext cx="825867" cy="240065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Total</a:t>
            </a:r>
          </a:p>
          <a:p>
            <a:pPr algn="l"/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.56</a:t>
            </a:r>
          </a:p>
          <a:p>
            <a:pPr algn="l"/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.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44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1.00</a:t>
            </a: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3836988" y="1924050"/>
            <a:ext cx="2723823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.40                          .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16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.20                          .24</a:t>
            </a:r>
          </a:p>
        </p:txBody>
      </p:sp>
      <p:sp>
        <p:nvSpPr>
          <p:cNvPr id="14" name="AutoShape 13"/>
          <p:cNvSpPr>
            <a:spLocks noChangeArrowheads="1"/>
          </p:cNvSpPr>
          <p:nvPr/>
        </p:nvSpPr>
        <p:spPr bwMode="auto">
          <a:xfrm>
            <a:off x="1054100" y="3924300"/>
            <a:ext cx="2933700" cy="1162050"/>
          </a:xfrm>
          <a:prstGeom prst="wedgeRoundRectCallout">
            <a:avLst>
              <a:gd name="adj1" fmla="val 47023"/>
              <a:gd name="adj2" fmla="val -145356"/>
              <a:gd name="adj3" fmla="val 16667"/>
            </a:avLst>
          </a:prstGeom>
          <a:gradFill rotWithShape="0">
            <a:gsLst>
              <a:gs pos="0">
                <a:srgbClr val="0099CC">
                  <a:gamma/>
                  <a:shade val="46275"/>
                  <a:invGamma/>
                </a:srgbClr>
              </a:gs>
              <a:gs pos="50000">
                <a:srgbClr val="0099CC"/>
              </a:gs>
              <a:gs pos="100000">
                <a:srgbClr val="0099CC">
                  <a:gamma/>
                  <a:shade val="46275"/>
                  <a:invGamma/>
                </a:srgbClr>
              </a:gs>
            </a:gsLst>
            <a:lin ang="5400000" scaled="1"/>
          </a:gradFill>
          <a:ln w="1270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lIns="0" tIns="0" rIns="0" bIns="0" anchor="ctr" anchorCtr="1"/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Joint Probabilities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(appear in the body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of the table)</a:t>
            </a:r>
          </a:p>
        </p:txBody>
      </p: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4074529" y="3509247"/>
            <a:ext cx="4178300" cy="1509712"/>
            <a:chOff x="2712" y="2608"/>
            <a:chExt cx="2176" cy="1312"/>
          </a:xfrm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16" name="AutoShape 15"/>
            <p:cNvSpPr>
              <a:spLocks noChangeArrowheads="1"/>
            </p:cNvSpPr>
            <p:nvPr/>
          </p:nvSpPr>
          <p:spPr bwMode="auto">
            <a:xfrm rot="-784834">
              <a:off x="2840" y="2608"/>
              <a:ext cx="304" cy="656"/>
            </a:xfrm>
            <a:prstGeom prst="triangle">
              <a:avLst>
                <a:gd name="adj" fmla="val 0"/>
              </a:avLst>
            </a:prstGeom>
            <a:gradFill rotWithShape="0">
              <a:gsLst>
                <a:gs pos="0">
                  <a:srgbClr val="777777">
                    <a:gamma/>
                    <a:shade val="46275"/>
                    <a:invGamma/>
                  </a:srgbClr>
                </a:gs>
                <a:gs pos="100000">
                  <a:srgbClr val="777777"/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17" name="AutoShape 16"/>
            <p:cNvSpPr>
              <a:spLocks noChangeArrowheads="1"/>
            </p:cNvSpPr>
            <p:nvPr/>
          </p:nvSpPr>
          <p:spPr bwMode="auto">
            <a:xfrm>
              <a:off x="2712" y="3188"/>
              <a:ext cx="2176" cy="732"/>
            </a:xfrm>
            <a:prstGeom prst="wedgeRoundRectCallout">
              <a:avLst>
                <a:gd name="adj1" fmla="val 38310"/>
                <a:gd name="adj2" fmla="val -252922"/>
                <a:gd name="adj3" fmla="val 16667"/>
              </a:avLst>
            </a:prstGeom>
            <a:gradFill rotWithShape="0">
              <a:gsLst>
                <a:gs pos="0">
                  <a:srgbClr val="777777">
                    <a:gamma/>
                    <a:shade val="46275"/>
                    <a:invGamma/>
                  </a:srgbClr>
                </a:gs>
                <a:gs pos="50000">
                  <a:srgbClr val="777777"/>
                </a:gs>
                <a:gs pos="100000">
                  <a:srgbClr val="777777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 w="12700">
              <a:noFill/>
              <a:miter lim="800000"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Marginal Probabilities</a:t>
              </a:r>
            </a:p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(appear in the margins</a:t>
              </a:r>
            </a:p>
            <a:p>
              <a:pPr>
                <a:lnSpc>
                  <a:spcPct val="90000"/>
                </a:lnSpc>
              </a:pPr>
              <a:r>
                <a:rPr lang="en-US" sz="24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Book Antiqua" pitchFamily="18" charset="0"/>
                </a:rPr>
                <a:t>of the table)</a:t>
              </a:r>
            </a:p>
          </p:txBody>
        </p:sp>
      </p:grpSp>
      <p:sp>
        <p:nvSpPr>
          <p:cNvPr id="18" name="Line 8"/>
          <p:cNvSpPr>
            <a:spLocks noChangeShapeType="1"/>
          </p:cNvSpPr>
          <p:nvPr/>
        </p:nvSpPr>
        <p:spPr bwMode="auto">
          <a:xfrm>
            <a:off x="5257800" y="1090315"/>
            <a:ext cx="0" cy="257810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9110559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0"/>
                            </p:stCondLst>
                            <p:childTnLst>
                              <p:par>
                                <p:cTn id="45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3000"/>
                            </p:stCondLst>
                            <p:childTnLst>
                              <p:par>
                                <p:cTn id="53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utoUpdateAnimBg="0"/>
      <p:bldP spid="8" grpId="0" autoUpdateAnimBg="0"/>
      <p:bldP spid="9" grpId="0" animBg="1"/>
      <p:bldP spid="10" grpId="0" animBg="1"/>
      <p:bldP spid="11" grpId="0" autoUpdateAnimBg="0"/>
      <p:bldP spid="12" grpId="0" autoUpdateAnimBg="0"/>
      <p:bldP spid="13" grpId="0" autoUpdateAnimBg="0"/>
      <p:bldP spid="14" grpId="0" animBg="1" autoUpdateAnimBg="0"/>
      <p:bldP spid="1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63186" y="213750"/>
            <a:ext cx="7772400" cy="738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Joint Probability Table - Problem 1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63188" y="917773"/>
            <a:ext cx="4885061" cy="228067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 flipV="1">
            <a:off x="163186" y="1376835"/>
            <a:ext cx="4650113" cy="2052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V="1">
            <a:off x="163186" y="2621436"/>
            <a:ext cx="4624713" cy="1648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170755" y="659173"/>
            <a:ext cx="2848857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&lt;5 miles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5 miles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63189" y="987833"/>
            <a:ext cx="846707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Run</a:t>
            </a:r>
          </a:p>
          <a:p>
            <a:pPr algn="l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Walk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H="1">
            <a:off x="1452363" y="999497"/>
            <a:ext cx="12611" cy="22180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>
            <a:off x="3975278" y="976072"/>
            <a:ext cx="15340" cy="2222371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05338" y="2721970"/>
            <a:ext cx="3082895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Total      0.60            0.40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963640" y="987833"/>
            <a:ext cx="889987" cy="2169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Total</a:t>
            </a:r>
          </a:p>
          <a:p>
            <a:pPr algn="l"/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0.56</a:t>
            </a:r>
          </a:p>
          <a:p>
            <a:pPr algn="l"/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0.44</a:t>
            </a:r>
          </a:p>
          <a:p>
            <a:pPr algn="l"/>
            <a:endParaRPr 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1.00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1533651" y="1556213"/>
            <a:ext cx="2195646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0.40            0.16</a:t>
            </a:r>
          </a:p>
          <a:p>
            <a:pPr algn="l"/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0.20            0.24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28825" y="46863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552700" y="1029938"/>
            <a:ext cx="0" cy="224878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8300" y="3289300"/>
                <a:ext cx="69215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Walk</m:t>
                        </m:r>
                        <m: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∪</m:t>
                        </m:r>
                        <m:r>
                          <m:rPr>
                            <m:nor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u="sng" dirty="0" smtClean="0">
                            <a:solidFill>
                              <a:srgbClr val="00004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004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5 </m:t>
                        </m:r>
                        <m:r>
                          <m:rPr>
                            <m:nor/>
                          </m:rPr>
                          <a:rPr lang="en-US" dirty="0" smtClean="0">
                            <a:solidFill>
                              <a:srgbClr val="00004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miles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= ?</m:t>
                    </m:r>
                  </m:oMath>
                </a14:m>
                <a:endParaRPr lang="en-US" b="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algn="l"/>
                <a:endParaRPr lang="en-US" b="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3289300"/>
                <a:ext cx="6921500" cy="769441"/>
              </a:xfrm>
              <a:prstGeom prst="rect">
                <a:avLst/>
              </a:prstGeom>
              <a:blipFill>
                <a:blip r:embed="rId3"/>
                <a:stretch>
                  <a:fillRect l="-1144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163186" y="2062925"/>
            <a:ext cx="4650114" cy="1315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27263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utoUpdateAnimBg="0"/>
      <p:bldP spid="22" grpId="0" autoUpdateAnimBg="0"/>
      <p:bldP spid="24" grpId="0" animBg="1"/>
      <p:bldP spid="25" grpId="0" animBg="1"/>
      <p:bldP spid="26" grpId="0" autoUpdateAnimBg="0"/>
      <p:bldP spid="27" grpId="0" autoUpdateAnimBg="0"/>
      <p:bldP spid="28" grpId="0" autoUpdateAnimBg="0"/>
      <p:bldP spid="30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63186" y="213750"/>
            <a:ext cx="7772400" cy="738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Joint Probability Table - Problem 1 (Solution)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63188" y="917773"/>
            <a:ext cx="4885061" cy="228067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 flipV="1">
            <a:off x="163186" y="1376835"/>
            <a:ext cx="4650113" cy="2052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V="1">
            <a:off x="163186" y="2621436"/>
            <a:ext cx="4624713" cy="1648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135487" y="659173"/>
            <a:ext cx="2919390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&lt;5 miles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5 miles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63189" y="987833"/>
            <a:ext cx="846707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Run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Walk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H="1">
            <a:off x="1452363" y="999497"/>
            <a:ext cx="12611" cy="22180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>
            <a:off x="3975278" y="976072"/>
            <a:ext cx="15340" cy="2222371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05338" y="2721970"/>
            <a:ext cx="3082895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Total      0.60            0.40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963640" y="987833"/>
            <a:ext cx="889987" cy="2169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Total</a:t>
            </a:r>
          </a:p>
          <a:p>
            <a:pPr algn="l"/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0.56</a:t>
            </a:r>
          </a:p>
          <a:p>
            <a:pPr algn="l"/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0.44</a:t>
            </a:r>
          </a:p>
          <a:p>
            <a:pPr algn="l"/>
            <a:endParaRPr 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1.00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1533651" y="1556213"/>
            <a:ext cx="2195646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0.40            0.16</a:t>
            </a:r>
          </a:p>
          <a:p>
            <a:pPr algn="l"/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0.20            0.24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28825" y="46863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552700" y="1029938"/>
            <a:ext cx="0" cy="224878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8300" y="3289300"/>
                <a:ext cx="8356600" cy="14206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Walk</m:t>
                        </m:r>
                        <m:r>
                          <a:rPr lang="en-US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∪</m:t>
                        </m:r>
                        <m:r>
                          <m:rPr>
                            <m:nor/>
                          </m:rPr>
                          <a:rPr lang="en-US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u="sng" dirty="0">
                            <a:solidFill>
                              <a:srgbClr val="00004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4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5 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4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miles</m:t>
                        </m:r>
                      </m:e>
                    </m:d>
                    <m:r>
                      <a:rPr lang="en-US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= ?</m:t>
                    </m:r>
                  </m:oMath>
                </a14:m>
                <a:endParaRPr lang="en-US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algn="l"/>
                <a:endParaRPr lang="en-US" b="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342900" indent="-342900" algn="l">
                  <a:buFont typeface="Arial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i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Walk</m:t>
                        </m:r>
                        <m:r>
                          <a:rPr lang="en-US" sz="1800" i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∪</m:t>
                        </m:r>
                        <m:r>
                          <m:rPr>
                            <m:nor/>
                          </m:rPr>
                          <a:rPr lang="en-US" sz="1800" u="sng" dirty="0">
                            <a:solidFill>
                              <a:srgbClr val="00004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004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5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004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miles</m:t>
                        </m:r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P</m:t>
                    </m:r>
                    <m:d>
                      <m:d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Walk</m:t>
                        </m:r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P</m:t>
                    </m:r>
                    <m:d>
                      <m:d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1800" u="sng" dirty="0">
                            <a:solidFill>
                              <a:srgbClr val="00004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004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5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004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miles</m:t>
                        </m:r>
                      </m:e>
                    </m:d>
                    <m: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1800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P</m:t>
                    </m:r>
                    <m:d>
                      <m:dPr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Walk</m:t>
                        </m:r>
                        <m:r>
                          <a:rPr lang="en-US" sz="1800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mbria Math" charset="0"/>
                          </a:rPr>
                          <m:t> ∩</m:t>
                        </m:r>
                        <m:r>
                          <m:rPr>
                            <m:nor/>
                          </m:rPr>
                          <a:rPr lang="en-US" sz="1800" u="sng" dirty="0">
                            <a:solidFill>
                              <a:srgbClr val="00004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&gt;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004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5 </m:t>
                        </m:r>
                        <m:r>
                          <m:rPr>
                            <m:nor/>
                          </m:rPr>
                          <a:rPr lang="en-US" sz="1800" dirty="0">
                            <a:solidFill>
                              <a:srgbClr val="000046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miles</m:t>
                        </m:r>
                      </m:e>
                    </m:d>
                  </m:oMath>
                </a14:m>
                <a:endParaRPr lang="en-US" b="0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marL="342900" indent="-342900" algn="l">
                  <a:buFont typeface="Arial" charset="0"/>
                  <a:buChar char="•"/>
                </a:pPr>
                <a:r>
                  <a:rPr lang="en-US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mbria Math" charset="0"/>
                  </a:rPr>
                  <a:t>             </a:t>
                </a:r>
                <a:r>
                  <a:rPr lang="en-US" b="0" dirty="0">
                    <a:effectLst>
                      <a:glow rad="63500">
                        <a:srgbClr val="FFFF00">
                          <a:alpha val="40000"/>
                        </a:srgbClr>
                      </a:glo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Cambria Math" charset="0"/>
                  </a:rPr>
                  <a:t>0.60 </a:t>
                </a:r>
                <a:r>
                  <a:rPr lang="en-US" b="0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Cambria Math" charset="0"/>
                  </a:rPr>
                  <a:t>         =       0.44         +     0.40         -          0.24</a:t>
                </a: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3289300"/>
                <a:ext cx="8356600" cy="1420645"/>
              </a:xfrm>
              <a:prstGeom prst="rect">
                <a:avLst/>
              </a:prstGeom>
              <a:blipFill>
                <a:blip r:embed="rId3"/>
                <a:stretch>
                  <a:fillRect l="-948" t="-3004" b="-7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163186" y="2062925"/>
            <a:ext cx="4650114" cy="1315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369779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utoUpdateAnimBg="0"/>
      <p:bldP spid="22" grpId="0" autoUpdateAnimBg="0"/>
      <p:bldP spid="24" grpId="0" animBg="1"/>
      <p:bldP spid="25" grpId="0" animBg="1"/>
      <p:bldP spid="26" grpId="0" autoUpdateAnimBg="0"/>
      <p:bldP spid="27" grpId="0" autoUpdateAnimBg="0"/>
      <p:bldP spid="28" grpId="0" autoUpdateAnimBg="0"/>
      <p:bldP spid="30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163186" y="213750"/>
            <a:ext cx="7772400" cy="7381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8" tIns="44450" rIns="90488" bIns="44450" anchor="ctr"/>
          <a:lstStyle/>
          <a:p>
            <a:pPr algn="l"/>
            <a:r>
              <a:rPr 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Joint Probability Table - Problem 2</a:t>
            </a:r>
          </a:p>
        </p:txBody>
      </p:sp>
      <p:sp>
        <p:nvSpPr>
          <p:cNvPr id="18" name="Rectangle 3"/>
          <p:cNvSpPr>
            <a:spLocks noChangeArrowheads="1"/>
          </p:cNvSpPr>
          <p:nvPr/>
        </p:nvSpPr>
        <p:spPr bwMode="auto">
          <a:xfrm>
            <a:off x="163188" y="917773"/>
            <a:ext cx="4885061" cy="2280670"/>
          </a:xfrm>
          <a:prstGeom prst="rect">
            <a:avLst/>
          </a:prstGeom>
          <a:gradFill rotWithShape="0">
            <a:gsLst>
              <a:gs pos="0">
                <a:srgbClr val="006699">
                  <a:gamma/>
                  <a:shade val="46275"/>
                  <a:invGamma/>
                </a:srgbClr>
              </a:gs>
              <a:gs pos="50000">
                <a:srgbClr val="006699"/>
              </a:gs>
              <a:gs pos="100000">
                <a:srgbClr val="006699">
                  <a:gamma/>
                  <a:shade val="46275"/>
                  <a:invGamma/>
                </a:srgbClr>
              </a:gs>
            </a:gsLst>
            <a:lin ang="5400000" scaled="1"/>
          </a:gradFill>
          <a:ln w="6350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19" name="Line 4"/>
          <p:cNvSpPr>
            <a:spLocks noChangeShapeType="1"/>
          </p:cNvSpPr>
          <p:nvPr/>
        </p:nvSpPr>
        <p:spPr bwMode="auto">
          <a:xfrm flipV="1">
            <a:off x="163186" y="1376835"/>
            <a:ext cx="4650113" cy="2052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0" name="Line 5"/>
          <p:cNvSpPr>
            <a:spLocks noChangeShapeType="1"/>
          </p:cNvSpPr>
          <p:nvPr/>
        </p:nvSpPr>
        <p:spPr bwMode="auto">
          <a:xfrm flipV="1">
            <a:off x="163186" y="2621436"/>
            <a:ext cx="4624713" cy="16483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1" name="Text Box 6"/>
          <p:cNvSpPr txBox="1">
            <a:spLocks noChangeArrowheads="1"/>
          </p:cNvSpPr>
          <p:nvPr/>
        </p:nvSpPr>
        <p:spPr bwMode="auto">
          <a:xfrm>
            <a:off x="1170755" y="659173"/>
            <a:ext cx="2848857" cy="76944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&lt;5 miles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 </a:t>
            </a:r>
            <a:r>
              <a:rPr lang="en-US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&gt;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5 miles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2" name="Text Box 7"/>
          <p:cNvSpPr txBox="1">
            <a:spLocks noChangeArrowheads="1"/>
          </p:cNvSpPr>
          <p:nvPr/>
        </p:nvSpPr>
        <p:spPr bwMode="auto">
          <a:xfrm>
            <a:off x="163189" y="987833"/>
            <a:ext cx="846707" cy="163121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endParaRPr lang="en-US" u="sng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Run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sz="12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</a:t>
            </a: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Walk</a:t>
            </a:r>
            <a:endParaRPr lang="en-US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</p:txBody>
      </p:sp>
      <p:sp>
        <p:nvSpPr>
          <p:cNvPr id="24" name="Line 8"/>
          <p:cNvSpPr>
            <a:spLocks noChangeShapeType="1"/>
          </p:cNvSpPr>
          <p:nvPr/>
        </p:nvSpPr>
        <p:spPr bwMode="auto">
          <a:xfrm flipH="1">
            <a:off x="1452363" y="999497"/>
            <a:ext cx="12611" cy="221801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Line 9"/>
          <p:cNvSpPr>
            <a:spLocks noChangeShapeType="1"/>
          </p:cNvSpPr>
          <p:nvPr/>
        </p:nvSpPr>
        <p:spPr bwMode="auto">
          <a:xfrm flipH="1">
            <a:off x="3975278" y="976072"/>
            <a:ext cx="15340" cy="2222371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26" name="Text Box 10"/>
          <p:cNvSpPr txBox="1">
            <a:spLocks noChangeArrowheads="1"/>
          </p:cNvSpPr>
          <p:nvPr/>
        </p:nvSpPr>
        <p:spPr bwMode="auto">
          <a:xfrm>
            <a:off x="505338" y="2721970"/>
            <a:ext cx="3082895" cy="430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Total      0.60            0.40</a:t>
            </a:r>
          </a:p>
        </p:txBody>
      </p:sp>
      <p:sp>
        <p:nvSpPr>
          <p:cNvPr id="27" name="Text Box 11"/>
          <p:cNvSpPr txBox="1">
            <a:spLocks noChangeArrowheads="1"/>
          </p:cNvSpPr>
          <p:nvPr/>
        </p:nvSpPr>
        <p:spPr bwMode="auto">
          <a:xfrm>
            <a:off x="3963640" y="987833"/>
            <a:ext cx="889987" cy="21698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Total</a:t>
            </a:r>
          </a:p>
          <a:p>
            <a:pPr algn="l"/>
            <a:endParaRPr lang="en-US" sz="14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0.56</a:t>
            </a:r>
          </a:p>
          <a:p>
            <a:pPr algn="l"/>
            <a:endParaRPr lang="en-US" sz="16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 0.44</a:t>
            </a:r>
          </a:p>
          <a:p>
            <a:pPr algn="l"/>
            <a:endParaRPr lang="en-US" sz="11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  </a:t>
            </a:r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1.00</a:t>
            </a:r>
          </a:p>
        </p:txBody>
      </p:sp>
      <p:sp>
        <p:nvSpPr>
          <p:cNvPr id="28" name="Text Box 12"/>
          <p:cNvSpPr txBox="1">
            <a:spLocks noChangeArrowheads="1"/>
          </p:cNvSpPr>
          <p:nvPr/>
        </p:nvSpPr>
        <p:spPr bwMode="auto">
          <a:xfrm>
            <a:off x="1533651" y="1556213"/>
            <a:ext cx="2195646" cy="95410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0.40            0.16</a:t>
            </a:r>
          </a:p>
          <a:p>
            <a:pPr algn="l"/>
            <a:endParaRPr lang="en-US" sz="1200" dirty="0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Book Antiqua" pitchFamily="18" charset="0"/>
            </a:endParaRPr>
          </a:p>
          <a:p>
            <a:pPr algn="l"/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 Antiqua" pitchFamily="18" charset="0"/>
              </a:rPr>
              <a:t>0.20            0.24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028825" y="4686300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0" name="Line 9"/>
          <p:cNvSpPr>
            <a:spLocks noChangeShapeType="1"/>
          </p:cNvSpPr>
          <p:nvPr/>
        </p:nvSpPr>
        <p:spPr bwMode="auto">
          <a:xfrm>
            <a:off x="2552700" y="1029938"/>
            <a:ext cx="0" cy="2248782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68300" y="3289300"/>
                <a:ext cx="6921500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en-US" dirty="0"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</a:rPr>
                  <a:t>2.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i="1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Walk</m:t>
                        </m:r>
                        <m: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|&lt;5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miles</m:t>
                        </m:r>
                      </m:e>
                    </m:d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 Math" charset="0"/>
                      </a:rPr>
                      <m:t>= ?</m:t>
                    </m:r>
                  </m:oMath>
                </a14:m>
                <a:endParaRPr lang="en-US" dirty="0">
                  <a:effectLst/>
                  <a:latin typeface="Cambria Math" panose="02040503050406030204" pitchFamily="18" charset="0"/>
                  <a:ea typeface="Cambria Math" panose="02040503050406030204" pitchFamily="18" charset="0"/>
                  <a:cs typeface="Cambria Math" charset="0"/>
                </a:endParaRPr>
              </a:p>
              <a:p>
                <a:pPr algn="l"/>
                <a:endParaRPr lang="en-US" b="0" dirty="0"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300" y="3289300"/>
                <a:ext cx="6921500" cy="769441"/>
              </a:xfrm>
              <a:prstGeom prst="rect">
                <a:avLst/>
              </a:prstGeom>
              <a:blipFill>
                <a:blip r:embed="rId3"/>
                <a:stretch>
                  <a:fillRect l="-1144" t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Line 5"/>
          <p:cNvSpPr>
            <a:spLocks noChangeShapeType="1"/>
          </p:cNvSpPr>
          <p:nvPr/>
        </p:nvSpPr>
        <p:spPr bwMode="auto">
          <a:xfrm flipV="1">
            <a:off x="163186" y="2062925"/>
            <a:ext cx="4650114" cy="13156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  <a:headEnd/>
            <a:tailEnd/>
          </a:ln>
          <a:effectLst>
            <a:outerShdw dist="35921" dir="2700000" algn="ctr" rotWithShape="0">
              <a:srgbClr val="000000"/>
            </a:outerShdw>
          </a:effectLst>
        </p:spPr>
        <p:txBody>
          <a:bodyPr/>
          <a:lstStyle/>
          <a:p>
            <a:endParaRPr 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62122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500"/>
                            </p:stCondLst>
                            <p:childTnLst>
                              <p:par>
                                <p:cTn id="25" presetID="12" presetClass="entr" presetSubtype="1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9000"/>
                            </p:stCondLst>
                            <p:childTnLst>
                              <p:par>
                                <p:cTn id="29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1500"/>
                            </p:stCondLst>
                            <p:childTnLst>
                              <p:par>
                                <p:cTn id="33" presetID="3" presetClass="entr" presetSubtype="1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3000"/>
                            </p:stCondLst>
                            <p:childTnLst>
                              <p:par>
                                <p:cTn id="37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500"/>
                            </p:stCondLst>
                            <p:childTnLst>
                              <p:par>
                                <p:cTn id="41" presetID="3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8000"/>
                            </p:stCondLst>
                            <p:childTnLst>
                              <p:par>
                                <p:cTn id="45" presetID="12" presetClass="entr" presetSubtype="1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4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500"/>
                            </p:stCondLst>
                            <p:childTnLst>
                              <p:par>
                                <p:cTn id="49" presetID="12" presetClass="entr" presetSubtype="8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utoUpdateAnimBg="0"/>
      <p:bldP spid="22" grpId="0" autoUpdateAnimBg="0"/>
      <p:bldP spid="24" grpId="0" animBg="1"/>
      <p:bldP spid="25" grpId="0" animBg="1"/>
      <p:bldP spid="26" grpId="0" autoUpdateAnimBg="0"/>
      <p:bldP spid="27" grpId="0" autoUpdateAnimBg="0"/>
      <p:bldP spid="28" grpId="0" autoUpdateAnimBg="0"/>
      <p:bldP spid="30" grpId="0" animBg="1"/>
      <p:bldP spid="16" grpId="0" animBg="1"/>
    </p:bldLst>
  </p:timing>
</p:sld>
</file>

<file path=ppt/theme/theme1.xml><?xml version="1.0" encoding="utf-8"?>
<a:theme xmlns:a="http://schemas.openxmlformats.org/drawingml/2006/main" name="Theme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8383E3"/>
      </a:accent2>
      <a:accent3>
        <a:srgbClr val="FFFFFF"/>
      </a:accent3>
      <a:accent4>
        <a:srgbClr val="000000"/>
      </a:accent4>
      <a:accent5>
        <a:srgbClr val="CACAFF"/>
      </a:accent5>
      <a:accent6>
        <a:srgbClr val="7676CE"/>
      </a:accent6>
      <a:hlink>
        <a:srgbClr val="333399"/>
      </a:hlink>
      <a:folHlink>
        <a:srgbClr val="C2C0F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8383E3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7676CE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8383E3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7676CE"/>
        </a:accent6>
        <a:hlink>
          <a:srgbClr val="666699"/>
        </a:hlink>
        <a:folHlink>
          <a:srgbClr val="C2C0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6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8383E3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7676CE"/>
        </a:accent6>
        <a:hlink>
          <a:srgbClr val="333399"/>
        </a:hlink>
        <a:folHlink>
          <a:srgbClr val="C2C0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Theme1">
  <a:themeElements>
    <a:clrScheme name="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8383E3"/>
      </a:accent2>
      <a:accent3>
        <a:srgbClr val="FFFFFF"/>
      </a:accent3>
      <a:accent4>
        <a:srgbClr val="000000"/>
      </a:accent4>
      <a:accent5>
        <a:srgbClr val="CACAFF"/>
      </a:accent5>
      <a:accent6>
        <a:srgbClr val="7676CE"/>
      </a:accent6>
      <a:hlink>
        <a:srgbClr val="333399"/>
      </a:hlink>
      <a:folHlink>
        <a:srgbClr val="C2C0F2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3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4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8383E3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7676CE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5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8383E3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7676CE"/>
        </a:accent6>
        <a:hlink>
          <a:srgbClr val="666699"/>
        </a:hlink>
        <a:folHlink>
          <a:srgbClr val="C2C0F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6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0066FF"/>
        </a:accent1>
        <a:accent2>
          <a:srgbClr val="8383E3"/>
        </a:accent2>
        <a:accent3>
          <a:srgbClr val="FFFFFF"/>
        </a:accent3>
        <a:accent4>
          <a:srgbClr val="000000"/>
        </a:accent4>
        <a:accent5>
          <a:srgbClr val="AAB8FF"/>
        </a:accent5>
        <a:accent6>
          <a:srgbClr val="7676CE"/>
        </a:accent6>
        <a:hlink>
          <a:srgbClr val="333399"/>
        </a:hlink>
        <a:folHlink>
          <a:srgbClr val="C2C0F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18077</TotalTime>
  <Pages>39</Pages>
  <Words>407</Words>
  <Application>Microsoft Office PowerPoint</Application>
  <PresentationFormat>On-screen Show (16:9)</PresentationFormat>
  <Paragraphs>198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Arial Black</vt:lpstr>
      <vt:lpstr>Book Antiqua</vt:lpstr>
      <vt:lpstr>Cambria Math</vt:lpstr>
      <vt:lpstr>Times New Roman</vt:lpstr>
      <vt:lpstr>Wingdings</vt:lpstr>
      <vt:lpstr>Theme1</vt:lpstr>
      <vt:lpstr>1_Theme1</vt:lpstr>
      <vt:lpstr>Probability Concepts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DESCRIPTIVE STATISTICS I: TABULAR AND GRAPHICAL METHODS</dc:title>
  <dc:creator>John S. Loucks IV</dc:creator>
  <cp:lastModifiedBy>Evan Jaffe</cp:lastModifiedBy>
  <cp:revision>290</cp:revision>
  <cp:lastPrinted>1601-01-01T00:00:00Z</cp:lastPrinted>
  <dcterms:created xsi:type="dcterms:W3CDTF">1996-08-26T10:41:32Z</dcterms:created>
  <dcterms:modified xsi:type="dcterms:W3CDTF">2024-01-20T14:55:23Z</dcterms:modified>
</cp:coreProperties>
</file>