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7" r:id="rId1"/>
    <p:sldMasterId id="2147483683" r:id="rId2"/>
  </p:sldMasterIdLst>
  <p:notesMasterIdLst>
    <p:notesMasterId r:id="rId38"/>
  </p:notesMasterIdLst>
  <p:handoutMasterIdLst>
    <p:handoutMasterId r:id="rId39"/>
  </p:handoutMasterIdLst>
  <p:sldIdLst>
    <p:sldId id="369" r:id="rId3"/>
    <p:sldId id="421" r:id="rId4"/>
    <p:sldId id="437" r:id="rId5"/>
    <p:sldId id="438" r:id="rId6"/>
    <p:sldId id="449" r:id="rId7"/>
    <p:sldId id="436" r:id="rId8"/>
    <p:sldId id="439" r:id="rId9"/>
    <p:sldId id="444" r:id="rId10"/>
    <p:sldId id="441" r:id="rId11"/>
    <p:sldId id="445" r:id="rId12"/>
    <p:sldId id="442" r:id="rId13"/>
    <p:sldId id="443" r:id="rId14"/>
    <p:sldId id="427" r:id="rId15"/>
    <p:sldId id="446" r:id="rId16"/>
    <p:sldId id="429" r:id="rId17"/>
    <p:sldId id="448" r:id="rId18"/>
    <p:sldId id="450" r:id="rId19"/>
    <p:sldId id="472" r:id="rId20"/>
    <p:sldId id="455" r:id="rId21"/>
    <p:sldId id="451" r:id="rId22"/>
    <p:sldId id="456" r:id="rId23"/>
    <p:sldId id="452" r:id="rId24"/>
    <p:sldId id="457" r:id="rId25"/>
    <p:sldId id="433" r:id="rId26"/>
    <p:sldId id="459" r:id="rId27"/>
    <p:sldId id="458" r:id="rId28"/>
    <p:sldId id="461" r:id="rId29"/>
    <p:sldId id="462" r:id="rId30"/>
    <p:sldId id="463" r:id="rId31"/>
    <p:sldId id="464" r:id="rId32"/>
    <p:sldId id="468" r:id="rId33"/>
    <p:sldId id="466" r:id="rId34"/>
    <p:sldId id="469" r:id="rId35"/>
    <p:sldId id="470" r:id="rId36"/>
    <p:sldId id="471" r:id="rId37"/>
  </p:sldIdLst>
  <p:sldSz cx="9144000" cy="5143500" type="screen16x9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6"/>
    <a:srgbClr val="000050"/>
    <a:srgbClr val="006699"/>
    <a:srgbClr val="993366"/>
    <a:srgbClr val="000000"/>
    <a:srgbClr val="5F5F5F"/>
    <a:srgbClr val="777777"/>
    <a:srgbClr val="00808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9317" autoAdjust="0"/>
  </p:normalViewPr>
  <p:slideViewPr>
    <p:cSldViewPr snapToGrid="0">
      <p:cViewPr varScale="1">
        <p:scale>
          <a:sx n="134" d="100"/>
          <a:sy n="134" d="100"/>
        </p:scale>
        <p:origin x="870" y="120"/>
      </p:cViewPr>
      <p:guideLst>
        <p:guide orient="horz" pos="312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23454" y="8896730"/>
            <a:ext cx="415527" cy="305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8" tIns="45295" rIns="92208" bIns="45295" anchor="ctr">
            <a:spAutoFit/>
          </a:bodyPr>
          <a:lstStyle/>
          <a:p>
            <a:pPr algn="r" defTabSz="932183"/>
            <a:fld id="{9246DEC2-B2BA-47D9-9562-347FCF1F1BC6}" type="slidenum">
              <a:rPr lang="en-US" sz="1400">
                <a:effectLst/>
              </a:rPr>
              <a:pPr algn="r" defTabSz="932183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896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937" y="4415872"/>
            <a:ext cx="5140527" cy="4183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8" tIns="45295" rIns="92208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9100" y="703263"/>
            <a:ext cx="6172200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23454" y="8896730"/>
            <a:ext cx="415527" cy="305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8" tIns="45295" rIns="92208" bIns="45295" anchor="ctr">
            <a:spAutoFit/>
          </a:bodyPr>
          <a:lstStyle/>
          <a:p>
            <a:pPr algn="r" defTabSz="932183"/>
            <a:fld id="{77C4EAF1-2602-4D9E-8C1A-4F64E0ABD10D}" type="slidenum">
              <a:rPr lang="en-US" sz="1400">
                <a:effectLst/>
              </a:rPr>
              <a:pPr algn="r" defTabSz="932183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4342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72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1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0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1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82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7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4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56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96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09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7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9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7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6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7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2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95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7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4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3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1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9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1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9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9100" y="703263"/>
            <a:ext cx="6172200" cy="347345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9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48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9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9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DEC0B4-8E2F-4993-B373-18272A92C1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8702F6-2A6F-4BDF-9080-23D1ABF88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187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6667E-F150-48EC-8071-2E412474D1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345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85900"/>
            <a:ext cx="8229600" cy="291465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6DC4BA1D-4F90-4ABA-A76D-69A1BA5E1E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3DCE2EA-1862-4BE9-8EA7-7151F953A0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59190CE-B187-44EE-BB4F-DE8B9630536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292"/>
            <a:ext cx="7772400" cy="6107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7388" y="828675"/>
            <a:ext cx="7886700" cy="348257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48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49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49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DEC0B4-8E2F-4993-B373-18272A92C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05625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3FE9D929-5C65-4218-ACEF-9FB7E9C720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46450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1515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AE97DC2-F23A-4436-90E9-49254AD2AC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2543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05625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BB92D1AA-F153-454A-8D96-BE4F3FFC88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525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8C2635-4D62-4FF5-8E18-FABD367A6C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6450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93420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588791F5-B661-4E5F-BAFE-872D121BF7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7847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37147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7705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F3BE1295-E465-4F1C-8F89-D992C98B6B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8571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85BF61-D684-4EBB-823C-68500967B0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9471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D1FCE8-3D89-495C-8FE3-5DD539521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0937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F8EF13-B3E1-4883-BCAF-E5A653A427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4948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8702F6-2A6F-4BDF-9080-23D1ABF889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1879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6667E-F150-48EC-8071-2E412474D1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3455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85900"/>
            <a:ext cx="8229600" cy="291465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6DC4BA1D-4F90-4ABA-A76D-69A1BA5E1E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3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3DCE2EA-1862-4BE9-8EA7-7151F953A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5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59190CE-B187-44EE-BB4F-DE8B96305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97DC2-F23A-4436-90E9-49254AD2AC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254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92D1AA-F153-454A-8D96-BE4F3FFC88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525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8791F5-B661-4E5F-BAFE-872D121BF7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784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23850"/>
            <a:ext cx="8229600" cy="4191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7705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F3BE1295-E465-4F1C-8F89-D992C98B6B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857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3420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B085BF61-D684-4EBB-823C-68500967B0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947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D1FCE8-3D89-495C-8FE3-5DD5395219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093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F8EF13-B3E1-4883-BCAF-E5A653A427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494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FE9D929-5C65-4218-ACEF-9FB7E9C7200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0"/>
            <a:ext cx="9144000" cy="409575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FE9D929-5C65-4218-ACEF-9FB7E9C720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0"/>
            <a:ext cx="9144000" cy="409575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0" y="1428750"/>
            <a:ext cx="6019800" cy="16573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Probability Concepts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381249" y="3086100"/>
            <a:ext cx="67627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kern="1200" dirty="0">
                <a:solidFill>
                  <a:schemeClr val="tx1"/>
                </a:solidFill>
                <a:effectLst/>
              </a:rPr>
              <a:t>(Part 3):</a:t>
            </a:r>
          </a:p>
          <a:p>
            <a:r>
              <a:rPr lang="en-US" sz="2800" b="1" kern="1200" dirty="0">
                <a:solidFill>
                  <a:schemeClr val="tx1"/>
                </a:solidFill>
                <a:effectLst/>
              </a:rPr>
              <a:t>JPT Tables &amp; Story/Scenario Problems</a:t>
            </a:r>
            <a:endParaRPr lang="en-US" sz="3200" kern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437946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10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096000" cy="495300"/>
          </a:xfrm>
        </p:spPr>
        <p:txBody>
          <a:bodyPr/>
          <a:lstStyle/>
          <a:p>
            <a:r>
              <a:rPr lang="en-US" sz="3600" u="sng" dirty="0"/>
              <a:t>Scenario 1 (Part 2) Solutions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33400" y="896938"/>
            <a:ext cx="8477250" cy="4070350"/>
          </a:xfrm>
          <a:prstGeom prst="rect">
            <a:avLst/>
          </a:prstGeom>
          <a:solidFill>
            <a:schemeClr val="bg1"/>
          </a:solidFill>
          <a:ln w="9525">
            <a:solidFill>
              <a:srgbClr val="06565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kumimoji="1" lang="en-US" dirty="0">
                <a:effectLst/>
                <a:latin typeface="+mj-lt"/>
                <a:cs typeface="Arial" pitchFamily="34" charset="0"/>
              </a:rPr>
              <a:t>A bagel shop in Boca reviewed its operations and determined the following:  80% of customers arrive in the morning. 50% of customers arrive in the morning and “Eat In” at the restaurant. 12% of the customers arrive in the afternoon and order food “To Go.”  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endParaRPr kumimoji="1" lang="en-US" dirty="0"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Font typeface="Arial" charset="0"/>
              <a:buChar char="•"/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You will quickly realize that we cannot answer the questions with the information we found.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Font typeface="Arial" charset="0"/>
              <a:buChar char="•"/>
            </a:pPr>
            <a:endParaRPr kumimoji="1" lang="en-US" dirty="0"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Font typeface="Arial" charset="0"/>
              <a:buChar char="•"/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Therefore, we have to create a JPT table since we are missing information to answer our questions.</a:t>
            </a:r>
          </a:p>
        </p:txBody>
      </p:sp>
    </p:spTree>
    <p:extLst>
      <p:ext uri="{BB962C8B-B14F-4D97-AF65-F5344CB8AC3E}">
        <p14:creationId xmlns:p14="http://schemas.microsoft.com/office/powerpoint/2010/main" val="58633279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11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096000" cy="495300"/>
          </a:xfrm>
        </p:spPr>
        <p:txBody>
          <a:bodyPr/>
          <a:lstStyle/>
          <a:p>
            <a:r>
              <a:rPr lang="en-US" sz="3600" u="sng" dirty="0"/>
              <a:t>Scenario 1 (Part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3"/>
              <p:cNvSpPr>
                <a:spLocks noChangeArrowheads="1"/>
              </p:cNvSpPr>
              <p:nvPr/>
            </p:nvSpPr>
            <p:spPr bwMode="auto">
              <a:xfrm>
                <a:off x="533400" y="896938"/>
                <a:ext cx="8477250" cy="4070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P(Morning) = 0.80                  Plug probabilities into table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b="0" i="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i="1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Morning</m:t>
                        </m:r>
                        <m:r>
                          <a:rPr kumimoji="1" lang="en-US" b="0" i="0" smtClean="0">
                            <a:effectLst/>
                            <a:latin typeface="Cambria Math" charset="0"/>
                            <a:cs typeface="Arial" pitchFamily="34" charset="0"/>
                          </a:rPr>
                          <m:t> ∩</m:t>
                        </m:r>
                        <m: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Eat</m:t>
                        </m:r>
                        <m: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In</m:t>
                        </m:r>
                      </m:e>
                    </m:d>
                    <m:r>
                      <a:rPr kumimoji="1" lang="en-US" b="0" i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=0.</m:t>
                    </m:r>
                    <m:r>
                      <a:rPr kumimoji="1" lang="en-US" b="0" i="0" smtClean="0">
                        <a:effectLst/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50</m:t>
                    </m:r>
                  </m:oMath>
                </a14:m>
                <a:endParaRPr kumimoji="1" lang="en-US" dirty="0">
                  <a:effectLst/>
                  <a:latin typeface="+mj-lt"/>
                  <a:cs typeface="Arial" pitchFamily="34" charset="0"/>
                </a:endParaRPr>
              </a:p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b="0" i="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i="1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Afternoon</m:t>
                        </m:r>
                        <m:r>
                          <a:rPr kumimoji="1" lang="en-US" b="0" smtClean="0">
                            <a:effectLst/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kumimoji="1" lang="en-US" b="0" i="0" smtClean="0">
                            <a:effectLst/>
                            <a:latin typeface="Cambria Math" charset="0"/>
                            <a:cs typeface="Arial" pitchFamily="34" charset="0"/>
                          </a:rPr>
                          <m:t>∩</m:t>
                        </m:r>
                        <m: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To</m:t>
                        </m:r>
                        <m: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Go</m:t>
                        </m:r>
                      </m:e>
                    </m:d>
                    <m:r>
                      <a:rPr kumimoji="1" lang="en-US" b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kumimoji="1" lang="en-US" b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b="0" i="0" smtClean="0">
                        <a:effectLst/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12</m:t>
                    </m:r>
                  </m:oMath>
                </a14:m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896938"/>
                <a:ext cx="8477250" cy="4070350"/>
              </a:xfrm>
              <a:prstGeom prst="rect">
                <a:avLst/>
              </a:prstGeom>
              <a:blipFill>
                <a:blip r:embed="rId3"/>
                <a:stretch>
                  <a:fillRect l="-790" t="-746"/>
                </a:stretch>
              </a:blip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515589"/>
              </p:ext>
            </p:extLst>
          </p:nvPr>
        </p:nvGraphicFramePr>
        <p:xfrm>
          <a:off x="762000" y="2393950"/>
          <a:ext cx="6807200" cy="1914524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2387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12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096000" cy="495300"/>
          </a:xfrm>
        </p:spPr>
        <p:txBody>
          <a:bodyPr/>
          <a:lstStyle/>
          <a:p>
            <a:r>
              <a:rPr lang="en-US" sz="3600" u="sng" dirty="0"/>
              <a:t>Scenario 1 (Part 3)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3"/>
              <p:cNvSpPr>
                <a:spLocks noChangeArrowheads="1"/>
              </p:cNvSpPr>
              <p:nvPr/>
            </p:nvSpPr>
            <p:spPr bwMode="auto">
              <a:xfrm>
                <a:off x="533400" y="896938"/>
                <a:ext cx="8477250" cy="4070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P(Morning) = 0.80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b="0" i="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b="0" i="1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Morning</m:t>
                        </m:r>
                        <m:r>
                          <a:rPr kumimoji="1" lang="en-US" b="0" i="0" smtClean="0">
                            <a:effectLst/>
                            <a:latin typeface="Cambria Math" charset="0"/>
                            <a:cs typeface="Arial" pitchFamily="34" charset="0"/>
                          </a:rPr>
                          <m:t> ∩</m:t>
                        </m:r>
                        <m: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Eat</m:t>
                        </m:r>
                        <m: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In</m:t>
                        </m:r>
                      </m:e>
                    </m:d>
                    <m:r>
                      <a:rPr kumimoji="1" lang="en-US" b="0" i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=0.</m:t>
                    </m:r>
                    <m:r>
                      <a:rPr kumimoji="1" lang="en-US" b="0" i="0" smtClean="0">
                        <a:effectLst/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50</m:t>
                    </m:r>
                  </m:oMath>
                </a14:m>
                <a:endParaRPr kumimoji="1" lang="en-US" dirty="0">
                  <a:effectLst/>
                  <a:latin typeface="+mj-lt"/>
                  <a:cs typeface="Arial" pitchFamily="34" charset="0"/>
                </a:endParaRPr>
              </a:p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i="1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Afternoon</m:t>
                        </m:r>
                        <m:r>
                          <a:rPr kumimoji="1" lang="en-US" i="0">
                            <a:effectLst/>
                            <a:latin typeface="Cambria Math" charset="0"/>
                            <a:cs typeface="Arial" pitchFamily="34" charset="0"/>
                          </a:rPr>
                          <m:t> ∩ 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To</m:t>
                        </m:r>
                        <m: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Go</m:t>
                        </m:r>
                      </m:e>
                    </m:d>
                    <m:r>
                      <a:rPr kumimoji="1" lang="en-US" i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0.</m:t>
                    </m:r>
                    <m:r>
                      <a:rPr kumimoji="1" lang="en-US" b="0" i="0" smtClean="0">
                        <a:effectLst/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12</m:t>
                    </m:r>
                  </m:oMath>
                </a14:m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896938"/>
                <a:ext cx="8477250" cy="4070350"/>
              </a:xfrm>
              <a:prstGeom prst="rect">
                <a:avLst/>
              </a:prstGeom>
              <a:blipFill>
                <a:blip r:embed="rId3"/>
                <a:stretch>
                  <a:fillRect l="-790" t="-746"/>
                </a:stretch>
              </a:blip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430792"/>
              </p:ext>
            </p:extLst>
          </p:nvPr>
        </p:nvGraphicFramePr>
        <p:xfrm>
          <a:off x="825500" y="2482850"/>
          <a:ext cx="6807200" cy="1914524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Eat In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r>
                        <a:rPr lang="en-US" dirty="0"/>
                        <a:t>Morning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r>
                        <a:rPr lang="en-US" dirty="0"/>
                        <a:t>Afternoon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051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03198" y="807244"/>
            <a:ext cx="8623301" cy="4160044"/>
          </a:xfrm>
          <a:prstGeom prst="rect">
            <a:avLst/>
          </a:prstGeom>
          <a:solidFill>
            <a:schemeClr val="bg1"/>
          </a:solidFill>
          <a:ln w="9525">
            <a:solidFill>
              <a:srgbClr val="06565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1. P(“Morning” and “Eat In”) = ?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kumimoji="1" lang="en-US" dirty="0"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2. P(“Morning” or “Eat In”) = ?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kumimoji="1" lang="en-US" sz="3200" dirty="0"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3. P(“Afternoon” or “To Go”) = ?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kumimoji="1" lang="en-US" sz="3200" dirty="0"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sz="2400" dirty="0">
                <a:effectLst/>
                <a:latin typeface="Arial" pitchFamily="34" charset="0"/>
                <a:cs typeface="Arial" pitchFamily="34" charset="0"/>
              </a:rPr>
              <a:t>4. </a:t>
            </a: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Of the “Morning” customers, what is the probability they order “To Go?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kumimoji="1" lang="en-US" sz="3200" dirty="0"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5. Are “To Go” and “Morning” independent?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endParaRPr kumimoji="1" lang="en-US" sz="32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13</a:t>
            </a:fld>
            <a:endParaRPr lang="en-US" dirty="0">
              <a:effectLst/>
            </a:endParaRPr>
          </a:p>
        </p:txBody>
      </p:sp>
      <p:graphicFrame>
        <p:nvGraphicFramePr>
          <p:cNvPr id="3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882231"/>
              </p:ext>
            </p:extLst>
          </p:nvPr>
        </p:nvGraphicFramePr>
        <p:xfrm>
          <a:off x="5626100" y="285750"/>
          <a:ext cx="3200399" cy="1249680"/>
        </p:xfrm>
        <a:graphic>
          <a:graphicData uri="http://schemas.openxmlformats.org/drawingml/2006/table">
            <a:tbl>
              <a:tblPr/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dirty="0"/>
                        <a:t>Eat In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Morning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Afternoon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248400" cy="495300"/>
          </a:xfrm>
        </p:spPr>
        <p:txBody>
          <a:bodyPr/>
          <a:lstStyle/>
          <a:p>
            <a:r>
              <a:rPr lang="en-US" sz="3600" u="sng" dirty="0"/>
              <a:t>Scenario 1: (Part 4)</a:t>
            </a:r>
          </a:p>
        </p:txBody>
      </p:sp>
    </p:spTree>
    <p:extLst>
      <p:ext uri="{BB962C8B-B14F-4D97-AF65-F5344CB8AC3E}">
        <p14:creationId xmlns:p14="http://schemas.microsoft.com/office/powerpoint/2010/main" val="10966183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3"/>
              <p:cNvSpPr>
                <a:spLocks noChangeArrowheads="1"/>
              </p:cNvSpPr>
              <p:nvPr/>
            </p:nvSpPr>
            <p:spPr bwMode="auto">
              <a:xfrm>
                <a:off x="203198" y="807244"/>
                <a:ext cx="8807452" cy="4336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1. P(Morning and Eat In) = </a:t>
                </a:r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0.50</a:t>
                </a: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endParaRPr kumimoji="1" lang="en-US" sz="2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2. P(Morning or Eat In)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000" b="0" i="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sz="2000" b="0" i="1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sz="2000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Morning</m:t>
                        </m:r>
                      </m:e>
                    </m:d>
                    <m:r>
                      <a:rPr kumimoji="1" lang="en-US" sz="2000" b="0" i="0" smtClean="0">
                        <a:effectLst/>
                        <a:latin typeface="Cambria Math" charset="0"/>
                        <a:cs typeface="Arial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sz="2000" b="0" i="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sz="2000" b="0" i="1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sz="2000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Eat</m:t>
                        </m:r>
                        <m:r>
                          <a:rPr kumimoji="1" lang="en-US" sz="2000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sz="2000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In</m:t>
                        </m:r>
                      </m:e>
                    </m:d>
                    <m:r>
                      <a:rPr kumimoji="1" lang="en-US" sz="2000" b="0" i="0" smtClean="0">
                        <a:effectLst/>
                        <a:latin typeface="Cambria Math" charset="0"/>
                        <a:cs typeface="Arial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sz="2000" b="0" i="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2000" b="0" i="0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20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Morning</m:t>
                    </m:r>
                    <m:r>
                      <a:rPr kumimoji="1" lang="en-US" sz="2000" b="0" i="0" smtClean="0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m:rPr>
                        <m:sty m:val="p"/>
                      </m:rPr>
                      <a:rPr kumimoji="1" lang="en-US" sz="20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Eat</m:t>
                    </m:r>
                    <m:r>
                      <a:rPr kumimoji="1" lang="en-US" sz="20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20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In</m:t>
                    </m:r>
                    <m:r>
                      <a:rPr kumimoji="1" lang="en-US" sz="2000" b="0" i="0" smtClean="0">
                        <a:effectLst/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endParaRPr kumimoji="1" lang="en-US" sz="20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  </a:t>
                </a:r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0.88</a:t>
                </a: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=        0.80     +    0.58     -            0.50</a:t>
                </a: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endParaRPr kumimoji="1" lang="en-US" sz="7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3. </a:t>
                </a: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P(Afternoon or To Go)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i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sz="1800" i="1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sz="1800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Afternoon</m:t>
                        </m:r>
                      </m:e>
                    </m:d>
                    <m:r>
                      <a:rPr kumimoji="1" lang="en-US" sz="1800" i="0">
                        <a:effectLst/>
                        <a:latin typeface="Cambria Math" charset="0"/>
                        <a:cs typeface="Arial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sz="1800" i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sz="1800" i="1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sz="1800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To</m:t>
                        </m:r>
                        <m:r>
                          <a:rPr kumimoji="1" lang="en-US" sz="1800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sz="1800" b="0" i="0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Go</m:t>
                        </m:r>
                      </m:e>
                    </m:d>
                    <m:r>
                      <a:rPr kumimoji="1" lang="en-US" sz="1800" i="0">
                        <a:effectLst/>
                        <a:latin typeface="Cambria Math" charset="0"/>
                        <a:cs typeface="Arial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sz="1800" i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i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Afternoon</m:t>
                    </m:r>
                    <m:r>
                      <a:rPr kumimoji="1" lang="en-US" sz="1800" i="0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To</m:t>
                    </m:r>
                    <m: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Go</m:t>
                    </m:r>
                    <m:r>
                      <a:rPr kumimoji="1" lang="en-US" sz="1800" i="0">
                        <a:effectLst/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 </a:t>
                </a:r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0.50 </a:t>
                </a: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=        0.20     +    0.42    -             0.12</a:t>
                </a:r>
                <a:endParaRPr kumimoji="1" lang="en-US" sz="2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4. Of the Morning customers, what is the probability they order To Go?</a:t>
                </a:r>
              </a:p>
              <a:p>
                <a:pPr lvl="1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P(To Go | Morning)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To</m:t>
                    </m:r>
                    <m:r>
                      <a:rPr kumimoji="1" lang="en-US" sz="20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Go</m:t>
                    </m:r>
                    <m: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Morning</m:t>
                    </m:r>
                    <m:r>
                      <a:rPr kumimoji="1" lang="en-US" sz="2000" b="0" i="0" u="sng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kumimoji="1" lang="en-US" sz="2000" u="sng" dirty="0">
                    <a:effectLst/>
                    <a:latin typeface="Arial" pitchFamily="34" charset="0"/>
                    <a:cs typeface="Arial" pitchFamily="34" charset="0"/>
                  </a:rPr>
                  <a:t>0.30</a:t>
                </a:r>
              </a:p>
              <a:p>
                <a:pPr lvl="1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  </a:t>
                </a:r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0.375 </a:t>
                </a: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    P(Morning)            0.80    </a:t>
                </a: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5. Are To Go &amp; Morning independent? </a:t>
                </a:r>
              </a:p>
              <a:p>
                <a:pPr marL="800100" lvl="1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No, because P(To Go x Morning)  </a:t>
                </a:r>
                <a14:m>
                  <m:oMath xmlns:m="http://schemas.openxmlformats.org/officeDocument/2006/math">
                    <m:r>
                      <a:rPr kumimoji="1" lang="en-US" sz="200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 P(To </a:t>
                </a:r>
                <a:r>
                  <a:rPr kumimoji="1" lang="en-US" sz="2000" u="sng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Go </a:t>
                </a:r>
                <a14:m>
                  <m:oMath xmlns:m="http://schemas.openxmlformats.org/officeDocument/2006/math">
                    <m:r>
                      <a:rPr kumimoji="1" lang="en-US" sz="2000" u="sng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</m:oMath>
                </a14:m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 Morning)</a:t>
                </a:r>
              </a:p>
              <a:p>
                <a:pPr lvl="1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                      .42 x .80          </a:t>
                </a:r>
                <a14:m>
                  <m:oMath xmlns:m="http://schemas.openxmlformats.org/officeDocument/2006/math">
                    <m:r>
                      <a:rPr kumimoji="1" lang="en-US" sz="2000" i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0.30</a:t>
                </a:r>
              </a:p>
              <a:p>
                <a:pPr lvl="1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			          .336</a:t>
                </a:r>
                <a14:m>
                  <m:oMath xmlns:m="http://schemas.openxmlformats.org/officeDocument/2006/math">
                    <m:r>
                      <a:rPr kumimoji="1" lang="en-US" sz="2000" b="0" i="0" smtClean="0">
                        <a:effectLst/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           </m:t>
                    </m:r>
                    <m:r>
                      <a:rPr kumimoji="1" lang="en-US" sz="200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0.30     </a:t>
                </a:r>
              </a:p>
            </p:txBody>
          </p:sp>
        </mc:Choice>
        <mc:Fallback xmlns="">
          <p:sp>
            <p:nvSpPr>
              <p:cNvPr id="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198" y="807244"/>
                <a:ext cx="8807452" cy="4336256"/>
              </a:xfrm>
              <a:prstGeom prst="rect">
                <a:avLst/>
              </a:prstGeom>
              <a:blipFill>
                <a:blip r:embed="rId3"/>
                <a:stretch>
                  <a:fillRect l="-553" t="-4062"/>
                </a:stretch>
              </a:blip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14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248400" cy="495300"/>
          </a:xfrm>
        </p:spPr>
        <p:txBody>
          <a:bodyPr/>
          <a:lstStyle/>
          <a:p>
            <a:r>
              <a:rPr lang="en-US" sz="3600" u="sng" dirty="0"/>
              <a:t>Scenario 1: </a:t>
            </a:r>
            <a:r>
              <a:rPr lang="en-US" sz="2400" u="sng" dirty="0"/>
              <a:t>(Part 4) Solutions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41583"/>
              </p:ext>
            </p:extLst>
          </p:nvPr>
        </p:nvGraphicFramePr>
        <p:xfrm>
          <a:off x="5669280" y="144754"/>
          <a:ext cx="3186479" cy="1249680"/>
        </p:xfrm>
        <a:graphic>
          <a:graphicData uri="http://schemas.openxmlformats.org/drawingml/2006/table">
            <a:tbl>
              <a:tblPr/>
              <a:tblGrid>
                <a:gridCol w="986290">
                  <a:extLst>
                    <a:ext uri="{9D8B030D-6E8A-4147-A177-3AD203B41FA5}">
                      <a16:colId xmlns:a16="http://schemas.microsoft.com/office/drawing/2014/main" val="1236661884"/>
                    </a:ext>
                  </a:extLst>
                </a:gridCol>
                <a:gridCol w="758686">
                  <a:extLst>
                    <a:ext uri="{9D8B030D-6E8A-4147-A177-3AD203B41FA5}">
                      <a16:colId xmlns:a16="http://schemas.microsoft.com/office/drawing/2014/main" val="1257231353"/>
                    </a:ext>
                  </a:extLst>
                </a:gridCol>
                <a:gridCol w="758686">
                  <a:extLst>
                    <a:ext uri="{9D8B030D-6E8A-4147-A177-3AD203B41FA5}">
                      <a16:colId xmlns:a16="http://schemas.microsoft.com/office/drawing/2014/main" val="2588082002"/>
                    </a:ext>
                  </a:extLst>
                </a:gridCol>
                <a:gridCol w="682817">
                  <a:extLst>
                    <a:ext uri="{9D8B030D-6E8A-4147-A177-3AD203B41FA5}">
                      <a16:colId xmlns:a16="http://schemas.microsoft.com/office/drawing/2014/main" val="507581303"/>
                    </a:ext>
                  </a:extLst>
                </a:gridCol>
              </a:tblGrid>
              <a:tr h="30147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dirty="0"/>
                        <a:t>Eat In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72217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r>
                        <a:rPr lang="en-US" sz="1600" dirty="0"/>
                        <a:t>Morning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96907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r>
                        <a:rPr lang="en-US" sz="1400" dirty="0"/>
                        <a:t>Afternoon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89166"/>
                  </a:ext>
                </a:extLst>
              </a:tr>
              <a:tr h="31111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2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8896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15</a:t>
            </a:fld>
            <a:endParaRPr lang="en-US" dirty="0"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647700"/>
            <a:ext cx="862965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A local car dealership buys and sells cars, but it makes most of it’s revenue from warranty purchases &amp; servicing. The probability a customer will purchase a warranty is 20%.  60% of customer’s return to the dealership for servicing. If a customer has a warranty, the probability of returning for servicing is 80%.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endParaRPr kumimoji="1" lang="en-US" sz="800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Using the information above, answer the questions below: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1. P(Service and Warranty) =?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2. P(Warranty or Service) =?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3. If a customer returns for service what is the probability they have an extended warranty? 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4. Of the customers with no warranty what is the probability they return for service?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Are Warranty &amp; Service Independent? 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endParaRPr kumimoji="1" lang="en-US" sz="2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09550"/>
            <a:ext cx="6096000" cy="495300"/>
          </a:xfrm>
        </p:spPr>
        <p:txBody>
          <a:bodyPr/>
          <a:lstStyle/>
          <a:p>
            <a:r>
              <a:rPr lang="en-US" u="sng" dirty="0"/>
              <a:t>Scenario 2: </a:t>
            </a:r>
          </a:p>
        </p:txBody>
      </p:sp>
    </p:spTree>
    <p:extLst>
      <p:ext uri="{BB962C8B-B14F-4D97-AF65-F5344CB8AC3E}">
        <p14:creationId xmlns:p14="http://schemas.microsoft.com/office/powerpoint/2010/main" val="528760485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16</a:t>
            </a:fld>
            <a:endParaRPr lang="en-US" dirty="0"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819150"/>
            <a:ext cx="86296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A local car dealership buys and sells cars, but it makes most of it’s revenue from warranty purchases &amp; servicing. The probability a customer will purchase a warranty is 20%.  60% of customer’s return to the dealership for servicing. If a customer has a warranty, the probability of returning for servicing is 80%.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endParaRPr kumimoji="1" lang="en-US" sz="2000" dirty="0"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Font typeface="Arial" charset="0"/>
              <a:buChar char="•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Determine events &amp; put sentences in symbol form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096000" cy="495300"/>
          </a:xfrm>
        </p:spPr>
        <p:txBody>
          <a:bodyPr/>
          <a:lstStyle/>
          <a:p>
            <a:r>
              <a:rPr lang="en-US" sz="3600" u="sng" dirty="0"/>
              <a:t>Scenario 2: Part 1 </a:t>
            </a:r>
          </a:p>
        </p:txBody>
      </p:sp>
    </p:spTree>
    <p:extLst>
      <p:ext uri="{BB962C8B-B14F-4D97-AF65-F5344CB8AC3E}">
        <p14:creationId xmlns:p14="http://schemas.microsoft.com/office/powerpoint/2010/main" val="64816208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17</a:t>
            </a:fld>
            <a:endParaRPr lang="en-US" dirty="0">
              <a:effectLst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819150"/>
            <a:ext cx="86296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A local car dealership buys and sells cars, but it makes most of it’s revenue from warranty purchases &amp; servicing. The probability a customer will purchase a warranty is 20%.  60% of customer’s return to the dealership for servicing. If a customer has a warranty, the probability of returning for servicing is 80%.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endParaRPr kumimoji="1" lang="en-US" sz="2000" dirty="0"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Font typeface="Arial" charset="0"/>
              <a:buChar char="•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Determine events &amp; put sentences in symbol form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2: Part 1 (Solution) 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533400" y="3159859"/>
            <a:ext cx="2423042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(Warranty) = 0.20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2956442" y="3159859"/>
            <a:ext cx="23267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(Service) = 0.60</a:t>
            </a:r>
          </a:p>
        </p:txBody>
      </p:sp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5283200" y="3159859"/>
            <a:ext cx="35459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 | Warranty) = 0.80</a:t>
            </a:r>
          </a:p>
        </p:txBody>
      </p:sp>
    </p:spTree>
    <p:extLst>
      <p:ext uri="{BB962C8B-B14F-4D97-AF65-F5344CB8AC3E}">
        <p14:creationId xmlns:p14="http://schemas.microsoft.com/office/powerpoint/2010/main" val="21367225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18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2: Part 2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228600" y="822513"/>
            <a:ext cx="2423042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(Warranty) = 0.20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2651642" y="822513"/>
            <a:ext cx="23267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(Service) = 0.60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4978400" y="822513"/>
            <a:ext cx="35459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 | Warranty) = 0.80</a:t>
            </a:r>
          </a:p>
        </p:txBody>
      </p:sp>
      <p:graphicFrame>
        <p:nvGraphicFramePr>
          <p:cNvPr id="12" name="Group 48"/>
          <p:cNvGraphicFramePr>
            <a:graphicFrameLocks/>
          </p:cNvGraphicFramePr>
          <p:nvPr/>
        </p:nvGraphicFramePr>
        <p:xfrm>
          <a:off x="533400" y="1937638"/>
          <a:ext cx="5818188" cy="1571624"/>
        </p:xfrm>
        <a:graphic>
          <a:graphicData uri="http://schemas.openxmlformats.org/drawingml/2006/table">
            <a:tbl>
              <a:tblPr/>
              <a:tblGrid>
                <a:gridCol w="198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83417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19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2: Part 2 (Solution)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228600" y="822513"/>
            <a:ext cx="2423042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(Warranty) = 0.20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2651642" y="822513"/>
            <a:ext cx="23267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(Service) = 0.60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4978400" y="822513"/>
            <a:ext cx="35459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 | Warranty) = 0.80</a:t>
            </a:r>
          </a:p>
        </p:txBody>
      </p:sp>
      <p:graphicFrame>
        <p:nvGraphicFramePr>
          <p:cNvPr id="12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972388"/>
              </p:ext>
            </p:extLst>
          </p:nvPr>
        </p:nvGraphicFramePr>
        <p:xfrm>
          <a:off x="533400" y="1937638"/>
          <a:ext cx="5818188" cy="1571624"/>
        </p:xfrm>
        <a:graphic>
          <a:graphicData uri="http://schemas.openxmlformats.org/drawingml/2006/table">
            <a:tbl>
              <a:tblPr/>
              <a:tblGrid>
                <a:gridCol w="198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Service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Service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Warranty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Warranty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2697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3"/>
              <p:cNvSpPr>
                <a:spLocks noChangeArrowheads="1"/>
              </p:cNvSpPr>
              <p:nvPr/>
            </p:nvSpPr>
            <p:spPr bwMode="auto">
              <a:xfrm>
                <a:off x="304800" y="931068"/>
                <a:ext cx="8705850" cy="36933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457200" indent="-457200" algn="l">
                  <a:spcBef>
                    <a:spcPct val="20000"/>
                  </a:spcBef>
                  <a:buClr>
                    <a:schemeClr val="bg2"/>
                  </a:buClr>
                  <a:buFont typeface="+mj-lt"/>
                  <a:buAutoNum type="arabicPeriod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Read scenario &amp; determine what your 2 sets of events are</a:t>
                </a:r>
              </a:p>
              <a:p>
                <a:pPr marL="914400" lvl="1" indent="-4572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Example: (A , Not A) &amp; (B , Not B)</a:t>
                </a:r>
              </a:p>
              <a:p>
                <a:pPr marL="457200" indent="-457200" algn="l">
                  <a:spcBef>
                    <a:spcPct val="20000"/>
                  </a:spcBef>
                  <a:buClr>
                    <a:schemeClr val="bg2"/>
                  </a:buClr>
                  <a:buFont typeface="+mj-lt"/>
                  <a:buAutoNum type="arabicPeriod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Go thru each sentence, determine how many events are occur in that sentence, &amp; then convert sentence into symbol form </a:t>
                </a:r>
              </a:p>
              <a:p>
                <a:pPr marL="914400" lvl="1" indent="-4572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Example: P(A), P (A | B </a:t>
                </a:r>
                <a:r>
                  <a:rPr kumimoji="1" lang="en-US" dirty="0">
                    <a:effectLst/>
                    <a:latin typeface="+mn-lt"/>
                    <a:cs typeface="Arial" pitchFamily="34" charset="0"/>
                  </a:rPr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P</m:t>
                    </m:r>
                    <m:d>
                      <m:dPr>
                        <m:ctrlPr>
                          <a:rPr kumimoji="1" lang="en-US" b="0" i="1" smtClean="0">
                            <a:effectLst/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charset="0"/>
                            <a:ea typeface="Arial" charset="0"/>
                            <a:cs typeface="Arial" charset="0"/>
                          </a:rPr>
                          <m:t>A</m:t>
                        </m:r>
                        <m:r>
                          <a:rPr kumimoji="1" lang="en-US" b="0" i="0" smtClean="0">
                            <a:effectLst/>
                            <a:latin typeface="Cambria Math" charset="0"/>
                            <a:ea typeface="Arial" charset="0"/>
                            <a:cs typeface="Arial" charset="0"/>
                          </a:rPr>
                          <m:t> ∩</m:t>
                        </m:r>
                        <m:r>
                          <m:rPr>
                            <m:sty m:val="p"/>
                          </m:rPr>
                          <a:rPr kumimoji="1" lang="en-US" b="0" i="0" smtClean="0">
                            <a:effectLst/>
                            <a:latin typeface="Cambria Math" charset="0"/>
                            <a:ea typeface="Arial" charset="0"/>
                            <a:cs typeface="Arial" charset="0"/>
                          </a:rPr>
                          <m:t>B</m:t>
                        </m:r>
                      </m:e>
                    </m:d>
                    <m: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or</m:t>
                    </m:r>
                    <m: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P</m:t>
                    </m:r>
                    <m: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A</m:t>
                    </m:r>
                    <m: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 ∪</m:t>
                    </m:r>
                    <m:r>
                      <m:rPr>
                        <m:sty m:val="p"/>
                      </m:rP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B</m:t>
                    </m:r>
                    <m:r>
                      <a:rPr kumimoji="1" lang="en-US" b="0" i="0" smtClean="0">
                        <a:effectLst/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endParaRPr kumimoji="1" lang="en-US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 marL="914400" lvl="1" indent="-457200" algn="l">
                  <a:spcBef>
                    <a:spcPct val="20000"/>
                  </a:spcBef>
                  <a:buClr>
                    <a:schemeClr val="bg2"/>
                  </a:buClr>
                  <a:buFont typeface="+mj-lt"/>
                  <a:buAutoNum type="arabicPeriod"/>
                </a:pPr>
                <a:r>
                  <a:rPr kumimoji="1" lang="en-US" dirty="0">
                    <a:effectLst/>
                    <a:latin typeface="Arial" charset="0"/>
                    <a:ea typeface="Arial" charset="0"/>
                    <a:cs typeface="Arial" charset="0"/>
                  </a:rPr>
                  <a:t>If only one event is present in sentence, you will more than likely have a marginal probability [Example: P(A), P(B), </a:t>
                </a:r>
                <a:r>
                  <a:rPr kumimoji="1" lang="en-US" dirty="0" err="1">
                    <a:effectLst/>
                    <a:latin typeface="Arial" charset="0"/>
                    <a:ea typeface="Arial" charset="0"/>
                    <a:cs typeface="Arial" charset="0"/>
                  </a:rPr>
                  <a:t>etc</a:t>
                </a:r>
                <a:r>
                  <a:rPr kumimoji="1" lang="en-US" dirty="0">
                    <a:effectLst/>
                    <a:latin typeface="Arial" charset="0"/>
                    <a:ea typeface="Arial" charset="0"/>
                    <a:cs typeface="Arial" charset="0"/>
                  </a:rPr>
                  <a:t>)</a:t>
                </a:r>
              </a:p>
              <a:p>
                <a:pPr marL="914400" lvl="1" indent="-457200" algn="l">
                  <a:spcBef>
                    <a:spcPct val="20000"/>
                  </a:spcBef>
                  <a:buClr>
                    <a:schemeClr val="bg2"/>
                  </a:buClr>
                  <a:buFont typeface="+mj-lt"/>
                  <a:buAutoNum type="arabicPeriod"/>
                </a:pPr>
                <a:r>
                  <a:rPr kumimoji="1" lang="en-US" dirty="0">
                    <a:effectLst/>
                    <a:latin typeface="Arial" charset="0"/>
                    <a:ea typeface="Arial" charset="0"/>
                    <a:cs typeface="Arial" charset="0"/>
                  </a:rPr>
                  <a:t>If more than one event occurs, you must look for key words to determine which type of probability form to use</a:t>
                </a:r>
              </a:p>
              <a:p>
                <a:pPr marL="457200" indent="-457200" algn="l">
                  <a:spcBef>
                    <a:spcPct val="20000"/>
                  </a:spcBef>
                  <a:buClr>
                    <a:schemeClr val="bg2"/>
                  </a:buClr>
                  <a:buFont typeface="+mj-lt"/>
                  <a:buAutoNum type="arabicPeriod"/>
                </a:pPr>
                <a:endParaRPr kumimoji="1" lang="en-US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 marL="457200" indent="-457200" algn="l">
                  <a:spcBef>
                    <a:spcPct val="20000"/>
                  </a:spcBef>
                  <a:buClr>
                    <a:schemeClr val="bg2"/>
                  </a:buClr>
                  <a:buFont typeface="+mj-lt"/>
                  <a:buAutoNum type="arabicPeriod"/>
                </a:pPr>
                <a:endParaRPr kumimoji="1" lang="en-US" dirty="0"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31068"/>
                <a:ext cx="870585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699" t="-822" r="-1259"/>
                </a:stretch>
              </a:blip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477250" cy="495300"/>
          </a:xfrm>
        </p:spPr>
        <p:txBody>
          <a:bodyPr/>
          <a:lstStyle/>
          <a:p>
            <a:r>
              <a:rPr lang="en-US" sz="3600" u="sng" dirty="0"/>
              <a:t>How to Solve </a:t>
            </a:r>
            <a:r>
              <a:rPr lang="en-US" sz="3600" u="sng"/>
              <a:t>a Story/Scenario Problem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513945881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20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2: Part 3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204" y="2069843"/>
            <a:ext cx="887150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1. P(Service and Warranty) =?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kumimoji="1" lang="en-US" sz="2000" dirty="0">
              <a:effectLst/>
              <a:latin typeface="Arial" pitchFamily="34" charset="0"/>
              <a:cs typeface="Arial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2. P(Warranty or Service) =?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kumimoji="1" lang="en-US" sz="2000" dirty="0">
              <a:effectLst/>
              <a:latin typeface="Arial" pitchFamily="34" charset="0"/>
              <a:cs typeface="Arial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3. If a customer returns for service what is the probability they have an extended warranty? 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228600" y="822513"/>
            <a:ext cx="2423042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(Warranty) = 0.20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228600" y="1225391"/>
            <a:ext cx="23267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(Service) = 0.60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228600" y="1614195"/>
            <a:ext cx="35459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 | Warranty) = 0.80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05637"/>
              </p:ext>
            </p:extLst>
          </p:nvPr>
        </p:nvGraphicFramePr>
        <p:xfrm>
          <a:off x="4443984" y="399650"/>
          <a:ext cx="4535729" cy="1371600"/>
        </p:xfrm>
        <a:graphic>
          <a:graphicData uri="http://schemas.openxmlformats.org/drawingml/2006/table">
            <a:tbl>
              <a:tblPr/>
              <a:tblGrid>
                <a:gridCol w="1550687">
                  <a:extLst>
                    <a:ext uri="{9D8B030D-6E8A-4147-A177-3AD203B41FA5}">
                      <a16:colId xmlns:a16="http://schemas.microsoft.com/office/drawing/2014/main" val="3175139476"/>
                    </a:ext>
                  </a:extLst>
                </a:gridCol>
                <a:gridCol w="991345">
                  <a:extLst>
                    <a:ext uri="{9D8B030D-6E8A-4147-A177-3AD203B41FA5}">
                      <a16:colId xmlns:a16="http://schemas.microsoft.com/office/drawing/2014/main" val="2922128622"/>
                    </a:ext>
                  </a:extLst>
                </a:gridCol>
                <a:gridCol w="1324051">
                  <a:extLst>
                    <a:ext uri="{9D8B030D-6E8A-4147-A177-3AD203B41FA5}">
                      <a16:colId xmlns:a16="http://schemas.microsoft.com/office/drawing/2014/main" val="4186708505"/>
                    </a:ext>
                  </a:extLst>
                </a:gridCol>
                <a:gridCol w="669646">
                  <a:extLst>
                    <a:ext uri="{9D8B030D-6E8A-4147-A177-3AD203B41FA5}">
                      <a16:colId xmlns:a16="http://schemas.microsoft.com/office/drawing/2014/main" val="439283486"/>
                    </a:ext>
                  </a:extLst>
                </a:gridCol>
              </a:tblGrid>
              <a:tr h="304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Service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Service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4254"/>
                  </a:ext>
                </a:extLst>
              </a:tr>
              <a:tr h="304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Warranty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8081"/>
                  </a:ext>
                </a:extLst>
              </a:tr>
              <a:tr h="304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Warranty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427224"/>
                  </a:ext>
                </a:extLst>
              </a:tr>
              <a:tr h="265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25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46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21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2: Part 3</a:t>
            </a:r>
          </a:p>
        </p:txBody>
      </p:sp>
      <p:graphicFrame>
        <p:nvGraphicFramePr>
          <p:cNvPr id="12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298197"/>
              </p:ext>
            </p:extLst>
          </p:nvPr>
        </p:nvGraphicFramePr>
        <p:xfrm>
          <a:off x="4318000" y="285750"/>
          <a:ext cx="4692650" cy="1521618"/>
        </p:xfrm>
        <a:graphic>
          <a:graphicData uri="http://schemas.openxmlformats.org/drawingml/2006/table">
            <a:tbl>
              <a:tblPr/>
              <a:tblGrid>
                <a:gridCol w="160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Service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Service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Warranty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Warranty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807368"/>
            <a:ext cx="88773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4. Of the customers with no warranty what is the probability they return for service?</a:t>
            </a:r>
          </a:p>
          <a:p>
            <a:pPr lvl="1" algn="l">
              <a:spcBef>
                <a:spcPct val="20000"/>
              </a:spcBef>
              <a:buClr>
                <a:schemeClr val="bg2"/>
              </a:buClr>
            </a:pPr>
            <a:endParaRPr kumimoji="1" lang="en-US" sz="2000" dirty="0">
              <a:effectLst/>
              <a:latin typeface="Arial" pitchFamily="34" charset="0"/>
              <a:cs typeface="Arial" pitchFamily="34" charset="0"/>
            </a:endParaRPr>
          </a:p>
          <a:p>
            <a:pPr lvl="1" algn="l">
              <a:spcBef>
                <a:spcPct val="20000"/>
              </a:spcBef>
              <a:buClr>
                <a:schemeClr val="bg2"/>
              </a:buClr>
            </a:pPr>
            <a:endParaRPr kumimoji="1" lang="en-US" sz="2000" dirty="0">
              <a:effectLst/>
              <a:latin typeface="Arial" pitchFamily="34" charset="0"/>
              <a:cs typeface="Arial" pitchFamily="34" charset="0"/>
            </a:endParaRPr>
          </a:p>
          <a:p>
            <a:pPr lvl="1" algn="l">
              <a:spcBef>
                <a:spcPct val="20000"/>
              </a:spcBef>
              <a:buClr>
                <a:schemeClr val="bg2"/>
              </a:buClr>
            </a:pPr>
            <a:endParaRPr kumimoji="1" lang="en-US" sz="2000" dirty="0">
              <a:effectLst/>
              <a:latin typeface="Arial" pitchFamily="34" charset="0"/>
              <a:cs typeface="Arial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2000" dirty="0">
                <a:effectLst/>
                <a:latin typeface="Arial" pitchFamily="34" charset="0"/>
                <a:cs typeface="Arial" pitchFamily="34" charset="0"/>
              </a:rPr>
              <a:t>5. Are Warranty &amp; Service Independent? </a:t>
            </a:r>
          </a:p>
        </p:txBody>
      </p:sp>
    </p:spTree>
    <p:extLst>
      <p:ext uri="{BB962C8B-B14F-4D97-AF65-F5344CB8AC3E}">
        <p14:creationId xmlns:p14="http://schemas.microsoft.com/office/powerpoint/2010/main" val="1046495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22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2: Part 3 (Solution)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222623"/>
                <a:ext cx="8915400" cy="4161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1. P(Service and Warranty) = ?</a:t>
                </a:r>
              </a:p>
              <a:p>
                <a:pPr lvl="3"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P(Service | Warranty)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Service</m:t>
                    </m:r>
                    <m: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Warranty</m:t>
                    </m:r>
                    <m:r>
                      <a:rPr kumimoji="1" lang="en-US" sz="2000" b="0" i="0" u="sng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?</a:t>
                </a:r>
              </a:p>
              <a:p>
                <a:pPr lvl="3"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0.80                           P(Warranty) 0.20</a:t>
                </a:r>
              </a:p>
              <a:p>
                <a:pPr lvl="3" algn="l">
                  <a:spcBef>
                    <a:spcPct val="20000"/>
                  </a:spcBef>
                  <a:buClr>
                    <a:schemeClr val="bg2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000" i="0" u="sng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2000" i="0" u="sng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2000" i="0" u="sng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Service</m:t>
                    </m:r>
                    <m:r>
                      <a:rPr kumimoji="1" lang="en-US" sz="2000" i="0" u="sng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m:rPr>
                        <m:sty m:val="p"/>
                      </m:rPr>
                      <a:rPr kumimoji="1" lang="en-US" sz="2000" i="0" u="sng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Warranty</m:t>
                    </m:r>
                    <m:r>
                      <a:rPr kumimoji="1" lang="en-US" sz="2000" i="0" u="sng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 = 0.16</a:t>
                </a:r>
              </a:p>
              <a:p>
                <a:pPr marL="742950" lvl="1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900" dirty="0">
                    <a:effectLst/>
                    <a:latin typeface="Arial" pitchFamily="34" charset="0"/>
                    <a:cs typeface="Arial" pitchFamily="34" charset="0"/>
                  </a:rPr>
                  <a:t>2. P(Warranty or Service) = P(Warranty) + P(Service)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900" b="0" i="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900" b="0" i="0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900" b="0" i="0" smtClean="0">
                        <a:effectLst/>
                        <a:latin typeface="Cambria Math" charset="0"/>
                        <a:cs typeface="Arial" pitchFamily="34" charset="0"/>
                      </a:rPr>
                      <m:t>Warranty</m:t>
                    </m:r>
                    <m:r>
                      <a:rPr kumimoji="1" lang="en-US" sz="1900" b="0" i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900" b="0" i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Service</m:t>
                    </m:r>
                  </m:oMath>
                </a14:m>
                <a:r>
                  <a:rPr kumimoji="1" lang="en-US" sz="1900" dirty="0">
                    <a:effectLst/>
                    <a:latin typeface="Arial" pitchFamily="34" charset="0"/>
                    <a:cs typeface="Arial" pitchFamily="34" charset="0"/>
                  </a:rPr>
                  <a:t>) 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     </a:t>
                </a:r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0.64 </a:t>
                </a: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   =    0.20         +      0.60    -                0.16                     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3. If a customer returns for service what is the probability they have an extended warranty? </a:t>
                </a:r>
              </a:p>
              <a:p>
                <a:pPr lvl="1"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P( Warranty | Service)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000" i="0" u="sng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2000" i="0" u="sng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Warranty</m:t>
                    </m:r>
                    <m:r>
                      <a:rPr kumimoji="1" lang="en-US" sz="2000" i="0" u="sng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Service</m:t>
                    </m:r>
                    <m:r>
                      <a:rPr kumimoji="1" lang="en-US" sz="2000" i="0" u="sng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kumimoji="1" lang="en-US" sz="2000" u="sng" dirty="0">
                    <a:effectLst/>
                    <a:latin typeface="Arial" pitchFamily="34" charset="0"/>
                    <a:cs typeface="Arial" pitchFamily="34" charset="0"/>
                  </a:rPr>
                  <a:t>0.16</a:t>
                </a:r>
              </a:p>
              <a:p>
                <a:pPr lvl="1"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</a:t>
                </a:r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0.2667 </a:t>
                </a: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        P(Service)              0.60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endParaRPr kumimoji="1" lang="en-US" sz="2000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22623"/>
                <a:ext cx="8915400" cy="4161139"/>
              </a:xfrm>
              <a:prstGeom prst="rect">
                <a:avLst/>
              </a:prstGeom>
              <a:blipFill>
                <a:blip r:embed="rId3"/>
                <a:stretch>
                  <a:fillRect l="-616" t="-733" r="-5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228600" y="822513"/>
            <a:ext cx="2423042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(Warranty) = 0.20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2651642" y="822513"/>
            <a:ext cx="23267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(Service) = 0.60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4978400" y="822513"/>
            <a:ext cx="3545958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 (Service | Warranty) = 0.80</a:t>
            </a:r>
          </a:p>
        </p:txBody>
      </p:sp>
    </p:spTree>
    <p:extLst>
      <p:ext uri="{BB962C8B-B14F-4D97-AF65-F5344CB8AC3E}">
        <p14:creationId xmlns:p14="http://schemas.microsoft.com/office/powerpoint/2010/main" val="14811435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23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971550"/>
          </a:xfrm>
        </p:spPr>
        <p:txBody>
          <a:bodyPr/>
          <a:lstStyle/>
          <a:p>
            <a:r>
              <a:rPr lang="en-US" sz="3600" u="sng" dirty="0"/>
              <a:t>Scenario 2: Part 3</a:t>
            </a:r>
            <a:br>
              <a:rPr lang="en-US" sz="3600" u="sng" dirty="0"/>
            </a:br>
            <a:r>
              <a:rPr lang="en-US" sz="3600" u="sng" dirty="0"/>
              <a:t>(Solution)</a:t>
            </a:r>
          </a:p>
        </p:txBody>
      </p:sp>
      <p:graphicFrame>
        <p:nvGraphicFramePr>
          <p:cNvPr id="12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758741"/>
              </p:ext>
            </p:extLst>
          </p:nvPr>
        </p:nvGraphicFramePr>
        <p:xfrm>
          <a:off x="4318000" y="285750"/>
          <a:ext cx="4692650" cy="1521618"/>
        </p:xfrm>
        <a:graphic>
          <a:graphicData uri="http://schemas.openxmlformats.org/drawingml/2006/table">
            <a:tbl>
              <a:tblPr/>
              <a:tblGrid>
                <a:gridCol w="160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Service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Service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Warranty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 Warranty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1807368"/>
                <a:ext cx="8877300" cy="320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4. Of the customers with no warranty what is the probability they return for service?</a:t>
                </a:r>
              </a:p>
              <a:p>
                <a:pPr lvl="1"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P( Service | No Warranty)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2000" u="sng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2000" u="sng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Service</m:t>
                    </m:r>
                    <m:r>
                      <a:rPr kumimoji="1" lang="en-US" sz="2000" u="sng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No</m:t>
                    </m:r>
                    <m:r>
                      <a:rPr kumimoji="1" lang="en-US" sz="2000" b="0" i="0" u="sng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2000" b="0" i="0" u="sng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Warranty</m:t>
                    </m:r>
                    <m:r>
                      <a:rPr kumimoji="1" lang="en-US" sz="2000" u="sng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kumimoji="1" lang="en-US" sz="2000" u="sng" dirty="0">
                    <a:effectLst/>
                    <a:latin typeface="Arial" pitchFamily="34" charset="0"/>
                    <a:cs typeface="Arial" pitchFamily="34" charset="0"/>
                  </a:rPr>
                  <a:t>0.44</a:t>
                </a:r>
              </a:p>
              <a:p>
                <a:pPr lvl="1"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</a:t>
                </a:r>
                <a:r>
                  <a:rPr kumimoji="1" lang="en-US" sz="20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0.55 </a:t>
                </a: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                           P(No Warranty)               0.80</a:t>
                </a:r>
              </a:p>
              <a:p>
                <a:pPr lvl="1" algn="l">
                  <a:spcBef>
                    <a:spcPct val="20000"/>
                  </a:spcBef>
                  <a:buClr>
                    <a:schemeClr val="bg2"/>
                  </a:buClr>
                </a:pPr>
                <a:endParaRPr kumimoji="1" lang="en-US" sz="20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5. Are Warranty &amp; Service Independent? </a:t>
                </a:r>
              </a:p>
              <a:p>
                <a:pPr marL="800100" lvl="1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P(Warranty | Service) = 0.2667  (Refer to solution for #3)</a:t>
                </a:r>
              </a:p>
              <a:p>
                <a:pPr marL="800100" lvl="1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No, because P(Warranty | Service)  </a:t>
                </a:r>
                <a14:m>
                  <m:oMath xmlns:m="http://schemas.openxmlformats.org/officeDocument/2006/math">
                    <m:r>
                      <a:rPr kumimoji="1" lang="en-US" i="1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kumimoji="1" lang="en-US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 P(Warranty)</a:t>
                </a:r>
              </a:p>
              <a:p>
                <a:pPr lvl="1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                                        0.2667        </a:t>
                </a:r>
                <a14:m>
                  <m:oMath xmlns:m="http://schemas.openxmlformats.org/officeDocument/2006/math">
                    <m:r>
                      <a:rPr kumimoji="1" lang="en-US" b="0" i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    </m:t>
                    </m:r>
                    <m:r>
                      <a:rPr kumimoji="1" lang="en-US" i="1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       0.20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7368"/>
                <a:ext cx="8877300" cy="3200876"/>
              </a:xfrm>
              <a:prstGeom prst="rect">
                <a:avLst/>
              </a:prstGeom>
              <a:blipFill>
                <a:blip r:embed="rId3"/>
                <a:stretch>
                  <a:fillRect l="-618" t="-760" r="-137" b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479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24</a:t>
            </a:fld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105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charset="0"/>
                <a:ea typeface="Times New Roman" charset="0"/>
              </a:rPr>
              <a:t>Three managers, Alex, Briana, and Charles work at a local restaurant. When closing, Alex closes the store 20% of the time, Briana closes the store 30% of the time, &amp; Charles closes the store the remainder of the time. Occasionally, they forget to turn off the light to the storefront sign after work. When Alex closes, there is a 20% chance the storefront sign light is left on. If Briana closes, the chances the storefront light is left on is 40%. Lastly, given that Charles closes, there is a 60% chance that the storefront light is left on.</a:t>
            </a:r>
            <a:endParaRPr lang="en-US" sz="1800" b="1" dirty="0">
              <a:effectLst/>
              <a:latin typeface="Arial" charset="0"/>
              <a:ea typeface="Times New Roman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charset="0"/>
              <a:ea typeface="Times New Roman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charset="0"/>
                <a:ea typeface="Times New Roman" charset="0"/>
              </a:rPr>
              <a:t>If the district manager notices the storefront light was left on last night, what is the probability that Charles was the one who closed the store?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</a:t>
            </a:r>
          </a:p>
        </p:txBody>
      </p:sp>
    </p:spTree>
    <p:extLst>
      <p:ext uri="{BB962C8B-B14F-4D97-AF65-F5344CB8AC3E}">
        <p14:creationId xmlns:p14="http://schemas.microsoft.com/office/powerpoint/2010/main" val="623981752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25</a:t>
            </a:fld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105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charset="0"/>
                <a:ea typeface="Times New Roman" charset="0"/>
              </a:rPr>
              <a:t>Three managers, Alex, Briana, and Charles work at a local restaurant. When closing, Alex closes the store 20% of the time, Briana closes the store 30% of the time, &amp; Charles closes the store the remainder of the time. Occasionally, they forget to turn off the light to the storefront sign after work. When Alex closes, there is a 20% chance the storefront sign light is left on. If Briana closes, the chances the storefront light is left on is 40%. Lastly, given that Charles closes, there is a 60% chance that the storefront light is left on.</a:t>
            </a:r>
            <a:endParaRPr lang="en-US" sz="1800" b="1" dirty="0">
              <a:effectLst/>
              <a:latin typeface="Arial" charset="0"/>
              <a:ea typeface="Times New Roman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charset="0"/>
              <a:ea typeface="Times New Roman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charset="0"/>
                <a:ea typeface="Times New Roman" charset="0"/>
              </a:rPr>
              <a:t>If the district manager notices the storefront light was left on last night, what is the probability that Charles was the one who closed the store?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1</a:t>
            </a:r>
          </a:p>
        </p:txBody>
      </p:sp>
    </p:spTree>
    <p:extLst>
      <p:ext uri="{BB962C8B-B14F-4D97-AF65-F5344CB8AC3E}">
        <p14:creationId xmlns:p14="http://schemas.microsoft.com/office/powerpoint/2010/main" val="125671525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26</a:t>
            </a:fld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1050"/>
            <a:ext cx="914400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charset="0"/>
                <a:ea typeface="Times New Roman" charset="0"/>
              </a:rPr>
              <a:t>Three managers, Alex, Briana, and Charles work at a local restaurant. When closing, Alex closes the store 20% of the time, Briana closes the store 30% of the time, &amp; Charles closes the store the remainder of the time. Occasionally, they forget to turn off the light to the storefront sign after work. When Alex closes, there is a 20% chance the storefront sign light is left on. If Briana closes, the chances the storefront light is left on is 40%. Lastly, given that Charles closes, there is a 60% chance that the storefront light is left on.</a:t>
            </a:r>
            <a:endParaRPr lang="en-US" sz="1800" b="1" dirty="0">
              <a:effectLst/>
              <a:latin typeface="Arial" charset="0"/>
              <a:ea typeface="Times New Roman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charset="0"/>
              <a:ea typeface="Times New Roman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P(Alex) = 0.20, P(Briana) = 0.30, P(Charles) = 1 - (0.20+0.30) = 0.50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Alex) = 0.20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Briana)  = 0.40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Charles) = 0.60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800" b="1" dirty="0">
              <a:effectLst/>
              <a:latin typeface="Arial" charset="0"/>
              <a:ea typeface="Times New Roman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1(Solutions)</a:t>
            </a:r>
          </a:p>
        </p:txBody>
      </p:sp>
    </p:spTree>
    <p:extLst>
      <p:ext uri="{BB962C8B-B14F-4D97-AF65-F5344CB8AC3E}">
        <p14:creationId xmlns:p14="http://schemas.microsoft.com/office/powerpoint/2010/main" val="51815035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27</a:t>
            </a:fld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1050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P(Alex) = 0.20, P(Briana) = 0.30, P(Charles) = 0.50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Alex) = 0.20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Briana)  = 0.40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Charles) = 0.60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kumimoji="1" lang="en-US" sz="1800" dirty="0">
              <a:effectLst/>
              <a:latin typeface="Arial" pitchFamily="34" charset="0"/>
              <a:cs typeface="Arial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charset="0"/>
                <a:ea typeface="Times New Roman" charset="0"/>
              </a:rPr>
              <a:t>If the district manager notices the storefront light was left on last night, what is the probability that Charles was the one who closed the store?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charset="0"/>
              <a:ea typeface="Times New Roman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kumimoji="1" lang="en-US" sz="1800" dirty="0">
              <a:effectLst/>
              <a:latin typeface="Arial" pitchFamily="34" charset="0"/>
              <a:cs typeface="Arial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800" b="1" dirty="0">
              <a:effectLst/>
              <a:latin typeface="Arial" charset="0"/>
              <a:ea typeface="Times New Roman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2</a:t>
            </a:r>
          </a:p>
        </p:txBody>
      </p:sp>
    </p:spTree>
    <p:extLst>
      <p:ext uri="{BB962C8B-B14F-4D97-AF65-F5344CB8AC3E}">
        <p14:creationId xmlns:p14="http://schemas.microsoft.com/office/powerpoint/2010/main" val="1637348237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28</a:t>
            </a:fld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1050"/>
            <a:ext cx="914400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P(Alex) = 0.20, P(Briana) = 0.30, P(Charles) = 0.50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Alex) = 0.20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Briana)  = 0.40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Charles) = 0.60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kumimoji="1" lang="en-US" sz="1800" dirty="0">
              <a:effectLst/>
              <a:latin typeface="Arial" pitchFamily="34" charset="0"/>
              <a:cs typeface="Arial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lang="en-US" sz="1800" dirty="0">
                <a:effectLst/>
                <a:latin typeface="Arial" charset="0"/>
                <a:ea typeface="Times New Roman" charset="0"/>
              </a:rPr>
              <a:t>If the district manager notices the storefront light was left on last night, what is the probability that Charles was the one who closed the store?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lang="en-US" sz="1800" dirty="0">
              <a:effectLst/>
              <a:latin typeface="Arial" charset="0"/>
              <a:ea typeface="Times New Roman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P(Charles| Light on) = ? 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lang="en-US" sz="1800" dirty="0">
              <a:effectLst/>
              <a:latin typeface="Arial" charset="0"/>
              <a:ea typeface="Times New Roman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kumimoji="1" lang="en-US" sz="1800" dirty="0">
              <a:effectLst/>
              <a:latin typeface="Arial" pitchFamily="34" charset="0"/>
              <a:cs typeface="Arial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800" b="1" dirty="0">
              <a:effectLst/>
              <a:latin typeface="Arial" charset="0"/>
              <a:ea typeface="Times New Roman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2 (Solutions)</a:t>
            </a:r>
          </a:p>
        </p:txBody>
      </p:sp>
    </p:spTree>
    <p:extLst>
      <p:ext uri="{BB962C8B-B14F-4D97-AF65-F5344CB8AC3E}">
        <p14:creationId xmlns:p14="http://schemas.microsoft.com/office/powerpoint/2010/main" val="1721712547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29</a:t>
            </a:fld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81050"/>
            <a:ext cx="91440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P(Alex) = 0.20, P(Briana) = 0.30, P(Charles) = 0.50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Alex) = 0.20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Briana)  = 0.40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Light on | Charles) = 0.60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kumimoji="1" lang="en-US" sz="1800" dirty="0">
              <a:effectLst/>
              <a:latin typeface="Arial" pitchFamily="34" charset="0"/>
              <a:cs typeface="Arial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P( Charles | Light on) = ? </a:t>
            </a: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lang="en-US" sz="1800" dirty="0">
              <a:effectLst/>
              <a:latin typeface="Arial" charset="0"/>
              <a:ea typeface="Times New Roman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bg2"/>
              </a:buClr>
              <a:buFont typeface="Arial"/>
              <a:buChar char="•"/>
            </a:pPr>
            <a:endParaRPr kumimoji="1" lang="en-US" sz="1800" dirty="0">
              <a:effectLst/>
              <a:latin typeface="Arial" pitchFamily="34" charset="0"/>
              <a:cs typeface="Arial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1800" b="1" dirty="0">
              <a:effectLst/>
              <a:latin typeface="Arial" charset="0"/>
              <a:ea typeface="Times New Roman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3</a:t>
            </a:r>
          </a:p>
        </p:txBody>
      </p:sp>
    </p:spTree>
    <p:extLst>
      <p:ext uri="{BB962C8B-B14F-4D97-AF65-F5344CB8AC3E}">
        <p14:creationId xmlns:p14="http://schemas.microsoft.com/office/powerpoint/2010/main" val="74072917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3"/>
              <p:cNvSpPr>
                <a:spLocks noChangeArrowheads="1"/>
              </p:cNvSpPr>
              <p:nvPr/>
            </p:nvSpPr>
            <p:spPr bwMode="auto">
              <a:xfrm>
                <a:off x="304800" y="931068"/>
                <a:ext cx="8705850" cy="36933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b="1" dirty="0">
                    <a:effectLst/>
                    <a:latin typeface="Arial" pitchFamily="34" charset="0"/>
                    <a:cs typeface="Arial" pitchFamily="34" charset="0"/>
                  </a:rPr>
                  <a:t>Some Common Keywords: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Joint Probability: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effectLst/>
                        <a:latin typeface="Cambria Math" charset="0"/>
                        <a:cs typeface="Arial" pitchFamily="34" charset="0"/>
                      </a:rPr>
                      <m:t>𝑃</m:t>
                    </m:r>
                    <m:r>
                      <a:rPr kumimoji="1" lang="en-US" b="0" i="1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a:rPr kumimoji="1" lang="en-US" b="0" i="1" smtClean="0">
                        <a:effectLst/>
                        <a:latin typeface="Cambria Math" charset="0"/>
                        <a:cs typeface="Arial" pitchFamily="34" charset="0"/>
                      </a:rPr>
                      <m:t>𝐴</m:t>
                    </m:r>
                    <m:r>
                      <a:rPr kumimoji="1" lang="en-US" b="0" i="1" smtClean="0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a:rPr kumimoji="1"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kumimoji="1" lang="en-US" b="0" i="1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800100" lvl="1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“and”,  “both”, “as well as”, “neither nor” 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Union Probability: P(A U B)</a:t>
                </a:r>
              </a:p>
              <a:p>
                <a:pPr marL="800100" lvl="1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“or” , “either or”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Conditional Probability : P(A | B)</a:t>
                </a:r>
              </a:p>
              <a:p>
                <a:pPr marL="800100" lvl="1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Arial" pitchFamily="34" charset="0"/>
                    <a:cs typeface="Arial" pitchFamily="34" charset="0"/>
                  </a:rPr>
                  <a:t>“if”, “given”, “knowing”, “when”, “of”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endParaRPr kumimoji="1" lang="en-US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 marL="457200" indent="-457200" algn="l">
                  <a:spcBef>
                    <a:spcPct val="20000"/>
                  </a:spcBef>
                  <a:buClr>
                    <a:schemeClr val="bg2"/>
                  </a:buClr>
                  <a:buFont typeface="+mj-lt"/>
                  <a:buAutoNum type="arabicPeriod"/>
                </a:pPr>
                <a:endParaRPr kumimoji="1" lang="en-US" dirty="0">
                  <a:effectLst/>
                  <a:latin typeface="Arial" charset="0"/>
                  <a:ea typeface="Arial" charset="0"/>
                  <a:cs typeface="Arial" charset="0"/>
                </a:endParaRPr>
              </a:p>
              <a:p>
                <a:pPr marL="457200" indent="-457200" algn="l">
                  <a:spcBef>
                    <a:spcPct val="20000"/>
                  </a:spcBef>
                  <a:buClr>
                    <a:schemeClr val="bg2"/>
                  </a:buClr>
                  <a:buFont typeface="+mj-lt"/>
                  <a:buAutoNum type="arabicPeriod"/>
                </a:pPr>
                <a:endParaRPr kumimoji="1" lang="en-US" dirty="0">
                  <a:effectLst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31068"/>
                <a:ext cx="870585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839" t="-822"/>
                </a:stretch>
              </a:blip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477250" cy="495300"/>
          </a:xfrm>
        </p:spPr>
        <p:txBody>
          <a:bodyPr/>
          <a:lstStyle/>
          <a:p>
            <a:r>
              <a:rPr lang="en-US" sz="3600" u="sng" dirty="0"/>
              <a:t>How to Solve </a:t>
            </a:r>
            <a:r>
              <a:rPr lang="en-US" sz="3600" u="sng"/>
              <a:t>a Story/Scenario Problem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627403813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30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781050"/>
                <a:ext cx="91440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P(Alex) = 0.20, P(Briana) = 0.30, P(Charles) = 0.50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 Light on | Alex) = 0.20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 Light on | Briana)  = 0.40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 Light on | Charles) = 0.60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 Charles | Light on) = ? 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 Charles | Light on)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Charles</m:t>
                    </m:r>
                    <m:r>
                      <a:rPr kumimoji="1" lang="en-US" sz="1800" b="0" i="0" u="sng" smtClean="0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b="0" i="0" u="sng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sz="1800" u="sng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                                        P(Light on)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lang="en-US" sz="1800" dirty="0">
                  <a:effectLst/>
                  <a:latin typeface="Arial" charset="0"/>
                  <a:ea typeface="Times New Roman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marR="0" indent="-285750" algn="l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US" sz="1800" b="1" dirty="0">
                  <a:effectLst/>
                  <a:latin typeface="Arial" charset="0"/>
                  <a:ea typeface="Times New Roman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1050"/>
                <a:ext cx="9144000" cy="3970318"/>
              </a:xfrm>
              <a:prstGeom prst="rect">
                <a:avLst/>
              </a:prstGeom>
              <a:blipFill>
                <a:blip r:embed="rId3"/>
                <a:stretch>
                  <a:fillRect l="-400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3 (Solutions)</a:t>
            </a:r>
          </a:p>
        </p:txBody>
      </p:sp>
    </p:spTree>
    <p:extLst>
      <p:ext uri="{BB962C8B-B14F-4D97-AF65-F5344CB8AC3E}">
        <p14:creationId xmlns:p14="http://schemas.microsoft.com/office/powerpoint/2010/main" val="60001117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31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781050"/>
                <a:ext cx="91440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P(Alex) = 0.20, P(Briana) = 0.30, P(Charles) = 0.50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Alex</m:t>
                    </m:r>
                    <m:r>
                      <a:rPr kumimoji="1" lang="en-US" sz="180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= 0.04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Briana</m:t>
                    </m:r>
                    <m:r>
                      <a:rPr kumimoji="1" lang="en-US" sz="180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= 0.12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Charles</m:t>
                    </m:r>
                    <m: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= 0.30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P(Charles | Light on)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Charles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u="sng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sz="1800" u="sng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                                        P(Light on)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lang="en-US" sz="1800" dirty="0">
                  <a:effectLst/>
                  <a:latin typeface="Arial" charset="0"/>
                  <a:ea typeface="Times New Roman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marR="0" indent="-285750" algn="l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US" sz="1800" b="1" dirty="0">
                  <a:effectLst/>
                  <a:latin typeface="Arial" charset="0"/>
                  <a:ea typeface="Times New Roman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1050"/>
                <a:ext cx="9144000" cy="3970318"/>
              </a:xfrm>
              <a:prstGeom prst="rect">
                <a:avLst/>
              </a:prstGeom>
              <a:blipFill>
                <a:blip r:embed="rId3"/>
                <a:stretch>
                  <a:fillRect l="-400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4</a:t>
            </a:r>
          </a:p>
        </p:txBody>
      </p:sp>
      <p:graphicFrame>
        <p:nvGraphicFramePr>
          <p:cNvPr id="5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481951"/>
              </p:ext>
            </p:extLst>
          </p:nvPr>
        </p:nvGraphicFramePr>
        <p:xfrm>
          <a:off x="3152852" y="1181101"/>
          <a:ext cx="5559347" cy="1507644"/>
        </p:xfrm>
        <a:graphic>
          <a:graphicData uri="http://schemas.openxmlformats.org/drawingml/2006/table">
            <a:tbl>
              <a:tblPr/>
              <a:tblGrid>
                <a:gridCol w="145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21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32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781050"/>
                <a:ext cx="9144000" cy="4635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P(Alex) = 0.20, P(Briana) = 0.30, P(Charles) = 0.50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 Light on | Alex)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sz="1800" i="1" u="sng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sz="1800" b="0" i="0" u="sng" smtClean="0">
                            <a:effectLst/>
                            <a:latin typeface="Cambria Math" charset="0"/>
                            <a:cs typeface="Arial" pitchFamily="34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kumimoji="1" lang="en-US" sz="1800" b="0" i="0" u="sng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ight</m:t>
                        </m:r>
                        <m:r>
                          <a:rPr kumimoji="1" lang="en-US" sz="1800" b="0" i="0" u="sng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sz="1800" b="0" i="0" u="sng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on</m:t>
                        </m:r>
                        <m:r>
                          <a:rPr kumimoji="1" lang="en-US" sz="1800" u="sng">
                            <a:effectLst/>
                            <a:latin typeface="Cambria Math" charset="0"/>
                            <a:cs typeface="Arial" pitchFamily="34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kumimoji="1" lang="en-US" sz="1800" b="0" i="0" u="sng" smtClean="0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Alex</m:t>
                        </m:r>
                      </m:e>
                    </m:d>
                    <m:r>
                      <a:rPr kumimoji="1" lang="en-US" sz="1800" b="0" i="1" u="sng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?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              0.20                    P(Alex)  0.20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14:m>
                  <m:oMath xmlns:m="http://schemas.openxmlformats.org/officeDocument/2006/math">
                    <m:r>
                      <a:rPr kumimoji="1" lang="en-US" sz="1800" b="0" i="0" smtClean="0">
                        <a:effectLst/>
                        <a:latin typeface="Cambria Math" charset="0"/>
                        <a:cs typeface="Arial" pitchFamily="34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  <a:cs typeface="Arial" pitchFamily="34" charset="0"/>
                      </a:rPr>
                      <m:t>Alex</m:t>
                    </m:r>
                    <m:r>
                      <a:rPr kumimoji="1" lang="en-US" sz="180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 = 0.04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 Light on | Briana)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Briana</m:t>
                    </m:r>
                    <m:r>
                      <a:rPr kumimoji="1" lang="en-US" sz="1800" u="sng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?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              0.40                   P(Briana)  0.30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14:m>
                  <m:oMath xmlns:m="http://schemas.openxmlformats.org/officeDocument/2006/math">
                    <m:r>
                      <a:rPr kumimoji="1" lang="en-US" sz="1800">
                        <a:effectLst/>
                        <a:latin typeface="Cambria Math" charset="0"/>
                        <a:cs typeface="Arial" pitchFamily="34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  <a:cs typeface="Arial" pitchFamily="34" charset="0"/>
                      </a:rPr>
                      <m:t>Briana</m:t>
                    </m:r>
                    <m:r>
                      <a:rPr kumimoji="1" lang="en-US" sz="180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 = 0.12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 Light on | Charles)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Charles</m:t>
                    </m:r>
                    <m:r>
                      <a:rPr kumimoji="1" lang="en-US" sz="1800" u="sng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?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              0.60                   P(Charles)  0.50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14:m>
                  <m:oMath xmlns:m="http://schemas.openxmlformats.org/officeDocument/2006/math">
                    <m:r>
                      <a:rPr kumimoji="1" lang="en-US" sz="1800">
                        <a:effectLst/>
                        <a:latin typeface="Cambria Math" charset="0"/>
                        <a:cs typeface="Arial" pitchFamily="34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panose="02040503050406030204" pitchFamily="18" charset="0"/>
                        <a:cs typeface="Arial" pitchFamily="34" charset="0"/>
                      </a:rPr>
                      <m:t>Charles</m:t>
                    </m:r>
                    <m:r>
                      <a:rPr kumimoji="1" lang="en-US" sz="1800">
                        <a:effectLst>
                          <a:glow rad="228600">
                            <a:srgbClr val="FFFF00">
                              <a:alpha val="40000"/>
                            </a:srgbClr>
                          </a:glo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 = 0.30</a:t>
                </a:r>
                <a:endParaRPr lang="en-US" sz="1800" dirty="0">
                  <a:effectLst>
                    <a:glow rad="228600">
                      <a:srgbClr val="FFFF00">
                        <a:alpha val="40000"/>
                      </a:srgbClr>
                    </a:glow>
                  </a:effectLst>
                  <a:latin typeface="Arial" charset="0"/>
                  <a:ea typeface="Times New Roman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marR="0" indent="-285750" algn="l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US" sz="1800" b="1" dirty="0">
                  <a:effectLst/>
                  <a:latin typeface="Arial" charset="0"/>
                  <a:ea typeface="Times New Roman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1050"/>
                <a:ext cx="9144000" cy="4635115"/>
              </a:xfrm>
              <a:prstGeom prst="rect">
                <a:avLst/>
              </a:prstGeom>
              <a:blipFill>
                <a:blip r:embed="rId3"/>
                <a:stretch>
                  <a:fillRect l="-400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4 (Solution)</a:t>
            </a:r>
          </a:p>
        </p:txBody>
      </p:sp>
    </p:spTree>
    <p:extLst>
      <p:ext uri="{BB962C8B-B14F-4D97-AF65-F5344CB8AC3E}">
        <p14:creationId xmlns:p14="http://schemas.microsoft.com/office/powerpoint/2010/main" val="1509915791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33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781050"/>
                <a:ext cx="91440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P(Alex) = 0.20, P(Briana) = 0.30, P(Charles) = 0.50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Alex</m:t>
                    </m:r>
                    <m:r>
                      <a:rPr kumimoji="1" lang="en-US" sz="180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= 0.04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Briana</m:t>
                    </m:r>
                    <m:r>
                      <a:rPr kumimoji="1" lang="en-US" sz="180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= 0.12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smtClean="0">
                        <a:effectLst/>
                        <a:latin typeface="Cambria Math" charset="0"/>
                        <a:cs typeface="Arial" pitchFamily="34" charset="0"/>
                      </a:rPr>
                      <m:t>∩</m:t>
                    </m:r>
                    <m:r>
                      <m:rPr>
                        <m:sty m:val="p"/>
                      </m:rPr>
                      <a:rPr kumimoji="1" lang="en-US" sz="18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Charles</m:t>
                    </m:r>
                    <m:r>
                      <a:rPr kumimoji="1" lang="en-US" sz="180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= 0.30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P(Charles | Light on)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Charles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u="sng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sz="1800" u="sng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                                        P(Light on)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lang="en-US" sz="1800" dirty="0">
                  <a:effectLst/>
                  <a:latin typeface="Arial" charset="0"/>
                  <a:ea typeface="Times New Roman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marR="0" indent="-285750" algn="l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US" sz="1800" b="1" dirty="0">
                  <a:effectLst/>
                  <a:latin typeface="Arial" charset="0"/>
                  <a:ea typeface="Times New Roman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1050"/>
                <a:ext cx="9144000" cy="3970318"/>
              </a:xfrm>
              <a:prstGeom prst="rect">
                <a:avLst/>
              </a:prstGeom>
              <a:blipFill>
                <a:blip r:embed="rId3"/>
                <a:stretch>
                  <a:fillRect l="-400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4 (Solution)</a:t>
            </a:r>
          </a:p>
        </p:txBody>
      </p:sp>
      <p:graphicFrame>
        <p:nvGraphicFramePr>
          <p:cNvPr id="5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720828"/>
              </p:ext>
            </p:extLst>
          </p:nvPr>
        </p:nvGraphicFramePr>
        <p:xfrm>
          <a:off x="3160166" y="1181101"/>
          <a:ext cx="5552033" cy="1501977"/>
        </p:xfrm>
        <a:graphic>
          <a:graphicData uri="http://schemas.openxmlformats.org/drawingml/2006/table">
            <a:tbl>
              <a:tblPr/>
              <a:tblGrid>
                <a:gridCol w="144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3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Alex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Briana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Charles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Light on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Light off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20607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34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781050"/>
                <a:ext cx="9144000" cy="3637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P(Charles | Light on)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Charles</m:t>
                    </m:r>
                    <m: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 ∩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Light</m:t>
                    </m:r>
                    <m: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on</m:t>
                    </m:r>
                    <m:r>
                      <a:rPr kumimoji="1" lang="en-US" sz="1800" u="sng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sz="1800" u="sng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                                        P(Light on)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lang="en-US" sz="1800" dirty="0">
                  <a:effectLst/>
                  <a:latin typeface="Arial" charset="0"/>
                  <a:ea typeface="Times New Roman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marR="0" indent="-285750" algn="l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US" sz="1800" b="1" dirty="0">
                  <a:effectLst/>
                  <a:latin typeface="Arial" charset="0"/>
                  <a:ea typeface="Times New Roman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1050"/>
                <a:ext cx="9144000" cy="3637919"/>
              </a:xfrm>
              <a:prstGeom prst="rect">
                <a:avLst/>
              </a:prstGeo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5</a:t>
            </a:r>
          </a:p>
        </p:txBody>
      </p:sp>
      <p:graphicFrame>
        <p:nvGraphicFramePr>
          <p:cNvPr id="5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189852"/>
              </p:ext>
            </p:extLst>
          </p:nvPr>
        </p:nvGraphicFramePr>
        <p:xfrm>
          <a:off x="241300" y="876301"/>
          <a:ext cx="5689599" cy="1521618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Alex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Briana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Charles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Light on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Light off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53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35</a:t>
            </a:fld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781050"/>
                <a:ext cx="9144000" cy="4302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P(Charles | Light on)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sz="1800" u="sng">
                        <a:effectLst/>
                        <a:latin typeface="Cambria Math" charset="0"/>
                        <a:cs typeface="Arial" pitchFamily="34" charset="0"/>
                      </a:rPr>
                      <m:t>P</m:t>
                    </m:r>
                    <m:d>
                      <m:dPr>
                        <m:ctrlPr>
                          <a:rPr kumimoji="1" lang="en-US" sz="1800" i="1" u="sng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sz="1800" u="sng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Charles</m:t>
                        </m:r>
                        <m:r>
                          <a:rPr kumimoji="1" lang="en-US" sz="1800" u="sng">
                            <a:effectLst/>
                            <a:latin typeface="Cambria Math" charset="0"/>
                            <a:cs typeface="Arial" pitchFamily="34" charset="0"/>
                          </a:rPr>
                          <m:t> ∩</m:t>
                        </m:r>
                        <m:r>
                          <m:rPr>
                            <m:sty m:val="p"/>
                          </m:rPr>
                          <a:rPr kumimoji="1" lang="en-US" sz="1800" u="sng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Light</m:t>
                        </m:r>
                        <m:r>
                          <a:rPr kumimoji="1" lang="en-US" sz="1800" u="sng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sz="1800" u="sng"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on</m:t>
                        </m:r>
                      </m:e>
                    </m:d>
                    <m:r>
                      <a:rPr kumimoji="1" lang="en-US" sz="1800" b="0" i="0" u="sng" smtClean="0">
                        <a:effectLst/>
                        <a:latin typeface="Cambria Math" panose="02040503050406030204" pitchFamily="18" charset="0"/>
                        <a:ea typeface="Cambria Math" charset="0"/>
                        <a:cs typeface="Arial" pitchFamily="34" charset="0"/>
                      </a:rPr>
                      <m:t>  </m:t>
                    </m:r>
                    <m:r>
                      <a:rPr kumimoji="1" lang="en-US" sz="1800" b="0" i="1" u="sng" smtClean="0">
                        <a:effectLst/>
                        <a:latin typeface="Cambria Math" panose="02040503050406030204" pitchFamily="18" charset="0"/>
                        <a:ea typeface="Cambria Math" charset="0"/>
                        <a:cs typeface="Arial" pitchFamily="34" charset="0"/>
                      </a:rPr>
                      <m:t>.30 </m:t>
                    </m:r>
                  </m:oMath>
                </a14:m>
                <a:endParaRPr kumimoji="1" lang="en-US" sz="1800" u="sng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                                        P(Light on)              .46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sz="1800" dirty="0">
                    <a:effectLst/>
                    <a:latin typeface="Arial" pitchFamily="34" charset="0"/>
                    <a:cs typeface="Arial" pitchFamily="34" charset="0"/>
                  </a:rPr>
                  <a:t>     </a:t>
                </a:r>
                <a:r>
                  <a:rPr kumimoji="1" lang="en-US" sz="1800" dirty="0">
                    <a:effectLst>
                      <a:glow rad="228600">
                        <a:srgbClr val="FFFF00">
                          <a:alpha val="40000"/>
                        </a:srgbClr>
                      </a:glow>
                    </a:effectLst>
                    <a:latin typeface="Arial" pitchFamily="34" charset="0"/>
                    <a:cs typeface="Arial" pitchFamily="34" charset="0"/>
                  </a:rPr>
                  <a:t>P(Charles | Light on) = 0.6522 or 65.22%</a:t>
                </a: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lang="en-US" sz="1800" dirty="0">
                  <a:effectLst/>
                  <a:latin typeface="Arial" charset="0"/>
                  <a:ea typeface="Times New Roman" charset="0"/>
                </a:endParaRPr>
              </a:p>
              <a:p>
                <a:pPr marL="285750" indent="-285750" algn="l">
                  <a:spcBef>
                    <a:spcPct val="20000"/>
                  </a:spcBef>
                  <a:buClr>
                    <a:schemeClr val="bg2"/>
                  </a:buClr>
                  <a:buFont typeface="Arial"/>
                  <a:buChar char="•"/>
                </a:pPr>
                <a:endParaRPr kumimoji="1" lang="en-US" sz="1800" dirty="0"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285750" marR="0" indent="-285750" algn="l">
                  <a:spcBef>
                    <a:spcPts val="0"/>
                  </a:spcBef>
                  <a:spcAft>
                    <a:spcPts val="0"/>
                  </a:spcAft>
                  <a:buFont typeface="Arial" charset="0"/>
                  <a:buChar char="•"/>
                </a:pPr>
                <a:endParaRPr lang="en-US" sz="1800" b="1" dirty="0">
                  <a:effectLst/>
                  <a:latin typeface="Arial" charset="0"/>
                  <a:ea typeface="Times New Roman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1050"/>
                <a:ext cx="9144000" cy="4302716"/>
              </a:xfrm>
              <a:prstGeom prst="rect">
                <a:avLst/>
              </a:prstGeom>
              <a:blipFill>
                <a:blip r:embed="rId3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3700" y="285750"/>
            <a:ext cx="6578600" cy="495300"/>
          </a:xfrm>
        </p:spPr>
        <p:txBody>
          <a:bodyPr/>
          <a:lstStyle/>
          <a:p>
            <a:r>
              <a:rPr lang="en-US" sz="3600" u="sng" dirty="0"/>
              <a:t>Scenario 3: Part 6 (Solution)</a:t>
            </a:r>
          </a:p>
        </p:txBody>
      </p:sp>
      <p:graphicFrame>
        <p:nvGraphicFramePr>
          <p:cNvPr id="5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052256"/>
              </p:ext>
            </p:extLst>
          </p:nvPr>
        </p:nvGraphicFramePr>
        <p:xfrm>
          <a:off x="241300" y="876301"/>
          <a:ext cx="5689599" cy="1521618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Alex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Briana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Charles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Light on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Light off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0.30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273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4</a:t>
            </a:fld>
            <a:endParaRPr lang="en-US" dirty="0">
              <a:effectLst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04800" y="931068"/>
            <a:ext cx="8705850" cy="3693319"/>
          </a:xfrm>
          <a:prstGeom prst="rect">
            <a:avLst/>
          </a:prstGeom>
          <a:solidFill>
            <a:schemeClr val="bg1"/>
          </a:solidFill>
          <a:ln w="9525">
            <a:solidFill>
              <a:srgbClr val="06565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chemeClr val="bg2"/>
              </a:buClr>
              <a:buFont typeface="+mj-lt"/>
              <a:buAutoNum type="arabicPeriod" startAt="3"/>
            </a:pPr>
            <a:r>
              <a:rPr kumimoji="1" lang="en-US" dirty="0">
                <a:effectLst/>
                <a:latin typeface="Arial" charset="0"/>
                <a:ea typeface="Arial" charset="0"/>
                <a:cs typeface="Arial" charset="0"/>
              </a:rPr>
              <a:t>Once you have all your probabilities in the correct symbol form, use the formula sheet to try to find the probability asked for in the question</a:t>
            </a:r>
          </a:p>
          <a:p>
            <a:pPr marL="457200" indent="-457200" algn="l">
              <a:spcBef>
                <a:spcPct val="20000"/>
              </a:spcBef>
              <a:buClr>
                <a:schemeClr val="bg2"/>
              </a:buClr>
              <a:buFont typeface="+mj-lt"/>
              <a:buAutoNum type="arabicPeriod" startAt="3"/>
            </a:pPr>
            <a:r>
              <a:rPr kumimoji="1" lang="en-US" dirty="0">
                <a:effectLst/>
                <a:latin typeface="Arial" charset="0"/>
                <a:ea typeface="Arial" charset="0"/>
                <a:cs typeface="Arial" charset="0"/>
              </a:rPr>
              <a:t>Particularly with conditional &amp; union (“or”) probabilities, you may have to “break apart” your probability using the formula sheet to find the joint or marginal probabilities “hidden” within the formula</a:t>
            </a:r>
          </a:p>
          <a:p>
            <a:pPr marL="457200" indent="-457200" algn="l">
              <a:spcBef>
                <a:spcPct val="20000"/>
              </a:spcBef>
              <a:buClr>
                <a:schemeClr val="bg2"/>
              </a:buClr>
              <a:buFont typeface="+mj-lt"/>
              <a:buAutoNum type="arabicPeriod" startAt="3"/>
            </a:pPr>
            <a:r>
              <a:rPr kumimoji="1" lang="en-US" dirty="0">
                <a:effectLst/>
                <a:latin typeface="Arial" charset="0"/>
                <a:ea typeface="Arial" charset="0"/>
                <a:cs typeface="Arial" charset="0"/>
              </a:rPr>
              <a:t>If you have “broken apart” all your conditional &amp; union (“or</a:t>
            </a:r>
            <a:r>
              <a:rPr kumimoji="1" lang="en-US" dirty="0">
                <a:effectLst/>
                <a:latin typeface="Arial" charset="0"/>
                <a:ea typeface="Arial" charset="0"/>
                <a:cs typeface="Arial" charset="0"/>
                <a:sym typeface="Wingdings"/>
              </a:rPr>
              <a:t>”) probabilities, and you feel like you are “stuck”, its now time to create your JPT table</a:t>
            </a:r>
            <a:endParaRPr kumimoji="1" lang="en-US" dirty="0">
              <a:effectLst/>
              <a:latin typeface="Arial" charset="0"/>
              <a:ea typeface="Arial" charset="0"/>
              <a:cs typeface="Arial" charset="0"/>
            </a:endParaRPr>
          </a:p>
          <a:p>
            <a:pPr marL="457200" indent="-457200" algn="l">
              <a:spcBef>
                <a:spcPct val="20000"/>
              </a:spcBef>
              <a:buClr>
                <a:schemeClr val="bg2"/>
              </a:buClr>
              <a:buFont typeface="+mj-lt"/>
              <a:buAutoNum type="arabicPeriod" startAt="3"/>
            </a:pPr>
            <a:endParaRPr kumimoji="1" lang="en-US" dirty="0">
              <a:effectLst/>
              <a:latin typeface="Arial" charset="0"/>
              <a:ea typeface="Arial" charset="0"/>
              <a:cs typeface="Arial" charset="0"/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endParaRPr kumimoji="1" lang="en-US" dirty="0">
              <a:effectLst/>
              <a:latin typeface="Arial" charset="0"/>
              <a:ea typeface="Arial" charset="0"/>
              <a:cs typeface="Arial" charset="0"/>
            </a:endParaRPr>
          </a:p>
          <a:p>
            <a:pPr marL="457200" indent="-457200" algn="l">
              <a:spcBef>
                <a:spcPct val="20000"/>
              </a:spcBef>
              <a:buClr>
                <a:schemeClr val="bg2"/>
              </a:buClr>
              <a:buFont typeface="+mj-lt"/>
              <a:buAutoNum type="arabicPeriod"/>
            </a:pPr>
            <a:endParaRPr kumimoji="1" lang="en-US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477250" cy="495300"/>
          </a:xfrm>
        </p:spPr>
        <p:txBody>
          <a:bodyPr/>
          <a:lstStyle/>
          <a:p>
            <a:r>
              <a:rPr lang="en-US" sz="3600" u="sng" dirty="0"/>
              <a:t>How to Solve </a:t>
            </a:r>
            <a:r>
              <a:rPr lang="en-US" sz="3600" u="sng"/>
              <a:t>a Story/Scenario Problem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12270400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0" y="1428750"/>
            <a:ext cx="6019800" cy="16573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Probability Concepts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381249" y="3086100"/>
            <a:ext cx="67627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kern="1200" dirty="0">
                <a:solidFill>
                  <a:schemeClr val="tx1"/>
                </a:solidFill>
                <a:effectLst/>
              </a:rPr>
              <a:t>(Part 3):</a:t>
            </a:r>
          </a:p>
          <a:p>
            <a:r>
              <a:rPr lang="en-US" sz="2800" b="1" kern="1200" dirty="0">
                <a:solidFill>
                  <a:schemeClr val="tx1"/>
                </a:solidFill>
                <a:effectLst/>
              </a:rPr>
              <a:t>In-Class Practice Problems</a:t>
            </a:r>
            <a:endParaRPr lang="en-US" sz="3200" kern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409237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6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096000" cy="495300"/>
          </a:xfrm>
        </p:spPr>
        <p:txBody>
          <a:bodyPr/>
          <a:lstStyle/>
          <a:p>
            <a:r>
              <a:rPr lang="en-US" sz="3600" u="sng" dirty="0"/>
              <a:t>Scenario 1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33400" y="896938"/>
            <a:ext cx="8477250" cy="4070350"/>
          </a:xfrm>
          <a:prstGeom prst="rect">
            <a:avLst/>
          </a:prstGeom>
          <a:solidFill>
            <a:schemeClr val="bg1"/>
          </a:solidFill>
          <a:ln w="9525">
            <a:solidFill>
              <a:srgbClr val="06565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A bagel shop in Boca reviewed its operations and determined the following:  80% of customers arrive in the morning. 50% of customers arrive in the morning and “Eat In” at the restaurant. 12% of the customers arrive in the afternoon and order food “To Go.”  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endParaRPr kumimoji="1" lang="en-US" dirty="0">
              <a:effectLst/>
              <a:latin typeface="Arial" pitchFamily="34" charset="0"/>
              <a:cs typeface="Arial" pitchFamily="34" charset="0"/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Using this information, answer the following questions: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1. P(“Morning” and “Eat In”) = ?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2. P(“Morning” or “Eat In”) = ?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3. P(“Afternoon” or “To Go”) = ?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4. </a:t>
            </a:r>
            <a:r>
              <a:rPr kumimoji="1" lang="en-US" sz="1800" dirty="0">
                <a:effectLst/>
                <a:latin typeface="Arial" pitchFamily="34" charset="0"/>
                <a:cs typeface="Arial" pitchFamily="34" charset="0"/>
              </a:rPr>
              <a:t>Of the “Morning” customers, what is the probability they order “To Go?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5. Are “To Go” and “Morning” independent?</a:t>
            </a:r>
          </a:p>
          <a:p>
            <a:pPr algn="l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"/>
            </a:pPr>
            <a:endParaRPr kumimoji="1" lang="en-US" b="1" dirty="0">
              <a:effectLst>
                <a:outerShdw blurRad="38100" dist="38100" dir="2700000" algn="tl">
                  <a:srgbClr val="FFFFFF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4838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7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096000" cy="495300"/>
          </a:xfrm>
        </p:spPr>
        <p:txBody>
          <a:bodyPr/>
          <a:lstStyle/>
          <a:p>
            <a:r>
              <a:rPr lang="en-US" sz="3600" u="sng" dirty="0"/>
              <a:t>Scenario 1 (Part 1)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33400" y="896938"/>
            <a:ext cx="8477250" cy="4070350"/>
          </a:xfrm>
          <a:prstGeom prst="rect">
            <a:avLst/>
          </a:prstGeom>
          <a:solidFill>
            <a:schemeClr val="bg1"/>
          </a:solidFill>
          <a:ln w="9525">
            <a:solidFill>
              <a:srgbClr val="06565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A bagel shop in Boca reviewed its operations and determined the following:  80% of customers arrive in the morning. 50% of customers arrive in the morning and “Eat In” at the restaurant. 12% of the customers arrive in the afternoon and order food “To Go.”  </a:t>
            </a:r>
          </a:p>
          <a:p>
            <a:pPr algn="l">
              <a:spcBef>
                <a:spcPct val="20000"/>
              </a:spcBef>
              <a:buClr>
                <a:schemeClr val="bg2"/>
              </a:buClr>
            </a:pPr>
            <a:endParaRPr kumimoji="1" lang="en-US" dirty="0">
              <a:effectLst/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Font typeface="Arial" charset="0"/>
              <a:buChar char="•"/>
            </a:pPr>
            <a:r>
              <a:rPr kumimoji="1" lang="en-US" dirty="0">
                <a:effectLst/>
                <a:latin typeface="Arial" pitchFamily="34" charset="0"/>
                <a:cs typeface="Arial" pitchFamily="34" charset="0"/>
              </a:rPr>
              <a:t>Determine events &amp; put sentences in symbol form </a:t>
            </a:r>
          </a:p>
        </p:txBody>
      </p:sp>
    </p:spTree>
    <p:extLst>
      <p:ext uri="{BB962C8B-B14F-4D97-AF65-F5344CB8AC3E}">
        <p14:creationId xmlns:p14="http://schemas.microsoft.com/office/powerpoint/2010/main" val="58466714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8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096000" cy="495300"/>
          </a:xfrm>
        </p:spPr>
        <p:txBody>
          <a:bodyPr/>
          <a:lstStyle/>
          <a:p>
            <a:r>
              <a:rPr lang="en-US" sz="3600" u="sng" dirty="0"/>
              <a:t>Scenario 1 (Part 1)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3"/>
              <p:cNvSpPr>
                <a:spLocks noChangeArrowheads="1"/>
              </p:cNvSpPr>
              <p:nvPr/>
            </p:nvSpPr>
            <p:spPr bwMode="auto">
              <a:xfrm>
                <a:off x="533400" y="896938"/>
                <a:ext cx="8477250" cy="4070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dirty="0">
                    <a:effectLst/>
                    <a:latin typeface="+mj-lt"/>
                    <a:cs typeface="Arial" pitchFamily="34" charset="0"/>
                  </a:rPr>
                  <a:t>A bagel shop in Boca reviewed its operations and determined the following:  80% of customers arrive in the morning. 50% of customers arrive in the morning and “Eat In” at the restaurant. 12% of the customers arrive in the afternoon and order food “To Go.”  </a:t>
                </a:r>
              </a:p>
              <a:p>
                <a:pPr marL="342900" indent="-342900" algn="l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+mj-lt"/>
                    <a:cs typeface="Arial" pitchFamily="34" charset="0"/>
                  </a:rPr>
                  <a:t>Determine events &amp; put in symbol form</a:t>
                </a:r>
              </a:p>
              <a:p>
                <a:pPr marL="3086100" lvl="6" indent="-342900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+mn-lt"/>
                    <a:cs typeface="Calibri" panose="020F0502020204030204" pitchFamily="34" charset="0"/>
                  </a:rPr>
                  <a:t>P(Morning) = 0.80</a:t>
                </a:r>
              </a:p>
              <a:p>
                <a:pPr marL="3086100" lvl="6" indent="-342900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+mn-lt"/>
                    <a:cs typeface="Calibri" panose="020F0502020204030204" pitchFamily="34" charset="0"/>
                  </a:rPr>
                  <a:t>P(Morning </a:t>
                </a:r>
                <a14:m>
                  <m:oMath xmlns:m="http://schemas.openxmlformats.org/officeDocument/2006/math">
                    <m:r>
                      <a:rPr kumimoji="1" lang="en-US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∩</m:t>
                    </m:r>
                  </m:oMath>
                </a14:m>
                <a:r>
                  <a:rPr kumimoji="1" lang="en-US" dirty="0">
                    <a:effectLst/>
                    <a:latin typeface="+mn-lt"/>
                    <a:cs typeface="Calibri" panose="020F0502020204030204" pitchFamily="34" charset="0"/>
                  </a:rPr>
                  <a:t> Eat In) = 0.50</a:t>
                </a:r>
              </a:p>
              <a:p>
                <a:pPr marL="3086100" lvl="6" indent="-342900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dirty="0">
                    <a:effectLst/>
                    <a:latin typeface="+mn-lt"/>
                    <a:cs typeface="Calibri" panose="020F0502020204030204" pitchFamily="34" charset="0"/>
                  </a:rPr>
                  <a:t>P(Afternoon </a:t>
                </a:r>
                <a14:m>
                  <m:oMath xmlns:m="http://schemas.openxmlformats.org/officeDocument/2006/math">
                    <m:r>
                      <a:rPr kumimoji="1" lang="en-US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∩</m:t>
                    </m:r>
                    <m:r>
                      <a:rPr kumimoji="1" lang="en-US" b="0" i="1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kumimoji="1" lang="en-US" dirty="0">
                    <a:effectLst/>
                    <a:latin typeface="+mn-lt"/>
                    <a:cs typeface="Calibri" panose="020F0502020204030204" pitchFamily="34" charset="0"/>
                  </a:rPr>
                  <a:t>To Go) = 0.12</a:t>
                </a:r>
              </a:p>
            </p:txBody>
          </p:sp>
        </mc:Choice>
        <mc:Fallback xmlns="">
          <p:sp>
            <p:nvSpPr>
              <p:cNvPr id="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896938"/>
                <a:ext cx="8477250" cy="4070350"/>
              </a:xfrm>
              <a:prstGeom prst="rect">
                <a:avLst/>
              </a:prstGeom>
              <a:blipFill>
                <a:blip r:embed="rId3"/>
                <a:stretch>
                  <a:fillRect l="-862" t="-746" r="-1652"/>
                </a:stretch>
              </a:blip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0570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9</a:t>
            </a:fld>
            <a:endParaRPr lang="en-US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6096000" cy="495300"/>
          </a:xfrm>
        </p:spPr>
        <p:txBody>
          <a:bodyPr/>
          <a:lstStyle/>
          <a:p>
            <a:r>
              <a:rPr lang="en-US" sz="3600" u="sng" dirty="0"/>
              <a:t>Scenario 1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3"/>
              <p:cNvSpPr>
                <a:spLocks noChangeArrowheads="1"/>
              </p:cNvSpPr>
              <p:nvPr/>
            </p:nvSpPr>
            <p:spPr bwMode="auto">
              <a:xfrm>
                <a:off x="533400" y="896938"/>
                <a:ext cx="8477250" cy="4070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kumimoji="1" lang="en-US" dirty="0">
                    <a:effectLst/>
                    <a:latin typeface="+mj-lt"/>
                    <a:cs typeface="Arial" pitchFamily="34" charset="0"/>
                  </a:rPr>
                  <a:t>A bagel shop in Boca reviewed its operations and determined the following:  80% of customers arrive in the morning. 50% of customers arrive in the morning and “Eat In” at the restaurant. 12% of the customers arrive in the afternoon and order food “To Go.”  </a:t>
                </a:r>
              </a:p>
              <a:p>
                <a:pPr marL="3086100" lvl="6" indent="-342900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sz="2000" dirty="0">
                    <a:effectLst/>
                    <a:latin typeface="+mn-lt"/>
                    <a:cs typeface="Calibri" panose="020F0502020204030204" pitchFamily="34" charset="0"/>
                  </a:rPr>
                  <a:t>P(Morning) = 0.80</a:t>
                </a:r>
              </a:p>
              <a:p>
                <a:pPr marL="3086100" lvl="6" indent="-342900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sz="2000" dirty="0">
                    <a:effectLst/>
                    <a:latin typeface="+mn-lt"/>
                    <a:cs typeface="Calibri" panose="020F0502020204030204" pitchFamily="34" charset="0"/>
                  </a:rPr>
                  <a:t>P(Morning </a:t>
                </a:r>
                <a14:m>
                  <m:oMath xmlns:m="http://schemas.openxmlformats.org/officeDocument/2006/math">
                    <m:r>
                      <a:rPr kumimoji="1" lang="en-US" sz="20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∩</m:t>
                    </m:r>
                  </m:oMath>
                </a14:m>
                <a:r>
                  <a:rPr kumimoji="1" lang="en-US" sz="2000" dirty="0">
                    <a:effectLst/>
                    <a:latin typeface="+mn-lt"/>
                    <a:cs typeface="Calibri" panose="020F0502020204030204" pitchFamily="34" charset="0"/>
                  </a:rPr>
                  <a:t> Eat In) = 0.50</a:t>
                </a:r>
              </a:p>
              <a:p>
                <a:pPr marL="3086100" lvl="6" indent="-342900">
                  <a:spcBef>
                    <a:spcPct val="20000"/>
                  </a:spcBef>
                  <a:buClr>
                    <a:schemeClr val="bg2"/>
                  </a:buClr>
                  <a:buFont typeface="Arial" charset="0"/>
                  <a:buChar char="•"/>
                </a:pPr>
                <a:r>
                  <a:rPr kumimoji="1" lang="en-US" sz="2000" dirty="0">
                    <a:effectLst/>
                    <a:latin typeface="+mn-lt"/>
                    <a:cs typeface="Calibri" panose="020F0502020204030204" pitchFamily="34" charset="0"/>
                  </a:rPr>
                  <a:t>P(Afternoon </a:t>
                </a:r>
                <a14:m>
                  <m:oMath xmlns:m="http://schemas.openxmlformats.org/officeDocument/2006/math">
                    <m:r>
                      <a:rPr kumimoji="1" lang="en-US" sz="2000" b="0" i="0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∩</m:t>
                    </m:r>
                    <m:r>
                      <a:rPr kumimoji="1" lang="en-US" sz="2000" b="0" i="1" smtClean="0">
                        <a:effectLst/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kumimoji="1" lang="en-US" sz="2000" dirty="0">
                    <a:effectLst/>
                    <a:latin typeface="+mn-lt"/>
                    <a:cs typeface="Calibri" panose="020F0502020204030204" pitchFamily="34" charset="0"/>
                  </a:rPr>
                  <a:t>To Go) = 0.12</a:t>
                </a: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1. P(“Morning” and “Eat In”) = ?</a:t>
                </a: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2. P(“Morning” or “Eat In”) = ?</a:t>
                </a: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3. P(“Afternoon” or “To Go”) = ?</a:t>
                </a: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4. </a:t>
                </a:r>
                <a:r>
                  <a:rPr kumimoji="1" lang="en-US" sz="1600" dirty="0">
                    <a:effectLst/>
                    <a:latin typeface="Arial" pitchFamily="34" charset="0"/>
                    <a:cs typeface="Arial" pitchFamily="34" charset="0"/>
                  </a:rPr>
                  <a:t>Of the “Morning” customers, what is the probability they order “To Go?</a:t>
                </a:r>
              </a:p>
              <a:p>
                <a:pPr marL="342900" indent="-342900" algn="l">
                  <a:lnSpc>
                    <a:spcPct val="80000"/>
                  </a:lnSpc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</a:pPr>
                <a:r>
                  <a:rPr kumimoji="1" lang="en-US" sz="2000" dirty="0">
                    <a:effectLst/>
                    <a:latin typeface="Arial" pitchFamily="34" charset="0"/>
                    <a:cs typeface="Arial" pitchFamily="34" charset="0"/>
                  </a:rPr>
                  <a:t>5. Are “To Go” and “Morning” independent?</a:t>
                </a:r>
              </a:p>
              <a:p>
                <a:pPr algn="l">
                  <a:spcBef>
                    <a:spcPct val="20000"/>
                  </a:spcBef>
                  <a:buClr>
                    <a:schemeClr val="bg2"/>
                  </a:buClr>
                </a:pPr>
                <a:endParaRPr kumimoji="1" lang="en-US" dirty="0"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896938"/>
                <a:ext cx="8477250" cy="4070350"/>
              </a:xfrm>
              <a:prstGeom prst="rect">
                <a:avLst/>
              </a:prstGeom>
              <a:blipFill>
                <a:blip r:embed="rId3"/>
                <a:stretch>
                  <a:fillRect l="-862" t="-746" r="-1652" b="-2239"/>
                </a:stretch>
              </a:blipFill>
              <a:ln w="9525">
                <a:solidFill>
                  <a:srgbClr val="06565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5229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8383E3"/>
      </a:accent2>
      <a:accent3>
        <a:srgbClr val="FFFFFF"/>
      </a:accent3>
      <a:accent4>
        <a:srgbClr val="000000"/>
      </a:accent4>
      <a:accent5>
        <a:srgbClr val="CACAFF"/>
      </a:accent5>
      <a:accent6>
        <a:srgbClr val="7676CE"/>
      </a:accent6>
      <a:hlink>
        <a:srgbClr val="333399"/>
      </a:hlink>
      <a:folHlink>
        <a:srgbClr val="C2C0F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3333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8383E3"/>
      </a:accent2>
      <a:accent3>
        <a:srgbClr val="FFFFFF"/>
      </a:accent3>
      <a:accent4>
        <a:srgbClr val="000000"/>
      </a:accent4>
      <a:accent5>
        <a:srgbClr val="CACAFF"/>
      </a:accent5>
      <a:accent6>
        <a:srgbClr val="7676CE"/>
      </a:accent6>
      <a:hlink>
        <a:srgbClr val="333399"/>
      </a:hlink>
      <a:folHlink>
        <a:srgbClr val="C2C0F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3333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20162</TotalTime>
  <Pages>39</Pages>
  <Words>3183</Words>
  <Application>Microsoft Office PowerPoint</Application>
  <PresentationFormat>On-screen Show (16:9)</PresentationFormat>
  <Paragraphs>445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Book Antiqua</vt:lpstr>
      <vt:lpstr>Cambria Math</vt:lpstr>
      <vt:lpstr>Monotype Sorts</vt:lpstr>
      <vt:lpstr>Times New Roman</vt:lpstr>
      <vt:lpstr>Wingdings</vt:lpstr>
      <vt:lpstr>Theme1</vt:lpstr>
      <vt:lpstr>1_Theme1</vt:lpstr>
      <vt:lpstr>Probability Concepts</vt:lpstr>
      <vt:lpstr>How to Solve a Story/Scenario Problem</vt:lpstr>
      <vt:lpstr>How to Solve a Story/Scenario Problem</vt:lpstr>
      <vt:lpstr>How to Solve a Story/Scenario Problem</vt:lpstr>
      <vt:lpstr>Probability Concepts</vt:lpstr>
      <vt:lpstr>Scenario 1</vt:lpstr>
      <vt:lpstr>Scenario 1 (Part 1)</vt:lpstr>
      <vt:lpstr>Scenario 1 (Part 1) Solutions</vt:lpstr>
      <vt:lpstr>Scenario 1 (Part 2)</vt:lpstr>
      <vt:lpstr>Scenario 1 (Part 2) Solutions</vt:lpstr>
      <vt:lpstr>Scenario 1 (Part 3)</vt:lpstr>
      <vt:lpstr>Scenario 1 (Part 3) Solutions</vt:lpstr>
      <vt:lpstr>Scenario 1: (Part 4)</vt:lpstr>
      <vt:lpstr>Scenario 1: (Part 4) Solutions</vt:lpstr>
      <vt:lpstr>Scenario 2: </vt:lpstr>
      <vt:lpstr>Scenario 2: Part 1 </vt:lpstr>
      <vt:lpstr>Scenario 2: Part 1 (Solution) </vt:lpstr>
      <vt:lpstr>Scenario 2: Part 2</vt:lpstr>
      <vt:lpstr>Scenario 2: Part 2 (Solution)</vt:lpstr>
      <vt:lpstr>Scenario 2: Part 3</vt:lpstr>
      <vt:lpstr>Scenario 2: Part 3</vt:lpstr>
      <vt:lpstr>Scenario 2: Part 3 (Solution)</vt:lpstr>
      <vt:lpstr>Scenario 2: Part 3 (Solution)</vt:lpstr>
      <vt:lpstr>Scenario 3:</vt:lpstr>
      <vt:lpstr>Scenario 3: Part 1</vt:lpstr>
      <vt:lpstr>Scenario 3: Part 1(Solutions)</vt:lpstr>
      <vt:lpstr>Scenario 3: Part 2</vt:lpstr>
      <vt:lpstr>Scenario 3: Part 2 (Solutions)</vt:lpstr>
      <vt:lpstr>Scenario 3: Part 3</vt:lpstr>
      <vt:lpstr>Scenario 3: Part 3 (Solutions)</vt:lpstr>
      <vt:lpstr>Scenario 3: Part 4</vt:lpstr>
      <vt:lpstr>Scenario 3: Part 4 (Solution)</vt:lpstr>
      <vt:lpstr>Scenario 3: Part 4 (Solution)</vt:lpstr>
      <vt:lpstr>Scenario 3: Part 5</vt:lpstr>
      <vt:lpstr>Scenario 3: Part 6 (Solution)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I: TABULAR AND GRAPHICAL METHODS</dc:title>
  <dc:creator>John S. Loucks IV</dc:creator>
  <cp:lastModifiedBy>Evan Jaffe</cp:lastModifiedBy>
  <cp:revision>354</cp:revision>
  <cp:lastPrinted>2023-12-21T19:22:22Z</cp:lastPrinted>
  <dcterms:created xsi:type="dcterms:W3CDTF">1996-08-26T10:41:32Z</dcterms:created>
  <dcterms:modified xsi:type="dcterms:W3CDTF">2024-01-03T14:51:34Z</dcterms:modified>
</cp:coreProperties>
</file>