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8" r:id="rId2"/>
    <p:sldId id="262" r:id="rId3"/>
    <p:sldId id="263" r:id="rId4"/>
    <p:sldId id="264" r:id="rId5"/>
    <p:sldId id="265" r:id="rId6"/>
    <p:sldId id="266" r:id="rId7"/>
    <p:sldId id="267" r:id="rId8"/>
    <p:sldId id="269" r:id="rId9"/>
    <p:sldId id="272" r:id="rId10"/>
    <p:sldId id="273" r:id="rId11"/>
    <p:sldId id="274" r:id="rId12"/>
    <p:sldId id="275" r:id="rId13"/>
    <p:sldId id="276" r:id="rId14"/>
    <p:sldId id="277" r:id="rId15"/>
    <p:sldId id="278" r:id="rId16"/>
    <p:sldId id="282" r:id="rId17"/>
    <p:sldId id="283" r:id="rId18"/>
    <p:sldId id="284" r:id="rId19"/>
    <p:sldId id="285" r:id="rId20"/>
    <p:sldId id="286" r:id="rId21"/>
    <p:sldId id="287" r:id="rId22"/>
    <p:sldId id="288" r:id="rId23"/>
    <p:sldId id="289" r:id="rId24"/>
    <p:sldId id="291" r:id="rId25"/>
    <p:sldId id="290" r:id="rId26"/>
    <p:sldId id="270" r:id="rId27"/>
    <p:sldId id="27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2" d="100"/>
          <a:sy n="62" d="100"/>
        </p:scale>
        <p:origin x="828" y="44"/>
      </p:cViewPr>
      <p:guideLst/>
    </p:cSldViewPr>
  </p:slideViewPr>
  <p:outlineViewPr>
    <p:cViewPr>
      <p:scale>
        <a:sx n="33" d="100"/>
        <a:sy n="33" d="100"/>
      </p:scale>
      <p:origin x="0" y="-990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360698389149"/>
          <c:y val="2.6643282455352742E-2"/>
          <c:w val="0.89687900991542724"/>
          <c:h val="0.8646959755030621"/>
        </c:manualLayout>
      </c:layout>
      <c:barChart>
        <c:barDir val="col"/>
        <c:grouping val="clustered"/>
        <c:varyColors val="0"/>
        <c:ser>
          <c:idx val="0"/>
          <c:order val="0"/>
          <c:tx>
            <c:strRef>
              <c:f>Sheet1!$B$1</c:f>
              <c:strCache>
                <c:ptCount val="1"/>
                <c:pt idx="0">
                  <c:v>Series 1</c:v>
                </c:pt>
              </c:strCache>
            </c:strRef>
          </c:tx>
          <c:invertIfNegative val="0"/>
          <c:cat>
            <c:strRef>
              <c:f>Sheet1!$A$2:$A$4</c:f>
              <c:strCache>
                <c:ptCount val="3"/>
                <c:pt idx="0">
                  <c:v>Dataset1</c:v>
                </c:pt>
                <c:pt idx="1">
                  <c:v>Dataset2</c:v>
                </c:pt>
                <c:pt idx="2">
                  <c:v>Dataset3</c:v>
                </c:pt>
              </c:strCache>
            </c:strRef>
          </c:cat>
          <c:val>
            <c:numRef>
              <c:f>Sheet1!$B$2:$B$4</c:f>
              <c:numCache>
                <c:formatCode>General</c:formatCode>
                <c:ptCount val="3"/>
                <c:pt idx="0">
                  <c:v>96</c:v>
                </c:pt>
                <c:pt idx="1">
                  <c:v>95</c:v>
                </c:pt>
                <c:pt idx="2">
                  <c:v>96.5</c:v>
                </c:pt>
              </c:numCache>
            </c:numRef>
          </c:val>
          <c:extLst>
            <c:ext xmlns:c16="http://schemas.microsoft.com/office/drawing/2014/chart" uri="{C3380CC4-5D6E-409C-BE32-E72D297353CC}">
              <c16:uniqueId val="{00000000-3C75-42F1-B08F-7CBE79DCA5EB}"/>
            </c:ext>
          </c:extLst>
        </c:ser>
        <c:dLbls>
          <c:showLegendKey val="0"/>
          <c:showVal val="0"/>
          <c:showCatName val="0"/>
          <c:showSerName val="0"/>
          <c:showPercent val="0"/>
          <c:showBubbleSize val="0"/>
        </c:dLbls>
        <c:gapWidth val="150"/>
        <c:axId val="306312320"/>
        <c:axId val="306313856"/>
      </c:barChart>
      <c:catAx>
        <c:axId val="306312320"/>
        <c:scaling>
          <c:orientation val="minMax"/>
        </c:scaling>
        <c:delete val="0"/>
        <c:axPos val="b"/>
        <c:numFmt formatCode="General" sourceLinked="0"/>
        <c:majorTickMark val="out"/>
        <c:minorTickMark val="none"/>
        <c:tickLblPos val="nextTo"/>
        <c:crossAx val="306313856"/>
        <c:crosses val="autoZero"/>
        <c:auto val="1"/>
        <c:lblAlgn val="ctr"/>
        <c:lblOffset val="100"/>
        <c:noMultiLvlLbl val="0"/>
      </c:catAx>
      <c:valAx>
        <c:axId val="306313856"/>
        <c:scaling>
          <c:orientation val="minMax"/>
        </c:scaling>
        <c:delete val="0"/>
        <c:axPos val="l"/>
        <c:majorGridlines/>
        <c:numFmt formatCode="General" sourceLinked="1"/>
        <c:majorTickMark val="out"/>
        <c:minorTickMark val="none"/>
        <c:tickLblPos val="nextTo"/>
        <c:crossAx val="306312320"/>
        <c:crosses val="autoZero"/>
        <c:crossBetween val="between"/>
      </c:valAx>
    </c:plotArea>
    <c:plotVisOnly val="1"/>
    <c:dispBlanksAs val="gap"/>
    <c:showDLblsOverMax val="0"/>
  </c:chart>
  <c:txPr>
    <a:bodyPr/>
    <a:lstStyle/>
    <a:p>
      <a:pPr>
        <a:defRPr sz="1200">
          <a:latin typeface="Arial" panose="020B0604020202020204" pitchFamily="34" charset="0"/>
          <a:cs typeface="Arial" panose="020B0604020202020204" pitchFamily="34" charset="0"/>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6/21/2022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915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52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64411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515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65974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2425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3096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6907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388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748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9545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3126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9823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129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1842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729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362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6/21/2022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4309138"/>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7E75-D3DB-490E-A7A8-35011B60A4F3}"/>
              </a:ext>
            </a:extLst>
          </p:cNvPr>
          <p:cNvSpPr>
            <a:spLocks noGrp="1"/>
          </p:cNvSpPr>
          <p:nvPr>
            <p:ph type="title"/>
          </p:nvPr>
        </p:nvSpPr>
        <p:spPr/>
        <p:txBody>
          <a:bodyPr>
            <a:normAutofit/>
          </a:bodyPr>
          <a:lstStyle/>
          <a:p>
            <a:pPr algn="ctr"/>
            <a:r>
              <a:rPr lang="en-US"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Early identification and detection of driver drowsiness by hybrid machine learning</a:t>
            </a:r>
            <a:endParaRPr lang="en-IN" sz="28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6F2DAE9-1E8C-4144-971A-579BC5DF7A64}"/>
              </a:ext>
            </a:extLst>
          </p:cNvPr>
          <p:cNvSpPr>
            <a:spLocks noGrp="1"/>
          </p:cNvSpPr>
          <p:nvPr>
            <p:ph sz="half" idx="1"/>
          </p:nvPr>
        </p:nvSpPr>
        <p:spPr>
          <a:xfrm>
            <a:off x="955499" y="2249486"/>
            <a:ext cx="5064302" cy="3541714"/>
          </a:xfrm>
        </p:spPr>
        <p:txBody>
          <a:bodyPr>
            <a:normAutofit fontScale="92500" lnSpcReduction="10000"/>
          </a:bodyPr>
          <a:lstStyle/>
          <a:p>
            <a:endParaRPr lang="en-US" dirty="0"/>
          </a:p>
          <a:p>
            <a:pPr marL="0" indent="0">
              <a:buNone/>
            </a:pPr>
            <a:endParaRPr lang="en-IN" dirty="0"/>
          </a:p>
          <a:p>
            <a:endParaRPr lang="en-IN" dirty="0"/>
          </a:p>
          <a:p>
            <a:pPr marL="0" indent="0">
              <a:buNone/>
            </a:pPr>
            <a:r>
              <a:rPr lang="en-IN" dirty="0">
                <a:cs typeface="Arial" panose="020B0604020202020204" pitchFamily="34" charset="0"/>
              </a:rPr>
              <a:t>Guided By,</a:t>
            </a:r>
          </a:p>
          <a:p>
            <a:pPr marL="0" indent="0">
              <a:buNone/>
            </a:pPr>
            <a:r>
              <a:rPr lang="en-IN" dirty="0">
                <a:cs typeface="Arial" panose="020B0604020202020204" pitchFamily="34" charset="0"/>
              </a:rPr>
              <a:t>Mrs. P </a:t>
            </a:r>
            <a:r>
              <a:rPr lang="en-IN" dirty="0" err="1">
                <a:cs typeface="Arial" panose="020B0604020202020204" pitchFamily="34" charset="0"/>
              </a:rPr>
              <a:t>Innasi</a:t>
            </a:r>
            <a:r>
              <a:rPr lang="en-IN" dirty="0">
                <a:cs typeface="Arial" panose="020B0604020202020204" pitchFamily="34" charset="0"/>
              </a:rPr>
              <a:t> </a:t>
            </a:r>
            <a:r>
              <a:rPr lang="en-IN" dirty="0" err="1">
                <a:cs typeface="Arial" panose="020B0604020202020204" pitchFamily="34" charset="0"/>
              </a:rPr>
              <a:t>Lineta</a:t>
            </a:r>
            <a:endParaRPr lang="en-IN" dirty="0">
              <a:cs typeface="Arial" panose="020B0604020202020204" pitchFamily="34" charset="0"/>
            </a:endParaRPr>
          </a:p>
          <a:p>
            <a:pPr marL="0" indent="0">
              <a:buNone/>
            </a:pPr>
            <a:r>
              <a:rPr lang="en-IN" dirty="0">
                <a:cs typeface="Arial" panose="020B0604020202020204" pitchFamily="34" charset="0"/>
              </a:rPr>
              <a:t>AP/CSE</a:t>
            </a:r>
          </a:p>
          <a:p>
            <a:pPr marL="0" indent="0">
              <a:buNone/>
            </a:pPr>
            <a:endParaRPr lang="en-IN" dirty="0"/>
          </a:p>
        </p:txBody>
      </p:sp>
      <p:sp>
        <p:nvSpPr>
          <p:cNvPr id="4" name="Content Placeholder 3">
            <a:extLst>
              <a:ext uri="{FF2B5EF4-FFF2-40B4-BE49-F238E27FC236}">
                <a16:creationId xmlns:a16="http://schemas.microsoft.com/office/drawing/2014/main" id="{FB25EB7E-9D15-41EC-8E1C-95F62A615587}"/>
              </a:ext>
            </a:extLst>
          </p:cNvPr>
          <p:cNvSpPr>
            <a:spLocks noGrp="1"/>
          </p:cNvSpPr>
          <p:nvPr>
            <p:ph sz="half" idx="2"/>
          </p:nvPr>
        </p:nvSpPr>
        <p:spPr/>
        <p:txBody>
          <a:bodyPr>
            <a:normAutofit fontScale="92500" lnSpcReduction="10000"/>
          </a:bodyPr>
          <a:lstStyle/>
          <a:p>
            <a:endParaRPr lang="en-US" dirty="0"/>
          </a:p>
          <a:p>
            <a:endParaRPr lang="en-IN" dirty="0"/>
          </a:p>
          <a:p>
            <a:endParaRPr lang="en-IN" dirty="0"/>
          </a:p>
          <a:p>
            <a:pPr marL="0" indent="0">
              <a:buNone/>
            </a:pPr>
            <a:r>
              <a:rPr lang="en-IN" dirty="0"/>
              <a:t>Group Members,</a:t>
            </a:r>
          </a:p>
          <a:p>
            <a:pPr marL="0" indent="0">
              <a:buNone/>
            </a:pPr>
            <a:r>
              <a:rPr lang="en-IN" dirty="0"/>
              <a:t>Alpha Joseph (961418104009)</a:t>
            </a:r>
          </a:p>
          <a:p>
            <a:pPr marL="0" indent="0">
              <a:buNone/>
            </a:pPr>
            <a:r>
              <a:rPr lang="en-IN" dirty="0"/>
              <a:t>Cilla Joy (961418104024)</a:t>
            </a:r>
          </a:p>
          <a:p>
            <a:pPr marL="0" indent="0">
              <a:buNone/>
            </a:pPr>
            <a:r>
              <a:rPr lang="en-IN" dirty="0"/>
              <a:t>Reeja Ann Oommen (961418104044)</a:t>
            </a:r>
          </a:p>
          <a:p>
            <a:pPr marL="0" indent="0">
              <a:buNone/>
            </a:pPr>
            <a:endParaRPr lang="en-IN" dirty="0"/>
          </a:p>
        </p:txBody>
      </p:sp>
    </p:spTree>
    <p:extLst>
      <p:ext uri="{BB962C8B-B14F-4D97-AF65-F5344CB8AC3E}">
        <p14:creationId xmlns:p14="http://schemas.microsoft.com/office/powerpoint/2010/main" val="480105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E914-5924-455E-989B-C5690BED1B17}"/>
              </a:ext>
            </a:extLst>
          </p:cNvPr>
          <p:cNvSpPr>
            <a:spLocks noGrp="1"/>
          </p:cNvSpPr>
          <p:nvPr>
            <p:ph type="title"/>
          </p:nvPr>
        </p:nvSpPr>
        <p:spPr/>
        <p:txBody>
          <a:bodyPr>
            <a:normAutofit/>
          </a:bodyPr>
          <a:lstStyle/>
          <a:p>
            <a:pPr algn="ctr"/>
            <a:r>
              <a:rPr lang="en-US"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MODULES</a:t>
            </a:r>
            <a:endParaRPr lang="en-IN"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3AB1A55-0FCB-4FD7-A808-034C6AA46BD5}"/>
              </a:ext>
            </a:extLst>
          </p:cNvPr>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Dataset Pre-Processing and Feature Extraction</a:t>
            </a:r>
          </a:p>
          <a:p>
            <a:pPr algn="just"/>
            <a:r>
              <a:rPr lang="en-US" sz="2000" dirty="0">
                <a:latin typeface="Arial" panose="020B0604020202020204" pitchFamily="34" charset="0"/>
                <a:cs typeface="Arial" panose="020B0604020202020204" pitchFamily="34" charset="0"/>
              </a:rPr>
              <a:t>Skin color segmentation and Face Detection</a:t>
            </a:r>
          </a:p>
          <a:p>
            <a:pPr algn="just"/>
            <a:r>
              <a:rPr lang="en-US" sz="2000" dirty="0">
                <a:latin typeface="Arial" panose="020B0604020202020204" pitchFamily="34" charset="0"/>
                <a:cs typeface="Arial" panose="020B0604020202020204" pitchFamily="34" charset="0"/>
              </a:rPr>
              <a:t>Eye Tracking and matching operation</a:t>
            </a:r>
          </a:p>
          <a:p>
            <a:pPr algn="just"/>
            <a:r>
              <a:rPr lang="en-US" sz="2000" dirty="0">
                <a:latin typeface="Arial" panose="020B0604020202020204" pitchFamily="34" charset="0"/>
                <a:cs typeface="Arial" panose="020B0604020202020204" pitchFamily="34" charset="0"/>
              </a:rPr>
              <a:t>Drowsiness Detection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735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742F-D935-468C-A511-0D0140A7F7E8}"/>
              </a:ext>
            </a:extLst>
          </p:cNvPr>
          <p:cNvSpPr>
            <a:spLocks noGrp="1"/>
          </p:cNvSpPr>
          <p:nvPr>
            <p:ph type="title"/>
          </p:nvPr>
        </p:nvSpPr>
        <p:spPr>
          <a:xfrm>
            <a:off x="1141413" y="597970"/>
            <a:ext cx="9905998" cy="777145"/>
          </a:xfrm>
        </p:spPr>
        <p:txBody>
          <a:bodyPr>
            <a:normAutofit fontScale="90000"/>
          </a:bodyPr>
          <a:lstStyle/>
          <a:p>
            <a:pPr algn="ctr"/>
            <a:r>
              <a:rPr lang="en-US" sz="31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MODULE DESCRIPTION  </a:t>
            </a:r>
            <a:br>
              <a:rPr lang="en-US" b="1" u="sng" dirty="0">
                <a:effectLst>
                  <a:outerShdw blurRad="38100" dist="38100" dir="2700000" algn="tl">
                    <a:srgbClr val="000000">
                      <a:alpha val="43137"/>
                    </a:srgbClr>
                  </a:outerShdw>
                </a:effectLst>
              </a:rPr>
            </a:b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4F762BA-7C4B-42A9-844A-AB3831B05E48}"/>
              </a:ext>
            </a:extLst>
          </p:cNvPr>
          <p:cNvSpPr>
            <a:spLocks noGrp="1"/>
          </p:cNvSpPr>
          <p:nvPr>
            <p:ph idx="1"/>
          </p:nvPr>
        </p:nvSpPr>
        <p:spPr>
          <a:xfrm>
            <a:off x="1141411" y="1472342"/>
            <a:ext cx="9905999" cy="5063212"/>
          </a:xfrm>
        </p:spPr>
        <p:txBody>
          <a:bodyPr/>
          <a:lstStyle/>
          <a:p>
            <a:pPr marL="457200" indent="-457200">
              <a:buFont typeface="+mj-lt"/>
              <a:buAutoNum type="arabicPeriod"/>
            </a:pPr>
            <a:r>
              <a:rPr lang="en-US" i="1" u="sng" dirty="0">
                <a:latin typeface="Arial" panose="020B0604020202020204" pitchFamily="34" charset="0"/>
                <a:cs typeface="Arial" panose="020B0604020202020204" pitchFamily="34" charset="0"/>
              </a:rPr>
              <a:t>DATASET PRE-PROCESSING AND FEATURE EXTRACTION</a:t>
            </a:r>
          </a:p>
          <a:p>
            <a:r>
              <a:rPr lang="en-US" sz="2000" dirty="0">
                <a:effectLst/>
                <a:latin typeface="Arial" panose="020B0604020202020204" pitchFamily="34" charset="0"/>
                <a:ea typeface="Times New Roman" panose="02020603050405020304" pitchFamily="18" charset="0"/>
                <a:cs typeface="Arial" panose="020B0604020202020204" pitchFamily="34" charset="0"/>
              </a:rPr>
              <a:t>The image is divided into red, green, and blue sections, with a histogram evening added to each.</a:t>
            </a:r>
          </a:p>
          <a:p>
            <a:r>
              <a:rPr lang="en-US" sz="2000" dirty="0">
                <a:effectLst/>
                <a:latin typeface="Arial" panose="020B0604020202020204" pitchFamily="34" charset="0"/>
                <a:ea typeface="Times New Roman" panose="02020603050405020304" pitchFamily="18" charset="0"/>
                <a:cs typeface="Arial" panose="020B0604020202020204" pitchFamily="34" charset="0"/>
              </a:rPr>
              <a:t> To improve the framework’s competence, we reduce the targets of the recovered image after the light remuneration</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p>
          <a:p>
            <a:r>
              <a:rPr lang="en-US" sz="2000" dirty="0">
                <a:effectLst/>
                <a:latin typeface="Arial" panose="020B0604020202020204" pitchFamily="34" charset="0"/>
                <a:ea typeface="Times New Roman" panose="02020603050405020304" pitchFamily="18" charset="0"/>
                <a:cs typeface="Arial" panose="020B0604020202020204" pitchFamily="34" charset="0"/>
              </a:rPr>
              <a:t>The eyes and mouth must be precisely positioned. When the face is marked by turning over the image into the space in </a:t>
            </a:r>
            <a:r>
              <a:rPr lang="en-US" sz="2000" dirty="0" err="1">
                <a:effectLst/>
                <a:latin typeface="Arial" panose="020B0604020202020204" pitchFamily="34" charset="0"/>
                <a:ea typeface="Times New Roman" panose="02020603050405020304" pitchFamily="18" charset="0"/>
                <a:cs typeface="Arial" panose="020B0604020202020204" pitchFamily="34" charset="0"/>
              </a:rPr>
              <a:t>YCbCr</a:t>
            </a:r>
            <a:r>
              <a:rPr lang="en-US" sz="2000" dirty="0">
                <a:effectLst/>
                <a:latin typeface="Arial" panose="020B0604020202020204" pitchFamily="34" charset="0"/>
                <a:ea typeface="Times New Roman" panose="02020603050405020304" pitchFamily="18" charset="0"/>
                <a:cs typeface="Arial" panose="020B0604020202020204" pitchFamily="34" charset="0"/>
              </a:rPr>
              <a:t>, the skin is divided. </a:t>
            </a:r>
          </a:p>
          <a:p>
            <a:r>
              <a:rPr lang="en-US" sz="2000" dirty="0">
                <a:effectLst/>
                <a:latin typeface="Arial" panose="020B0604020202020204" pitchFamily="34" charset="0"/>
                <a:ea typeface="Times New Roman" panose="02020603050405020304" pitchFamily="18" charset="0"/>
                <a:cs typeface="Arial" panose="020B0604020202020204" pitchFamily="34" charset="0"/>
              </a:rPr>
              <a:t>The technique takes into account skin areas on the face and excludes the majority of unaffected photographs. </a:t>
            </a:r>
            <a:endParaRPr lang="en-IN" sz="2000" i="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402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CEAE-6122-4AB2-A06C-270A1C221AFE}"/>
              </a:ext>
            </a:extLst>
          </p:cNvPr>
          <p:cNvSpPr>
            <a:spLocks noGrp="1"/>
          </p:cNvSpPr>
          <p:nvPr>
            <p:ph type="title"/>
          </p:nvPr>
        </p:nvSpPr>
        <p:spPr>
          <a:xfrm>
            <a:off x="1141413" y="618518"/>
            <a:ext cx="9905998" cy="722602"/>
          </a:xfrm>
        </p:spPr>
        <p:txBody>
          <a:bodyPr>
            <a:normAutofit/>
          </a:bodyPr>
          <a:lstStyle/>
          <a:p>
            <a:r>
              <a:rPr lang="en-US" sz="2400" i="1" dirty="0">
                <a:latin typeface="Arial" panose="020B0604020202020204" pitchFamily="34" charset="0"/>
                <a:cs typeface="Arial" panose="020B0604020202020204" pitchFamily="34" charset="0"/>
              </a:rPr>
              <a:t>2.   </a:t>
            </a:r>
            <a:r>
              <a:rPr lang="en-US" sz="2400" i="1" u="sng" dirty="0">
                <a:latin typeface="Arial" panose="020B0604020202020204" pitchFamily="34" charset="0"/>
                <a:cs typeface="Arial" panose="020B0604020202020204" pitchFamily="34" charset="0"/>
              </a:rPr>
              <a:t>Skin color segmentation and face detection</a:t>
            </a:r>
            <a:br>
              <a:rPr lang="en-US" sz="2000" i="1" u="sng" dirty="0">
                <a:latin typeface="Arial" panose="020B0604020202020204" pitchFamily="34" charset="0"/>
                <a:cs typeface="Arial" panose="020B0604020202020204" pitchFamily="34" charset="0"/>
              </a:rPr>
            </a:br>
            <a:endParaRPr lang="en-IN" sz="2000" i="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DA1E169-DD53-42B4-9972-E91A35CF5E84}"/>
              </a:ext>
            </a:extLst>
          </p:cNvPr>
          <p:cNvSpPr>
            <a:spLocks noGrp="1"/>
          </p:cNvSpPr>
          <p:nvPr>
            <p:ph idx="1"/>
          </p:nvPr>
        </p:nvSpPr>
        <p:spPr>
          <a:xfrm>
            <a:off x="1141412" y="1148080"/>
            <a:ext cx="9905999" cy="4643121"/>
          </a:xfrm>
        </p:spPr>
        <p:txBody>
          <a:bodyPr>
            <a:normAutofit/>
          </a:bodyPr>
          <a:lstStyle/>
          <a:p>
            <a:pPr algn="just"/>
            <a:r>
              <a:rPr lang="en-US" sz="2000" dirty="0">
                <a:latin typeface="Arial" panose="020B0604020202020204" pitchFamily="34"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For skin color segmentation, first we contrast the image. Then we perform skin color segmentation. Then, we have to find the largest connected region. Then we have to check the probability to become a face of the largest connected region. </a:t>
            </a:r>
          </a:p>
          <a:p>
            <a:pPr algn="just"/>
            <a:r>
              <a:rPr lang="en-US" sz="2000" dirty="0">
                <a:latin typeface="Arial" panose="020B0604020202020204" pitchFamily="34"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For face detection, first we convert binary image from RGB image. For converting binary image, we calculate the average value of RGB for each pixel.</a:t>
            </a:r>
          </a:p>
          <a:p>
            <a:pPr marL="0" indent="0" algn="just">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8208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4A734-904A-4775-AAED-538F6FA4A797}"/>
              </a:ext>
            </a:extLst>
          </p:cNvPr>
          <p:cNvSpPr>
            <a:spLocks noGrp="1"/>
          </p:cNvSpPr>
          <p:nvPr>
            <p:ph type="title"/>
          </p:nvPr>
        </p:nvSpPr>
        <p:spPr>
          <a:xfrm>
            <a:off x="1141413" y="618518"/>
            <a:ext cx="9905998" cy="895322"/>
          </a:xfrm>
        </p:spPr>
        <p:txBody>
          <a:bodyPr>
            <a:normAutofit/>
          </a:bodyPr>
          <a:lstStyle/>
          <a:p>
            <a:r>
              <a:rPr lang="en-US" sz="2400" i="1" dirty="0">
                <a:latin typeface="Arial" panose="020B0604020202020204" pitchFamily="34" charset="0"/>
                <a:cs typeface="Arial" panose="020B0604020202020204" pitchFamily="34" charset="0"/>
              </a:rPr>
              <a:t>3.    </a:t>
            </a:r>
            <a:r>
              <a:rPr lang="en-US" sz="2400" i="1" u="sng" dirty="0">
                <a:latin typeface="Arial" panose="020B0604020202020204" pitchFamily="34" charset="0"/>
                <a:cs typeface="Arial" panose="020B0604020202020204" pitchFamily="34" charset="0"/>
              </a:rPr>
              <a:t>Eye tracking and matching operation</a:t>
            </a:r>
            <a:endParaRPr lang="en-IN" sz="2400" i="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397F448-84D1-424E-B649-6D23F9224CB6}"/>
              </a:ext>
            </a:extLst>
          </p:cNvPr>
          <p:cNvSpPr>
            <a:spLocks noGrp="1"/>
          </p:cNvSpPr>
          <p:nvPr>
            <p:ph idx="1"/>
          </p:nvPr>
        </p:nvSpPr>
        <p:spPr>
          <a:xfrm>
            <a:off x="1141412" y="1513840"/>
            <a:ext cx="9905999" cy="4277361"/>
          </a:xfrm>
        </p:spPr>
        <p:txBody>
          <a:bodyPr>
            <a:normAutofit/>
          </a:bodyPr>
          <a:lstStyle/>
          <a:p>
            <a:pPr algn="just"/>
            <a:r>
              <a:rPr lang="en-US" sz="2000" dirty="0">
                <a:effectLst/>
                <a:latin typeface="Arial" panose="020B0604020202020204" pitchFamily="34" charset="0"/>
                <a:ea typeface="Times New Roman" panose="02020603050405020304" pitchFamily="18" charset="0"/>
                <a:cs typeface="Arial" panose="020B0604020202020204" pitchFamily="34" charset="0"/>
              </a:rPr>
              <a:t>For eyes detection, we convert the RGB face to the binary face. </a:t>
            </a:r>
          </a:p>
          <a:p>
            <a:pPr algn="just"/>
            <a:r>
              <a:rPr lang="en-US" sz="2000" dirty="0">
                <a:effectLst/>
                <a:latin typeface="Arial" panose="020B0604020202020204" pitchFamily="34" charset="0"/>
                <a:ea typeface="Times New Roman" panose="02020603050405020304" pitchFamily="18" charset="0"/>
                <a:cs typeface="Arial" panose="020B0604020202020204" pitchFamily="34" charset="0"/>
              </a:rPr>
              <a:t>For left eye, we search from the mid/4 to mid - mid/4 width. And for right eye, we search mid + (w-mid)/ 4 to mid-+3*(w- mid)/ 4 width from image lower end to starting position of the eyebrow.</a:t>
            </a:r>
          </a:p>
          <a:p>
            <a:pPr algn="just"/>
            <a:r>
              <a:rPr lang="en-US" sz="2000" dirty="0">
                <a:effectLst/>
                <a:latin typeface="Arial" panose="020B0604020202020204" pitchFamily="34" charset="0"/>
                <a:ea typeface="Times New Roman" panose="02020603050405020304" pitchFamily="18" charset="0"/>
                <a:cs typeface="Arial" panose="020B0604020202020204" pitchFamily="34" charset="0"/>
              </a:rPr>
              <a:t>The matching area and matching scale are used to accurately capture the position and scale changes caused by facial feature movements.</a:t>
            </a:r>
          </a:p>
          <a:p>
            <a:pPr algn="just"/>
            <a:r>
              <a:rPr lang="en-US" sz="2000" dirty="0">
                <a:effectLst/>
                <a:latin typeface="Arial" panose="020B0604020202020204" pitchFamily="34" charset="0"/>
                <a:ea typeface="Times New Roman" panose="02020603050405020304" pitchFamily="18" charset="0"/>
                <a:cs typeface="Arial" panose="020B0604020202020204" pitchFamily="34" charset="0"/>
              </a:rPr>
              <a:t>Area features of homogeneous regions in gray level are extracted from images as matching entities.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28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7FC8-2FCD-4C9E-BA1D-BE83F5A8B59A}"/>
              </a:ext>
            </a:extLst>
          </p:cNvPr>
          <p:cNvSpPr>
            <a:spLocks noGrp="1"/>
          </p:cNvSpPr>
          <p:nvPr>
            <p:ph type="title"/>
          </p:nvPr>
        </p:nvSpPr>
        <p:spPr>
          <a:xfrm>
            <a:off x="1141413" y="618518"/>
            <a:ext cx="9905998" cy="702282"/>
          </a:xfrm>
        </p:spPr>
        <p:txBody>
          <a:bodyPr>
            <a:normAutofit/>
          </a:bodyPr>
          <a:lstStyle/>
          <a:p>
            <a:r>
              <a:rPr lang="en-US" sz="2400" i="1" dirty="0">
                <a:latin typeface="Arial" panose="020B0604020202020204" pitchFamily="34" charset="0"/>
                <a:cs typeface="Arial" panose="020B0604020202020204" pitchFamily="34" charset="0"/>
              </a:rPr>
              <a:t>4.  </a:t>
            </a:r>
            <a:r>
              <a:rPr lang="en-US" sz="2400" i="1" u="sng" dirty="0">
                <a:latin typeface="Arial" panose="020B0604020202020204" pitchFamily="34" charset="0"/>
                <a:cs typeface="Arial" panose="020B0604020202020204" pitchFamily="34" charset="0"/>
              </a:rPr>
              <a:t>Drowsiness detection</a:t>
            </a:r>
            <a:endParaRPr lang="en-IN" sz="2400"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782A057-7355-4167-ADAF-35ACC52CF40D}"/>
              </a:ext>
            </a:extLst>
          </p:cNvPr>
          <p:cNvSpPr>
            <a:spLocks noGrp="1"/>
          </p:cNvSpPr>
          <p:nvPr>
            <p:ph idx="1"/>
          </p:nvPr>
        </p:nvSpPr>
        <p:spPr>
          <a:xfrm>
            <a:off x="1141412" y="1320800"/>
            <a:ext cx="9905999" cy="4470401"/>
          </a:xfrm>
        </p:spPr>
        <p:txBody>
          <a:bodyPr>
            <a:normAutofit/>
          </a:bodyPr>
          <a:lstStyle/>
          <a:p>
            <a:pPr lvl="1"/>
            <a:r>
              <a:rPr lang="en-US" dirty="0">
                <a:latin typeface="Arial" panose="020B0604020202020204" pitchFamily="34" charset="0"/>
                <a:ea typeface="Times New Roman" panose="02020603050405020304" pitchFamily="18" charset="0"/>
                <a:cs typeface="Arial" panose="020B0604020202020204" pitchFamily="34" charset="0"/>
              </a:rPr>
              <a:t>T</a:t>
            </a:r>
            <a:r>
              <a:rPr lang="en-US" dirty="0">
                <a:effectLst/>
                <a:latin typeface="Arial" panose="020B0604020202020204" pitchFamily="34" charset="0"/>
                <a:ea typeface="Times New Roman" panose="02020603050405020304" pitchFamily="18" charset="0"/>
                <a:cs typeface="Arial" panose="020B0604020202020204" pitchFamily="34" charset="0"/>
              </a:rPr>
              <a:t>he detection process is detecting eyes and mouth gestures to calculate and classify features with an SVM classifier. </a:t>
            </a:r>
          </a:p>
          <a:p>
            <a:pPr lvl="1"/>
            <a:r>
              <a:rPr lang="en-US" dirty="0">
                <a:effectLst/>
                <a:latin typeface="Arial" panose="020B0604020202020204" pitchFamily="34" charset="0"/>
                <a:ea typeface="Times New Roman" panose="02020603050405020304" pitchFamily="18" charset="0"/>
                <a:cs typeface="Arial" panose="020B0604020202020204" pitchFamily="34" charset="0"/>
              </a:rPr>
              <a:t>The system used data detected from the eyes and mouth. These two inputs could give driver status if he/she is alert or drowsy. </a:t>
            </a:r>
          </a:p>
          <a:p>
            <a:pPr lvl="1"/>
            <a:r>
              <a:rPr lang="en-US" dirty="0">
                <a:effectLst/>
                <a:latin typeface="Arial" panose="020B0604020202020204" pitchFamily="34" charset="0"/>
                <a:ea typeface="Times New Roman" panose="02020603050405020304" pitchFamily="18" charset="0"/>
                <a:cs typeface="Arial" panose="020B0604020202020204" pitchFamily="34" charset="0"/>
              </a:rPr>
              <a:t>When one of the two input gives a high level of drowsiness, it automatically indicates that the driver is feeling drowsy. </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894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9452-0846-4779-0981-A3F97901005B}"/>
              </a:ext>
            </a:extLst>
          </p:cNvPr>
          <p:cNvSpPr>
            <a:spLocks noGrp="1"/>
          </p:cNvSpPr>
          <p:nvPr>
            <p:ph type="title"/>
          </p:nvPr>
        </p:nvSpPr>
        <p:spPr/>
        <p:txBody>
          <a:bodyPr>
            <a:normAutofit/>
          </a:bodyPr>
          <a:lstStyle/>
          <a:p>
            <a:pPr algn="ctr"/>
            <a:r>
              <a:rPr lang="en-IN"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ADVANTAGES OF PROPOSED SYSTEM</a:t>
            </a:r>
          </a:p>
        </p:txBody>
      </p:sp>
      <p:sp>
        <p:nvSpPr>
          <p:cNvPr id="3" name="Content Placeholder 2">
            <a:extLst>
              <a:ext uri="{FF2B5EF4-FFF2-40B4-BE49-F238E27FC236}">
                <a16:creationId xmlns:a16="http://schemas.microsoft.com/office/drawing/2014/main" id="{D429F9D1-EEBF-FF3A-039D-875C0729AD43}"/>
              </a:ext>
            </a:extLst>
          </p:cNvPr>
          <p:cNvSpPr>
            <a:spLocks noGrp="1"/>
          </p:cNvSpPr>
          <p:nvPr>
            <p:ph idx="1"/>
          </p:nvPr>
        </p:nvSpPr>
        <p:spPr/>
        <p:txBody>
          <a:bodyPr/>
          <a:lstStyle/>
          <a:p>
            <a:pPr marL="342900" lvl="0" indent="-342900" algn="just">
              <a:lnSpc>
                <a:spcPct val="150000"/>
              </a:lnSpc>
              <a:spcAft>
                <a:spcPts val="1000"/>
              </a:spcAft>
              <a:buFont typeface="Arial" panose="020B0604020202020204" pitchFamily="34" charset="0"/>
              <a:buChar char="•"/>
              <a:tabLst>
                <a:tab pos="457200" algn="l"/>
              </a:tabLst>
            </a:pPr>
            <a:r>
              <a:rPr lang="en-US" sz="2000" dirty="0">
                <a:effectLst/>
                <a:latin typeface="Arial" panose="020B0604020202020204" pitchFamily="34" charset="0"/>
                <a:ea typeface="Times New Roman" panose="02020603050405020304" pitchFamily="18" charset="0"/>
                <a:cs typeface="Arial" panose="020B0604020202020204" pitchFamily="34" charset="0"/>
              </a:rPr>
              <a:t>Optimal implementation of the proposed framework will significantly improve the computational cost and real-time expression recognition can be achieved with substantial accuracy. </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spcAft>
                <a:spcPts val="1000"/>
              </a:spcAft>
              <a:buFont typeface="Arial" panose="020B0604020202020204" pitchFamily="34" charset="0"/>
              <a:buChar char="•"/>
              <a:tabLst>
                <a:tab pos="457200" algn="l"/>
              </a:tabLst>
            </a:pPr>
            <a:r>
              <a:rPr lang="en-US" sz="2000" dirty="0">
                <a:effectLst/>
                <a:latin typeface="Arial" panose="020B0604020202020204" pitchFamily="34" charset="0"/>
                <a:ea typeface="Times New Roman" panose="02020603050405020304" pitchFamily="18" charset="0"/>
                <a:cs typeface="Arial" panose="020B0604020202020204" pitchFamily="34" charset="0"/>
              </a:rPr>
              <a:t>The distance features are fed into a multiclass support vector machine (SVM) to recognize drowsiness.</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Arial" panose="020B0604020202020204" pitchFamily="34" charset="0"/>
                <a:ea typeface="Times New Roman" panose="02020603050405020304" pitchFamily="18" charset="0"/>
                <a:cs typeface="Arial" panose="020B0604020202020204" pitchFamily="34" charset="0"/>
              </a:rPr>
              <a:t>It has an accuracy of 96.7%, which is higher than existing methods.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14329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E11FF8-C172-EDFC-7E2D-F3F971C5DA87}"/>
              </a:ext>
            </a:extLst>
          </p:cNvPr>
          <p:cNvSpPr txBox="1"/>
          <p:nvPr/>
        </p:nvSpPr>
        <p:spPr>
          <a:xfrm>
            <a:off x="2797997" y="561049"/>
            <a:ext cx="6102848" cy="523220"/>
          </a:xfrm>
          <a:prstGeom prst="rect">
            <a:avLst/>
          </a:prstGeom>
          <a:noFill/>
        </p:spPr>
        <p:txBody>
          <a:bodyPr wrap="square">
            <a:spAutoFit/>
          </a:bodyPr>
          <a:lstStyle/>
          <a:p>
            <a:pPr algn="ctr"/>
            <a:r>
              <a:rPr lang="en-IN"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OUTPUT</a:t>
            </a:r>
          </a:p>
        </p:txBody>
      </p:sp>
      <p:sp>
        <p:nvSpPr>
          <p:cNvPr id="5" name="Rectangle 2">
            <a:extLst>
              <a:ext uri="{FF2B5EF4-FFF2-40B4-BE49-F238E27FC236}">
                <a16:creationId xmlns:a16="http://schemas.microsoft.com/office/drawing/2014/main" id="{5CBBB934-7FF1-2CB8-DEC3-72386524A4AA}"/>
              </a:ext>
            </a:extLst>
          </p:cNvPr>
          <p:cNvSpPr>
            <a:spLocks noChangeArrowheads="1"/>
          </p:cNvSpPr>
          <p:nvPr/>
        </p:nvSpPr>
        <p:spPr bwMode="auto">
          <a:xfrm>
            <a:off x="1818526" y="1318245"/>
            <a:ext cx="225895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LOGIN </a:t>
            </a:r>
            <a:r>
              <a:rPr kumimoji="0" lang="en-US"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t>
            </a: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ORM</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0">
            <a:extLst>
              <a:ext uri="{FF2B5EF4-FFF2-40B4-BE49-F238E27FC236}">
                <a16:creationId xmlns:a16="http://schemas.microsoft.com/office/drawing/2014/main" id="{DA9DB86F-89A2-F822-B058-8D3EC2947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4845" y="1952091"/>
            <a:ext cx="7065878" cy="39755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546EABA1-7296-1B2F-60E8-166E146B18E7}"/>
              </a:ext>
            </a:extLst>
          </p:cNvPr>
          <p:cNvSpPr>
            <a:spLocks noChangeArrowheads="1"/>
          </p:cNvSpPr>
          <p:nvPr/>
        </p:nvSpPr>
        <p:spPr bwMode="auto">
          <a:xfrm>
            <a:off x="2804845" y="59276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27808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A204528-F0E1-BCE0-AD25-6E2964F648A8}"/>
              </a:ext>
            </a:extLst>
          </p:cNvPr>
          <p:cNvSpPr>
            <a:spLocks noChangeArrowheads="1"/>
          </p:cNvSpPr>
          <p:nvPr/>
        </p:nvSpPr>
        <p:spPr bwMode="auto">
          <a:xfrm>
            <a:off x="1592494" y="972223"/>
            <a:ext cx="177965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HOME FORM</a:t>
            </a: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2049" name="Picture 11">
            <a:extLst>
              <a:ext uri="{FF2B5EF4-FFF2-40B4-BE49-F238E27FC236}">
                <a16:creationId xmlns:a16="http://schemas.microsoft.com/office/drawing/2014/main" id="{CC4B9AA7-BA48-84A5-7F3C-2C77E27C03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343" y="1587642"/>
            <a:ext cx="8226071" cy="462829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DBAD423-30A3-F1F4-DCC9-A8BE13F60B4A}"/>
              </a:ext>
            </a:extLst>
          </p:cNvPr>
          <p:cNvSpPr>
            <a:spLocks noChangeArrowheads="1"/>
          </p:cNvSpPr>
          <p:nvPr/>
        </p:nvSpPr>
        <p:spPr bwMode="auto">
          <a:xfrm>
            <a:off x="2845941" y="51778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0618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63DB177-C41C-484D-FDC2-A1CA9EC8B221}"/>
              </a:ext>
            </a:extLst>
          </p:cNvPr>
          <p:cNvSpPr>
            <a:spLocks noChangeArrowheads="1"/>
          </p:cNvSpPr>
          <p:nvPr/>
        </p:nvSpPr>
        <p:spPr bwMode="auto">
          <a:xfrm>
            <a:off x="1726058" y="1090053"/>
            <a:ext cx="142539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TRAINING</a:t>
            </a: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12">
            <a:extLst>
              <a:ext uri="{FF2B5EF4-FFF2-40B4-BE49-F238E27FC236}">
                <a16:creationId xmlns:a16="http://schemas.microsoft.com/office/drawing/2014/main" id="{E9C45327-6F4E-7D69-2793-49F5453BD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762" y="1767161"/>
            <a:ext cx="7979378" cy="44894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A42AAA3-C362-3959-1553-DB9E1B6D273F}"/>
              </a:ext>
            </a:extLst>
          </p:cNvPr>
          <p:cNvSpPr>
            <a:spLocks noChangeArrowheads="1"/>
          </p:cNvSpPr>
          <p:nvPr/>
        </p:nvSpPr>
        <p:spPr bwMode="auto">
          <a:xfrm>
            <a:off x="3287730" y="56091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71031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1F69CFB-F43C-78F8-C1D8-E490504A2B1A}"/>
              </a:ext>
            </a:extLst>
          </p:cNvPr>
          <p:cNvSpPr>
            <a:spLocks noChangeArrowheads="1"/>
          </p:cNvSpPr>
          <p:nvPr/>
        </p:nvSpPr>
        <p:spPr bwMode="auto">
          <a:xfrm>
            <a:off x="1469204" y="634946"/>
            <a:ext cx="241149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FACE DETECTION</a:t>
            </a: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4097" name="Picture 13">
            <a:extLst>
              <a:ext uri="{FF2B5EF4-FFF2-40B4-BE49-F238E27FC236}">
                <a16:creationId xmlns:a16="http://schemas.microsoft.com/office/drawing/2014/main" id="{4801C5A2-0EDB-5ED9-19BA-F2307F918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860" y="1217487"/>
            <a:ext cx="7642093" cy="429972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EA8712F-66D9-5838-2AAB-F6F571708C6D}"/>
              </a:ext>
            </a:extLst>
          </p:cNvPr>
          <p:cNvSpPr>
            <a:spLocks noChangeArrowheads="1"/>
          </p:cNvSpPr>
          <p:nvPr/>
        </p:nvSpPr>
        <p:spPr bwMode="auto">
          <a:xfrm>
            <a:off x="2917861" y="4468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4975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70DB-4D74-4A85-BE0E-9FF1EEBC165E}"/>
              </a:ext>
            </a:extLst>
          </p:cNvPr>
          <p:cNvSpPr>
            <a:spLocks noGrp="1"/>
          </p:cNvSpPr>
          <p:nvPr>
            <p:ph type="title"/>
          </p:nvPr>
        </p:nvSpPr>
        <p:spPr>
          <a:xfrm>
            <a:off x="1141413" y="190500"/>
            <a:ext cx="9905998" cy="1571625"/>
          </a:xfrm>
        </p:spPr>
        <p:txBody>
          <a:bodyPr>
            <a:normAutofit/>
          </a:bodyPr>
          <a:lstStyle/>
          <a:p>
            <a:pPr algn="ctr"/>
            <a:r>
              <a:rPr lang="en-US"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a:t>
            </a:r>
            <a:r>
              <a:rPr lang="en-IN" sz="2800" b="1" u="sng"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roblem</a:t>
            </a:r>
            <a:r>
              <a:rPr lang="en-IN"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statement</a:t>
            </a:r>
          </a:p>
        </p:txBody>
      </p:sp>
      <p:sp>
        <p:nvSpPr>
          <p:cNvPr id="3" name="Content Placeholder 2">
            <a:extLst>
              <a:ext uri="{FF2B5EF4-FFF2-40B4-BE49-F238E27FC236}">
                <a16:creationId xmlns:a16="http://schemas.microsoft.com/office/drawing/2014/main" id="{3D111787-680E-4F1B-90BA-52AF7FEFD0A3}"/>
              </a:ext>
            </a:extLst>
          </p:cNvPr>
          <p:cNvSpPr>
            <a:spLocks noGrp="1"/>
          </p:cNvSpPr>
          <p:nvPr>
            <p:ph idx="1"/>
          </p:nvPr>
        </p:nvSpPr>
        <p:spPr>
          <a:xfrm>
            <a:off x="1141412" y="1762125"/>
            <a:ext cx="9905999" cy="4076701"/>
          </a:xfrm>
        </p:spPr>
        <p:txBody>
          <a:bodyPr>
            <a:normAutofit/>
          </a:bodyPr>
          <a:lstStyle/>
          <a:p>
            <a:pPr algn="just"/>
            <a:r>
              <a:rPr lang="en-US" sz="2000" dirty="0">
                <a:latin typeface="Arial" panose="020B0604020202020204" pitchFamily="34" charset="0"/>
                <a:cs typeface="Arial" panose="020B0604020202020204" pitchFamily="34" charset="0"/>
              </a:rPr>
              <a:t>Driver drowsiness is one of the reasons behind the accidents that can cause serious death, injury and economic loss.</a:t>
            </a:r>
          </a:p>
          <a:p>
            <a:pPr algn="just"/>
            <a:r>
              <a:rPr lang="en-US" sz="2000" dirty="0">
                <a:effectLst/>
                <a:latin typeface="Arial" panose="020B0604020202020204" pitchFamily="34" charset="0"/>
                <a:ea typeface="Times New Roman" panose="02020603050405020304" pitchFamily="18" charset="0"/>
                <a:cs typeface="Arial" panose="020B0604020202020204" pitchFamily="34" charset="0"/>
              </a:rPr>
              <a:t>Statistics indicate the need of a reliable driver drowsiness detection system which could alert the driver before a mishap happens. </a:t>
            </a:r>
          </a:p>
          <a:p>
            <a:pPr algn="just"/>
            <a:r>
              <a:rPr lang="en-US" sz="2000" dirty="0">
                <a:latin typeface="Arial" panose="020B0604020202020204" pitchFamily="34" charset="0"/>
                <a:cs typeface="Arial" panose="020B0604020202020204" pitchFamily="34" charset="0"/>
              </a:rPr>
              <a:t>In this project, we have implemented the application of support vector machine and image processing clustering methods for real time classifications and analysis by </a:t>
            </a:r>
            <a:r>
              <a:rPr lang="en-US" sz="2000">
                <a:latin typeface="Arial" panose="020B0604020202020204" pitchFamily="34" charset="0"/>
                <a:cs typeface="Arial" panose="020B0604020202020204" pitchFamily="34" charset="0"/>
              </a:rPr>
              <a:t>taking the input</a:t>
            </a:r>
            <a:r>
              <a:rPr lang="en-US" sz="2000" dirty="0">
                <a:latin typeface="Arial" panose="020B0604020202020204" pitchFamily="34" charset="0"/>
                <a:cs typeface="Arial" panose="020B0604020202020204" pitchFamily="34" charset="0"/>
              </a:rPr>
              <a:t>.</a:t>
            </a:r>
          </a:p>
          <a:p>
            <a:pPr algn="just"/>
            <a:endParaRPr lang="en-US"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24382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3FC4456-7BDC-0851-3246-414DAA05F158}"/>
              </a:ext>
            </a:extLst>
          </p:cNvPr>
          <p:cNvSpPr>
            <a:spLocks noChangeArrowheads="1"/>
          </p:cNvSpPr>
          <p:nvPr/>
        </p:nvSpPr>
        <p:spPr bwMode="auto">
          <a:xfrm>
            <a:off x="1664413" y="891801"/>
            <a:ext cx="221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TRAIN DATASET</a:t>
            </a: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5121" name="Picture 14">
            <a:extLst>
              <a:ext uri="{FF2B5EF4-FFF2-40B4-BE49-F238E27FC236}">
                <a16:creationId xmlns:a16="http://schemas.microsoft.com/office/drawing/2014/main" id="{2F428BC3-F851-49C9-FFF8-C65DCC7D4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022" y="1402422"/>
            <a:ext cx="7934270" cy="44641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592016F-ADED-C1CE-042F-E5D10C4AB1E0}"/>
              </a:ext>
            </a:extLst>
          </p:cNvPr>
          <p:cNvSpPr>
            <a:spLocks noChangeArrowheads="1"/>
          </p:cNvSpPr>
          <p:nvPr/>
        </p:nvSpPr>
        <p:spPr bwMode="auto">
          <a:xfrm>
            <a:off x="2774022" y="46536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71888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F5F4967-2E88-E839-5CE4-F801B48AFDCE}"/>
              </a:ext>
            </a:extLst>
          </p:cNvPr>
          <p:cNvSpPr>
            <a:spLocks noChangeArrowheads="1"/>
          </p:cNvSpPr>
          <p:nvPr/>
        </p:nvSpPr>
        <p:spPr bwMode="auto">
          <a:xfrm>
            <a:off x="1912206" y="706863"/>
            <a:ext cx="17395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DETECTION </a:t>
            </a:r>
            <a:endParaRPr kumimoji="0" lang="en-US" alt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6145" name="Picture 15">
            <a:extLst>
              <a:ext uri="{FF2B5EF4-FFF2-40B4-BE49-F238E27FC236}">
                <a16:creationId xmlns:a16="http://schemas.microsoft.com/office/drawing/2014/main" id="{50400C05-CF87-83F0-EBB7-3C4B9B39F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799" y="1289405"/>
            <a:ext cx="7915985" cy="445382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0331803-956D-85A2-3C6A-A913CFBF42BE}"/>
              </a:ext>
            </a:extLst>
          </p:cNvPr>
          <p:cNvSpPr>
            <a:spLocks noChangeArrowheads="1"/>
          </p:cNvSpPr>
          <p:nvPr/>
        </p:nvSpPr>
        <p:spPr bwMode="auto">
          <a:xfrm>
            <a:off x="3206750" y="45406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78606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048FD9A-1D36-ED9E-F666-65F8AFE1BFCB}"/>
              </a:ext>
            </a:extLst>
          </p:cNvPr>
          <p:cNvSpPr>
            <a:spLocks noChangeArrowheads="1"/>
          </p:cNvSpPr>
          <p:nvPr/>
        </p:nvSpPr>
        <p:spPr bwMode="auto">
          <a:xfrm>
            <a:off x="2034283" y="711980"/>
            <a:ext cx="189667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PROCESSING</a:t>
            </a: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7169" name="Picture 16">
            <a:extLst>
              <a:ext uri="{FF2B5EF4-FFF2-40B4-BE49-F238E27FC236}">
                <a16:creationId xmlns:a16="http://schemas.microsoft.com/office/drawing/2014/main" id="{8BDC2FC5-57B5-2836-89E9-6A5D4FC19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2619" y="1238035"/>
            <a:ext cx="8189922" cy="46079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9AC5E99-2512-E6E0-AEF2-63D7DB1C7977}"/>
              </a:ext>
            </a:extLst>
          </p:cNvPr>
          <p:cNvSpPr>
            <a:spLocks noChangeArrowheads="1"/>
          </p:cNvSpPr>
          <p:nvPr/>
        </p:nvSpPr>
        <p:spPr bwMode="auto">
          <a:xfrm>
            <a:off x="3595955" y="45303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96832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E9AB3AB-8696-631D-06B6-39DD2E62A460}"/>
              </a:ext>
            </a:extLst>
          </p:cNvPr>
          <p:cNvSpPr>
            <a:spLocks noChangeArrowheads="1"/>
          </p:cNvSpPr>
          <p:nvPr/>
        </p:nvSpPr>
        <p:spPr bwMode="auto">
          <a:xfrm>
            <a:off x="1530850" y="824996"/>
            <a:ext cx="173957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DETECTION</a:t>
            </a:r>
            <a:r>
              <a:rPr kumimoji="0" lang="en-US" altLang="en-US"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3" name="Picture 17">
            <a:extLst>
              <a:ext uri="{FF2B5EF4-FFF2-40B4-BE49-F238E27FC236}">
                <a16:creationId xmlns:a16="http://schemas.microsoft.com/office/drawing/2014/main" id="{C104EB04-95DB-5593-92EF-8217C922C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458" y="1289407"/>
            <a:ext cx="8430974" cy="474358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DAE806F-E344-52B6-2844-51E6AFD84A08}"/>
              </a:ext>
            </a:extLst>
          </p:cNvPr>
          <p:cNvSpPr>
            <a:spLocks noChangeArrowheads="1"/>
          </p:cNvSpPr>
          <p:nvPr/>
        </p:nvSpPr>
        <p:spPr bwMode="auto">
          <a:xfrm>
            <a:off x="2424701" y="46433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684232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9CC41977-C499-D67B-44BB-921115B7545D}"/>
              </a:ext>
            </a:extLst>
          </p:cNvPr>
          <p:cNvGraphicFramePr/>
          <p:nvPr>
            <p:extLst>
              <p:ext uri="{D42A27DB-BD31-4B8C-83A1-F6EECF244321}">
                <p14:modId xmlns:p14="http://schemas.microsoft.com/office/powerpoint/2010/main" val="506352106"/>
              </p:ext>
            </p:extLst>
          </p:nvPr>
        </p:nvGraphicFramePr>
        <p:xfrm>
          <a:off x="2219218" y="1695237"/>
          <a:ext cx="7438489" cy="3791162"/>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0D0736E7-CF59-C527-5C8D-692B8E20286A}"/>
              </a:ext>
            </a:extLst>
          </p:cNvPr>
          <p:cNvSpPr>
            <a:spLocks noChangeArrowheads="1"/>
          </p:cNvSpPr>
          <p:nvPr/>
        </p:nvSpPr>
        <p:spPr bwMode="auto">
          <a:xfrm>
            <a:off x="0" y="3670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C17C312A-9F41-65E0-7966-3886DD01B46A}"/>
              </a:ext>
            </a:extLst>
          </p:cNvPr>
          <p:cNvSpPr txBox="1"/>
          <p:nvPr/>
        </p:nvSpPr>
        <p:spPr>
          <a:xfrm>
            <a:off x="4243227" y="523040"/>
            <a:ext cx="6102848" cy="523220"/>
          </a:xfrm>
          <a:prstGeom prst="rect">
            <a:avLst/>
          </a:prstGeom>
          <a:noFill/>
        </p:spPr>
        <p:txBody>
          <a:bodyPr wrap="square">
            <a:spAutoFit/>
          </a:bodyPr>
          <a:lstStyle/>
          <a:p>
            <a:r>
              <a:rPr lang="en-IN" sz="2800" b="1" u="sng" dirty="0">
                <a:effectLst>
                  <a:outerShdw blurRad="38100" dist="38100" dir="2700000" algn="tl">
                    <a:srgbClr val="000000">
                      <a:alpha val="43137"/>
                    </a:srgbClr>
                  </a:outerShdw>
                </a:effectLst>
              </a:rPr>
              <a:t>PERFORMANCE ANALYSIS</a:t>
            </a:r>
            <a:endParaRPr lang="en-IN" sz="2800" dirty="0"/>
          </a:p>
        </p:txBody>
      </p:sp>
    </p:spTree>
    <p:extLst>
      <p:ext uri="{BB962C8B-B14F-4D97-AF65-F5344CB8AC3E}">
        <p14:creationId xmlns:p14="http://schemas.microsoft.com/office/powerpoint/2010/main" val="2484000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016E4-2F82-60F3-127F-289ADBEC4FBD}"/>
              </a:ext>
            </a:extLst>
          </p:cNvPr>
          <p:cNvSpPr>
            <a:spLocks noGrp="1"/>
          </p:cNvSpPr>
          <p:nvPr>
            <p:ph type="title"/>
          </p:nvPr>
        </p:nvSpPr>
        <p:spPr>
          <a:xfrm>
            <a:off x="1069494" y="166456"/>
            <a:ext cx="9905998" cy="1478570"/>
          </a:xfrm>
        </p:spPr>
        <p:txBody>
          <a:bodyPr/>
          <a:lstStyle/>
          <a:p>
            <a:pPr algn="ctr"/>
            <a:r>
              <a:rPr lang="en-IN" b="1" u="sng" dirty="0">
                <a:effectLst>
                  <a:outerShdw blurRad="38100" dist="38100" dir="2700000" algn="tl">
                    <a:srgbClr val="000000">
                      <a:alpha val="43137"/>
                    </a:srgbClr>
                  </a:outerShdw>
                </a:effectLst>
              </a:rPr>
              <a:t>Conclusion &amp; FUTURE WORK</a:t>
            </a:r>
          </a:p>
        </p:txBody>
      </p:sp>
      <p:sp>
        <p:nvSpPr>
          <p:cNvPr id="3" name="Content Placeholder 2">
            <a:extLst>
              <a:ext uri="{FF2B5EF4-FFF2-40B4-BE49-F238E27FC236}">
                <a16:creationId xmlns:a16="http://schemas.microsoft.com/office/drawing/2014/main" id="{F64AE9FF-59E5-1B9D-AE1A-FEE6FCCE7C89}"/>
              </a:ext>
            </a:extLst>
          </p:cNvPr>
          <p:cNvSpPr>
            <a:spLocks noGrp="1"/>
          </p:cNvSpPr>
          <p:nvPr>
            <p:ph idx="1"/>
          </p:nvPr>
        </p:nvSpPr>
        <p:spPr>
          <a:xfrm>
            <a:off x="1199383" y="1180973"/>
            <a:ext cx="9905999" cy="5510571"/>
          </a:xfrm>
        </p:spPr>
        <p:txBody>
          <a:bodyPr>
            <a:normAutofit/>
          </a:bodyPr>
          <a:lstStyle/>
          <a:p>
            <a:pPr algn="just">
              <a:lnSpc>
                <a:spcPct val="150000"/>
              </a:lnSpc>
              <a:spcAft>
                <a:spcPts val="1000"/>
              </a:spcAft>
            </a:pPr>
            <a:r>
              <a:rPr lang="en-US" sz="2000" dirty="0">
                <a:effectLst/>
                <a:latin typeface="Arial" panose="020B0604020202020204" pitchFamily="34" charset="0"/>
                <a:ea typeface="Times New Roman" panose="02020603050405020304" pitchFamily="18" charset="0"/>
                <a:cs typeface="Arial" panose="020B0604020202020204" pitchFamily="34" charset="0"/>
              </a:rPr>
              <a:t>In this project, we have implemented the application of support vector machine and image processing clustering methods for real-time classifications and video analysis, which takes input from corresponding hardware. The algorithm has been implemented and tested under various input parameters. It was observed that the proposed algorithm worked with better accuracy under illumination conditions with optimum distance from the camera. </a:t>
            </a:r>
            <a:r>
              <a:rPr lang="en-US" sz="2000" b="1" dirty="0">
                <a:effectLst/>
                <a:latin typeface="Arial" panose="020B0604020202020204" pitchFamily="34" charset="0"/>
                <a:ea typeface="Times New Roman" panose="02020603050405020304" pitchFamily="18" charset="0"/>
                <a:cs typeface="Arial" panose="020B0604020202020204" pitchFamily="34" charset="0"/>
              </a:rPr>
              <a:t> </a:t>
            </a:r>
          </a:p>
          <a:p>
            <a:pPr indent="457200" algn="just">
              <a:lnSpc>
                <a:spcPct val="150000"/>
              </a:lnSpc>
              <a:spcAft>
                <a:spcPts val="1000"/>
              </a:spcAft>
            </a:pPr>
            <a:r>
              <a:rPr lang="en-US" sz="2000" dirty="0">
                <a:effectLst/>
                <a:latin typeface="Arial" panose="020B0604020202020204" pitchFamily="34" charset="0"/>
                <a:ea typeface="Times New Roman" panose="02020603050405020304" pitchFamily="18" charset="0"/>
                <a:cs typeface="Arial" panose="020B0604020202020204" pitchFamily="34" charset="0"/>
              </a:rPr>
              <a:t>It requires a special hardware support like all other biometrics system. This research work promises a new direction of research in the field of asymmetric biometric cryptosystems which is highly desirable in order to get rid of passwords and smart cards completely. </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extLst>
      <p:ext uri="{BB962C8B-B14F-4D97-AF65-F5344CB8AC3E}">
        <p14:creationId xmlns:p14="http://schemas.microsoft.com/office/powerpoint/2010/main" val="2185499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4D0CD-BD19-4894-8BD0-24521BC07CAF}"/>
              </a:ext>
            </a:extLst>
          </p:cNvPr>
          <p:cNvSpPr>
            <a:spLocks noGrp="1"/>
          </p:cNvSpPr>
          <p:nvPr>
            <p:ph type="title"/>
          </p:nvPr>
        </p:nvSpPr>
        <p:spPr>
          <a:xfrm>
            <a:off x="1141412" y="0"/>
            <a:ext cx="9905998" cy="1478570"/>
          </a:xfrm>
        </p:spPr>
        <p:txBody>
          <a:bodyPr>
            <a:normAutofit/>
          </a:bodyPr>
          <a:lstStyle/>
          <a:p>
            <a:pPr algn="ctr"/>
            <a:r>
              <a:rPr lang="en-US"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REFERENCES</a:t>
            </a:r>
            <a:endParaRPr lang="en-IN"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317B58A-6C2A-4079-A7C9-D342D6DA8043}"/>
              </a:ext>
            </a:extLst>
          </p:cNvPr>
          <p:cNvSpPr>
            <a:spLocks noGrp="1"/>
          </p:cNvSpPr>
          <p:nvPr>
            <p:ph idx="1"/>
          </p:nvPr>
        </p:nvSpPr>
        <p:spPr>
          <a:xfrm>
            <a:off x="664144" y="1193532"/>
            <a:ext cx="10383268" cy="5447899"/>
          </a:xfrm>
        </p:spPr>
        <p:txBody>
          <a:bodyPr>
            <a:normAutofit fontScale="47500" lnSpcReduction="20000"/>
          </a:bodyPr>
          <a:lstStyle/>
          <a:p>
            <a:pPr algn="just"/>
            <a:r>
              <a:rPr lang="en-IN" sz="3800" dirty="0">
                <a:latin typeface="Arial" panose="020B0604020202020204" pitchFamily="34" charset="0"/>
                <a:cs typeface="Arial" panose="020B0604020202020204" pitchFamily="34" charset="0"/>
              </a:rPr>
              <a:t>[1] F. </a:t>
            </a:r>
            <a:r>
              <a:rPr lang="en-IN" sz="3800" dirty="0" err="1">
                <a:latin typeface="Arial" panose="020B0604020202020204" pitchFamily="34" charset="0"/>
                <a:cs typeface="Arial" panose="020B0604020202020204" pitchFamily="34" charset="0"/>
              </a:rPr>
              <a:t>Guede</a:t>
            </a:r>
            <a:r>
              <a:rPr lang="en-IN" sz="3800" dirty="0">
                <a:latin typeface="Arial" panose="020B0604020202020204" pitchFamily="34" charset="0"/>
                <a:cs typeface="Arial" panose="020B0604020202020204" pitchFamily="34" charset="0"/>
              </a:rPr>
              <a:t>-Fernández, M. Fernández-</a:t>
            </a:r>
            <a:r>
              <a:rPr lang="en-IN" sz="3800" dirty="0" err="1">
                <a:latin typeface="Arial" panose="020B0604020202020204" pitchFamily="34" charset="0"/>
                <a:cs typeface="Arial" panose="020B0604020202020204" pitchFamily="34" charset="0"/>
              </a:rPr>
              <a:t>Chimeno</a:t>
            </a:r>
            <a:r>
              <a:rPr lang="en-IN" sz="3800" dirty="0">
                <a:latin typeface="Arial" panose="020B0604020202020204" pitchFamily="34" charset="0"/>
                <a:cs typeface="Arial" panose="020B0604020202020204" pitchFamily="34" charset="0"/>
              </a:rPr>
              <a:t>, J. Ramos-Castro, and M. A. García-González, ‘‘Driver drowsiness detection based on respiratory signal analysis,’’ IEEE Access, vol. 7, pp. 81826–81838, 2019, </a:t>
            </a:r>
            <a:r>
              <a:rPr lang="en-IN" sz="3800" dirty="0" err="1">
                <a:latin typeface="Arial" panose="020B0604020202020204" pitchFamily="34" charset="0"/>
                <a:cs typeface="Arial" panose="020B0604020202020204" pitchFamily="34" charset="0"/>
              </a:rPr>
              <a:t>doi</a:t>
            </a:r>
            <a:r>
              <a:rPr lang="en-IN" sz="3800" dirty="0">
                <a:latin typeface="Arial" panose="020B0604020202020204" pitchFamily="34" charset="0"/>
                <a:cs typeface="Arial" panose="020B0604020202020204" pitchFamily="34" charset="0"/>
              </a:rPr>
              <a:t>: 10.1109/ACCESS.2019.2924481. </a:t>
            </a:r>
          </a:p>
          <a:p>
            <a:pPr algn="just"/>
            <a:r>
              <a:rPr lang="en-IN" sz="3800" dirty="0">
                <a:latin typeface="Arial" panose="020B0604020202020204" pitchFamily="34" charset="0"/>
                <a:cs typeface="Arial" panose="020B0604020202020204" pitchFamily="34" charset="0"/>
              </a:rPr>
              <a:t>[2] Y. Saito, M. Itoh, and T. Inagaki, ‘‘Driver assistance system with a dual control scheme: Effectiveness of identifying driver drowsiness and preventing lane departure accidents,’’ IEEE Trans. Human-Mach. Syst., vol. 46, no. 5, pp. 660–671, Oct. 2016, </a:t>
            </a:r>
            <a:r>
              <a:rPr lang="en-IN" sz="3800" dirty="0" err="1">
                <a:latin typeface="Arial" panose="020B0604020202020204" pitchFamily="34" charset="0"/>
                <a:cs typeface="Arial" panose="020B0604020202020204" pitchFamily="34" charset="0"/>
              </a:rPr>
              <a:t>doi</a:t>
            </a:r>
            <a:r>
              <a:rPr lang="en-IN" sz="3800" dirty="0">
                <a:latin typeface="Arial" panose="020B0604020202020204" pitchFamily="34" charset="0"/>
                <a:cs typeface="Arial" panose="020B0604020202020204" pitchFamily="34" charset="0"/>
              </a:rPr>
              <a:t>: 10.1109/THMS.2016.2549032.</a:t>
            </a:r>
          </a:p>
          <a:p>
            <a:pPr algn="just"/>
            <a:r>
              <a:rPr lang="en-IN" sz="3800" dirty="0">
                <a:latin typeface="Arial" panose="020B0604020202020204" pitchFamily="34" charset="0"/>
                <a:cs typeface="Arial" panose="020B0604020202020204" pitchFamily="34" charset="0"/>
              </a:rPr>
              <a:t> [3] J. Yu, S. Park, S. Lee, and M. Jeon, ‘‘Driver drowsiness detection using condition-adaptive representation learning framework,’’ IEEE Trans. </a:t>
            </a:r>
            <a:r>
              <a:rPr lang="en-IN" sz="3800" dirty="0" err="1">
                <a:latin typeface="Arial" panose="020B0604020202020204" pitchFamily="34" charset="0"/>
                <a:cs typeface="Arial" panose="020B0604020202020204" pitchFamily="34" charset="0"/>
              </a:rPr>
              <a:t>Intell</a:t>
            </a:r>
            <a:r>
              <a:rPr lang="en-IN" sz="3800" dirty="0">
                <a:latin typeface="Arial" panose="020B0604020202020204" pitchFamily="34" charset="0"/>
                <a:cs typeface="Arial" panose="020B0604020202020204" pitchFamily="34" charset="0"/>
              </a:rPr>
              <a:t>. Transp. Syst., vol. 20, no. 11, pp. 4206–4218, Nov. 2019, </a:t>
            </a:r>
            <a:r>
              <a:rPr lang="en-IN" sz="3800" dirty="0" err="1">
                <a:latin typeface="Arial" panose="020B0604020202020204" pitchFamily="34" charset="0"/>
                <a:cs typeface="Arial" panose="020B0604020202020204" pitchFamily="34" charset="0"/>
              </a:rPr>
              <a:t>doi</a:t>
            </a:r>
            <a:r>
              <a:rPr lang="en-IN" sz="3800" dirty="0">
                <a:latin typeface="Arial" panose="020B0604020202020204" pitchFamily="34" charset="0"/>
                <a:cs typeface="Arial" panose="020B0604020202020204" pitchFamily="34" charset="0"/>
              </a:rPr>
              <a:t>: 10.1109/TITS.2018.2883823. </a:t>
            </a:r>
          </a:p>
          <a:p>
            <a:pPr algn="just"/>
            <a:r>
              <a:rPr lang="en-IN" sz="3800" dirty="0">
                <a:latin typeface="Arial" panose="020B0604020202020204" pitchFamily="34" charset="0"/>
                <a:cs typeface="Arial" panose="020B0604020202020204" pitchFamily="34" charset="0"/>
              </a:rPr>
              <a:t>[4] Y. Hu, M. Lu, C. </a:t>
            </a:r>
            <a:r>
              <a:rPr lang="en-IN" sz="3800" dirty="0" err="1">
                <a:latin typeface="Arial" panose="020B0604020202020204" pitchFamily="34" charset="0"/>
                <a:cs typeface="Arial" panose="020B0604020202020204" pitchFamily="34" charset="0"/>
              </a:rPr>
              <a:t>Xie</a:t>
            </a:r>
            <a:r>
              <a:rPr lang="en-IN" sz="3800" dirty="0">
                <a:latin typeface="Arial" panose="020B0604020202020204" pitchFamily="34" charset="0"/>
                <a:cs typeface="Arial" panose="020B0604020202020204" pitchFamily="34" charset="0"/>
              </a:rPr>
              <a:t>, and X. Lu, ‘‘Driver drowsiness recognition via 3D conditional GAN and two-level attention Bi-LSTM,’’ IEEE Trans. Circuits Syst. Video Technol., vol. 30, no. 12, pp. 4755–4768, Dec. 2020, </a:t>
            </a:r>
            <a:r>
              <a:rPr lang="en-IN" sz="3800" dirty="0" err="1">
                <a:latin typeface="Arial" panose="020B0604020202020204" pitchFamily="34" charset="0"/>
                <a:cs typeface="Arial" panose="020B0604020202020204" pitchFamily="34" charset="0"/>
              </a:rPr>
              <a:t>doi</a:t>
            </a:r>
            <a:r>
              <a:rPr lang="en-IN" sz="3800" dirty="0">
                <a:latin typeface="Arial" panose="020B0604020202020204" pitchFamily="34" charset="0"/>
                <a:cs typeface="Arial" panose="020B0604020202020204" pitchFamily="34" charset="0"/>
              </a:rPr>
              <a:t>: 10.1109/TCSVT.2019.2958188. </a:t>
            </a:r>
          </a:p>
          <a:p>
            <a:pPr algn="just"/>
            <a:r>
              <a:rPr lang="en-IN" sz="3800" dirty="0">
                <a:latin typeface="Arial" panose="020B0604020202020204" pitchFamily="34" charset="0"/>
                <a:cs typeface="Arial" panose="020B0604020202020204" pitchFamily="34" charset="0"/>
              </a:rPr>
              <a:t>[5] G. Li and W.-Y. Chung, ‘‘Combined EEG-gyroscope-</a:t>
            </a:r>
            <a:r>
              <a:rPr lang="en-IN" sz="3800" dirty="0" err="1">
                <a:latin typeface="Arial" panose="020B0604020202020204" pitchFamily="34" charset="0"/>
                <a:cs typeface="Arial" panose="020B0604020202020204" pitchFamily="34" charset="0"/>
              </a:rPr>
              <a:t>tDCS</a:t>
            </a:r>
            <a:r>
              <a:rPr lang="en-IN" sz="3800" dirty="0">
                <a:latin typeface="Arial" panose="020B0604020202020204" pitchFamily="34" charset="0"/>
                <a:cs typeface="Arial" panose="020B0604020202020204" pitchFamily="34" charset="0"/>
              </a:rPr>
              <a:t> brain machine interface system for early management of driver drowsiness,’’ IEEE Trans. Human-Mach. Syst., vol. 48, no. 1, pp. 50–62, Feb. 2018, </a:t>
            </a:r>
            <a:r>
              <a:rPr lang="en-IN" sz="3800" dirty="0" err="1">
                <a:latin typeface="Arial" panose="020B0604020202020204" pitchFamily="34" charset="0"/>
                <a:cs typeface="Arial" panose="020B0604020202020204" pitchFamily="34" charset="0"/>
              </a:rPr>
              <a:t>doi</a:t>
            </a:r>
            <a:r>
              <a:rPr lang="en-IN" sz="3800" dirty="0">
                <a:latin typeface="Arial" panose="020B0604020202020204" pitchFamily="34" charset="0"/>
                <a:cs typeface="Arial" panose="020B0604020202020204" pitchFamily="34" charset="0"/>
              </a:rPr>
              <a:t>: 10.1109/THMS.2017.2759808.</a:t>
            </a:r>
          </a:p>
          <a:p>
            <a:endParaRPr lang="en-IN" dirty="0"/>
          </a:p>
        </p:txBody>
      </p:sp>
    </p:spTree>
    <p:extLst>
      <p:ext uri="{BB962C8B-B14F-4D97-AF65-F5344CB8AC3E}">
        <p14:creationId xmlns:p14="http://schemas.microsoft.com/office/powerpoint/2010/main" val="1281510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EEED24-183A-47D9-8B3B-F22ECC2AE10D}"/>
              </a:ext>
            </a:extLst>
          </p:cNvPr>
          <p:cNvSpPr txBox="1"/>
          <p:nvPr/>
        </p:nvSpPr>
        <p:spPr>
          <a:xfrm>
            <a:off x="1068404" y="1584747"/>
            <a:ext cx="10202779" cy="3170099"/>
          </a:xfrm>
          <a:prstGeom prst="rect">
            <a:avLst/>
          </a:prstGeom>
          <a:noFill/>
        </p:spPr>
        <p:txBody>
          <a:bodyPr wrap="square">
            <a:spAutoFit/>
          </a:bodyPr>
          <a:lstStyle/>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[6] G. Li, B.-L. Lee, and W.-Y. Chung, ‘‘Smartwatch-based wearable EEG system for driver drowsiness detection,’’ IEEE Sensors J., vol. 15, no. 12, pp. 7169–7180, Dec. 2015, </a:t>
            </a:r>
            <a:r>
              <a:rPr lang="en-IN" sz="2000" dirty="0" err="1">
                <a:latin typeface="Arial" panose="020B0604020202020204" pitchFamily="34" charset="0"/>
                <a:cs typeface="Arial" panose="020B0604020202020204" pitchFamily="34" charset="0"/>
              </a:rPr>
              <a:t>doi</a:t>
            </a:r>
            <a:r>
              <a:rPr lang="en-IN" sz="2000" dirty="0">
                <a:latin typeface="Arial" panose="020B0604020202020204" pitchFamily="34" charset="0"/>
                <a:cs typeface="Arial" panose="020B0604020202020204" pitchFamily="34" charset="0"/>
              </a:rPr>
              <a:t>: 10.1109/JSEN.2015.2473679. </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[7] M. </a:t>
            </a:r>
            <a:r>
              <a:rPr lang="en-IN" sz="2000" dirty="0" err="1">
                <a:latin typeface="Arial" panose="020B0604020202020204" pitchFamily="34" charset="0"/>
                <a:cs typeface="Arial" panose="020B0604020202020204" pitchFamily="34" charset="0"/>
              </a:rPr>
              <a:t>Sunagawa</a:t>
            </a:r>
            <a:r>
              <a:rPr lang="en-IN" sz="2000" dirty="0">
                <a:latin typeface="Arial" panose="020B0604020202020204" pitchFamily="34" charset="0"/>
                <a:cs typeface="Arial" panose="020B0604020202020204" pitchFamily="34" charset="0"/>
              </a:rPr>
              <a:t>, S.-I. </a:t>
            </a:r>
            <a:r>
              <a:rPr lang="en-IN" sz="2000" dirty="0" err="1">
                <a:latin typeface="Arial" panose="020B0604020202020204" pitchFamily="34" charset="0"/>
                <a:cs typeface="Arial" panose="020B0604020202020204" pitchFamily="34" charset="0"/>
              </a:rPr>
              <a:t>Shikii</a:t>
            </a:r>
            <a:r>
              <a:rPr lang="en-IN" sz="2000" dirty="0">
                <a:latin typeface="Arial" panose="020B0604020202020204" pitchFamily="34" charset="0"/>
                <a:cs typeface="Arial" panose="020B0604020202020204" pitchFamily="34" charset="0"/>
              </a:rPr>
              <a:t>, W. </a:t>
            </a:r>
            <a:r>
              <a:rPr lang="en-IN" sz="2000" dirty="0" err="1">
                <a:latin typeface="Arial" panose="020B0604020202020204" pitchFamily="34" charset="0"/>
                <a:cs typeface="Arial" panose="020B0604020202020204" pitchFamily="34" charset="0"/>
              </a:rPr>
              <a:t>Nakai</a:t>
            </a:r>
            <a:r>
              <a:rPr lang="en-IN" sz="2000" dirty="0">
                <a:latin typeface="Arial" panose="020B0604020202020204" pitchFamily="34" charset="0"/>
                <a:cs typeface="Arial" panose="020B0604020202020204" pitchFamily="34" charset="0"/>
              </a:rPr>
              <a:t>, M. Mochizuki, K. </a:t>
            </a:r>
            <a:r>
              <a:rPr lang="en-IN" sz="2000" dirty="0" err="1">
                <a:latin typeface="Arial" panose="020B0604020202020204" pitchFamily="34" charset="0"/>
                <a:cs typeface="Arial" panose="020B0604020202020204" pitchFamily="34" charset="0"/>
              </a:rPr>
              <a:t>Kusukame</a:t>
            </a:r>
            <a:r>
              <a:rPr lang="en-IN" sz="2000" dirty="0">
                <a:latin typeface="Arial" panose="020B0604020202020204" pitchFamily="34" charset="0"/>
                <a:cs typeface="Arial" panose="020B0604020202020204" pitchFamily="34" charset="0"/>
              </a:rPr>
              <a:t>, and H. Kitajima, ‘‘Comprehensive drowsiness level detection model combining multimodal information,’’ IEEE Sensors J., vol. 20, no. 7, pp. 3709–3717, 2020, </a:t>
            </a:r>
            <a:r>
              <a:rPr lang="en-IN" sz="2000" dirty="0" err="1">
                <a:latin typeface="Arial" panose="020B0604020202020204" pitchFamily="34" charset="0"/>
                <a:cs typeface="Arial" panose="020B0604020202020204" pitchFamily="34" charset="0"/>
              </a:rPr>
              <a:t>doi</a:t>
            </a:r>
            <a:r>
              <a:rPr lang="en-IN" sz="2000" dirty="0">
                <a:latin typeface="Arial" panose="020B0604020202020204" pitchFamily="34" charset="0"/>
                <a:cs typeface="Arial" panose="020B0604020202020204" pitchFamily="34" charset="0"/>
              </a:rPr>
              <a:t>: 10.1109/JSEN.2019.2960158</a:t>
            </a: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[8] A. Dasgupta, D. Rahman, and A. </a:t>
            </a:r>
            <a:r>
              <a:rPr lang="en-IN" sz="2000" dirty="0" err="1">
                <a:latin typeface="Arial" panose="020B0604020202020204" pitchFamily="34" charset="0"/>
                <a:cs typeface="Arial" panose="020B0604020202020204" pitchFamily="34" charset="0"/>
              </a:rPr>
              <a:t>Routray</a:t>
            </a:r>
            <a:r>
              <a:rPr lang="en-IN" sz="2000" dirty="0">
                <a:latin typeface="Arial" panose="020B0604020202020204" pitchFamily="34" charset="0"/>
                <a:cs typeface="Arial" panose="020B0604020202020204" pitchFamily="34" charset="0"/>
              </a:rPr>
              <a:t>, ‘‘A smartphone-based drowsiness detection and warning system for automotive drivers,’’ IEEE Trans. </a:t>
            </a:r>
            <a:r>
              <a:rPr lang="en-IN" sz="2000" dirty="0" err="1">
                <a:latin typeface="Arial" panose="020B0604020202020204" pitchFamily="34" charset="0"/>
                <a:cs typeface="Arial" panose="020B0604020202020204" pitchFamily="34" charset="0"/>
              </a:rPr>
              <a:t>Intell</a:t>
            </a:r>
            <a:r>
              <a:rPr lang="en-IN" sz="2000" dirty="0">
                <a:latin typeface="Arial" panose="020B0604020202020204" pitchFamily="34" charset="0"/>
                <a:cs typeface="Arial" panose="020B0604020202020204" pitchFamily="34" charset="0"/>
              </a:rPr>
              <a:t>. Transp. Syst., vol. 20, no. 11, pp. 4045–4054, Nov. 2019, </a:t>
            </a:r>
            <a:r>
              <a:rPr lang="en-IN" sz="2000" dirty="0" err="1">
                <a:latin typeface="Arial" panose="020B0604020202020204" pitchFamily="34" charset="0"/>
                <a:cs typeface="Arial" panose="020B0604020202020204" pitchFamily="34" charset="0"/>
              </a:rPr>
              <a:t>doi</a:t>
            </a:r>
            <a:r>
              <a:rPr lang="en-IN" sz="2000" dirty="0">
                <a:latin typeface="Arial" panose="020B0604020202020204" pitchFamily="34" charset="0"/>
                <a:cs typeface="Arial" panose="020B0604020202020204" pitchFamily="34" charset="0"/>
              </a:rPr>
              <a:t>: 10.1109/TITS.2018.2879609.</a:t>
            </a:r>
          </a:p>
        </p:txBody>
      </p:sp>
    </p:spTree>
    <p:extLst>
      <p:ext uri="{BB962C8B-B14F-4D97-AF65-F5344CB8AC3E}">
        <p14:creationId xmlns:p14="http://schemas.microsoft.com/office/powerpoint/2010/main" val="386096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8A83-D5B1-4795-8C34-008875561162}"/>
              </a:ext>
            </a:extLst>
          </p:cNvPr>
          <p:cNvSpPr>
            <a:spLocks noGrp="1"/>
          </p:cNvSpPr>
          <p:nvPr>
            <p:ph type="title"/>
          </p:nvPr>
        </p:nvSpPr>
        <p:spPr>
          <a:xfrm>
            <a:off x="1141412" y="-209550"/>
            <a:ext cx="9905998" cy="1495425"/>
          </a:xfrm>
        </p:spPr>
        <p:txBody>
          <a:bodyPr>
            <a:normAutofit/>
          </a:bodyPr>
          <a:lstStyle/>
          <a:p>
            <a:pPr algn="ctr"/>
            <a:r>
              <a:rPr lang="en-US"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OBJECTIVE</a:t>
            </a:r>
            <a:endParaRPr lang="en-IN"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A352AE8-BA94-40BA-9995-0223712E992A}"/>
              </a:ext>
            </a:extLst>
          </p:cNvPr>
          <p:cNvSpPr>
            <a:spLocks noGrp="1"/>
          </p:cNvSpPr>
          <p:nvPr>
            <p:ph idx="1"/>
          </p:nvPr>
        </p:nvSpPr>
        <p:spPr>
          <a:xfrm>
            <a:off x="1141412" y="1285875"/>
            <a:ext cx="9905999" cy="5334000"/>
          </a:xfrm>
        </p:spPr>
        <p:txBody>
          <a:bodyPr>
            <a:noAutofit/>
          </a:bodyPr>
          <a:lstStyle/>
          <a:p>
            <a:r>
              <a:rPr lang="en-US" sz="2000" dirty="0">
                <a:latin typeface="Arial" panose="020B0604020202020204" pitchFamily="34" charset="0"/>
                <a:cs typeface="Arial" panose="020B0604020202020204" pitchFamily="34" charset="0"/>
              </a:rPr>
              <a:t>In this project, we have implemented real-time image segmentation and driver drowsiness detection using machine learning methodologies.</a:t>
            </a:r>
          </a:p>
          <a:p>
            <a:r>
              <a:rPr lang="en-US" sz="2000" dirty="0">
                <a:latin typeface="Arial" panose="020B0604020202020204" pitchFamily="34" charset="0"/>
                <a:cs typeface="Arial" panose="020B0604020202020204" pitchFamily="34" charset="0"/>
              </a:rPr>
              <a:t>In the proposed work, an emotion detection method based on Support Vector Machines (SVM) has been implemented using facial expressions.</a:t>
            </a:r>
          </a:p>
          <a:p>
            <a:r>
              <a:rPr lang="en-US" sz="2000" dirty="0">
                <a:latin typeface="Arial" panose="020B0604020202020204" pitchFamily="34" charset="0"/>
                <a:cs typeface="Arial" panose="020B0604020202020204" pitchFamily="34" charset="0"/>
              </a:rPr>
              <a:t>Project that localizes and tracks the vehicle driver's eyes and head movements developed to detect drowsiness.</a:t>
            </a:r>
          </a:p>
          <a:p>
            <a:r>
              <a:rPr lang="en-US" sz="2000" dirty="0">
                <a:latin typeface="Arial" panose="020B0604020202020204" pitchFamily="34" charset="0"/>
                <a:cs typeface="Arial" panose="020B0604020202020204" pitchFamily="34" charset="0"/>
              </a:rPr>
              <a:t>To locate the pupils, the project uses a mix of template-based matching and feature-based matching.</a:t>
            </a:r>
          </a:p>
          <a:p>
            <a:r>
              <a:rPr lang="en-US" sz="2000" dirty="0">
                <a:latin typeface="Arial" panose="020B0604020202020204" pitchFamily="34" charset="0"/>
                <a:cs typeface="Arial" panose="020B0604020202020204" pitchFamily="34" charset="0"/>
              </a:rPr>
              <a:t>During monitoring, the proposed method decides whether eyes are open or closed, and whether the driver looks in front.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3988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2B9C-BD60-4AA0-B9B5-658CD782531B}"/>
              </a:ext>
            </a:extLst>
          </p:cNvPr>
          <p:cNvSpPr>
            <a:spLocks noGrp="1"/>
          </p:cNvSpPr>
          <p:nvPr>
            <p:ph type="title"/>
          </p:nvPr>
        </p:nvSpPr>
        <p:spPr>
          <a:xfrm>
            <a:off x="1274763" y="-124432"/>
            <a:ext cx="9905998" cy="1478570"/>
          </a:xfrm>
        </p:spPr>
        <p:txBody>
          <a:bodyPr>
            <a:normAutofit/>
          </a:bodyPr>
          <a:lstStyle/>
          <a:p>
            <a:pPr algn="ctr"/>
            <a:r>
              <a:rPr lang="en-US"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LITERATURE SURVEY</a:t>
            </a:r>
            <a:endParaRPr lang="en-IN"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4" name="Table 4">
            <a:extLst>
              <a:ext uri="{FF2B5EF4-FFF2-40B4-BE49-F238E27FC236}">
                <a16:creationId xmlns:a16="http://schemas.microsoft.com/office/drawing/2014/main" id="{DC9F6B8D-DFB3-44AD-BEC9-5B232DCFC978}"/>
              </a:ext>
            </a:extLst>
          </p:cNvPr>
          <p:cNvGraphicFramePr>
            <a:graphicFrameLocks noGrp="1"/>
          </p:cNvGraphicFramePr>
          <p:nvPr>
            <p:ph idx="1"/>
            <p:extLst>
              <p:ext uri="{D42A27DB-BD31-4B8C-83A1-F6EECF244321}">
                <p14:modId xmlns:p14="http://schemas.microsoft.com/office/powerpoint/2010/main" val="2265775696"/>
              </p:ext>
            </p:extLst>
          </p:nvPr>
        </p:nvGraphicFramePr>
        <p:xfrm>
          <a:off x="171451" y="942975"/>
          <a:ext cx="11696699" cy="5882640"/>
        </p:xfrm>
        <a:graphic>
          <a:graphicData uri="http://schemas.openxmlformats.org/drawingml/2006/table">
            <a:tbl>
              <a:tblPr firstRow="1" bandRow="1">
                <a:tableStyleId>{5C22544A-7EE6-4342-B048-85BDC9FD1C3A}</a:tableStyleId>
              </a:tblPr>
              <a:tblGrid>
                <a:gridCol w="424694">
                  <a:extLst>
                    <a:ext uri="{9D8B030D-6E8A-4147-A177-3AD203B41FA5}">
                      <a16:colId xmlns:a16="http://schemas.microsoft.com/office/drawing/2014/main" val="3569019629"/>
                    </a:ext>
                  </a:extLst>
                </a:gridCol>
                <a:gridCol w="1689764">
                  <a:extLst>
                    <a:ext uri="{9D8B030D-6E8A-4147-A177-3AD203B41FA5}">
                      <a16:colId xmlns:a16="http://schemas.microsoft.com/office/drawing/2014/main" val="3327721531"/>
                    </a:ext>
                  </a:extLst>
                </a:gridCol>
                <a:gridCol w="1419472">
                  <a:extLst>
                    <a:ext uri="{9D8B030D-6E8A-4147-A177-3AD203B41FA5}">
                      <a16:colId xmlns:a16="http://schemas.microsoft.com/office/drawing/2014/main" val="2484027568"/>
                    </a:ext>
                  </a:extLst>
                </a:gridCol>
                <a:gridCol w="1619160">
                  <a:extLst>
                    <a:ext uri="{9D8B030D-6E8A-4147-A177-3AD203B41FA5}">
                      <a16:colId xmlns:a16="http://schemas.microsoft.com/office/drawing/2014/main" val="155949605"/>
                    </a:ext>
                  </a:extLst>
                </a:gridCol>
                <a:gridCol w="2425320">
                  <a:extLst>
                    <a:ext uri="{9D8B030D-6E8A-4147-A177-3AD203B41FA5}">
                      <a16:colId xmlns:a16="http://schemas.microsoft.com/office/drawing/2014/main" val="1840978629"/>
                    </a:ext>
                  </a:extLst>
                </a:gridCol>
                <a:gridCol w="4118289">
                  <a:extLst>
                    <a:ext uri="{9D8B030D-6E8A-4147-A177-3AD203B41FA5}">
                      <a16:colId xmlns:a16="http://schemas.microsoft.com/office/drawing/2014/main" val="562154478"/>
                    </a:ext>
                  </a:extLst>
                </a:gridCol>
              </a:tblGrid>
              <a:tr h="620803">
                <a:tc>
                  <a:txBody>
                    <a:bodyPr/>
                    <a:lstStyle/>
                    <a:p>
                      <a:pPr algn="l"/>
                      <a:r>
                        <a:rPr lang="en-US" sz="1200" dirty="0"/>
                        <a:t>SI NO</a:t>
                      </a:r>
                      <a:endParaRPr lang="en-IN" sz="1200" dirty="0"/>
                    </a:p>
                  </a:txBody>
                  <a:tcPr/>
                </a:tc>
                <a:tc>
                  <a:txBody>
                    <a:bodyPr/>
                    <a:lstStyle/>
                    <a:p>
                      <a:pPr algn="l"/>
                      <a:r>
                        <a:rPr lang="en-US" dirty="0"/>
                        <a:t>TITLE</a:t>
                      </a:r>
                      <a:endParaRPr lang="en-IN" dirty="0"/>
                    </a:p>
                  </a:txBody>
                  <a:tcPr/>
                </a:tc>
                <a:tc>
                  <a:txBody>
                    <a:bodyPr/>
                    <a:lstStyle/>
                    <a:p>
                      <a:pPr algn="l"/>
                      <a:r>
                        <a:rPr lang="en-US" dirty="0"/>
                        <a:t>AUTHOR</a:t>
                      </a:r>
                      <a:endParaRPr lang="en-IN" dirty="0"/>
                    </a:p>
                  </a:txBody>
                  <a:tcPr/>
                </a:tc>
                <a:tc>
                  <a:txBody>
                    <a:bodyPr/>
                    <a:lstStyle/>
                    <a:p>
                      <a:pPr algn="l"/>
                      <a:r>
                        <a:rPr lang="en-US" dirty="0"/>
                        <a:t>JOURNAL &amp; YEAR</a:t>
                      </a:r>
                      <a:endParaRPr lang="en-IN" dirty="0"/>
                    </a:p>
                  </a:txBody>
                  <a:tcPr/>
                </a:tc>
                <a:tc>
                  <a:txBody>
                    <a:bodyPr/>
                    <a:lstStyle/>
                    <a:p>
                      <a:pPr algn="l"/>
                      <a:r>
                        <a:rPr lang="en-US" dirty="0"/>
                        <a:t>METHODOLOGY</a:t>
                      </a:r>
                      <a:endParaRPr lang="en-IN" dirty="0"/>
                    </a:p>
                  </a:txBody>
                  <a:tcPr/>
                </a:tc>
                <a:tc>
                  <a:txBody>
                    <a:bodyPr/>
                    <a:lstStyle/>
                    <a:p>
                      <a:pPr algn="l"/>
                      <a:r>
                        <a:rPr lang="en-US" dirty="0"/>
                        <a:t>ADVANTAGES &amp; DISADVANTAGES</a:t>
                      </a:r>
                      <a:endParaRPr lang="en-IN" dirty="0"/>
                    </a:p>
                  </a:txBody>
                  <a:tcPr/>
                </a:tc>
                <a:extLst>
                  <a:ext uri="{0D108BD9-81ED-4DB2-BD59-A6C34878D82A}">
                    <a16:rowId xmlns:a16="http://schemas.microsoft.com/office/drawing/2014/main" val="987560210"/>
                  </a:ext>
                </a:extLst>
              </a:tr>
              <a:tr h="1537226">
                <a:tc>
                  <a:txBody>
                    <a:bodyPr/>
                    <a:lstStyle/>
                    <a:p>
                      <a:pPr algn="l"/>
                      <a:r>
                        <a:rPr lang="en-US" sz="1400" dirty="0">
                          <a:latin typeface="Arial" panose="020B0604020202020204" pitchFamily="34" charset="0"/>
                          <a:cs typeface="Arial" panose="020B0604020202020204" pitchFamily="34" charset="0"/>
                        </a:rPr>
                        <a:t>1.</a:t>
                      </a:r>
                      <a:endParaRPr lang="en-IN" sz="1400" dirty="0">
                        <a:latin typeface="Arial" panose="020B0604020202020204" pitchFamily="34" charset="0"/>
                        <a:cs typeface="Arial" panose="020B0604020202020204" pitchFamily="34" charset="0"/>
                      </a:endParaRPr>
                    </a:p>
                  </a:txBody>
                  <a:tcPr/>
                </a:tc>
                <a:tc>
                  <a:txBody>
                    <a:bodyPr/>
                    <a:lstStyle/>
                    <a:p>
                      <a:pPr algn="l"/>
                      <a:r>
                        <a:rPr lang="en-US" sz="1400" dirty="0">
                          <a:latin typeface="Arial" panose="020B0604020202020204" pitchFamily="34" charset="0"/>
                          <a:cs typeface="Arial" panose="020B0604020202020204" pitchFamily="34" charset="0"/>
                        </a:rPr>
                        <a:t>Driver drowsiness detection based on respiratory signal analysis</a:t>
                      </a:r>
                      <a:endParaRPr lang="en-IN" sz="1400" dirty="0">
                        <a:latin typeface="Arial" panose="020B0604020202020204" pitchFamily="34" charset="0"/>
                        <a:cs typeface="Arial" panose="020B0604020202020204" pitchFamily="34" charset="0"/>
                      </a:endParaRPr>
                    </a:p>
                  </a:txBody>
                  <a:tcPr/>
                </a:tc>
                <a:tc>
                  <a:txBody>
                    <a:bodyPr/>
                    <a:lstStyle/>
                    <a:p>
                      <a:pPr algn="l"/>
                      <a:r>
                        <a:rPr lang="en-US" sz="1400" dirty="0" err="1">
                          <a:latin typeface="Arial" panose="020B0604020202020204" pitchFamily="34" charset="0"/>
                          <a:cs typeface="Arial" panose="020B0604020202020204" pitchFamily="34" charset="0"/>
                        </a:rPr>
                        <a:t>F.Guede</a:t>
                      </a:r>
                      <a:r>
                        <a:rPr lang="en-US" sz="1400" dirty="0">
                          <a:latin typeface="Arial" panose="020B0604020202020204" pitchFamily="34" charset="0"/>
                          <a:cs typeface="Arial" panose="020B0604020202020204" pitchFamily="34" charset="0"/>
                        </a:rPr>
                        <a:t>-Fernandez, N. Fernandez-</a:t>
                      </a:r>
                      <a:r>
                        <a:rPr lang="en-US" sz="1400" dirty="0" err="1">
                          <a:latin typeface="Arial" panose="020B0604020202020204" pitchFamily="34" charset="0"/>
                          <a:cs typeface="Arial" panose="020B0604020202020204" pitchFamily="34" charset="0"/>
                        </a:rPr>
                        <a:t>Chimeno</a:t>
                      </a:r>
                      <a:r>
                        <a:rPr lang="en-US" sz="1400" dirty="0">
                          <a:latin typeface="Arial" panose="020B0604020202020204" pitchFamily="34" charset="0"/>
                          <a:cs typeface="Arial" panose="020B0604020202020204" pitchFamily="34" charset="0"/>
                        </a:rPr>
                        <a:t>, J. Ramos-Castro, &amp; M.A. Garcia- Gonzalez</a:t>
                      </a:r>
                      <a:endParaRPr lang="en-IN" sz="1400" dirty="0">
                        <a:latin typeface="Arial" panose="020B0604020202020204" pitchFamily="34" charset="0"/>
                        <a:cs typeface="Arial" panose="020B0604020202020204" pitchFamily="34" charset="0"/>
                      </a:endParaRPr>
                    </a:p>
                  </a:txBody>
                  <a:tcPr/>
                </a:tc>
                <a:tc>
                  <a:txBody>
                    <a:bodyPr/>
                    <a:lstStyle/>
                    <a:p>
                      <a:pPr algn="l"/>
                      <a:r>
                        <a:rPr lang="en-US" sz="1400" dirty="0">
                          <a:latin typeface="Arial" panose="020B0604020202020204" pitchFamily="34" charset="0"/>
                          <a:cs typeface="Arial" panose="020B0604020202020204" pitchFamily="34" charset="0"/>
                        </a:rPr>
                        <a:t>IEEE Access</a:t>
                      </a:r>
                    </a:p>
                    <a:p>
                      <a:pPr algn="l"/>
                      <a:r>
                        <a:rPr lang="en-US" sz="1400" dirty="0">
                          <a:latin typeface="Arial" panose="020B0604020202020204" pitchFamily="34" charset="0"/>
                          <a:cs typeface="Arial" panose="020B0604020202020204" pitchFamily="34" charset="0"/>
                        </a:rPr>
                        <a:t>2019</a:t>
                      </a:r>
                      <a:endParaRPr lang="en-IN" sz="1400" dirty="0">
                        <a:latin typeface="Arial" panose="020B0604020202020204" pitchFamily="34" charset="0"/>
                        <a:cs typeface="Arial" panose="020B0604020202020204" pitchFamily="34" charset="0"/>
                      </a:endParaRPr>
                    </a:p>
                  </a:txBody>
                  <a:tcPr/>
                </a:tc>
                <a:tc>
                  <a:txBody>
                    <a:bodyPr/>
                    <a:lstStyle/>
                    <a:p>
                      <a:pPr algn="l"/>
                      <a:r>
                        <a:rPr lang="en-US" sz="1400" dirty="0" err="1">
                          <a:latin typeface="Arial" panose="020B0604020202020204" pitchFamily="34" charset="0"/>
                          <a:cs typeface="Arial" panose="020B0604020202020204" pitchFamily="34" charset="0"/>
                        </a:rPr>
                        <a:t>Thoraecic</a:t>
                      </a:r>
                      <a:r>
                        <a:rPr lang="en-US" sz="1400" dirty="0">
                          <a:latin typeface="Arial" panose="020B0604020202020204" pitchFamily="34" charset="0"/>
                          <a:cs typeface="Arial" panose="020B0604020202020204" pitchFamily="34" charset="0"/>
                        </a:rPr>
                        <a:t> Effort Derived Drowsiness  index (TEDD) algorithm.</a:t>
                      </a:r>
                      <a:endParaRPr lang="en-IN" sz="1400" dirty="0">
                        <a:latin typeface="Arial" panose="020B0604020202020204" pitchFamily="34" charset="0"/>
                        <a:cs typeface="Arial" panose="020B06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Arial" panose="020B0604020202020204" pitchFamily="34" charset="0"/>
                          <a:cs typeface="Arial" panose="020B0604020202020204" pitchFamily="34" charset="0"/>
                        </a:rPr>
                        <a:t>performed comparative examinations on EEG information to decide the drowsiness of a driver.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kern="1200" dirty="0">
                          <a:solidFill>
                            <a:schemeClr val="dk1"/>
                          </a:solidFill>
                          <a:effectLst/>
                          <a:latin typeface="Arial" panose="020B0604020202020204" pitchFamily="34" charset="0"/>
                          <a:ea typeface="+mn-ea"/>
                          <a:cs typeface="Arial" panose="020B0604020202020204" pitchFamily="34" charset="0"/>
                        </a:rPr>
                        <a:t>high respiratory rate variability are not only caused by fighting to fall asleep but also driver's movements, speak- </a:t>
                      </a:r>
                      <a:r>
                        <a:rPr lang="en-IN" sz="1400" kern="1200" dirty="0" err="1">
                          <a:solidFill>
                            <a:schemeClr val="dk1"/>
                          </a:solidFill>
                          <a:effectLst/>
                          <a:latin typeface="Arial" panose="020B0604020202020204" pitchFamily="34" charset="0"/>
                          <a:ea typeface="+mn-ea"/>
                          <a:cs typeface="Arial" panose="020B0604020202020204" pitchFamily="34" charset="0"/>
                        </a:rPr>
                        <a:t>ing</a:t>
                      </a:r>
                      <a:r>
                        <a:rPr lang="en-IN" sz="1400" kern="1200" dirty="0">
                          <a:solidFill>
                            <a:schemeClr val="dk1"/>
                          </a:solidFill>
                          <a:effectLst/>
                          <a:latin typeface="Arial" panose="020B0604020202020204" pitchFamily="34" charset="0"/>
                          <a:ea typeface="+mn-ea"/>
                          <a:cs typeface="Arial" panose="020B0604020202020204" pitchFamily="34" charset="0"/>
                        </a:rPr>
                        <a:t> and coughing</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35785995"/>
                  </a:ext>
                </a:extLst>
              </a:tr>
              <a:tr h="976998">
                <a:tc>
                  <a:txBody>
                    <a:bodyPr/>
                    <a:lstStyle/>
                    <a:p>
                      <a:pPr algn="l"/>
                      <a:r>
                        <a:rPr lang="en-US" sz="1400" dirty="0">
                          <a:latin typeface="Arial" panose="020B0604020202020204" pitchFamily="34" charset="0"/>
                          <a:cs typeface="Arial" panose="020B0604020202020204" pitchFamily="34" charset="0"/>
                        </a:rPr>
                        <a:t>2.</a:t>
                      </a:r>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Comprehensive drowsiness level detection model combining multimodal information.</a:t>
                      </a:r>
                      <a:endParaRPr lang="en-GB" sz="1400" dirty="0">
                        <a:latin typeface="Arial" panose="020B0604020202020204" pitchFamily="34" charset="0"/>
                        <a:cs typeface="Arial" panose="020B0604020202020204" pitchFamily="34" charset="0"/>
                      </a:endParaRPr>
                    </a:p>
                    <a:p>
                      <a:pPr algn="l"/>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M. </a:t>
                      </a:r>
                      <a:r>
                        <a:rPr lang="en-IN" sz="1400" dirty="0" err="1">
                          <a:latin typeface="Arial" panose="020B0604020202020204" pitchFamily="34" charset="0"/>
                          <a:cs typeface="Arial" panose="020B0604020202020204" pitchFamily="34" charset="0"/>
                        </a:rPr>
                        <a:t>Sunagawa</a:t>
                      </a:r>
                      <a:r>
                        <a:rPr lang="en-IN" sz="1400" dirty="0">
                          <a:latin typeface="Arial" panose="020B0604020202020204" pitchFamily="34" charset="0"/>
                          <a:cs typeface="Arial" panose="020B0604020202020204" pitchFamily="34" charset="0"/>
                        </a:rPr>
                        <a:t>, S.-I. </a:t>
                      </a:r>
                      <a:r>
                        <a:rPr lang="en-IN" sz="1400" dirty="0" err="1">
                          <a:latin typeface="Arial" panose="020B0604020202020204" pitchFamily="34" charset="0"/>
                          <a:cs typeface="Arial" panose="020B0604020202020204" pitchFamily="34" charset="0"/>
                        </a:rPr>
                        <a:t>Shikii</a:t>
                      </a:r>
                      <a:r>
                        <a:rPr lang="en-IN" sz="1400" dirty="0">
                          <a:latin typeface="Arial" panose="020B0604020202020204" pitchFamily="34" charset="0"/>
                          <a:cs typeface="Arial" panose="020B0604020202020204" pitchFamily="34" charset="0"/>
                        </a:rPr>
                        <a:t>, W. </a:t>
                      </a:r>
                      <a:r>
                        <a:rPr lang="en-IN" sz="1400" dirty="0" err="1">
                          <a:latin typeface="Arial" panose="020B0604020202020204" pitchFamily="34" charset="0"/>
                          <a:cs typeface="Arial" panose="020B0604020202020204" pitchFamily="34" charset="0"/>
                        </a:rPr>
                        <a:t>Nakai</a:t>
                      </a:r>
                      <a:r>
                        <a:rPr lang="en-IN" sz="1400" dirty="0">
                          <a:latin typeface="Arial" panose="020B0604020202020204" pitchFamily="34" charset="0"/>
                          <a:cs typeface="Arial" panose="020B0604020202020204" pitchFamily="34" charset="0"/>
                        </a:rPr>
                        <a:t>, M. Mochizuki, K. </a:t>
                      </a:r>
                      <a:r>
                        <a:rPr lang="en-IN" sz="1400" dirty="0" err="1">
                          <a:latin typeface="Arial" panose="020B0604020202020204" pitchFamily="34" charset="0"/>
                          <a:cs typeface="Arial" panose="020B0604020202020204" pitchFamily="34" charset="0"/>
                        </a:rPr>
                        <a:t>Kusukame</a:t>
                      </a:r>
                      <a:r>
                        <a:rPr lang="en-IN" sz="1400" dirty="0">
                          <a:latin typeface="Arial" panose="020B0604020202020204" pitchFamily="34" charset="0"/>
                          <a:cs typeface="Arial" panose="020B0604020202020204" pitchFamily="34" charset="0"/>
                        </a:rPr>
                        <a:t>, and H. Kitajima, </a:t>
                      </a:r>
                      <a:endParaRPr lang="en-GB" sz="1400" dirty="0">
                        <a:latin typeface="Arial" panose="020B0604020202020204" pitchFamily="34" charset="0"/>
                        <a:cs typeface="Arial" panose="020B0604020202020204" pitchFamily="34" charset="0"/>
                      </a:endParaRPr>
                    </a:p>
                    <a:p>
                      <a:pPr algn="l"/>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IEEE Sensors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2020</a:t>
                      </a:r>
                      <a:endParaRPr lang="en-GB" sz="1400" dirty="0">
                        <a:latin typeface="Arial" panose="020B0604020202020204" pitchFamily="34" charset="0"/>
                        <a:cs typeface="Arial" panose="020B0604020202020204" pitchFamily="34" charset="0"/>
                      </a:endParaRPr>
                    </a:p>
                    <a:p>
                      <a:pPr algn="l"/>
                      <a:endParaRPr lang="en-IN" sz="1400" dirty="0">
                        <a:latin typeface="Arial" panose="020B0604020202020204" pitchFamily="34" charset="0"/>
                        <a:cs typeface="Arial" panose="020B0604020202020204" pitchFamily="34" charset="0"/>
                      </a:endParaRPr>
                    </a:p>
                  </a:txBody>
                  <a:tcPr/>
                </a:tc>
                <a:tc>
                  <a:txBody>
                    <a:bodyPr/>
                    <a:lstStyle/>
                    <a:p>
                      <a:pPr algn="just"/>
                      <a:r>
                        <a:rPr lang="en-US" sz="1400" dirty="0">
                          <a:latin typeface="Arial" panose="020B0604020202020204" pitchFamily="34" charset="0"/>
                          <a:cs typeface="Arial" panose="020B0604020202020204" pitchFamily="34" charset="0"/>
                        </a:rPr>
                        <a:t>Machine learning methods such as neural network and Support vector machine .</a:t>
                      </a:r>
                      <a:endParaRPr lang="en-IN" sz="1400" dirty="0">
                        <a:latin typeface="Arial" panose="020B0604020202020204" pitchFamily="34" charset="0"/>
                        <a:cs typeface="Arial" panose="020B06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Arial" panose="020B0604020202020204" pitchFamily="34" charset="0"/>
                          <a:cs typeface="Arial" panose="020B0604020202020204" pitchFamily="34" charset="0"/>
                        </a:rPr>
                        <a:t>The first distinguished the eye squinted from the recorded EOG information It removed the eye top development parameters as highlights to be characterized using Support Vector Machines (SVM).</a:t>
                      </a:r>
                    </a:p>
                    <a:p>
                      <a:pPr marL="285750" indent="-285750" algn="l">
                        <a:buFont typeface="Arial" panose="020B0604020202020204" pitchFamily="34" charset="0"/>
                        <a:buChar char="•"/>
                      </a:pPr>
                      <a:r>
                        <a:rPr lang="en-IN" sz="1400" kern="1200" dirty="0">
                          <a:solidFill>
                            <a:schemeClr val="dk1"/>
                          </a:solidFill>
                          <a:effectLst/>
                          <a:latin typeface="Arial" panose="020B0604020202020204" pitchFamily="34" charset="0"/>
                          <a:ea typeface="+mn-ea"/>
                          <a:cs typeface="Arial" panose="020B0604020202020204" pitchFamily="34" charset="0"/>
                        </a:rPr>
                        <a:t>Vehicle data are not sufficient to have a good accuracy for drowsiness classification.</a:t>
                      </a:r>
                    </a:p>
                    <a:p>
                      <a:pPr algn="l"/>
                      <a:r>
                        <a:rPr lang="en-IN" sz="1800" kern="1200" dirty="0">
                          <a:solidFill>
                            <a:schemeClr val="dk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dirty="0">
                        <a:latin typeface="Arial" panose="020B0604020202020204" pitchFamily="34" charset="0"/>
                        <a:cs typeface="Arial" panose="020B0604020202020204" pitchFamily="34" charset="0"/>
                      </a:endParaRPr>
                    </a:p>
                    <a:p>
                      <a:pPr algn="l"/>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18369344"/>
                  </a:ext>
                </a:extLst>
              </a:tr>
              <a:tr h="1330292">
                <a:tc>
                  <a:txBody>
                    <a:bodyPr/>
                    <a:lstStyle/>
                    <a:p>
                      <a:pPr algn="l"/>
                      <a:r>
                        <a:rPr lang="en-US" sz="1400" dirty="0"/>
                        <a:t>3.</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A smartphone-based drowsiness detection and warning system for automotive drivers</a:t>
                      </a:r>
                      <a:endParaRPr lang="en-GB" sz="1400" dirty="0">
                        <a:latin typeface="Arial" panose="020B0604020202020204" pitchFamily="34" charset="0"/>
                        <a:cs typeface="Arial" panose="020B0604020202020204" pitchFamily="34" charset="0"/>
                      </a:endParaRPr>
                    </a:p>
                    <a:p>
                      <a:pPr algn="l"/>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A. Dasgupta, D. Rahman, and A. </a:t>
                      </a:r>
                      <a:r>
                        <a:rPr lang="en-IN" sz="1400" dirty="0" err="1">
                          <a:latin typeface="Arial" panose="020B0604020202020204" pitchFamily="34" charset="0"/>
                          <a:cs typeface="Arial" panose="020B0604020202020204" pitchFamily="34" charset="0"/>
                        </a:rPr>
                        <a:t>Routray</a:t>
                      </a:r>
                      <a:r>
                        <a:rPr lang="en-IN" sz="1400" dirty="0">
                          <a:latin typeface="Arial" panose="020B0604020202020204" pitchFamily="34" charset="0"/>
                          <a:cs typeface="Arial" panose="020B0604020202020204" pitchFamily="34" charset="0"/>
                        </a:rPr>
                        <a:t>, ‘‘</a:t>
                      </a:r>
                      <a:endParaRPr lang="en-GB" sz="1400" dirty="0">
                        <a:latin typeface="Arial" panose="020B0604020202020204" pitchFamily="34" charset="0"/>
                        <a:cs typeface="Arial" panose="020B0604020202020204" pitchFamily="34" charset="0"/>
                      </a:endParaRPr>
                    </a:p>
                    <a:p>
                      <a:pPr algn="l"/>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IEEE Trans. </a:t>
                      </a:r>
                      <a:r>
                        <a:rPr lang="en-IN" sz="1400" dirty="0" err="1">
                          <a:latin typeface="Arial" panose="020B0604020202020204" pitchFamily="34" charset="0"/>
                          <a:cs typeface="Arial" panose="020B0604020202020204" pitchFamily="34" charset="0"/>
                        </a:rPr>
                        <a:t>Intell</a:t>
                      </a:r>
                      <a:r>
                        <a:rPr lang="en-IN" sz="1400" dirty="0">
                          <a:latin typeface="Arial" panose="020B0604020202020204" pitchFamily="34" charset="0"/>
                          <a:cs typeface="Arial" panose="020B0604020202020204" pitchFamily="34" charset="0"/>
                        </a:rPr>
                        <a:t>. Transp. Syst., vol. 20</a:t>
                      </a:r>
                      <a:endParaRPr lang="en-GB" sz="1400" dirty="0">
                        <a:latin typeface="Arial" panose="020B0604020202020204" pitchFamily="34" charset="0"/>
                        <a:cs typeface="Arial" panose="020B0604020202020204" pitchFamily="34" charset="0"/>
                      </a:endParaRPr>
                    </a:p>
                    <a:p>
                      <a:pPr algn="l"/>
                      <a:r>
                        <a:rPr lang="en-IN" sz="1400" dirty="0">
                          <a:latin typeface="Arial" panose="020B0604020202020204" pitchFamily="34" charset="0"/>
                          <a:cs typeface="Arial" panose="020B0604020202020204" pitchFamily="34"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PERCLOS,VUR</a:t>
                      </a:r>
                      <a:endParaRPr lang="en-IN" sz="1400" dirty="0">
                        <a:latin typeface="Arial" panose="020B0604020202020204" pitchFamily="34" charset="0"/>
                        <a:cs typeface="Arial" panose="020B06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Arial" panose="020B0604020202020204" pitchFamily="34" charset="0"/>
                          <a:cs typeface="Arial" panose="020B0604020202020204" pitchFamily="34" charset="0"/>
                        </a:rPr>
                        <a:t>used progressive image sifting systems such as picture subtraction, morphologically closed activities, and binarization.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kern="1200" dirty="0">
                          <a:solidFill>
                            <a:schemeClr val="dk1"/>
                          </a:solidFill>
                          <a:effectLst/>
                          <a:latin typeface="Arial" panose="020B0604020202020204" pitchFamily="34" charset="0"/>
                          <a:ea typeface="+mn-ea"/>
                          <a:cs typeface="Arial" panose="020B0604020202020204" pitchFamily="34" charset="0"/>
                        </a:rPr>
                        <a:t>Speed of the vehicle cannot  be controlled</a:t>
                      </a:r>
                      <a:r>
                        <a:rPr lang="en-IN" sz="180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60960610"/>
                  </a:ext>
                </a:extLst>
              </a:tr>
            </a:tbl>
          </a:graphicData>
        </a:graphic>
      </p:graphicFrame>
    </p:spTree>
    <p:extLst>
      <p:ext uri="{BB962C8B-B14F-4D97-AF65-F5344CB8AC3E}">
        <p14:creationId xmlns:p14="http://schemas.microsoft.com/office/powerpoint/2010/main" val="311017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C2150F9-A073-4173-9949-C029D3ABC5A1}"/>
              </a:ext>
            </a:extLst>
          </p:cNvPr>
          <p:cNvGraphicFramePr>
            <a:graphicFrameLocks noGrp="1"/>
          </p:cNvGraphicFramePr>
          <p:nvPr>
            <p:extLst>
              <p:ext uri="{D42A27DB-BD31-4B8C-83A1-F6EECF244321}">
                <p14:modId xmlns:p14="http://schemas.microsoft.com/office/powerpoint/2010/main" val="4247419679"/>
              </p:ext>
            </p:extLst>
          </p:nvPr>
        </p:nvGraphicFramePr>
        <p:xfrm>
          <a:off x="240632" y="105878"/>
          <a:ext cx="11588814" cy="6465306"/>
        </p:xfrm>
        <a:graphic>
          <a:graphicData uri="http://schemas.openxmlformats.org/drawingml/2006/table">
            <a:tbl>
              <a:tblPr firstRow="1" bandRow="1">
                <a:tableStyleId>{5C22544A-7EE6-4342-B048-85BDC9FD1C3A}</a:tableStyleId>
              </a:tblPr>
              <a:tblGrid>
                <a:gridCol w="510139">
                  <a:extLst>
                    <a:ext uri="{9D8B030D-6E8A-4147-A177-3AD203B41FA5}">
                      <a16:colId xmlns:a16="http://schemas.microsoft.com/office/drawing/2014/main" val="1954437129"/>
                    </a:ext>
                  </a:extLst>
                </a:gridCol>
                <a:gridCol w="1982804">
                  <a:extLst>
                    <a:ext uri="{9D8B030D-6E8A-4147-A177-3AD203B41FA5}">
                      <a16:colId xmlns:a16="http://schemas.microsoft.com/office/drawing/2014/main" val="4079757612"/>
                    </a:ext>
                  </a:extLst>
                </a:gridCol>
                <a:gridCol w="2040556">
                  <a:extLst>
                    <a:ext uri="{9D8B030D-6E8A-4147-A177-3AD203B41FA5}">
                      <a16:colId xmlns:a16="http://schemas.microsoft.com/office/drawing/2014/main" val="1965983923"/>
                    </a:ext>
                  </a:extLst>
                </a:gridCol>
                <a:gridCol w="1424538">
                  <a:extLst>
                    <a:ext uri="{9D8B030D-6E8A-4147-A177-3AD203B41FA5}">
                      <a16:colId xmlns:a16="http://schemas.microsoft.com/office/drawing/2014/main" val="1285600244"/>
                    </a:ext>
                  </a:extLst>
                </a:gridCol>
                <a:gridCol w="2127184">
                  <a:extLst>
                    <a:ext uri="{9D8B030D-6E8A-4147-A177-3AD203B41FA5}">
                      <a16:colId xmlns:a16="http://schemas.microsoft.com/office/drawing/2014/main" val="3229288125"/>
                    </a:ext>
                  </a:extLst>
                </a:gridCol>
                <a:gridCol w="3503593">
                  <a:extLst>
                    <a:ext uri="{9D8B030D-6E8A-4147-A177-3AD203B41FA5}">
                      <a16:colId xmlns:a16="http://schemas.microsoft.com/office/drawing/2014/main" val="3567862053"/>
                    </a:ext>
                  </a:extLst>
                </a:gridCol>
              </a:tblGrid>
              <a:tr h="796026">
                <a:tc>
                  <a:txBody>
                    <a:bodyPr/>
                    <a:lstStyle/>
                    <a:p>
                      <a:r>
                        <a:rPr lang="en-US" sz="1200" dirty="0"/>
                        <a:t>SI NO</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JOURNAL &amp; YEAR</a:t>
                      </a:r>
                      <a:endParaRPr lang="en-IN" dirty="0"/>
                    </a:p>
                  </a:txBody>
                  <a:tcPr/>
                </a:tc>
                <a:tc>
                  <a:txBody>
                    <a:bodyPr/>
                    <a:lstStyle/>
                    <a:p>
                      <a:r>
                        <a:rPr lang="en-US" dirty="0"/>
                        <a:t>METHODOLOGY</a:t>
                      </a:r>
                      <a:endParaRPr lang="en-IN" dirty="0"/>
                    </a:p>
                  </a:txBody>
                  <a:tcPr/>
                </a:tc>
                <a:tc>
                  <a:txBody>
                    <a:bodyPr/>
                    <a:lstStyle/>
                    <a:p>
                      <a:r>
                        <a:rPr lang="en-US" dirty="0"/>
                        <a:t>ADVANTAGES &amp; DISADVANTAGES</a:t>
                      </a:r>
                      <a:endParaRPr lang="en-IN" dirty="0"/>
                    </a:p>
                  </a:txBody>
                  <a:tcPr/>
                </a:tc>
                <a:extLst>
                  <a:ext uri="{0D108BD9-81ED-4DB2-BD59-A6C34878D82A}">
                    <a16:rowId xmlns:a16="http://schemas.microsoft.com/office/drawing/2014/main" val="4240206429"/>
                  </a:ext>
                </a:extLst>
              </a:tr>
              <a:tr h="1717081">
                <a:tc>
                  <a:txBody>
                    <a:bodyPr/>
                    <a:lstStyle/>
                    <a:p>
                      <a:r>
                        <a:rPr lang="en-US" sz="1400" dirty="0">
                          <a:latin typeface="Arial" panose="020B0604020202020204" pitchFamily="34" charset="0"/>
                          <a:cs typeface="Arial" panose="020B0604020202020204" pitchFamily="34" charset="0"/>
                        </a:rPr>
                        <a:t>4.</a:t>
                      </a:r>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A survey on state-of-the-art drowsiness detection techniques.</a:t>
                      </a:r>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M. Ramzan, H. U. Khan, S. M. Awan, A. Ismail, M. Ilyas, and A. Mahmood</a:t>
                      </a:r>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IEEE Access</a:t>
                      </a:r>
                    </a:p>
                    <a:p>
                      <a:r>
                        <a:rPr lang="en-US" sz="1400" dirty="0">
                          <a:latin typeface="Arial" panose="020B0604020202020204" pitchFamily="34" charset="0"/>
                          <a:cs typeface="Arial" panose="020B0604020202020204" pitchFamily="34" charset="0"/>
                        </a:rPr>
                        <a:t>2019</a:t>
                      </a:r>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Support Vector Machine (SVM) ,Convolutional Neural Network (CNN),Hidden  </a:t>
                      </a:r>
                      <a:r>
                        <a:rPr lang="en-US" sz="1400" dirty="0" err="1">
                          <a:latin typeface="Arial" panose="020B0604020202020204" pitchFamily="34" charset="0"/>
                          <a:cs typeface="Arial" panose="020B0604020202020204" pitchFamily="34" charset="0"/>
                        </a:rPr>
                        <a:t>Markoll</a:t>
                      </a:r>
                      <a:r>
                        <a:rPr lang="en-US" sz="1400" dirty="0">
                          <a:latin typeface="Arial" panose="020B0604020202020204" pitchFamily="34" charset="0"/>
                          <a:cs typeface="Arial" panose="020B0604020202020204" pitchFamily="34" charset="0"/>
                        </a:rPr>
                        <a:t> Model.</a:t>
                      </a:r>
                      <a:endParaRPr lang="en-IN" sz="1400" dirty="0">
                        <a:latin typeface="Arial" panose="020B0604020202020204" pitchFamily="34" charset="0"/>
                        <a:cs typeface="Arial" panose="020B06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Arial" panose="020B0604020202020204" pitchFamily="34" charset="0"/>
                          <a:cs typeface="Arial" panose="020B0604020202020204" pitchFamily="34" charset="0"/>
                        </a:rPr>
                        <a:t>removed essential highlights from the fleeting contrast of sequential picture outlines.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kern="1200" dirty="0">
                          <a:solidFill>
                            <a:schemeClr val="dk1"/>
                          </a:solidFill>
                          <a:effectLst/>
                          <a:latin typeface="Arial" panose="020B0604020202020204" pitchFamily="34" charset="0"/>
                          <a:ea typeface="+mn-ea"/>
                          <a:cs typeface="Arial" panose="020B0604020202020204" pitchFamily="34" charset="0"/>
                        </a:rPr>
                        <a:t>Vehicle based measures mostly affected by the geometry of road which sometimes unnecessarily activates the alarming system</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33265641"/>
                  </a:ext>
                </a:extLst>
              </a:tr>
              <a:tr h="1717081">
                <a:tc>
                  <a:txBody>
                    <a:bodyPr/>
                    <a:lstStyle/>
                    <a:p>
                      <a:r>
                        <a:rPr lang="en-US" sz="1400" dirty="0">
                          <a:latin typeface="Arial" panose="020B0604020202020204" pitchFamily="34" charset="0"/>
                          <a:cs typeface="Arial" panose="020B0604020202020204" pitchFamily="34" charset="0"/>
                        </a:rPr>
                        <a:t>5.</a:t>
                      </a:r>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Driver behavior analysis for safe driving: A survey</a:t>
                      </a:r>
                      <a:endParaRPr lang="en-GB"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S. Kaplan, M. A. </a:t>
                      </a:r>
                      <a:r>
                        <a:rPr lang="en-US" sz="1400" dirty="0" err="1">
                          <a:latin typeface="Arial" panose="020B0604020202020204" pitchFamily="34" charset="0"/>
                          <a:cs typeface="Arial" panose="020B0604020202020204" pitchFamily="34" charset="0"/>
                        </a:rPr>
                        <a:t>Guvensan</a:t>
                      </a:r>
                      <a:r>
                        <a:rPr lang="en-US" sz="1400" dirty="0">
                          <a:latin typeface="Arial" panose="020B0604020202020204" pitchFamily="34" charset="0"/>
                          <a:cs typeface="Arial" panose="020B0604020202020204" pitchFamily="34" charset="0"/>
                        </a:rPr>
                        <a:t> ,A. G. Yavuz, and Y. </a:t>
                      </a:r>
                      <a:r>
                        <a:rPr lang="en-US" sz="1400" dirty="0" err="1">
                          <a:latin typeface="Arial" panose="020B0604020202020204" pitchFamily="34" charset="0"/>
                          <a:cs typeface="Arial" panose="020B0604020202020204" pitchFamily="34" charset="0"/>
                        </a:rPr>
                        <a:t>Karalurt</a:t>
                      </a:r>
                      <a:endParaRPr lang="en-GB"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IEEE Trans. </a:t>
                      </a:r>
                      <a:r>
                        <a:rPr lang="en-IN" sz="1400" dirty="0" err="1">
                          <a:latin typeface="Arial" panose="020B0604020202020204" pitchFamily="34" charset="0"/>
                          <a:cs typeface="Arial" panose="020B0604020202020204" pitchFamily="34" charset="0"/>
                        </a:rPr>
                        <a:t>Intell</a:t>
                      </a:r>
                      <a:r>
                        <a:rPr lang="en-IN" sz="1400" dirty="0">
                          <a:latin typeface="Arial" panose="020B0604020202020204" pitchFamily="34" charset="0"/>
                          <a:cs typeface="Arial" panose="020B0604020202020204" pitchFamily="34" charset="0"/>
                        </a:rPr>
                        <a:t>. Transp. Syst., vol. 20</a:t>
                      </a:r>
                      <a:endParaRPr lang="en-GB"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2015</a:t>
                      </a:r>
                    </a:p>
                  </a:txBody>
                  <a:tcPr/>
                </a:tc>
                <a:tc>
                  <a:txBody>
                    <a:bodyPr/>
                    <a:lstStyle/>
                    <a:p>
                      <a:r>
                        <a:rPr lang="en-US" sz="1400" dirty="0">
                          <a:latin typeface="Arial" panose="020B0604020202020204" pitchFamily="34" charset="0"/>
                          <a:cs typeface="Arial" panose="020B0604020202020204" pitchFamily="34" charset="0"/>
                        </a:rPr>
                        <a:t>Fast Fourier Transform (FFT) ,Discrete Wavelet Transform (DWT), Support Vector Machine (SVM) ,</a:t>
                      </a:r>
                      <a:r>
                        <a:rPr lang="en-US" sz="1400" dirty="0" err="1">
                          <a:latin typeface="Arial" panose="020B0604020202020204" pitchFamily="34" charset="0"/>
                          <a:cs typeface="Arial" panose="020B0604020202020204" pitchFamily="34" charset="0"/>
                        </a:rPr>
                        <a:t>Artifical</a:t>
                      </a:r>
                      <a:r>
                        <a:rPr lang="en-US" sz="1400" dirty="0">
                          <a:latin typeface="Arial" panose="020B0604020202020204" pitchFamily="34" charset="0"/>
                          <a:cs typeface="Arial" panose="020B0604020202020204" pitchFamily="34" charset="0"/>
                        </a:rPr>
                        <a:t> neural networks (ANN) ,Linear discriminate analysis (LDA).</a:t>
                      </a:r>
                      <a:endParaRPr lang="en-IN" sz="1400"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They utilized an R.I.R brightening framework and a high goal camera to acknowledge a surge of pictures and perform face and eye location.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kern="1200" dirty="0">
                          <a:solidFill>
                            <a:schemeClr val="dk1"/>
                          </a:solidFill>
                          <a:effectLst/>
                          <a:latin typeface="Arial" panose="020B0604020202020204" pitchFamily="34" charset="0"/>
                          <a:ea typeface="+mn-ea"/>
                          <a:cs typeface="Arial" panose="020B0604020202020204" pitchFamily="34" charset="0"/>
                        </a:rPr>
                        <a:t>monitoring the driver drowsiness condition and alert the driver which reduces the road accidents</a:t>
                      </a:r>
                    </a:p>
                    <a:p>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72173729"/>
                  </a:ext>
                </a:extLst>
              </a:tr>
              <a:tr h="1979009">
                <a:tc>
                  <a:txBody>
                    <a:bodyPr/>
                    <a:lstStyle/>
                    <a:p>
                      <a:r>
                        <a:rPr lang="en-US" sz="1400" dirty="0">
                          <a:latin typeface="Arial" panose="020B0604020202020204" pitchFamily="34" charset="0"/>
                          <a:cs typeface="Arial" panose="020B0604020202020204" pitchFamily="34" charset="0"/>
                        </a:rPr>
                        <a:t>6.</a:t>
                      </a:r>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A real-time driving drowsiness detection algorithm with individual differences consideration</a:t>
                      </a:r>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F. You, X. Li, Y. Gong, H. Wang, and H. Li, </a:t>
                      </a:r>
                      <a:endParaRPr lang="en-GB"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IEEE Access</a:t>
                      </a:r>
                    </a:p>
                    <a:p>
                      <a:r>
                        <a:rPr lang="en-US" sz="1400" dirty="0">
                          <a:latin typeface="Arial" panose="020B0604020202020204" pitchFamily="34" charset="0"/>
                          <a:cs typeface="Arial" panose="020B0604020202020204" pitchFamily="34" charset="0"/>
                        </a:rPr>
                        <a:t>2019</a:t>
                      </a:r>
                      <a:endParaRPr lang="en-IN"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Deep Cascaded Convolutional neural Network , Support Vector Machine, PERCLOS.</a:t>
                      </a:r>
                      <a:endParaRPr lang="en-IN" sz="1400" dirty="0">
                        <a:latin typeface="Arial" panose="020B0604020202020204" pitchFamily="34" charset="0"/>
                        <a:cs typeface="Arial" panose="020B06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Arial" panose="020B0604020202020204" pitchFamily="34" charset="0"/>
                          <a:cs typeface="Arial" panose="020B0604020202020204" pitchFamily="34" charset="0"/>
                        </a:rPr>
                        <a:t>They followed the eye understudies utilizing non-straight Kalman and mean-move following. They likewise performed vertical and flat projections of the pixels around the eyes district. </a:t>
                      </a:r>
                    </a:p>
                    <a:p>
                      <a:pPr marL="285750" indent="-285750">
                        <a:buFont typeface="Arial" panose="020B0604020202020204" pitchFamily="34" charset="0"/>
                        <a:buChar char="•"/>
                      </a:pPr>
                      <a:r>
                        <a:rPr lang="en-IN" sz="1400" kern="1200" dirty="0">
                          <a:solidFill>
                            <a:schemeClr val="dk1"/>
                          </a:solidFill>
                          <a:effectLst/>
                          <a:latin typeface="Arial" panose="020B0604020202020204" pitchFamily="34" charset="0"/>
                          <a:ea typeface="+mn-ea"/>
                          <a:cs typeface="Arial" panose="020B0604020202020204" pitchFamily="34" charset="0"/>
                        </a:rPr>
                        <a:t>there should not be any reflective object behind the driver</a:t>
                      </a:r>
                    </a:p>
                    <a:p>
                      <a:pPr marL="0" indent="0">
                        <a:buFont typeface="Arial" panose="020B0604020202020204" pitchFamily="34" charset="0"/>
                        <a:buNone/>
                      </a:pPr>
                      <a:r>
                        <a:rPr lang="en-IN" sz="1800" b="1" kern="1200" dirty="0">
                          <a:solidFill>
                            <a:schemeClr val="dk1"/>
                          </a:solidFill>
                          <a:effectLst/>
                          <a:latin typeface="+mn-lt"/>
                          <a:ea typeface="+mn-ea"/>
                          <a:cs typeface="+mn-cs"/>
                        </a:rPr>
                        <a:t> </a:t>
                      </a:r>
                      <a:endParaRPr lang="en-IN"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25974832"/>
                  </a:ext>
                </a:extLst>
              </a:tr>
            </a:tbl>
          </a:graphicData>
        </a:graphic>
      </p:graphicFrame>
    </p:spTree>
    <p:extLst>
      <p:ext uri="{BB962C8B-B14F-4D97-AF65-F5344CB8AC3E}">
        <p14:creationId xmlns:p14="http://schemas.microsoft.com/office/powerpoint/2010/main" val="323939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98AECD5-C389-4997-9E8D-6AFAFC5C0EE0}"/>
              </a:ext>
            </a:extLst>
          </p:cNvPr>
          <p:cNvGraphicFramePr>
            <a:graphicFrameLocks noGrp="1"/>
          </p:cNvGraphicFramePr>
          <p:nvPr>
            <p:extLst>
              <p:ext uri="{D42A27DB-BD31-4B8C-83A1-F6EECF244321}">
                <p14:modId xmlns:p14="http://schemas.microsoft.com/office/powerpoint/2010/main" val="1444401764"/>
              </p:ext>
            </p:extLst>
          </p:nvPr>
        </p:nvGraphicFramePr>
        <p:xfrm>
          <a:off x="231006" y="211756"/>
          <a:ext cx="11704319" cy="5874619"/>
        </p:xfrm>
        <a:graphic>
          <a:graphicData uri="http://schemas.openxmlformats.org/drawingml/2006/table">
            <a:tbl>
              <a:tblPr firstRow="1" bandRow="1">
                <a:tableStyleId>{5C22544A-7EE6-4342-B048-85BDC9FD1C3A}</a:tableStyleId>
              </a:tblPr>
              <a:tblGrid>
                <a:gridCol w="519765">
                  <a:extLst>
                    <a:ext uri="{9D8B030D-6E8A-4147-A177-3AD203B41FA5}">
                      <a16:colId xmlns:a16="http://schemas.microsoft.com/office/drawing/2014/main" val="3211860261"/>
                    </a:ext>
                  </a:extLst>
                </a:gridCol>
                <a:gridCol w="1742172">
                  <a:extLst>
                    <a:ext uri="{9D8B030D-6E8A-4147-A177-3AD203B41FA5}">
                      <a16:colId xmlns:a16="http://schemas.microsoft.com/office/drawing/2014/main" val="1895269257"/>
                    </a:ext>
                  </a:extLst>
                </a:gridCol>
                <a:gridCol w="1617044">
                  <a:extLst>
                    <a:ext uri="{9D8B030D-6E8A-4147-A177-3AD203B41FA5}">
                      <a16:colId xmlns:a16="http://schemas.microsoft.com/office/drawing/2014/main" val="2795469237"/>
                    </a:ext>
                  </a:extLst>
                </a:gridCol>
                <a:gridCol w="1328287">
                  <a:extLst>
                    <a:ext uri="{9D8B030D-6E8A-4147-A177-3AD203B41FA5}">
                      <a16:colId xmlns:a16="http://schemas.microsoft.com/office/drawing/2014/main" val="2333602521"/>
                    </a:ext>
                  </a:extLst>
                </a:gridCol>
                <a:gridCol w="1972176">
                  <a:extLst>
                    <a:ext uri="{9D8B030D-6E8A-4147-A177-3AD203B41FA5}">
                      <a16:colId xmlns:a16="http://schemas.microsoft.com/office/drawing/2014/main" val="1155243003"/>
                    </a:ext>
                  </a:extLst>
                </a:gridCol>
                <a:gridCol w="4524875">
                  <a:extLst>
                    <a:ext uri="{9D8B030D-6E8A-4147-A177-3AD203B41FA5}">
                      <a16:colId xmlns:a16="http://schemas.microsoft.com/office/drawing/2014/main" val="753693395"/>
                    </a:ext>
                  </a:extLst>
                </a:gridCol>
              </a:tblGrid>
              <a:tr h="818147">
                <a:tc>
                  <a:txBody>
                    <a:bodyPr/>
                    <a:lstStyle/>
                    <a:p>
                      <a:r>
                        <a:rPr lang="en-US" sz="1200" dirty="0"/>
                        <a:t>SI NO</a:t>
                      </a:r>
                      <a:endParaRPr lang="en-IN" sz="1200"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JOURNAL &amp; YEAR</a:t>
                      </a:r>
                      <a:endParaRPr lang="en-IN" dirty="0"/>
                    </a:p>
                  </a:txBody>
                  <a:tcPr/>
                </a:tc>
                <a:tc>
                  <a:txBody>
                    <a:bodyPr/>
                    <a:lstStyle/>
                    <a:p>
                      <a:r>
                        <a:rPr lang="en-US" dirty="0"/>
                        <a:t>METHODOLOGY</a:t>
                      </a:r>
                      <a:endParaRPr lang="en-IN" dirty="0"/>
                    </a:p>
                  </a:txBody>
                  <a:tcPr/>
                </a:tc>
                <a:tc>
                  <a:txBody>
                    <a:bodyPr/>
                    <a:lstStyle/>
                    <a:p>
                      <a:r>
                        <a:rPr lang="en-US" dirty="0"/>
                        <a:t>ADVANTAGES &amp; DISADVANTAGES</a:t>
                      </a:r>
                      <a:endParaRPr lang="en-IN" dirty="0"/>
                    </a:p>
                  </a:txBody>
                  <a:tcPr/>
                </a:tc>
                <a:extLst>
                  <a:ext uri="{0D108BD9-81ED-4DB2-BD59-A6C34878D82A}">
                    <a16:rowId xmlns:a16="http://schemas.microsoft.com/office/drawing/2014/main" val="3915337195"/>
                  </a:ext>
                </a:extLst>
              </a:tr>
              <a:tr h="1418022">
                <a:tc>
                  <a:txBody>
                    <a:bodyPr/>
                    <a:lstStyle/>
                    <a:p>
                      <a:r>
                        <a:rPr lang="en-US" sz="1400" dirty="0">
                          <a:latin typeface="Arial" panose="020B0604020202020204" pitchFamily="34" charset="0"/>
                          <a:cs typeface="Arial" panose="020B0604020202020204" pitchFamily="34" charset="0"/>
                        </a:rPr>
                        <a:t>7.</a:t>
                      </a:r>
                      <a:endParaRPr lang="en-IN" sz="1400" dirty="0">
                        <a:latin typeface="Arial" panose="020B0604020202020204" pitchFamily="34" charset="0"/>
                        <a:cs typeface="Arial" panose="020B0604020202020204" pitchFamily="34" charset="0"/>
                      </a:endParaRPr>
                    </a:p>
                  </a:txBody>
                  <a:tcPr/>
                </a:tc>
                <a:tc>
                  <a:txBody>
                    <a:bodyPr/>
                    <a:lstStyle/>
                    <a:p>
                      <a:r>
                        <a:rPr lang="en-IN" sz="1400" dirty="0">
                          <a:latin typeface="Arial" panose="020B0604020202020204" pitchFamily="34" charset="0"/>
                          <a:cs typeface="Arial" panose="020B0604020202020204" pitchFamily="34" charset="0"/>
                        </a:rPr>
                        <a:t>Sensor applications and physiological features in drivers’ drowsiness detection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A. Chowdhury, R. </a:t>
                      </a:r>
                      <a:r>
                        <a:rPr lang="en-IN" sz="1400" dirty="0" err="1">
                          <a:latin typeface="Arial" panose="020B0604020202020204" pitchFamily="34" charset="0"/>
                          <a:cs typeface="Arial" panose="020B0604020202020204" pitchFamily="34" charset="0"/>
                        </a:rPr>
                        <a:t>Shankaran</a:t>
                      </a:r>
                      <a:r>
                        <a:rPr lang="en-IN" sz="1400" dirty="0">
                          <a:latin typeface="Arial" panose="020B0604020202020204" pitchFamily="34" charset="0"/>
                          <a:cs typeface="Arial" panose="020B0604020202020204" pitchFamily="34" charset="0"/>
                        </a:rPr>
                        <a:t>, M. </a:t>
                      </a:r>
                      <a:r>
                        <a:rPr lang="en-IN" sz="1400" dirty="0" err="1">
                          <a:latin typeface="Arial" panose="020B0604020202020204" pitchFamily="34" charset="0"/>
                          <a:cs typeface="Arial" panose="020B0604020202020204" pitchFamily="34" charset="0"/>
                        </a:rPr>
                        <a:t>Kavakli</a:t>
                      </a:r>
                      <a:r>
                        <a:rPr lang="en-IN" sz="1400" dirty="0">
                          <a:latin typeface="Arial" panose="020B0604020202020204" pitchFamily="34" charset="0"/>
                          <a:cs typeface="Arial" panose="020B0604020202020204" pitchFamily="34" charset="0"/>
                        </a:rPr>
                        <a:t>, and M. M. Haque </a:t>
                      </a:r>
                      <a:endParaRPr lang="en-GB"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IEEE Sensors </a:t>
                      </a:r>
                      <a:endParaRPr lang="en-GB"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2018</a:t>
                      </a:r>
                    </a:p>
                  </a:txBody>
                  <a:tcPr/>
                </a:tc>
                <a:tc>
                  <a:txBody>
                    <a:bodyPr/>
                    <a:lstStyle/>
                    <a:p>
                      <a:r>
                        <a:rPr lang="en-US" sz="1400" dirty="0">
                          <a:latin typeface="Arial" panose="020B0604020202020204" pitchFamily="34" charset="0"/>
                          <a:cs typeface="Arial" panose="020B0604020202020204" pitchFamily="34" charset="0"/>
                        </a:rPr>
                        <a:t>Electroencephalogram(EEG),Electrocardiogram(ECG),</a:t>
                      </a:r>
                      <a:r>
                        <a:rPr lang="en-US" sz="1400" dirty="0" err="1">
                          <a:latin typeface="Arial" panose="020B0604020202020204" pitchFamily="34" charset="0"/>
                          <a:cs typeface="Arial" panose="020B0604020202020204" pitchFamily="34" charset="0"/>
                        </a:rPr>
                        <a:t>Electroculogram</a:t>
                      </a:r>
                      <a:r>
                        <a:rPr lang="en-US" sz="1400" dirty="0">
                          <a:latin typeface="Arial" panose="020B0604020202020204" pitchFamily="34" charset="0"/>
                          <a:cs typeface="Arial" panose="020B0604020202020204" pitchFamily="34" charset="0"/>
                        </a:rPr>
                        <a:t>(EOG),Skin Temperature ,</a:t>
                      </a:r>
                      <a:r>
                        <a:rPr lang="en-US" sz="1400" dirty="0" err="1">
                          <a:latin typeface="Arial" panose="020B0604020202020204" pitchFamily="34" charset="0"/>
                          <a:cs typeface="Arial" panose="020B0604020202020204" pitchFamily="34" charset="0"/>
                        </a:rPr>
                        <a:t>Galranic</a:t>
                      </a:r>
                      <a:r>
                        <a:rPr lang="en-US" sz="1400" dirty="0">
                          <a:latin typeface="Arial" panose="020B0604020202020204" pitchFamily="34" charset="0"/>
                          <a:cs typeface="Arial" panose="020B0604020202020204" pitchFamily="34" charset="0"/>
                        </a:rPr>
                        <a:t> Skin Response(GSR).</a:t>
                      </a:r>
                      <a:endParaRPr lang="en-IN" sz="1400" dirty="0">
                        <a:latin typeface="Arial" panose="020B0604020202020204" pitchFamily="34" charset="0"/>
                        <a:cs typeface="Arial" panose="020B06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Arial" panose="020B0604020202020204" pitchFamily="34" charset="0"/>
                          <a:cs typeface="Arial" panose="020B0604020202020204" pitchFamily="34" charset="0"/>
                        </a:rPr>
                        <a:t>processed the twofold inclination and logarithm picture of the eyes area, acquired arbitrary examples around the locale, and utilized an elliptic shape to speak to the eyes.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kern="1200" dirty="0">
                          <a:solidFill>
                            <a:schemeClr val="dk1"/>
                          </a:solidFill>
                          <a:effectLst/>
                          <a:latin typeface="Arial" panose="020B0604020202020204" pitchFamily="34" charset="0"/>
                          <a:ea typeface="+mn-ea"/>
                          <a:cs typeface="Arial" panose="020B0604020202020204" pitchFamily="34" charset="0"/>
                        </a:rPr>
                        <a:t>there should not be any reflective object behind the driver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47476636"/>
                  </a:ext>
                </a:extLst>
              </a:tr>
              <a:tr h="1612232">
                <a:tc>
                  <a:txBody>
                    <a:bodyPr/>
                    <a:lstStyle/>
                    <a:p>
                      <a:r>
                        <a:rPr lang="en-US" sz="1400" dirty="0">
                          <a:latin typeface="Arial" panose="020B0604020202020204" pitchFamily="34" charset="0"/>
                          <a:cs typeface="Arial" panose="020B0604020202020204" pitchFamily="34" charset="0"/>
                        </a:rPr>
                        <a:t>8.</a:t>
                      </a:r>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‘‘Driver drowsiness classification using fuzzy wavelet-packet-based feature-extraction algorithm</a:t>
                      </a:r>
                      <a:endParaRPr lang="en-GB"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R. N. </a:t>
                      </a:r>
                      <a:r>
                        <a:rPr lang="en-IN" sz="1400" dirty="0" err="1">
                          <a:latin typeface="Arial" panose="020B0604020202020204" pitchFamily="34" charset="0"/>
                          <a:cs typeface="Arial" panose="020B0604020202020204" pitchFamily="34" charset="0"/>
                        </a:rPr>
                        <a:t>Khushaba</a:t>
                      </a:r>
                      <a:r>
                        <a:rPr lang="en-IN" sz="1400" dirty="0">
                          <a:latin typeface="Arial" panose="020B0604020202020204" pitchFamily="34" charset="0"/>
                          <a:cs typeface="Arial" panose="020B0604020202020204" pitchFamily="34" charset="0"/>
                        </a:rPr>
                        <a:t>, S. </a:t>
                      </a:r>
                      <a:r>
                        <a:rPr lang="en-IN" sz="1400" dirty="0" err="1">
                          <a:latin typeface="Arial" panose="020B0604020202020204" pitchFamily="34" charset="0"/>
                          <a:cs typeface="Arial" panose="020B0604020202020204" pitchFamily="34" charset="0"/>
                        </a:rPr>
                        <a:t>Kodagoda</a:t>
                      </a:r>
                      <a:r>
                        <a:rPr lang="en-IN" sz="1400" dirty="0">
                          <a:latin typeface="Arial" panose="020B0604020202020204" pitchFamily="34" charset="0"/>
                          <a:cs typeface="Arial" panose="020B0604020202020204" pitchFamily="34" charset="0"/>
                        </a:rPr>
                        <a:t>, S. Lal, and G. Dissanayake</a:t>
                      </a:r>
                      <a:endParaRPr lang="en-GB"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 IEEE Trans. Biomed. </a:t>
                      </a:r>
                      <a:r>
                        <a:rPr lang="en-IN" sz="1400" dirty="0" err="1">
                          <a:latin typeface="Arial" panose="020B0604020202020204" pitchFamily="34" charset="0"/>
                          <a:cs typeface="Arial" panose="020B0604020202020204" pitchFamily="34" charset="0"/>
                        </a:rPr>
                        <a:t>Eng</a:t>
                      </a:r>
                      <a:endParaRPr lang="en-GB"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2019</a:t>
                      </a:r>
                    </a:p>
                  </a:txBody>
                  <a:tcPr/>
                </a:tc>
                <a:tc>
                  <a:txBody>
                    <a:bodyPr/>
                    <a:lstStyle/>
                    <a:p>
                      <a:r>
                        <a:rPr lang="en-US" sz="1400" dirty="0">
                          <a:latin typeface="Arial" panose="020B0604020202020204" pitchFamily="34" charset="0"/>
                          <a:cs typeface="Arial" panose="020B0604020202020204" pitchFamily="34" charset="0"/>
                        </a:rPr>
                        <a:t>Feature Extraction ,Electroencephalogram(EEG),Electrocardiogram(ECG), </a:t>
                      </a:r>
                      <a:r>
                        <a:rPr lang="en-US" sz="1400" dirty="0" err="1">
                          <a:latin typeface="Arial" panose="020B0604020202020204" pitchFamily="34" charset="0"/>
                          <a:cs typeface="Arial" panose="020B0604020202020204" pitchFamily="34" charset="0"/>
                        </a:rPr>
                        <a:t>Electroculogram</a:t>
                      </a:r>
                      <a:r>
                        <a:rPr lang="en-US" sz="1400" dirty="0">
                          <a:latin typeface="Arial" panose="020B0604020202020204" pitchFamily="34" charset="0"/>
                          <a:cs typeface="Arial" panose="020B0604020202020204" pitchFamily="34" charset="0"/>
                        </a:rPr>
                        <a:t> (EOG).</a:t>
                      </a:r>
                      <a:endParaRPr lang="en-IN" sz="1400" dirty="0">
                        <a:latin typeface="Arial" panose="020B0604020202020204" pitchFamily="34" charset="0"/>
                        <a:cs typeface="Arial" panose="020B06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Arial" panose="020B0604020202020204" pitchFamily="34" charset="0"/>
                          <a:cs typeface="Arial" panose="020B0604020202020204" pitchFamily="34" charset="0"/>
                        </a:rPr>
                        <a:t>They additionally executed eye following to record the understudies’ breadth and shaped a vector of eye conclusion information of 15 seconds. At that point, they linked the two vectors and prepared an Artificial Neural Network (ANN) to decide the driver’s condition.</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It will not work with people having dark skin.</a:t>
                      </a:r>
                    </a:p>
                  </a:txBody>
                  <a:tcPr/>
                </a:tc>
                <a:extLst>
                  <a:ext uri="{0D108BD9-81ED-4DB2-BD59-A6C34878D82A}">
                    <a16:rowId xmlns:a16="http://schemas.microsoft.com/office/drawing/2014/main" val="742550389"/>
                  </a:ext>
                </a:extLst>
              </a:tr>
              <a:tr h="1612232">
                <a:tc>
                  <a:txBody>
                    <a:bodyPr/>
                    <a:lstStyle/>
                    <a:p>
                      <a:r>
                        <a:rPr lang="en-US" sz="1400" dirty="0">
                          <a:latin typeface="Arial" panose="020B0604020202020204" pitchFamily="34" charset="0"/>
                          <a:cs typeface="Arial" panose="020B0604020202020204" pitchFamily="34" charset="0"/>
                        </a:rPr>
                        <a:t>9.</a:t>
                      </a:r>
                      <a:endParaRPr lang="en-IN" sz="1400" dirty="0">
                        <a:latin typeface="Arial" panose="020B0604020202020204" pitchFamily="34" charset="0"/>
                        <a:cs typeface="Arial" panose="020B0604020202020204" pitchFamily="34" charset="0"/>
                      </a:endParaRPr>
                    </a:p>
                  </a:txBody>
                  <a:tcPr/>
                </a:tc>
                <a:tc>
                  <a:txBody>
                    <a:bodyPr/>
                    <a:lstStyle/>
                    <a:p>
                      <a:r>
                        <a:rPr lang="en-IN" sz="1400" dirty="0">
                          <a:latin typeface="Arial" panose="020B0604020202020204" pitchFamily="34" charset="0"/>
                          <a:cs typeface="Arial" panose="020B0604020202020204" pitchFamily="34" charset="0"/>
                        </a:rPr>
                        <a:t>A mobile application for driver’s drowsiness monitoring based on PERCLOS estimation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G. Soares, D. de Lima, and A. Miranda Neto</a:t>
                      </a:r>
                      <a:endParaRPr lang="en-GB"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IEEE Latin Amer. Trans</a:t>
                      </a:r>
                      <a:endParaRPr lang="en-GB"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2019</a:t>
                      </a:r>
                    </a:p>
                  </a:txBody>
                  <a:tcPr/>
                </a:tc>
                <a:tc>
                  <a:txBody>
                    <a:bodyPr/>
                    <a:lstStyle/>
                    <a:p>
                      <a:r>
                        <a:rPr lang="en-US" sz="1400" dirty="0">
                          <a:latin typeface="Arial" panose="020B0604020202020204" pitchFamily="34" charset="0"/>
                          <a:cs typeface="Arial" panose="020B0604020202020204" pitchFamily="34" charset="0"/>
                        </a:rPr>
                        <a:t>Heart rate variability(HRV), Electroencephalogram (EEG),PERCLOS.</a:t>
                      </a:r>
                      <a:endParaRPr lang="en-IN" sz="1400" dirty="0">
                        <a:latin typeface="Arial" panose="020B0604020202020204" pitchFamily="34" charset="0"/>
                        <a:cs typeface="Arial" panose="020B06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Arial" panose="020B0604020202020204" pitchFamily="34" charset="0"/>
                          <a:cs typeface="Arial" panose="020B0604020202020204" pitchFamily="34" charset="0"/>
                        </a:rPr>
                        <a:t>additionally joined conduct vehicle-based measures. They reasoned that the unwavering quality and precision of the half and half technique was altogether higher than those utilizing single sensors.</a:t>
                      </a:r>
                      <a:endParaRPr lang="en-IN" sz="1400" dirty="0">
                        <a:latin typeface="Arial" panose="020B06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kern="1200" dirty="0">
                          <a:solidFill>
                            <a:schemeClr val="dk1"/>
                          </a:solidFill>
                          <a:effectLst/>
                          <a:latin typeface="Arial" panose="020B0604020202020204" pitchFamily="34" charset="0"/>
                          <a:ea typeface="+mn-ea"/>
                          <a:cs typeface="Arial" panose="020B0604020202020204" pitchFamily="34" charset="0"/>
                        </a:rPr>
                        <a:t>The driving style of the current driver needs to</a:t>
                      </a:r>
                      <a:r>
                        <a:rPr lang="en-IN" sz="1800" kern="1200" dirty="0">
                          <a:solidFill>
                            <a:schemeClr val="dk1"/>
                          </a:solidFill>
                          <a:effectLst/>
                          <a:latin typeface="+mn-lt"/>
                          <a:ea typeface="+mn-ea"/>
                          <a:cs typeface="+mn-cs"/>
                        </a:rPr>
                        <a:t> </a:t>
                      </a:r>
                      <a:r>
                        <a:rPr lang="en-IN" sz="1400" kern="1200" dirty="0">
                          <a:solidFill>
                            <a:schemeClr val="dk1"/>
                          </a:solidFill>
                          <a:effectLst/>
                          <a:latin typeface="Arial" panose="020B0604020202020204" pitchFamily="34" charset="0"/>
                          <a:ea typeface="+mn-ea"/>
                          <a:cs typeface="Arial" panose="020B0604020202020204" pitchFamily="34" charset="0"/>
                        </a:rPr>
                        <a:t>be learned and </a:t>
                      </a:r>
                      <a:r>
                        <a:rPr lang="en-IN" sz="1400" kern="1200" dirty="0" err="1">
                          <a:solidFill>
                            <a:schemeClr val="dk1"/>
                          </a:solidFill>
                          <a:effectLst/>
                          <a:latin typeface="Arial" panose="020B0604020202020204" pitchFamily="34" charset="0"/>
                          <a:ea typeface="+mn-ea"/>
                          <a:cs typeface="Arial" panose="020B0604020202020204" pitchFamily="34" charset="0"/>
                        </a:rPr>
                        <a:t>modeled</a:t>
                      </a:r>
                      <a:r>
                        <a:rPr lang="en-IN" sz="1400" kern="1200" dirty="0">
                          <a:solidFill>
                            <a:schemeClr val="dk1"/>
                          </a:solidFill>
                          <a:effectLst/>
                          <a:latin typeface="Arial" panose="020B0604020202020204" pitchFamily="34" charset="0"/>
                          <a:ea typeface="+mn-ea"/>
                          <a:cs typeface="Arial" panose="020B0604020202020204" pitchFamily="34" charset="0"/>
                        </a:rPr>
                        <a:t> for the system to be efficient.</a:t>
                      </a:r>
                    </a:p>
                    <a:p>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28668225"/>
                  </a:ext>
                </a:extLst>
              </a:tr>
            </a:tbl>
          </a:graphicData>
        </a:graphic>
      </p:graphicFrame>
    </p:spTree>
    <p:extLst>
      <p:ext uri="{BB962C8B-B14F-4D97-AF65-F5344CB8AC3E}">
        <p14:creationId xmlns:p14="http://schemas.microsoft.com/office/powerpoint/2010/main" val="379937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F33FD67-377F-4AEC-AF03-DC7BD768101C}"/>
              </a:ext>
            </a:extLst>
          </p:cNvPr>
          <p:cNvGraphicFramePr>
            <a:graphicFrameLocks noGrp="1"/>
          </p:cNvGraphicFramePr>
          <p:nvPr>
            <p:extLst>
              <p:ext uri="{D42A27DB-BD31-4B8C-83A1-F6EECF244321}">
                <p14:modId xmlns:p14="http://schemas.microsoft.com/office/powerpoint/2010/main" val="1275670940"/>
              </p:ext>
            </p:extLst>
          </p:nvPr>
        </p:nvGraphicFramePr>
        <p:xfrm>
          <a:off x="664143" y="719666"/>
          <a:ext cx="10876548" cy="2438400"/>
        </p:xfrm>
        <a:graphic>
          <a:graphicData uri="http://schemas.openxmlformats.org/drawingml/2006/table">
            <a:tbl>
              <a:tblPr firstRow="1" bandRow="1">
                <a:tableStyleId>{5C22544A-7EE6-4342-B048-85BDC9FD1C3A}</a:tableStyleId>
              </a:tblPr>
              <a:tblGrid>
                <a:gridCol w="385011">
                  <a:extLst>
                    <a:ext uri="{9D8B030D-6E8A-4147-A177-3AD203B41FA5}">
                      <a16:colId xmlns:a16="http://schemas.microsoft.com/office/drawing/2014/main" val="1517504397"/>
                    </a:ext>
                  </a:extLst>
                </a:gridCol>
                <a:gridCol w="2040555">
                  <a:extLst>
                    <a:ext uri="{9D8B030D-6E8A-4147-A177-3AD203B41FA5}">
                      <a16:colId xmlns:a16="http://schemas.microsoft.com/office/drawing/2014/main" val="2493628671"/>
                    </a:ext>
                  </a:extLst>
                </a:gridCol>
                <a:gridCol w="1886552">
                  <a:extLst>
                    <a:ext uri="{9D8B030D-6E8A-4147-A177-3AD203B41FA5}">
                      <a16:colId xmlns:a16="http://schemas.microsoft.com/office/drawing/2014/main" val="359927201"/>
                    </a:ext>
                  </a:extLst>
                </a:gridCol>
                <a:gridCol w="1174282">
                  <a:extLst>
                    <a:ext uri="{9D8B030D-6E8A-4147-A177-3AD203B41FA5}">
                      <a16:colId xmlns:a16="http://schemas.microsoft.com/office/drawing/2014/main" val="53985567"/>
                    </a:ext>
                  </a:extLst>
                </a:gridCol>
                <a:gridCol w="1780674">
                  <a:extLst>
                    <a:ext uri="{9D8B030D-6E8A-4147-A177-3AD203B41FA5}">
                      <a16:colId xmlns:a16="http://schemas.microsoft.com/office/drawing/2014/main" val="1723492281"/>
                    </a:ext>
                  </a:extLst>
                </a:gridCol>
                <a:gridCol w="3609474">
                  <a:extLst>
                    <a:ext uri="{9D8B030D-6E8A-4147-A177-3AD203B41FA5}">
                      <a16:colId xmlns:a16="http://schemas.microsoft.com/office/drawing/2014/main" val="1890434272"/>
                    </a:ext>
                  </a:extLst>
                </a:gridCol>
              </a:tblGrid>
              <a:tr h="335069">
                <a:tc>
                  <a:txBody>
                    <a:bodyPr/>
                    <a:lstStyle/>
                    <a:p>
                      <a:r>
                        <a:rPr lang="en-US" sz="1100" dirty="0"/>
                        <a:t>SI NO</a:t>
                      </a:r>
                      <a:endParaRPr lang="en-IN" sz="1100"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JOURNAL &amp; YEAR</a:t>
                      </a:r>
                      <a:endParaRPr lang="en-IN" dirty="0"/>
                    </a:p>
                  </a:txBody>
                  <a:tcPr/>
                </a:tc>
                <a:tc>
                  <a:txBody>
                    <a:bodyPr/>
                    <a:lstStyle/>
                    <a:p>
                      <a:r>
                        <a:rPr lang="en-US" dirty="0"/>
                        <a:t>METHODOLOGY</a:t>
                      </a:r>
                      <a:endParaRPr lang="en-IN" dirty="0"/>
                    </a:p>
                  </a:txBody>
                  <a:tcPr/>
                </a:tc>
                <a:tc>
                  <a:txBody>
                    <a:bodyPr/>
                    <a:lstStyle/>
                    <a:p>
                      <a:r>
                        <a:rPr lang="en-US" dirty="0"/>
                        <a:t>ADVANTAGES &amp; DISADVANTAGES</a:t>
                      </a:r>
                      <a:endParaRPr lang="en-IN" dirty="0"/>
                    </a:p>
                  </a:txBody>
                  <a:tcPr/>
                </a:tc>
                <a:extLst>
                  <a:ext uri="{0D108BD9-81ED-4DB2-BD59-A6C34878D82A}">
                    <a16:rowId xmlns:a16="http://schemas.microsoft.com/office/drawing/2014/main" val="2724446346"/>
                  </a:ext>
                </a:extLst>
              </a:tr>
              <a:tr h="370840">
                <a:tc>
                  <a:txBody>
                    <a:bodyPr/>
                    <a:lstStyle/>
                    <a:p>
                      <a:r>
                        <a:rPr lang="en-US" sz="1400" dirty="0">
                          <a:latin typeface="Arial" panose="020B0604020202020204" pitchFamily="34" charset="0"/>
                          <a:cs typeface="Arial" panose="020B0604020202020204" pitchFamily="34" charset="0"/>
                        </a:rPr>
                        <a:t>10.</a:t>
                      </a:r>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An effective hybrid model for EEG-based drowsiness detection</a:t>
                      </a:r>
                      <a:endParaRPr lang="en-GB"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U. Budak, V. Bajaj, Y. </a:t>
                      </a:r>
                      <a:r>
                        <a:rPr lang="en-IN" sz="1400" dirty="0" err="1">
                          <a:latin typeface="Arial" panose="020B0604020202020204" pitchFamily="34" charset="0"/>
                          <a:cs typeface="Arial" panose="020B0604020202020204" pitchFamily="34" charset="0"/>
                        </a:rPr>
                        <a:t>Akbulut</a:t>
                      </a:r>
                      <a:r>
                        <a:rPr lang="en-IN" sz="1400" dirty="0">
                          <a:latin typeface="Arial" panose="020B0604020202020204" pitchFamily="34" charset="0"/>
                          <a:cs typeface="Arial" panose="020B0604020202020204" pitchFamily="34" charset="0"/>
                        </a:rPr>
                        <a:t>, O. </a:t>
                      </a:r>
                      <a:r>
                        <a:rPr lang="en-IN" sz="1400" dirty="0" err="1">
                          <a:latin typeface="Arial" panose="020B0604020202020204" pitchFamily="34" charset="0"/>
                          <a:cs typeface="Arial" panose="020B0604020202020204" pitchFamily="34" charset="0"/>
                        </a:rPr>
                        <a:t>Atila</a:t>
                      </a:r>
                      <a:r>
                        <a:rPr lang="en-IN" sz="1400" dirty="0">
                          <a:latin typeface="Arial" panose="020B0604020202020204" pitchFamily="34" charset="0"/>
                          <a:cs typeface="Arial" panose="020B0604020202020204" pitchFamily="34" charset="0"/>
                        </a:rPr>
                        <a:t>, and A. </a:t>
                      </a:r>
                      <a:r>
                        <a:rPr lang="en-IN" sz="1400" dirty="0" err="1">
                          <a:latin typeface="Arial" panose="020B0604020202020204" pitchFamily="34" charset="0"/>
                          <a:cs typeface="Arial" panose="020B0604020202020204" pitchFamily="34" charset="0"/>
                        </a:rPr>
                        <a:t>Sengur</a:t>
                      </a:r>
                      <a:endParaRPr lang="en-GB"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 IEEE Sensors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Arial" panose="020B0604020202020204" pitchFamily="34" charset="0"/>
                          <a:cs typeface="Arial" panose="020B0604020202020204" pitchFamily="34" charset="0"/>
                        </a:rPr>
                        <a:t>2019</a:t>
                      </a:r>
                      <a:endParaRPr lang="en-GB"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txBody>
                  <a:tcPr/>
                </a:tc>
                <a:tc>
                  <a:txBody>
                    <a:bodyPr/>
                    <a:lstStyle/>
                    <a:p>
                      <a:r>
                        <a:rPr lang="en-US" sz="1400" dirty="0" err="1">
                          <a:latin typeface="Arial" panose="020B0604020202020204" pitchFamily="34" charset="0"/>
                          <a:cs typeface="Arial" panose="020B0604020202020204" pitchFamily="34" charset="0"/>
                        </a:rPr>
                        <a:t>Elecroencephalogram</a:t>
                      </a:r>
                      <a:r>
                        <a:rPr lang="en-US" sz="1400" dirty="0">
                          <a:latin typeface="Arial" panose="020B0604020202020204" pitchFamily="34" charset="0"/>
                          <a:cs typeface="Arial" panose="020B0604020202020204" pitchFamily="34" charset="0"/>
                        </a:rPr>
                        <a:t>(EEG),Long Short term memory (LSTM),Deep feature extraction.</a:t>
                      </a:r>
                      <a:endParaRPr lang="en-IN" sz="1400" dirty="0">
                        <a:latin typeface="Arial" panose="020B0604020202020204" pitchFamily="34" charset="0"/>
                        <a:cs typeface="Arial" panose="020B06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Arial" panose="020B0604020202020204" pitchFamily="34" charset="0"/>
                          <a:cs typeface="Arial" panose="020B0604020202020204" pitchFamily="34" charset="0"/>
                        </a:rPr>
                        <a:t>recommend that observing the driver’s head posture and introduction can give enough pieces of information to anticipate the driver’s aim.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kern="1200" dirty="0">
                          <a:solidFill>
                            <a:schemeClr val="dk1"/>
                          </a:solidFill>
                          <a:effectLst/>
                          <a:latin typeface="Arial" panose="020B0604020202020204" pitchFamily="34" charset="0"/>
                          <a:ea typeface="+mn-ea"/>
                          <a:cs typeface="Arial" panose="020B0604020202020204" pitchFamily="34" charset="0"/>
                        </a:rPr>
                        <a:t>The condition like micro sleeping which mostly happens in straight highways cannot be detected.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64231795"/>
                  </a:ext>
                </a:extLst>
              </a:tr>
            </a:tbl>
          </a:graphicData>
        </a:graphic>
      </p:graphicFrame>
    </p:spTree>
    <p:extLst>
      <p:ext uri="{BB962C8B-B14F-4D97-AF65-F5344CB8AC3E}">
        <p14:creationId xmlns:p14="http://schemas.microsoft.com/office/powerpoint/2010/main" val="3100437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2870-B10A-4892-90B9-2726793B3076}"/>
              </a:ext>
            </a:extLst>
          </p:cNvPr>
          <p:cNvSpPr>
            <a:spLocks noGrp="1"/>
          </p:cNvSpPr>
          <p:nvPr>
            <p:ph type="title"/>
          </p:nvPr>
        </p:nvSpPr>
        <p:spPr>
          <a:xfrm>
            <a:off x="1141412" y="0"/>
            <a:ext cx="9905998" cy="1478570"/>
          </a:xfrm>
        </p:spPr>
        <p:txBody>
          <a:bodyPr>
            <a:normAutofit/>
          </a:bodyPr>
          <a:lstStyle/>
          <a:p>
            <a:pPr algn="ctr"/>
            <a:r>
              <a:rPr lang="en-US" sz="2800" b="1" u="sng"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PROPOSEd</a:t>
            </a:r>
            <a:r>
              <a:rPr lang="en-US"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system</a:t>
            </a:r>
            <a:endParaRPr lang="en-IN"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4E4A239-B670-4662-B709-E8E884DB2B41}"/>
              </a:ext>
            </a:extLst>
          </p:cNvPr>
          <p:cNvSpPr>
            <a:spLocks noGrp="1"/>
          </p:cNvSpPr>
          <p:nvPr>
            <p:ph idx="1"/>
          </p:nvPr>
        </p:nvSpPr>
        <p:spPr>
          <a:xfrm>
            <a:off x="1305042" y="1238834"/>
            <a:ext cx="9905999" cy="4902084"/>
          </a:xfrm>
        </p:spPr>
        <p:txBody>
          <a:bodyPr>
            <a:normAutofit/>
          </a:bodyPr>
          <a:lstStyle/>
          <a:p>
            <a:pPr algn="just"/>
            <a:r>
              <a:rPr lang="en-US" sz="2000" dirty="0">
                <a:latin typeface="Arial" panose="020B0604020202020204" pitchFamily="34" charset="0"/>
                <a:cs typeface="Arial" panose="020B0604020202020204" pitchFamily="34" charset="0"/>
              </a:rPr>
              <a:t>The first step of the detection process is detecting eyes and mouth gestures to calculate and classify features with an SVM classifier.</a:t>
            </a:r>
          </a:p>
          <a:p>
            <a:pPr algn="just"/>
            <a:r>
              <a:rPr lang="en-US" sz="2000" dirty="0">
                <a:latin typeface="Arial" panose="020B0604020202020204" pitchFamily="34" charset="0"/>
                <a:cs typeface="Arial" panose="020B0604020202020204" pitchFamily="34" charset="0"/>
              </a:rPr>
              <a:t>This proposed approach has three stages: detecting face, detecting eyes and detecting drowsiness.</a:t>
            </a:r>
          </a:p>
          <a:p>
            <a:pPr algn="just"/>
            <a:r>
              <a:rPr lang="en-US" sz="2000" dirty="0">
                <a:latin typeface="Arial" panose="020B0604020202020204" pitchFamily="34" charset="0"/>
                <a:cs typeface="Arial" panose="020B0604020202020204" pitchFamily="34" charset="0"/>
              </a:rPr>
              <a:t>Image processing is used to recognize the face of the driver and then it extracts the image of the eyes of the driver for detection of drowsiness.</a:t>
            </a:r>
          </a:p>
          <a:p>
            <a:pPr algn="just"/>
            <a:r>
              <a:rPr lang="en-US" sz="2000" dirty="0">
                <a:latin typeface="Arial" panose="020B0604020202020204" pitchFamily="34" charset="0"/>
                <a:cs typeface="Arial" panose="020B0604020202020204" pitchFamily="34" charset="0"/>
              </a:rPr>
              <a:t>The HAAR face detection algorithm takes as captured frames of image and then the detected face is considered as output.</a:t>
            </a:r>
          </a:p>
          <a:p>
            <a:pPr algn="just"/>
            <a:r>
              <a:rPr lang="en-US" sz="2000" dirty="0">
                <a:latin typeface="Arial" panose="020B0604020202020204" pitchFamily="34" charset="0"/>
                <a:cs typeface="Arial" panose="020B0604020202020204" pitchFamily="34" charset="0"/>
              </a:rPr>
              <a:t>Yawning measurement detects yawning based upon the widest area of the darkest region between the lips.</a:t>
            </a:r>
          </a:p>
          <a:p>
            <a:pPr algn="just"/>
            <a:endParaRPr lang="en-US" sz="200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561745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75D8-5D8C-41D0-A2AC-B23BD3EF5795}"/>
              </a:ext>
            </a:extLst>
          </p:cNvPr>
          <p:cNvSpPr>
            <a:spLocks noGrp="1"/>
          </p:cNvSpPr>
          <p:nvPr>
            <p:ph type="title"/>
          </p:nvPr>
        </p:nvSpPr>
        <p:spPr>
          <a:xfrm>
            <a:off x="1236663" y="76199"/>
            <a:ext cx="9905998" cy="885825"/>
          </a:xfrm>
        </p:spPr>
        <p:txBody>
          <a:bodyPr>
            <a:normAutofit/>
          </a:bodyPr>
          <a:lstStyle/>
          <a:p>
            <a:pPr algn="ctr"/>
            <a:r>
              <a:rPr lang="en-US"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Architectural diagram</a:t>
            </a:r>
            <a:endParaRPr lang="en-IN" sz="2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2BE0FF5-3BFF-4E73-9D75-20364831DA60}"/>
              </a:ext>
            </a:extLst>
          </p:cNvPr>
          <p:cNvSpPr>
            <a:spLocks noGrp="1"/>
          </p:cNvSpPr>
          <p:nvPr>
            <p:ph idx="1"/>
          </p:nvPr>
        </p:nvSpPr>
        <p:spPr>
          <a:xfrm>
            <a:off x="285750" y="962024"/>
            <a:ext cx="11515725" cy="5819777"/>
          </a:xfrm>
          <a:noFill/>
          <a:ln>
            <a:noFill/>
          </a:ln>
        </p:spPr>
        <p:style>
          <a:lnRef idx="0">
            <a:scrgbClr r="0" g="0" b="0"/>
          </a:lnRef>
          <a:fillRef idx="0">
            <a:scrgbClr r="0" g="0" b="0"/>
          </a:fillRef>
          <a:effectRef idx="0">
            <a:scrgbClr r="0" g="0" b="0"/>
          </a:effectRef>
          <a:fontRef idx="minor">
            <a:schemeClr val="dk1"/>
          </a:fontRef>
        </p:style>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dirty="0"/>
              <a:t>   </a:t>
            </a:r>
          </a:p>
          <a:p>
            <a:pPr marL="0" indent="0">
              <a:buNone/>
            </a:pPr>
            <a:r>
              <a:rPr lang="en-US" dirty="0"/>
              <a:t>                                                      </a:t>
            </a:r>
            <a:r>
              <a:rPr lang="en-US" sz="1400" dirty="0">
                <a:latin typeface="Bahnschrift Light Condensed" panose="020B0502040204020203" pitchFamily="34" charset="0"/>
              </a:rPr>
              <a:t>     </a:t>
            </a:r>
            <a:r>
              <a:rPr lang="en-US" sz="1400" dirty="0">
                <a:latin typeface="Arial" panose="020B0604020202020204" pitchFamily="34" charset="0"/>
                <a:cs typeface="Arial" panose="020B0604020202020204" pitchFamily="34" charset="0"/>
              </a:rPr>
              <a:t>                                                         </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                                                                                                                                                                 </a:t>
            </a:r>
            <a:r>
              <a:rPr lang="en-US" sz="1400" dirty="0">
                <a:latin typeface="Bahnschrift Light Condensed" panose="020B0502040204020203" pitchFamily="34" charset="0"/>
              </a:rPr>
              <a:t>                                                                                                </a:t>
            </a:r>
            <a:endParaRPr lang="en-IN" sz="1400" dirty="0">
              <a:latin typeface="Bahnschrift Light Condensed" panose="020B0502040204020203" pitchFamily="34" charset="0"/>
            </a:endParaRPr>
          </a:p>
        </p:txBody>
      </p:sp>
      <p:sp>
        <p:nvSpPr>
          <p:cNvPr id="11" name="Rectangle 10">
            <a:extLst>
              <a:ext uri="{FF2B5EF4-FFF2-40B4-BE49-F238E27FC236}">
                <a16:creationId xmlns:a16="http://schemas.microsoft.com/office/drawing/2014/main" id="{13E1B2FC-2CA9-570C-6361-558074CDCF05}"/>
              </a:ext>
            </a:extLst>
          </p:cNvPr>
          <p:cNvSpPr/>
          <p:nvPr/>
        </p:nvSpPr>
        <p:spPr>
          <a:xfrm>
            <a:off x="5013789" y="861155"/>
            <a:ext cx="1315092" cy="246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sp>
        <p:nvSpPr>
          <p:cNvPr id="13" name="Rectangle 12">
            <a:extLst>
              <a:ext uri="{FF2B5EF4-FFF2-40B4-BE49-F238E27FC236}">
                <a16:creationId xmlns:a16="http://schemas.microsoft.com/office/drawing/2014/main" id="{B2A4198C-58CB-4001-EE03-2170D1D8F291}"/>
              </a:ext>
            </a:extLst>
          </p:cNvPr>
          <p:cNvSpPr/>
          <p:nvPr/>
        </p:nvSpPr>
        <p:spPr>
          <a:xfrm>
            <a:off x="5013789" y="1551397"/>
            <a:ext cx="1315092" cy="341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image</a:t>
            </a:r>
            <a:endParaRPr lang="en-IN" dirty="0"/>
          </a:p>
        </p:txBody>
      </p:sp>
      <p:sp>
        <p:nvSpPr>
          <p:cNvPr id="19" name="Rectangle 18">
            <a:extLst>
              <a:ext uri="{FF2B5EF4-FFF2-40B4-BE49-F238E27FC236}">
                <a16:creationId xmlns:a16="http://schemas.microsoft.com/office/drawing/2014/main" id="{03909813-2851-6416-83B0-5970C5EEF5EE}"/>
              </a:ext>
            </a:extLst>
          </p:cNvPr>
          <p:cNvSpPr/>
          <p:nvPr/>
        </p:nvSpPr>
        <p:spPr>
          <a:xfrm>
            <a:off x="1027418" y="1402725"/>
            <a:ext cx="2260313" cy="887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Skin color segment</a:t>
            </a:r>
            <a:endParaRPr lang="en-IN" dirty="0"/>
          </a:p>
        </p:txBody>
      </p:sp>
      <p:sp>
        <p:nvSpPr>
          <p:cNvPr id="21" name="Rectangle 20">
            <a:extLst>
              <a:ext uri="{FF2B5EF4-FFF2-40B4-BE49-F238E27FC236}">
                <a16:creationId xmlns:a16="http://schemas.microsoft.com/office/drawing/2014/main" id="{1B6BF292-2535-2805-6D09-6131E45A639F}"/>
              </a:ext>
            </a:extLst>
          </p:cNvPr>
          <p:cNvSpPr/>
          <p:nvPr/>
        </p:nvSpPr>
        <p:spPr>
          <a:xfrm>
            <a:off x="1078787" y="2627455"/>
            <a:ext cx="2260313" cy="548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 detector</a:t>
            </a:r>
            <a:endParaRPr lang="en-IN" dirty="0"/>
          </a:p>
        </p:txBody>
      </p:sp>
      <p:sp>
        <p:nvSpPr>
          <p:cNvPr id="32" name="Rectangle 31">
            <a:extLst>
              <a:ext uri="{FF2B5EF4-FFF2-40B4-BE49-F238E27FC236}">
                <a16:creationId xmlns:a16="http://schemas.microsoft.com/office/drawing/2014/main" id="{187543A4-F967-55AA-1AE8-5A8B805BA9F3}"/>
              </a:ext>
            </a:extLst>
          </p:cNvPr>
          <p:cNvSpPr/>
          <p:nvPr/>
        </p:nvSpPr>
        <p:spPr>
          <a:xfrm>
            <a:off x="3945277" y="2444045"/>
            <a:ext cx="1726058" cy="887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 eye region detection</a:t>
            </a:r>
            <a:endParaRPr lang="en-IN" dirty="0"/>
          </a:p>
        </p:txBody>
      </p:sp>
      <p:sp>
        <p:nvSpPr>
          <p:cNvPr id="33" name="Rectangle 32">
            <a:extLst>
              <a:ext uri="{FF2B5EF4-FFF2-40B4-BE49-F238E27FC236}">
                <a16:creationId xmlns:a16="http://schemas.microsoft.com/office/drawing/2014/main" id="{1817C419-84BC-9CBC-35AA-76BB2C26D16F}"/>
              </a:ext>
            </a:extLst>
          </p:cNvPr>
          <p:cNvSpPr/>
          <p:nvPr/>
        </p:nvSpPr>
        <p:spPr>
          <a:xfrm>
            <a:off x="3945277" y="4792293"/>
            <a:ext cx="1726058" cy="887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Lips region detection</a:t>
            </a:r>
            <a:endParaRPr lang="en-IN" dirty="0"/>
          </a:p>
        </p:txBody>
      </p:sp>
      <p:sp>
        <p:nvSpPr>
          <p:cNvPr id="34" name="Rectangle 33">
            <a:extLst>
              <a:ext uri="{FF2B5EF4-FFF2-40B4-BE49-F238E27FC236}">
                <a16:creationId xmlns:a16="http://schemas.microsoft.com/office/drawing/2014/main" id="{BC94E18E-834D-8F9A-0460-8DCEEBF79605}"/>
              </a:ext>
            </a:extLst>
          </p:cNvPr>
          <p:cNvSpPr/>
          <p:nvPr/>
        </p:nvSpPr>
        <p:spPr>
          <a:xfrm>
            <a:off x="1131133" y="4955580"/>
            <a:ext cx="2146957" cy="406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image</a:t>
            </a:r>
            <a:endParaRPr lang="en-IN" dirty="0"/>
          </a:p>
        </p:txBody>
      </p:sp>
      <p:sp>
        <p:nvSpPr>
          <p:cNvPr id="36" name="Rectangle 35">
            <a:extLst>
              <a:ext uri="{FF2B5EF4-FFF2-40B4-BE49-F238E27FC236}">
                <a16:creationId xmlns:a16="http://schemas.microsoft.com/office/drawing/2014/main" id="{2B50E21D-E1EA-8D38-862E-AF4C041B3F2B}"/>
              </a:ext>
            </a:extLst>
          </p:cNvPr>
          <p:cNvSpPr/>
          <p:nvPr/>
        </p:nvSpPr>
        <p:spPr>
          <a:xfrm>
            <a:off x="1074456" y="3657361"/>
            <a:ext cx="2260312" cy="887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IN" dirty="0"/>
          </a:p>
        </p:txBody>
      </p:sp>
      <p:sp>
        <p:nvSpPr>
          <p:cNvPr id="38" name="Rectangle 37">
            <a:extLst>
              <a:ext uri="{FF2B5EF4-FFF2-40B4-BE49-F238E27FC236}">
                <a16:creationId xmlns:a16="http://schemas.microsoft.com/office/drawing/2014/main" id="{8BACA133-ABA8-0121-27F4-F2494001E2DB}"/>
              </a:ext>
            </a:extLst>
          </p:cNvPr>
          <p:cNvSpPr/>
          <p:nvPr/>
        </p:nvSpPr>
        <p:spPr>
          <a:xfrm>
            <a:off x="1151679" y="5772306"/>
            <a:ext cx="2126411" cy="887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Histogram generation</a:t>
            </a:r>
            <a:endParaRPr lang="en-IN" dirty="0"/>
          </a:p>
        </p:txBody>
      </p:sp>
      <p:sp>
        <p:nvSpPr>
          <p:cNvPr id="40" name="Rectangle 39">
            <a:extLst>
              <a:ext uri="{FF2B5EF4-FFF2-40B4-BE49-F238E27FC236}">
                <a16:creationId xmlns:a16="http://schemas.microsoft.com/office/drawing/2014/main" id="{664DD9D2-2961-ECD6-59C0-854772CAEA01}"/>
              </a:ext>
            </a:extLst>
          </p:cNvPr>
          <p:cNvSpPr/>
          <p:nvPr/>
        </p:nvSpPr>
        <p:spPr>
          <a:xfrm>
            <a:off x="3952580" y="3657360"/>
            <a:ext cx="1726058" cy="887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Left eye region detection</a:t>
            </a:r>
            <a:endParaRPr lang="en-IN" dirty="0"/>
          </a:p>
        </p:txBody>
      </p:sp>
      <p:sp>
        <p:nvSpPr>
          <p:cNvPr id="41" name="Rectangle 40">
            <a:extLst>
              <a:ext uri="{FF2B5EF4-FFF2-40B4-BE49-F238E27FC236}">
                <a16:creationId xmlns:a16="http://schemas.microsoft.com/office/drawing/2014/main" id="{39481358-7CA4-B2E3-291B-3ECCE175ED04}"/>
              </a:ext>
            </a:extLst>
          </p:cNvPr>
          <p:cNvSpPr/>
          <p:nvPr/>
        </p:nvSpPr>
        <p:spPr>
          <a:xfrm>
            <a:off x="6026488" y="4792293"/>
            <a:ext cx="1726058" cy="887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Lips curve</a:t>
            </a:r>
            <a:endParaRPr lang="en-IN" dirty="0"/>
          </a:p>
        </p:txBody>
      </p:sp>
      <p:sp>
        <p:nvSpPr>
          <p:cNvPr id="42" name="Rectangle 41">
            <a:extLst>
              <a:ext uri="{FF2B5EF4-FFF2-40B4-BE49-F238E27FC236}">
                <a16:creationId xmlns:a16="http://schemas.microsoft.com/office/drawing/2014/main" id="{6587D6A4-A1DE-4C0A-2F63-CE1DC1CAC7B4}"/>
              </a:ext>
            </a:extLst>
          </p:cNvPr>
          <p:cNvSpPr/>
          <p:nvPr/>
        </p:nvSpPr>
        <p:spPr>
          <a:xfrm>
            <a:off x="6026488" y="3592446"/>
            <a:ext cx="1726058" cy="887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Left eye curve</a:t>
            </a:r>
            <a:endParaRPr lang="en-IN" dirty="0"/>
          </a:p>
        </p:txBody>
      </p:sp>
      <p:sp>
        <p:nvSpPr>
          <p:cNvPr id="43" name="Rectangle 42">
            <a:extLst>
              <a:ext uri="{FF2B5EF4-FFF2-40B4-BE49-F238E27FC236}">
                <a16:creationId xmlns:a16="http://schemas.microsoft.com/office/drawing/2014/main" id="{D829D84E-A868-D682-CB77-677C0A1048EA}"/>
              </a:ext>
            </a:extLst>
          </p:cNvPr>
          <p:cNvSpPr/>
          <p:nvPr/>
        </p:nvSpPr>
        <p:spPr>
          <a:xfrm>
            <a:off x="6026488" y="2433362"/>
            <a:ext cx="1726058" cy="887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 eye curve</a:t>
            </a:r>
            <a:endParaRPr lang="en-IN" dirty="0"/>
          </a:p>
        </p:txBody>
      </p:sp>
      <p:sp>
        <p:nvSpPr>
          <p:cNvPr id="44" name="Rectangle 43">
            <a:extLst>
              <a:ext uri="{FF2B5EF4-FFF2-40B4-BE49-F238E27FC236}">
                <a16:creationId xmlns:a16="http://schemas.microsoft.com/office/drawing/2014/main" id="{05F14D5F-B031-2892-A645-CD0F46CC9D69}"/>
              </a:ext>
            </a:extLst>
          </p:cNvPr>
          <p:cNvSpPr/>
          <p:nvPr/>
        </p:nvSpPr>
        <p:spPr>
          <a:xfrm>
            <a:off x="8346953" y="5919696"/>
            <a:ext cx="1726058" cy="887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Detection </a:t>
            </a:r>
            <a:endParaRPr lang="en-IN" dirty="0"/>
          </a:p>
        </p:txBody>
      </p:sp>
      <p:sp>
        <p:nvSpPr>
          <p:cNvPr id="45" name="Rectangle 44">
            <a:extLst>
              <a:ext uri="{FF2B5EF4-FFF2-40B4-BE49-F238E27FC236}">
                <a16:creationId xmlns:a16="http://schemas.microsoft.com/office/drawing/2014/main" id="{FA6CE158-AC76-CE42-16F5-A9A4724D95C8}"/>
              </a:ext>
            </a:extLst>
          </p:cNvPr>
          <p:cNvSpPr/>
          <p:nvPr/>
        </p:nvSpPr>
        <p:spPr>
          <a:xfrm>
            <a:off x="8383876" y="4735113"/>
            <a:ext cx="1652212" cy="887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matching scale</a:t>
            </a:r>
            <a:endParaRPr lang="en-IN" dirty="0"/>
          </a:p>
        </p:txBody>
      </p:sp>
      <p:sp>
        <p:nvSpPr>
          <p:cNvPr id="46" name="Rectangle 45">
            <a:extLst>
              <a:ext uri="{FF2B5EF4-FFF2-40B4-BE49-F238E27FC236}">
                <a16:creationId xmlns:a16="http://schemas.microsoft.com/office/drawing/2014/main" id="{792B7BE7-5503-8D06-D586-962EDB75A4A1}"/>
              </a:ext>
            </a:extLst>
          </p:cNvPr>
          <p:cNvSpPr/>
          <p:nvPr/>
        </p:nvSpPr>
        <p:spPr>
          <a:xfrm>
            <a:off x="8334752" y="3461786"/>
            <a:ext cx="1726058" cy="887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matching silent patches</a:t>
            </a:r>
            <a:endParaRPr lang="en-IN" dirty="0"/>
          </a:p>
        </p:txBody>
      </p:sp>
      <p:cxnSp>
        <p:nvCxnSpPr>
          <p:cNvPr id="25" name="Straight Arrow Connector 24">
            <a:extLst>
              <a:ext uri="{FF2B5EF4-FFF2-40B4-BE49-F238E27FC236}">
                <a16:creationId xmlns:a16="http://schemas.microsoft.com/office/drawing/2014/main" id="{111B8486-721B-1699-761D-11B2FDD7F39F}"/>
              </a:ext>
            </a:extLst>
          </p:cNvPr>
          <p:cNvCxnSpPr>
            <a:stCxn id="11" idx="2"/>
            <a:endCxn id="13" idx="0"/>
          </p:cNvCxnSpPr>
          <p:nvPr/>
        </p:nvCxnSpPr>
        <p:spPr>
          <a:xfrm>
            <a:off x="5671335" y="1107735"/>
            <a:ext cx="0" cy="4436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8011AD09-DA89-BABD-1B5D-1F66690A750A}"/>
              </a:ext>
            </a:extLst>
          </p:cNvPr>
          <p:cNvCxnSpPr>
            <a:cxnSpLocks/>
            <a:stCxn id="13" idx="1"/>
          </p:cNvCxnSpPr>
          <p:nvPr/>
        </p:nvCxnSpPr>
        <p:spPr>
          <a:xfrm flipH="1">
            <a:off x="3287730" y="1722044"/>
            <a:ext cx="172605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9E81F0EC-9C48-2357-7EC4-736F45BF43AD}"/>
              </a:ext>
            </a:extLst>
          </p:cNvPr>
          <p:cNvCxnSpPr>
            <a:stCxn id="19" idx="2"/>
          </p:cNvCxnSpPr>
          <p:nvPr/>
        </p:nvCxnSpPr>
        <p:spPr>
          <a:xfrm flipH="1">
            <a:off x="2157574" y="2290318"/>
            <a:ext cx="1" cy="3371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7A33F5FB-04A2-046B-8854-326975B747E3}"/>
              </a:ext>
            </a:extLst>
          </p:cNvPr>
          <p:cNvCxnSpPr>
            <a:stCxn id="21" idx="2"/>
            <a:endCxn id="36" idx="0"/>
          </p:cNvCxnSpPr>
          <p:nvPr/>
        </p:nvCxnSpPr>
        <p:spPr>
          <a:xfrm flipH="1">
            <a:off x="2204612" y="3176141"/>
            <a:ext cx="4332" cy="4812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20FD2FAC-CD8A-57A1-A917-A8B0F6E9063F}"/>
              </a:ext>
            </a:extLst>
          </p:cNvPr>
          <p:cNvCxnSpPr>
            <a:stCxn id="34" idx="0"/>
            <a:endCxn id="36" idx="2"/>
          </p:cNvCxnSpPr>
          <p:nvPr/>
        </p:nvCxnSpPr>
        <p:spPr>
          <a:xfrm flipV="1">
            <a:off x="2204612" y="4544954"/>
            <a:ext cx="0" cy="4106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5" name="Straight Arrow Connector 74">
            <a:extLst>
              <a:ext uri="{FF2B5EF4-FFF2-40B4-BE49-F238E27FC236}">
                <a16:creationId xmlns:a16="http://schemas.microsoft.com/office/drawing/2014/main" id="{51031B0A-65CD-0D46-D002-2D7C7F1E5738}"/>
              </a:ext>
            </a:extLst>
          </p:cNvPr>
          <p:cNvCxnSpPr>
            <a:stCxn id="38" idx="0"/>
            <a:endCxn id="34" idx="2"/>
          </p:cNvCxnSpPr>
          <p:nvPr/>
        </p:nvCxnSpPr>
        <p:spPr>
          <a:xfrm flipH="1" flipV="1">
            <a:off x="2204612" y="5361680"/>
            <a:ext cx="10273" cy="4106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1" name="Connector: Elbow 80">
            <a:extLst>
              <a:ext uri="{FF2B5EF4-FFF2-40B4-BE49-F238E27FC236}">
                <a16:creationId xmlns:a16="http://schemas.microsoft.com/office/drawing/2014/main" id="{2799E1FB-5B69-35B5-01D4-151B294F51A4}"/>
              </a:ext>
            </a:extLst>
          </p:cNvPr>
          <p:cNvCxnSpPr>
            <a:stCxn id="36" idx="3"/>
            <a:endCxn id="32" idx="1"/>
          </p:cNvCxnSpPr>
          <p:nvPr/>
        </p:nvCxnSpPr>
        <p:spPr>
          <a:xfrm flipV="1">
            <a:off x="3334768" y="2887842"/>
            <a:ext cx="610509" cy="121331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83" name="Connector: Elbow 82">
            <a:extLst>
              <a:ext uri="{FF2B5EF4-FFF2-40B4-BE49-F238E27FC236}">
                <a16:creationId xmlns:a16="http://schemas.microsoft.com/office/drawing/2014/main" id="{0A326E54-724A-0F86-6E98-8D713E405C7E}"/>
              </a:ext>
            </a:extLst>
          </p:cNvPr>
          <p:cNvCxnSpPr>
            <a:stCxn id="36" idx="3"/>
            <a:endCxn id="33" idx="1"/>
          </p:cNvCxnSpPr>
          <p:nvPr/>
        </p:nvCxnSpPr>
        <p:spPr>
          <a:xfrm>
            <a:off x="3334768" y="4101158"/>
            <a:ext cx="610509" cy="113493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a:extLst>
              <a:ext uri="{FF2B5EF4-FFF2-40B4-BE49-F238E27FC236}">
                <a16:creationId xmlns:a16="http://schemas.microsoft.com/office/drawing/2014/main" id="{FB28A7C5-E7FF-A781-E1C8-2430AA4B5133}"/>
              </a:ext>
            </a:extLst>
          </p:cNvPr>
          <p:cNvCxnSpPr>
            <a:cxnSpLocks/>
            <a:stCxn id="36" idx="3"/>
            <a:endCxn id="40" idx="1"/>
          </p:cNvCxnSpPr>
          <p:nvPr/>
        </p:nvCxnSpPr>
        <p:spPr>
          <a:xfrm flipV="1">
            <a:off x="3334768" y="4101157"/>
            <a:ext cx="617812"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9" name="Straight Arrow Connector 88">
            <a:extLst>
              <a:ext uri="{FF2B5EF4-FFF2-40B4-BE49-F238E27FC236}">
                <a16:creationId xmlns:a16="http://schemas.microsoft.com/office/drawing/2014/main" id="{3B8026B0-0993-3483-4CD2-2F803737723A}"/>
              </a:ext>
            </a:extLst>
          </p:cNvPr>
          <p:cNvCxnSpPr>
            <a:stCxn id="32" idx="3"/>
            <a:endCxn id="43" idx="1"/>
          </p:cNvCxnSpPr>
          <p:nvPr/>
        </p:nvCxnSpPr>
        <p:spPr>
          <a:xfrm flipV="1">
            <a:off x="5671335" y="2877159"/>
            <a:ext cx="355153" cy="106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2" name="Straight Arrow Connector 91">
            <a:extLst>
              <a:ext uri="{FF2B5EF4-FFF2-40B4-BE49-F238E27FC236}">
                <a16:creationId xmlns:a16="http://schemas.microsoft.com/office/drawing/2014/main" id="{71AC9599-BD5C-0EF8-6EE5-191282143D58}"/>
              </a:ext>
            </a:extLst>
          </p:cNvPr>
          <p:cNvCxnSpPr>
            <a:stCxn id="40" idx="3"/>
          </p:cNvCxnSpPr>
          <p:nvPr/>
        </p:nvCxnSpPr>
        <p:spPr>
          <a:xfrm flipV="1">
            <a:off x="5678638" y="4101156"/>
            <a:ext cx="34785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4" name="Straight Arrow Connector 93">
            <a:extLst>
              <a:ext uri="{FF2B5EF4-FFF2-40B4-BE49-F238E27FC236}">
                <a16:creationId xmlns:a16="http://schemas.microsoft.com/office/drawing/2014/main" id="{6B962A25-D0C9-1D7B-EF1D-253FDAE49C41}"/>
              </a:ext>
            </a:extLst>
          </p:cNvPr>
          <p:cNvCxnSpPr>
            <a:stCxn id="33" idx="3"/>
            <a:endCxn id="41" idx="1"/>
          </p:cNvCxnSpPr>
          <p:nvPr/>
        </p:nvCxnSpPr>
        <p:spPr>
          <a:xfrm>
            <a:off x="5671335" y="5236090"/>
            <a:ext cx="35515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6" name="Connector: Elbow 95">
            <a:extLst>
              <a:ext uri="{FF2B5EF4-FFF2-40B4-BE49-F238E27FC236}">
                <a16:creationId xmlns:a16="http://schemas.microsoft.com/office/drawing/2014/main" id="{E9BAB617-4CA7-3AC8-A6C9-176486873635}"/>
              </a:ext>
            </a:extLst>
          </p:cNvPr>
          <p:cNvCxnSpPr>
            <a:cxnSpLocks/>
            <a:stCxn id="41" idx="3"/>
            <a:endCxn id="46" idx="1"/>
          </p:cNvCxnSpPr>
          <p:nvPr/>
        </p:nvCxnSpPr>
        <p:spPr>
          <a:xfrm flipV="1">
            <a:off x="7752546" y="3905583"/>
            <a:ext cx="582206" cy="133050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06" name="Connector: Elbow 105">
            <a:extLst>
              <a:ext uri="{FF2B5EF4-FFF2-40B4-BE49-F238E27FC236}">
                <a16:creationId xmlns:a16="http://schemas.microsoft.com/office/drawing/2014/main" id="{FD0009B4-9178-1876-BA1F-B201D67C1BC6}"/>
              </a:ext>
            </a:extLst>
          </p:cNvPr>
          <p:cNvCxnSpPr>
            <a:stCxn id="43" idx="3"/>
            <a:endCxn id="46" idx="1"/>
          </p:cNvCxnSpPr>
          <p:nvPr/>
        </p:nvCxnSpPr>
        <p:spPr>
          <a:xfrm>
            <a:off x="7752546" y="2877159"/>
            <a:ext cx="582206" cy="1028424"/>
          </a:xfrm>
          <a:prstGeom prst="bentConnector3">
            <a:avLst/>
          </a:prstGeom>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B13D9B38-579A-793E-D389-15880A7D73F9}"/>
              </a:ext>
            </a:extLst>
          </p:cNvPr>
          <p:cNvCxnSpPr/>
          <p:nvPr/>
        </p:nvCxnSpPr>
        <p:spPr>
          <a:xfrm flipH="1">
            <a:off x="7752546" y="3905582"/>
            <a:ext cx="372314" cy="0"/>
          </a:xfrm>
          <a:prstGeom prst="line">
            <a:avLst/>
          </a:prstGeom>
        </p:spPr>
        <p:style>
          <a:lnRef idx="2">
            <a:schemeClr val="dk1"/>
          </a:lnRef>
          <a:fillRef idx="0">
            <a:schemeClr val="dk1"/>
          </a:fillRef>
          <a:effectRef idx="1">
            <a:schemeClr val="dk1"/>
          </a:effectRef>
          <a:fontRef idx="minor">
            <a:schemeClr val="tx1"/>
          </a:fontRef>
        </p:style>
      </p:cxnSp>
      <p:cxnSp>
        <p:nvCxnSpPr>
          <p:cNvPr id="110" name="Straight Arrow Connector 109">
            <a:extLst>
              <a:ext uri="{FF2B5EF4-FFF2-40B4-BE49-F238E27FC236}">
                <a16:creationId xmlns:a16="http://schemas.microsoft.com/office/drawing/2014/main" id="{9714F100-9F80-43AF-E742-899CE384E191}"/>
              </a:ext>
            </a:extLst>
          </p:cNvPr>
          <p:cNvCxnSpPr>
            <a:stCxn id="46" idx="2"/>
            <a:endCxn id="45" idx="0"/>
          </p:cNvCxnSpPr>
          <p:nvPr/>
        </p:nvCxnSpPr>
        <p:spPr>
          <a:xfrm>
            <a:off x="9197781" y="4349379"/>
            <a:ext cx="12201" cy="3857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6" name="Straight Arrow Connector 115">
            <a:extLst>
              <a:ext uri="{FF2B5EF4-FFF2-40B4-BE49-F238E27FC236}">
                <a16:creationId xmlns:a16="http://schemas.microsoft.com/office/drawing/2014/main" id="{47224344-2AA8-D4BF-8E6F-5A3486606096}"/>
              </a:ext>
            </a:extLst>
          </p:cNvPr>
          <p:cNvCxnSpPr>
            <a:stCxn id="45" idx="2"/>
            <a:endCxn id="44" idx="0"/>
          </p:cNvCxnSpPr>
          <p:nvPr/>
        </p:nvCxnSpPr>
        <p:spPr>
          <a:xfrm>
            <a:off x="9209982" y="5622706"/>
            <a:ext cx="0" cy="2969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17559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790</TotalTime>
  <Words>2402</Words>
  <Application>Microsoft Office PowerPoint</Application>
  <PresentationFormat>Widescreen</PresentationFormat>
  <Paragraphs>215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Bahnschrift Light Condensed</vt:lpstr>
      <vt:lpstr>Calibri</vt:lpstr>
      <vt:lpstr>Times New Roman</vt:lpstr>
      <vt:lpstr>Tw Cen MT</vt:lpstr>
      <vt:lpstr>Circuit</vt:lpstr>
      <vt:lpstr>Early identification and detection of driver drowsiness by hybrid machine learning</vt:lpstr>
      <vt:lpstr>Problem statement</vt:lpstr>
      <vt:lpstr>OBJECTIVE</vt:lpstr>
      <vt:lpstr>LITERATURE SURVEY</vt:lpstr>
      <vt:lpstr>PowerPoint Presentation</vt:lpstr>
      <vt:lpstr>PowerPoint Presentation</vt:lpstr>
      <vt:lpstr>PowerPoint Presentation</vt:lpstr>
      <vt:lpstr>PROPOSEd system</vt:lpstr>
      <vt:lpstr>Architectural diagram</vt:lpstr>
      <vt:lpstr>MODULES</vt:lpstr>
      <vt:lpstr>MODULE DESCRIPTION   </vt:lpstr>
      <vt:lpstr>2.   Skin color segmentation and face detection </vt:lpstr>
      <vt:lpstr>3.    Eye tracking and matching operation</vt:lpstr>
      <vt:lpstr>4.  Drowsiness detection</vt:lpstr>
      <vt:lpstr>ADVANTAGES OF 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 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identification and detection of driver drowsiness by hybrid machine learning</dc:title>
  <dc:creator>Reeja Oommen</dc:creator>
  <cp:lastModifiedBy>Reeja Oommen</cp:lastModifiedBy>
  <cp:revision>29</cp:revision>
  <dcterms:created xsi:type="dcterms:W3CDTF">2022-03-29T05:53:46Z</dcterms:created>
  <dcterms:modified xsi:type="dcterms:W3CDTF">2022-06-21T17:59:12Z</dcterms:modified>
</cp:coreProperties>
</file>