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3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2542409" y="9043872"/>
            <a:ext cx="19299182" cy="24111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Custom import path</a:t>
            </a:r>
          </a:p>
        </p:txBody>
      </p:sp>
      <p:pic>
        <p:nvPicPr>
          <p:cNvPr id="18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0" y="2946400"/>
            <a:ext cx="4445000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The problem</a:t>
            </a:r>
          </a:p>
        </p:txBody>
      </p:sp>
      <p:pic>
        <p:nvPicPr>
          <p:cNvPr id="185" name="code.png" descr="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136" y="6438008"/>
            <a:ext cx="2032001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acking.png" descr="packi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6116" y="6483006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bitbucket-logo.png" descr="bitbucket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51771" y="6363895"/>
            <a:ext cx="2143222" cy="2143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ithub.png" descr="github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99557" y="3268288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gitlab-icon-rgb.png" descr="gitlab-icon-rgb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64665" y="8986777"/>
            <a:ext cx="3317433" cy="3164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395473" y="7251212"/>
            <a:ext cx="1181070" cy="405592"/>
          </a:xfrm>
          <a:prstGeom prst="rect">
            <a:avLst/>
          </a:prstGeom>
        </p:spPr>
      </p:pic>
      <p:pic>
        <p:nvPicPr>
          <p:cNvPr id="192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7817526">
            <a:off x="2755257" y="5537557"/>
            <a:ext cx="2446113" cy="405591"/>
          </a:xfrm>
          <a:prstGeom prst="rect">
            <a:avLst/>
          </a:prstGeom>
        </p:spPr>
      </p:pic>
      <p:pic>
        <p:nvPicPr>
          <p:cNvPr id="194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3597043">
            <a:off x="2861366" y="8844305"/>
            <a:ext cx="2238882" cy="405592"/>
          </a:xfrm>
          <a:prstGeom prst="rect">
            <a:avLst/>
          </a:prstGeom>
        </p:spPr>
      </p:pic>
      <p:pic>
        <p:nvPicPr>
          <p:cNvPr id="196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88974" y="7251212"/>
            <a:ext cx="1181070" cy="405592"/>
          </a:xfrm>
          <a:prstGeom prst="rect">
            <a:avLst/>
          </a:prstGeom>
        </p:spPr>
      </p:pic>
      <p:pic>
        <p:nvPicPr>
          <p:cNvPr id="198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3646718">
            <a:off x="6470708" y="5587165"/>
            <a:ext cx="2382430" cy="405591"/>
          </a:xfrm>
          <a:prstGeom prst="rect">
            <a:avLst/>
          </a:prstGeom>
        </p:spPr>
      </p:pic>
      <p:pic>
        <p:nvPicPr>
          <p:cNvPr id="200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7906960">
            <a:off x="6470647" y="8795884"/>
            <a:ext cx="2402343" cy="405591"/>
          </a:xfrm>
          <a:prstGeom prst="rect">
            <a:avLst/>
          </a:prstGeom>
        </p:spPr>
      </p:pic>
      <p:sp>
        <p:nvSpPr>
          <p:cNvPr id="202" name="PROJECT"/>
          <p:cNvSpPr txBox="1"/>
          <p:nvPr/>
        </p:nvSpPr>
        <p:spPr>
          <a:xfrm>
            <a:off x="1072804" y="8646170"/>
            <a:ext cx="1764666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PROJECT</a:t>
            </a:r>
          </a:p>
        </p:txBody>
      </p:sp>
      <p:sp>
        <p:nvSpPr>
          <p:cNvPr id="203" name="GitHub"/>
          <p:cNvSpPr txBox="1"/>
          <p:nvPr/>
        </p:nvSpPr>
        <p:spPr>
          <a:xfrm>
            <a:off x="5156592" y="5258760"/>
            <a:ext cx="139093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GitHub</a:t>
            </a:r>
          </a:p>
        </p:txBody>
      </p:sp>
      <p:sp>
        <p:nvSpPr>
          <p:cNvPr id="204" name="BitBucket"/>
          <p:cNvSpPr txBox="1"/>
          <p:nvPr/>
        </p:nvSpPr>
        <p:spPr>
          <a:xfrm>
            <a:off x="4945606" y="8646170"/>
            <a:ext cx="181267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BitBucket</a:t>
            </a:r>
          </a:p>
        </p:txBody>
      </p:sp>
      <p:sp>
        <p:nvSpPr>
          <p:cNvPr id="205" name="GitLab"/>
          <p:cNvSpPr txBox="1"/>
          <p:nvPr/>
        </p:nvSpPr>
        <p:spPr>
          <a:xfrm>
            <a:off x="5207443" y="11676436"/>
            <a:ext cx="128922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GitLab</a:t>
            </a:r>
          </a:p>
        </p:txBody>
      </p:sp>
      <p:sp>
        <p:nvSpPr>
          <p:cNvPr id="206" name="package"/>
          <p:cNvSpPr txBox="1"/>
          <p:nvPr/>
        </p:nvSpPr>
        <p:spPr>
          <a:xfrm>
            <a:off x="8675627" y="8283045"/>
            <a:ext cx="162598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package</a:t>
            </a:r>
          </a:p>
        </p:txBody>
      </p:sp>
      <p:pic>
        <p:nvPicPr>
          <p:cNvPr id="207" name="cubes.png" descr="cubes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0" name="Group"/>
          <p:cNvGrpSpPr/>
          <p:nvPr/>
        </p:nvGrpSpPr>
        <p:grpSpPr>
          <a:xfrm rot="13500000">
            <a:off x="4914806" y="6516757"/>
            <a:ext cx="1874503" cy="1874503"/>
            <a:chOff x="0" y="0"/>
            <a:chExt cx="1874501" cy="1874501"/>
          </a:xfrm>
        </p:grpSpPr>
        <p:sp>
          <p:nvSpPr>
            <p:cNvPr id="208" name="Rectangle"/>
            <p:cNvSpPr/>
            <p:nvPr/>
          </p:nvSpPr>
          <p:spPr>
            <a:xfrm>
              <a:off x="0" y="637928"/>
              <a:ext cx="1874502" cy="598646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9" name="Rectangle"/>
            <p:cNvSpPr/>
            <p:nvPr/>
          </p:nvSpPr>
          <p:spPr>
            <a:xfrm rot="16200000">
              <a:off x="0" y="637928"/>
              <a:ext cx="1874502" cy="598646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6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6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6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6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00"/>
                            </p:stCondLst>
                            <p:childTnLst>
                              <p:par>
                                <p:cTn id="35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00"/>
                            </p:stCondLst>
                            <p:childTnLst>
                              <p:par>
                                <p:cTn id="40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6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400"/>
                            </p:stCondLst>
                            <p:childTnLst>
                              <p:par>
                                <p:cTn id="44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6" dur="6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6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600"/>
                            </p:stCondLst>
                            <p:childTnLst>
                              <p:par>
                                <p:cTn id="53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6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200"/>
                            </p:stCondLst>
                            <p:childTnLst>
                              <p:par>
                                <p:cTn id="57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9" dur="6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800"/>
                            </p:stCondLst>
                            <p:childTnLst>
                              <p:par>
                                <p:cTn id="61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6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400"/>
                            </p:stCondLst>
                            <p:childTnLst>
                              <p:par>
                                <p:cTn id="65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7" dur="6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6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mph" nodeType="afterEffect" presetSubtype="0" presetID="35" grpId="18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3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"/>
                            </p:stCondLst>
                            <p:childTnLst>
                              <p:par>
                                <p:cTn id="82" presetClass="exit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3" dur="1250" fill="hold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50"/>
                            </p:stCondLst>
                            <p:childTnLst>
                              <p:par>
                                <p:cTn id="86" presetClass="exit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1"/>
      <p:bldP build="whole" bldLvl="1" animBg="1" rev="0" advAuto="0" spid="210" grpId="17"/>
      <p:bldP build="whole" bldLvl="1" animBg="1" rev="0" advAuto="0" spid="210" grpId="18"/>
      <p:bldP build="whole" bldLvl="1" animBg="1" rev="0" advAuto="0" spid="190" grpId="6"/>
      <p:bldP build="whole" bldLvl="1" animBg="1" rev="0" advAuto="0" spid="189" grpId="10"/>
      <p:bldP build="whole" bldLvl="1" animBg="1" rev="0" advAuto="0" spid="206" grpId="16"/>
      <p:bldP build="whole" bldLvl="1" animBg="1" rev="0" advAuto="0" spid="185" grpId="21"/>
      <p:bldP build="whole" bldLvl="1" animBg="1" rev="0" advAuto="0" spid="202" grpId="2"/>
      <p:bldP build="whole" bldLvl="1" animBg="1" rev="0" advAuto="0" spid="186" grpId="15"/>
      <p:bldP build="whole" bldLvl="1" animBg="1" rev="0" advAuto="0" spid="198" grpId="12"/>
      <p:bldP build="whole" bldLvl="1" animBg="1" rev="0" advAuto="0" spid="203" grpId="5"/>
      <p:bldP build="whole" bldLvl="1" animBg="1" rev="0" advAuto="0" spid="200" grpId="14"/>
      <p:bldP build="whole" bldLvl="1" animBg="1" rev="0" advAuto="0" spid="188" grpId="4"/>
      <p:bldP build="whole" bldLvl="1" animBg="1" rev="0" advAuto="0" spid="194" grpId="9"/>
      <p:bldP build="whole" bldLvl="1" animBg="1" rev="0" advAuto="0" spid="196" grpId="13"/>
      <p:bldP build="whole" bldLvl="1" animBg="1" rev="0" advAuto="0" spid="192" grpId="3"/>
      <p:bldP build="whole" bldLvl="1" animBg="1" rev="0" advAuto="0" spid="185" grpId="1"/>
      <p:bldP build="whole" bldLvl="1" animBg="1" rev="0" advAuto="0" spid="204" grpId="8"/>
      <p:bldP build="whole" bldLvl="1" animBg="1" rev="0" advAuto="0" spid="202" grpId="22"/>
      <p:bldP build="whole" bldLvl="1" animBg="1" rev="0" advAuto="0" spid="187" grpId="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The Solution</a:t>
            </a:r>
          </a:p>
        </p:txBody>
      </p:sp>
      <p:pic>
        <p:nvPicPr>
          <p:cNvPr id="213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7" name="Group"/>
          <p:cNvGrpSpPr/>
          <p:nvPr/>
        </p:nvGrpSpPr>
        <p:grpSpPr>
          <a:xfrm>
            <a:off x="529230" y="6010910"/>
            <a:ext cx="23325540" cy="2117090"/>
            <a:chOff x="0" y="0"/>
            <a:chExt cx="23325539" cy="2117089"/>
          </a:xfrm>
        </p:grpSpPr>
        <p:sp>
          <p:nvSpPr>
            <p:cNvPr id="214" name="Rectangle"/>
            <p:cNvSpPr/>
            <p:nvPr/>
          </p:nvSpPr>
          <p:spPr>
            <a:xfrm>
              <a:off x="0" y="0"/>
              <a:ext cx="23325540" cy="1694179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0" dist="0" dir="5400000">
                <a:srgbClr val="000000">
                  <a:alpha val="29797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5" name="&lt;meta name=&quot;go-import&quot; content=&quot;IMPORT_PATH VCS REMOTE_URL&quot;/&gt;"/>
            <p:cNvSpPr/>
            <p:nvPr/>
          </p:nvSpPr>
          <p:spPr>
            <a:xfrm>
              <a:off x="1762402" y="84708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4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FFEB3B"/>
                  </a:solidFill>
                </a:rPr>
                <a:t>&lt;meta</a:t>
              </a:r>
              <a:r>
                <a:t> name</a:t>
              </a:r>
              <a:r>
                <a:rPr>
                  <a:solidFill>
                    <a:srgbClr val="FFEB3B"/>
                  </a:solidFill>
                </a:rPr>
                <a:t>="</a:t>
              </a:r>
              <a:r>
                <a:rPr>
                  <a:solidFill>
                    <a:srgbClr val="9C27B0"/>
                  </a:solidFill>
                </a:rPr>
                <a:t>go-import</a:t>
              </a:r>
              <a:r>
                <a:rPr>
                  <a:solidFill>
                    <a:srgbClr val="FFEB3B"/>
                  </a:solidFill>
                </a:rPr>
                <a:t>"</a:t>
              </a:r>
              <a:r>
                <a:t> content</a:t>
              </a:r>
              <a:r>
                <a:rPr>
                  <a:solidFill>
                    <a:srgbClr val="FFEB3B"/>
                  </a:solidFill>
                </a:rPr>
                <a:t>="</a:t>
              </a:r>
              <a:r>
                <a:rPr b="1">
                  <a:solidFill>
                    <a:srgbClr val="9C27B0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IMPORT_PATH VCS REMOTE_URL</a:t>
              </a:r>
              <a:r>
                <a:rPr>
                  <a:solidFill>
                    <a:srgbClr val="FFEB3B"/>
                  </a:solidFill>
                </a:rPr>
                <a:t>"/&gt;</a:t>
              </a:r>
            </a:p>
          </p:txBody>
        </p:sp>
        <p:pic>
          <p:nvPicPr>
            <p:cNvPr id="216" name="books.png" descr="books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96286" y="377350"/>
              <a:ext cx="939478" cy="9394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6"/>
          <p:cNvSpPr txBox="1"/>
          <p:nvPr>
            <p:ph type="title"/>
          </p:nvPr>
        </p:nvSpPr>
        <p:spPr>
          <a:xfrm>
            <a:off x="4096229" y="1119893"/>
            <a:ext cx="161915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Import path checking</a:t>
            </a:r>
          </a:p>
        </p:txBody>
      </p:sp>
      <p:pic>
        <p:nvPicPr>
          <p:cNvPr id="220" name="code.png" descr="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340" y="6438008"/>
            <a:ext cx="2032001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server.png" descr="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5782" y="6438008"/>
            <a:ext cx="2032001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acking.png" descr="packin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49066" y="6483006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bitbucket-logo.png" descr="bitbucket-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64720" y="6363895"/>
            <a:ext cx="2143222" cy="2143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github.png" descr="github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12506" y="3268288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gitlab-icon-rgb.png" descr="gitlab-icon-rgb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77615" y="8986777"/>
            <a:ext cx="3317433" cy="31645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15377290" y="6628284"/>
            <a:ext cx="8541369" cy="1614444"/>
            <a:chOff x="0" y="0"/>
            <a:chExt cx="8541367" cy="1614443"/>
          </a:xfrm>
        </p:grpSpPr>
        <p:sp>
          <p:nvSpPr>
            <p:cNvPr id="226" name="Rectangle"/>
            <p:cNvSpPr/>
            <p:nvPr/>
          </p:nvSpPr>
          <p:spPr>
            <a:xfrm>
              <a:off x="0" y="0"/>
              <a:ext cx="8541368" cy="1614444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7" name="package go.uber.org/zap // import &quot;go.uber.org/zap&quot;"/>
            <p:cNvSpPr txBox="1"/>
            <p:nvPr/>
          </p:nvSpPr>
          <p:spPr>
            <a:xfrm>
              <a:off x="274959" y="262897"/>
              <a:ext cx="7632752" cy="536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 sz="2300">
                  <a:solidFill>
                    <a:srgbClr val="FFFFFF"/>
                  </a:solidFill>
                </a:defRPr>
              </a:pPr>
              <a:r>
                <a:rPr b="1">
                  <a:solidFill>
                    <a:srgbClr val="9C27B0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package</a:t>
              </a:r>
              <a:r>
                <a:t> go.uber.org/zap </a:t>
              </a:r>
              <a:r>
                <a:rPr b="1">
                  <a:solidFill>
                    <a:srgbClr val="90A4AE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// import "go.uber.org/zap"</a:t>
              </a:r>
            </a:p>
          </p:txBody>
        </p:sp>
        <p:sp>
          <p:nvSpPr>
            <p:cNvPr id="228" name="package go.uber.org/zap /* import &quot;go.uber.org/zap&quot; */"/>
            <p:cNvSpPr txBox="1"/>
            <p:nvPr/>
          </p:nvSpPr>
          <p:spPr>
            <a:xfrm>
              <a:off x="274959" y="782735"/>
              <a:ext cx="7991451" cy="536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2300">
                  <a:solidFill>
                    <a:srgbClr val="FFFFFF"/>
                  </a:solidFill>
                </a:defRPr>
              </a:pPr>
              <a:r>
                <a:rPr b="1">
                  <a:solidFill>
                    <a:srgbClr val="9C27B0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package</a:t>
              </a:r>
              <a:r>
                <a:t> go.uber.org/zap </a:t>
              </a:r>
              <a:r>
                <a:rPr b="1">
                  <a:solidFill>
                    <a:srgbClr val="90A4AE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/* import "go.uber.org/zap" */</a:t>
              </a:r>
            </a:p>
          </p:txBody>
        </p:sp>
      </p:grpSp>
      <p:pic>
        <p:nvPicPr>
          <p:cNvPr id="230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168980" y="7232710"/>
            <a:ext cx="1181070" cy="405592"/>
          </a:xfrm>
          <a:prstGeom prst="rect">
            <a:avLst/>
          </a:prstGeom>
        </p:spPr>
      </p:pic>
      <p:pic>
        <p:nvPicPr>
          <p:cNvPr id="232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908422" y="7251212"/>
            <a:ext cx="1181070" cy="405592"/>
          </a:xfrm>
          <a:prstGeom prst="rect">
            <a:avLst/>
          </a:prstGeom>
        </p:spPr>
      </p:pic>
      <p:pic>
        <p:nvPicPr>
          <p:cNvPr id="234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7817526">
            <a:off x="6268207" y="5537557"/>
            <a:ext cx="2446112" cy="405591"/>
          </a:xfrm>
          <a:prstGeom prst="rect">
            <a:avLst/>
          </a:prstGeom>
        </p:spPr>
      </p:pic>
      <p:pic>
        <p:nvPicPr>
          <p:cNvPr id="236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3597043">
            <a:off x="6374316" y="8844305"/>
            <a:ext cx="2238882" cy="405592"/>
          </a:xfrm>
          <a:prstGeom prst="rect">
            <a:avLst/>
          </a:prstGeom>
        </p:spPr>
      </p:pic>
      <p:pic>
        <p:nvPicPr>
          <p:cNvPr id="238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601923" y="7251212"/>
            <a:ext cx="1181070" cy="405592"/>
          </a:xfrm>
          <a:prstGeom prst="rect">
            <a:avLst/>
          </a:prstGeom>
        </p:spPr>
      </p:pic>
      <p:pic>
        <p:nvPicPr>
          <p:cNvPr id="240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3646718">
            <a:off x="9983658" y="5587165"/>
            <a:ext cx="2382429" cy="405591"/>
          </a:xfrm>
          <a:prstGeom prst="rect">
            <a:avLst/>
          </a:prstGeom>
        </p:spPr>
      </p:pic>
      <p:pic>
        <p:nvPicPr>
          <p:cNvPr id="242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7906960">
            <a:off x="9983596" y="8795884"/>
            <a:ext cx="2402343" cy="405591"/>
          </a:xfrm>
          <a:prstGeom prst="rect">
            <a:avLst/>
          </a:prstGeom>
        </p:spPr>
      </p:pic>
      <p:pic>
        <p:nvPicPr>
          <p:cNvPr id="244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102598" y="7251212"/>
            <a:ext cx="1181069" cy="405592"/>
          </a:xfrm>
          <a:prstGeom prst="rect">
            <a:avLst/>
          </a:prstGeom>
        </p:spPr>
      </p:pic>
      <p:pic>
        <p:nvPicPr>
          <p:cNvPr id="262" name="Connection Line" descr="Connection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156280" y="7872356"/>
            <a:ext cx="5189370" cy="3381580"/>
          </a:xfrm>
          <a:prstGeom prst="rect">
            <a:avLst/>
          </a:prstGeom>
        </p:spPr>
      </p:pic>
      <p:pic>
        <p:nvPicPr>
          <p:cNvPr id="264" name="Connection Line" descr="Connection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203023" y="3667902"/>
            <a:ext cx="5096519" cy="3302636"/>
          </a:xfrm>
          <a:prstGeom prst="rect">
            <a:avLst/>
          </a:prstGeom>
        </p:spPr>
      </p:pic>
      <p:grpSp>
        <p:nvGrpSpPr>
          <p:cNvPr id="250" name="Group"/>
          <p:cNvGrpSpPr/>
          <p:nvPr/>
        </p:nvGrpSpPr>
        <p:grpSpPr>
          <a:xfrm rot="16482788">
            <a:off x="4414911" y="4043361"/>
            <a:ext cx="532656" cy="532656"/>
            <a:chOff x="0" y="0"/>
            <a:chExt cx="532655" cy="532655"/>
          </a:xfrm>
        </p:grpSpPr>
        <p:sp>
          <p:nvSpPr>
            <p:cNvPr id="248" name="Rectangle"/>
            <p:cNvSpPr/>
            <p:nvPr/>
          </p:nvSpPr>
          <p:spPr>
            <a:xfrm>
              <a:off x="0" y="181272"/>
              <a:ext cx="532656" cy="170111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49" name="Rectangle"/>
            <p:cNvSpPr/>
            <p:nvPr/>
          </p:nvSpPr>
          <p:spPr>
            <a:xfrm rot="16200000">
              <a:off x="0" y="181272"/>
              <a:ext cx="532656" cy="170111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53" name="Group"/>
          <p:cNvGrpSpPr/>
          <p:nvPr/>
        </p:nvGrpSpPr>
        <p:grpSpPr>
          <a:xfrm rot="15895886">
            <a:off x="4647137" y="10302367"/>
            <a:ext cx="533401" cy="533401"/>
            <a:chOff x="0" y="0"/>
            <a:chExt cx="533400" cy="533400"/>
          </a:xfrm>
        </p:grpSpPr>
        <p:sp>
          <p:nvSpPr>
            <p:cNvPr id="251" name="Rectangle"/>
            <p:cNvSpPr/>
            <p:nvPr/>
          </p:nvSpPr>
          <p:spPr>
            <a:xfrm>
              <a:off x="0" y="181525"/>
              <a:ext cx="533400" cy="170350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2" name="Rectangle"/>
            <p:cNvSpPr/>
            <p:nvPr/>
          </p:nvSpPr>
          <p:spPr>
            <a:xfrm rot="16200000">
              <a:off x="-1" y="181525"/>
              <a:ext cx="533401" cy="170350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254" name="go.uber.org"/>
          <p:cNvSpPr txBox="1"/>
          <p:nvPr/>
        </p:nvSpPr>
        <p:spPr>
          <a:xfrm>
            <a:off x="4499333" y="8646170"/>
            <a:ext cx="220489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go.uber.org</a:t>
            </a:r>
          </a:p>
        </p:txBody>
      </p:sp>
      <p:sp>
        <p:nvSpPr>
          <p:cNvPr id="255" name="PROJECT"/>
          <p:cNvSpPr txBox="1"/>
          <p:nvPr/>
        </p:nvSpPr>
        <p:spPr>
          <a:xfrm>
            <a:off x="980008" y="8646170"/>
            <a:ext cx="1764666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PROJECT</a:t>
            </a:r>
          </a:p>
        </p:txBody>
      </p:sp>
      <p:sp>
        <p:nvSpPr>
          <p:cNvPr id="256" name="GitHub"/>
          <p:cNvSpPr txBox="1"/>
          <p:nvPr/>
        </p:nvSpPr>
        <p:spPr>
          <a:xfrm>
            <a:off x="8669542" y="5258760"/>
            <a:ext cx="1390930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GitHub</a:t>
            </a:r>
          </a:p>
        </p:txBody>
      </p:sp>
      <p:sp>
        <p:nvSpPr>
          <p:cNvPr id="257" name="BitBucket"/>
          <p:cNvSpPr txBox="1"/>
          <p:nvPr/>
        </p:nvSpPr>
        <p:spPr>
          <a:xfrm>
            <a:off x="8458555" y="8646170"/>
            <a:ext cx="181267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BitBucket</a:t>
            </a:r>
          </a:p>
        </p:txBody>
      </p:sp>
      <p:sp>
        <p:nvSpPr>
          <p:cNvPr id="258" name="GitLab"/>
          <p:cNvSpPr txBox="1"/>
          <p:nvPr/>
        </p:nvSpPr>
        <p:spPr>
          <a:xfrm>
            <a:off x="8720392" y="11676436"/>
            <a:ext cx="128922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GitLab</a:t>
            </a:r>
          </a:p>
        </p:txBody>
      </p:sp>
      <p:sp>
        <p:nvSpPr>
          <p:cNvPr id="259" name="package"/>
          <p:cNvSpPr txBox="1"/>
          <p:nvPr/>
        </p:nvSpPr>
        <p:spPr>
          <a:xfrm>
            <a:off x="12188576" y="8283045"/>
            <a:ext cx="162598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package</a:t>
            </a:r>
          </a:p>
        </p:txBody>
      </p:sp>
      <p:pic>
        <p:nvPicPr>
          <p:cNvPr id="260" name="cubes.png" descr="cubes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Rectangle"/>
          <p:cNvSpPr/>
          <p:nvPr/>
        </p:nvSpPr>
        <p:spPr>
          <a:xfrm>
            <a:off x="19188926" y="6904852"/>
            <a:ext cx="4448610" cy="103590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6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6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6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6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00"/>
                            </p:stCondLst>
                            <p:childTnLst>
                              <p:par>
                                <p:cTn id="35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00"/>
                            </p:stCondLst>
                            <p:childTnLst>
                              <p:par>
                                <p:cTn id="40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6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400"/>
                            </p:stCondLst>
                            <p:childTnLst>
                              <p:par>
                                <p:cTn id="44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6" dur="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6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600"/>
                            </p:stCondLst>
                            <p:childTnLst>
                              <p:par>
                                <p:cTn id="53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6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200"/>
                            </p:stCondLst>
                            <p:childTnLst>
                              <p:par>
                                <p:cTn id="57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" dur="6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800"/>
                            </p:stCondLst>
                            <p:childTnLst>
                              <p:par>
                                <p:cTn id="61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6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400"/>
                            </p:stCondLst>
                            <p:childTnLst>
                              <p:par>
                                <p:cTn id="66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8" dur="6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6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600"/>
                            </p:stCondLst>
                            <p:childTnLst>
                              <p:par>
                                <p:cTn id="74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6" dur="6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200"/>
                            </p:stCondLst>
                            <p:childTnLst>
                              <p:par>
                                <p:cTn id="78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0" dur="6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800"/>
                            </p:stCondLst>
                            <p:childTnLst>
                              <p:par>
                                <p:cTn id="82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6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400"/>
                            </p:stCondLst>
                            <p:childTnLst>
                              <p:par>
                                <p:cTn id="87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9" dur="6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000"/>
                            </p:stCondLst>
                            <p:childTnLst>
                              <p:par>
                                <p:cTn id="91" presetClass="entr" nodeType="afterEffect" presetSubtype="8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000"/>
                            </p:stCondLst>
                            <p:childTnLst>
                              <p:par>
                                <p:cTn id="96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8" dur="6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3" dur="6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"/>
                            </p:stCondLst>
                            <p:childTnLst>
                              <p:par>
                                <p:cTn id="105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7" dur="6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00"/>
                            </p:stCondLst>
                            <p:childTnLst>
                              <p:par>
                                <p:cTn id="109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1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13" presetClass="entr" nodeType="afterEffect" presetSubtype="32" presetID="4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"/>
      <p:bldP build="whole" bldLvl="1" animBg="1" rev="0" advAuto="0" spid="236" grpId="12"/>
      <p:bldP build="whole" bldLvl="1" animBg="1" rev="0" advAuto="0" spid="262" grpId="24"/>
      <p:bldP build="whole" bldLvl="1" animBg="1" rev="0" advAuto="0" spid="256" grpId="8"/>
      <p:bldP build="whole" bldLvl="1" animBg="1" rev="0" advAuto="0" spid="222" grpId="18"/>
      <p:bldP build="whole" bldLvl="1" animBg="1" rev="0" advAuto="0" spid="255" grpId="2"/>
      <p:bldP build="whole" bldLvl="1" animBg="1" rev="0" advAuto="0" spid="259" grpId="19"/>
      <p:bldP build="whole" bldLvl="1" animBg="1" rev="0" advAuto="0" spid="261" grpId="22"/>
      <p:bldP build="whole" bldLvl="1" animBg="1" rev="0" advAuto="0" spid="253" grpId="27"/>
      <p:bldP build="whole" bldLvl="1" animBg="1" rev="0" advAuto="0" spid="242" grpId="17"/>
      <p:bldP build="whole" bldLvl="1" animBg="1" rev="0" advAuto="0" spid="258" grpId="14"/>
      <p:bldP build="whole" bldLvl="1" animBg="1" rev="0" advAuto="0" spid="234" grpId="6"/>
      <p:bldP build="whole" bldLvl="1" animBg="1" rev="0" advAuto="0" spid="244" grpId="20"/>
      <p:bldP build="whole" bldLvl="1" animBg="1" rev="0" advAuto="0" spid="257" grpId="11"/>
      <p:bldP build="whole" bldLvl="1" animBg="1" rev="0" advAuto="0" spid="229" grpId="21"/>
      <p:bldP build="whole" bldLvl="1" animBg="1" rev="0" advAuto="0" spid="230" grpId="3"/>
      <p:bldP build="whole" bldLvl="1" animBg="1" rev="0" advAuto="0" spid="264" grpId="23"/>
      <p:bldP build="whole" bldLvl="1" animBg="1" rev="0" advAuto="0" spid="250" grpId="25"/>
      <p:bldP build="whole" bldLvl="1" animBg="1" rev="0" advAuto="0" spid="254" grpId="5"/>
      <p:bldP build="whole" bldLvl="1" animBg="1" rev="0" advAuto="0" spid="240" grpId="15"/>
      <p:bldP build="whole" bldLvl="1" animBg="1" rev="0" advAuto="0" spid="224" grpId="7"/>
      <p:bldP build="whole" bldLvl="1" animBg="1" rev="0" advAuto="0" spid="238" grpId="16"/>
      <p:bldP build="whole" bldLvl="1" animBg="1" rev="0" advAuto="0" spid="221" grpId="4"/>
      <p:bldP build="whole" bldLvl="1" animBg="1" rev="0" advAuto="0" spid="232" grpId="9"/>
      <p:bldP build="whole" bldLvl="1" animBg="1" rev="0" advAuto="0" spid="223" grpId="10"/>
      <p:bldP build="whole" bldLvl="1" animBg="1" rev="0" advAuto="0" spid="225" grpId="1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The experiment</a:t>
            </a:r>
          </a:p>
        </p:txBody>
      </p:sp>
      <p:pic>
        <p:nvPicPr>
          <p:cNvPr id="268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code.png" descr="co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6340" y="5549008"/>
            <a:ext cx="2032001" cy="203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PROJECT"/>
          <p:cNvSpPr txBox="1"/>
          <p:nvPr/>
        </p:nvSpPr>
        <p:spPr>
          <a:xfrm>
            <a:off x="980008" y="7757170"/>
            <a:ext cx="1764666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PROJECT</a:t>
            </a:r>
          </a:p>
        </p:txBody>
      </p:sp>
      <p:pic>
        <p:nvPicPr>
          <p:cNvPr id="271" name="server.png" descr="serv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85782" y="5549008"/>
            <a:ext cx="2032001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68980" y="6343710"/>
            <a:ext cx="1181070" cy="405592"/>
          </a:xfrm>
          <a:prstGeom prst="rect">
            <a:avLst/>
          </a:prstGeom>
        </p:spPr>
      </p:pic>
      <p:sp>
        <p:nvSpPr>
          <p:cNvPr id="274" name="0.0.0.0/user/pkg"/>
          <p:cNvSpPr txBox="1"/>
          <p:nvPr/>
        </p:nvSpPr>
        <p:spPr>
          <a:xfrm>
            <a:off x="4047899" y="7757170"/>
            <a:ext cx="3107767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0.0.0.0/user/pkg</a:t>
            </a:r>
          </a:p>
        </p:txBody>
      </p:sp>
      <p:pic>
        <p:nvPicPr>
          <p:cNvPr id="275" name="bitbucket-logo.png" descr="bitbucket-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64720" y="5474895"/>
            <a:ext cx="2143222" cy="2143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github.png" descr="github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412506" y="2379288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gitlab-icon-rgb.png" descr="gitlab-icon-rgb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677615" y="8097777"/>
            <a:ext cx="3317433" cy="3164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08422" y="6362212"/>
            <a:ext cx="1181070" cy="405592"/>
          </a:xfrm>
          <a:prstGeom prst="rect">
            <a:avLst/>
          </a:prstGeom>
        </p:spPr>
      </p:pic>
      <p:pic>
        <p:nvPicPr>
          <p:cNvPr id="280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7817526">
            <a:off x="6268207" y="4648557"/>
            <a:ext cx="2446112" cy="405591"/>
          </a:xfrm>
          <a:prstGeom prst="rect">
            <a:avLst/>
          </a:prstGeom>
        </p:spPr>
      </p:pic>
      <p:pic>
        <p:nvPicPr>
          <p:cNvPr id="282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3597043">
            <a:off x="6374316" y="7955305"/>
            <a:ext cx="2238882" cy="405592"/>
          </a:xfrm>
          <a:prstGeom prst="rect">
            <a:avLst/>
          </a:prstGeom>
        </p:spPr>
      </p:pic>
      <p:sp>
        <p:nvSpPr>
          <p:cNvPr id="284" name="GitHub"/>
          <p:cNvSpPr txBox="1"/>
          <p:nvPr/>
        </p:nvSpPr>
        <p:spPr>
          <a:xfrm>
            <a:off x="8669542" y="4306260"/>
            <a:ext cx="1390930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GitHub</a:t>
            </a:r>
          </a:p>
        </p:txBody>
      </p:sp>
      <p:sp>
        <p:nvSpPr>
          <p:cNvPr id="285" name="BitBucket"/>
          <p:cNvSpPr txBox="1"/>
          <p:nvPr/>
        </p:nvSpPr>
        <p:spPr>
          <a:xfrm>
            <a:off x="8458555" y="7630170"/>
            <a:ext cx="181267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BitBucket</a:t>
            </a:r>
          </a:p>
        </p:txBody>
      </p:sp>
      <p:sp>
        <p:nvSpPr>
          <p:cNvPr id="286" name="GitLab"/>
          <p:cNvSpPr txBox="1"/>
          <p:nvPr/>
        </p:nvSpPr>
        <p:spPr>
          <a:xfrm>
            <a:off x="8720392" y="10660436"/>
            <a:ext cx="128922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GitLab</a:t>
            </a:r>
          </a:p>
        </p:txBody>
      </p:sp>
      <p:pic>
        <p:nvPicPr>
          <p:cNvPr id="287" name="packing.png" descr="packing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263097" y="5594006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601923" y="6362212"/>
            <a:ext cx="1181070" cy="405592"/>
          </a:xfrm>
          <a:prstGeom prst="rect">
            <a:avLst/>
          </a:prstGeom>
        </p:spPr>
      </p:pic>
      <p:pic>
        <p:nvPicPr>
          <p:cNvPr id="290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3646718">
            <a:off x="9983658" y="4698165"/>
            <a:ext cx="2382429" cy="405591"/>
          </a:xfrm>
          <a:prstGeom prst="rect">
            <a:avLst/>
          </a:prstGeom>
        </p:spPr>
      </p:pic>
      <p:pic>
        <p:nvPicPr>
          <p:cNvPr id="292" name="Line Line" descr="Line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17906960">
            <a:off x="9983596" y="7906884"/>
            <a:ext cx="2402343" cy="405591"/>
          </a:xfrm>
          <a:prstGeom prst="rect">
            <a:avLst/>
          </a:prstGeom>
        </p:spPr>
      </p:pic>
      <p:sp>
        <p:nvSpPr>
          <p:cNvPr id="294" name="some-test"/>
          <p:cNvSpPr txBox="1"/>
          <p:nvPr/>
        </p:nvSpPr>
        <p:spPr>
          <a:xfrm>
            <a:off x="12291126" y="7394045"/>
            <a:ext cx="1848943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some-test</a:t>
            </a:r>
          </a:p>
        </p:txBody>
      </p:sp>
      <p:pic>
        <p:nvPicPr>
          <p:cNvPr id="295" name="vertical-logo-monochromatic.png" descr="vertical-logo-monochromatic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177568" y="11412839"/>
            <a:ext cx="2374878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Line Line" descr="Line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4356317">
            <a:off x="5429810" y="10145189"/>
            <a:ext cx="4304557" cy="405592"/>
          </a:xfrm>
          <a:prstGeom prst="rect">
            <a:avLst/>
          </a:prstGeom>
        </p:spPr>
      </p:pic>
      <p:pic>
        <p:nvPicPr>
          <p:cNvPr id="298" name="Line Line" descr="Line Line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 rot="17088138">
            <a:off x="8778101" y="9837194"/>
            <a:ext cx="4956431" cy="405592"/>
          </a:xfrm>
          <a:prstGeom prst="rect">
            <a:avLst/>
          </a:prstGeom>
        </p:spPr>
      </p:pic>
      <p:pic>
        <p:nvPicPr>
          <p:cNvPr id="300" name="click.png" descr="click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8612303" y="2579085"/>
            <a:ext cx="1505407" cy="1505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6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6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6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00"/>
                            </p:stCondLst>
                            <p:childTnLst>
                              <p:par>
                                <p:cTn id="35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00"/>
                            </p:stCondLst>
                            <p:childTnLst>
                              <p:par>
                                <p:cTn id="40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6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400"/>
                            </p:stCondLst>
                            <p:childTnLst>
                              <p:par>
                                <p:cTn id="44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6" dur="6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6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600"/>
                            </p:stCondLst>
                            <p:childTnLst>
                              <p:par>
                                <p:cTn id="53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6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200"/>
                            </p:stCondLst>
                            <p:childTnLst>
                              <p:par>
                                <p:cTn id="57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" dur="6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800"/>
                            </p:stCondLst>
                            <p:childTnLst>
                              <p:par>
                                <p:cTn id="61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6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400"/>
                            </p:stCondLst>
                            <p:childTnLst>
                              <p:par>
                                <p:cTn id="66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8" dur="6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2" dur="6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600"/>
                            </p:stCondLst>
                            <p:childTnLst>
                              <p:par>
                                <p:cTn id="74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6" dur="6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200"/>
                            </p:stCondLst>
                            <p:childTnLst>
                              <p:par>
                                <p:cTn id="78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0" dur="6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800"/>
                            </p:stCondLst>
                            <p:childTnLst>
                              <p:par>
                                <p:cTn id="82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4" dur="6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400"/>
                            </p:stCondLst>
                            <p:childTnLst>
                              <p:par>
                                <p:cTn id="86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6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0"/>
                            </p:stCondLst>
                            <p:childTnLst>
                              <p:par>
                                <p:cTn id="90" presetClass="entr" nodeType="afterEffect" presetSubtype="32" presetID="4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2" dur="6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600"/>
                            </p:stCondLst>
                            <p:childTnLst>
                              <p:par>
                                <p:cTn id="94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6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click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2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path" nodeType="afterEffect" presetSubtype="0" presetID="-1" grpId="2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232062" origin="layout" pathEditMode="relative">
                                      <p:cBhvr>
                                        <p:cTn id="105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path" nodeType="afterEffect" presetSubtype="0" presetID="-1" grpId="2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232062 L -0.001176 0.462837" origin="layout" pathEditMode="relative">
                                      <p:cBhvr>
                                        <p:cTn id="108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path" nodeType="afterEffect" presetSubtype="0" presetID="-1" grpId="2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1176 0.462837 L 0.000000 0.644692" origin="layout" pathEditMode="relative">
                                      <p:cBhvr>
                                        <p:cTn id="111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5" grpId="16"/>
      <p:bldP build="whole" bldLvl="1" animBg="1" rev="0" advAuto="0" spid="285" grpId="11"/>
      <p:bldP build="whole" bldLvl="1" animBg="1" rev="0" advAuto="0" spid="284" grpId="8"/>
      <p:bldP build="whole" bldLvl="1" animBg="1" rev="0" advAuto="0" spid="286" grpId="14"/>
      <p:bldP build="whole" bldLvl="1" animBg="1" rev="0" advAuto="0" spid="280" grpId="6"/>
      <p:bldP build="whole" bldLvl="1" animBg="1" rev="0" advAuto="0" spid="287" grpId="21"/>
      <p:bldP build="whole" bldLvl="1" animBg="1" rev="0" advAuto="0" spid="294" grpId="22"/>
      <p:bldP build="whole" bldLvl="1" animBg="1" rev="0" advAuto="0" spid="292" grpId="20"/>
      <p:bldP build="whole" bldLvl="1" animBg="1" rev="0" advAuto="0" spid="272" grpId="3"/>
      <p:bldP build="whole" bldLvl="1" animBg="1" rev="0" advAuto="0" spid="298" grpId="17"/>
      <p:bldP build="whole" bldLvl="1" animBg="1" rev="0" advAuto="0" spid="300" grpId="23"/>
      <p:bldP build="whole" bldLvl="1" animBg="1" rev="0" advAuto="0" spid="274" grpId="5"/>
      <p:bldP build="whole" bldLvl="1" animBg="1" rev="0" advAuto="0" spid="276" grpId="7"/>
      <p:bldP build="whole" bldLvl="1" animBg="1" rev="0" advAuto="0" spid="275" grpId="10"/>
      <p:bldP build="whole" bldLvl="1" animBg="1" rev="0" advAuto="0" spid="277" grpId="13"/>
      <p:bldP build="whole" bldLvl="1" animBg="1" rev="0" advAuto="0" spid="282" grpId="12"/>
      <p:bldP build="whole" bldLvl="1" animBg="1" rev="0" advAuto="0" spid="296" grpId="15"/>
      <p:bldP build="whole" bldLvl="1" animBg="1" rev="0" advAuto="0" spid="271" grpId="4"/>
      <p:bldP build="whole" bldLvl="1" animBg="1" rev="0" advAuto="0" spid="288" grpId="19"/>
      <p:bldP build="whole" bldLvl="1" animBg="1" rev="0" advAuto="0" spid="270" grpId="2"/>
      <p:bldP build="whole" bldLvl="1" animBg="1" rev="0" advAuto="0" spid="269" grpId="1"/>
      <p:bldP build="whole" bldLvl="1" animBg="1" rev="0" advAuto="0" spid="278" grpId="9"/>
      <p:bldP build="whole" bldLvl="1" animBg="1" rev="0" advAuto="0" spid="290" grpId="18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