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vendor dir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</a:t>
            </a:r>
          </a:p>
        </p:txBody>
      </p:sp>
      <p:pic>
        <p:nvPicPr>
          <p:cNvPr id="486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340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5782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packing.png" descr="pack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49066" y="6483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bitbucket-logo.png" descr="bitbucket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64720" y="6363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github.png" descr="githu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12506" y="3268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gitlab-icon-rgb.png" descr="gitlab-icon-rg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77615" y="8986777"/>
            <a:ext cx="3317433" cy="3164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5" name="Group"/>
          <p:cNvGrpSpPr/>
          <p:nvPr/>
        </p:nvGrpSpPr>
        <p:grpSpPr>
          <a:xfrm>
            <a:off x="15377290" y="6628284"/>
            <a:ext cx="8541369" cy="1614444"/>
            <a:chOff x="0" y="0"/>
            <a:chExt cx="8541367" cy="1614443"/>
          </a:xfrm>
        </p:grpSpPr>
        <p:sp>
          <p:nvSpPr>
            <p:cNvPr id="492" name="Rectangle"/>
            <p:cNvSpPr/>
            <p:nvPr/>
          </p:nvSpPr>
          <p:spPr>
            <a:xfrm>
              <a:off x="0" y="0"/>
              <a:ext cx="8541368" cy="161444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93" name="package go.uber.org/zap // import &quot;go.uber.org/zap&quot;"/>
            <p:cNvSpPr txBox="1"/>
            <p:nvPr/>
          </p:nvSpPr>
          <p:spPr>
            <a:xfrm>
              <a:off x="274959" y="262897"/>
              <a:ext cx="7632752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// import "go.uber.org/zap"</a:t>
              </a:r>
            </a:p>
          </p:txBody>
        </p:sp>
        <p:sp>
          <p:nvSpPr>
            <p:cNvPr id="494" name="package go.uber.org/zap /* import &quot;go.uber.org/zap&quot; */"/>
            <p:cNvSpPr txBox="1"/>
            <p:nvPr/>
          </p:nvSpPr>
          <p:spPr>
            <a:xfrm>
              <a:off x="274959" y="782735"/>
              <a:ext cx="7991451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/* import "go.uber.org/zap" */</a:t>
              </a:r>
            </a:p>
          </p:txBody>
        </p:sp>
      </p:grpSp>
      <p:pic>
        <p:nvPicPr>
          <p:cNvPr id="496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68980" y="7232710"/>
            <a:ext cx="1181070" cy="405592"/>
          </a:xfrm>
          <a:prstGeom prst="rect">
            <a:avLst/>
          </a:prstGeom>
        </p:spPr>
      </p:pic>
      <p:pic>
        <p:nvPicPr>
          <p:cNvPr id="498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8422" y="7251212"/>
            <a:ext cx="1181070" cy="405592"/>
          </a:xfrm>
          <a:prstGeom prst="rect">
            <a:avLst/>
          </a:prstGeom>
        </p:spPr>
      </p:pic>
      <p:pic>
        <p:nvPicPr>
          <p:cNvPr id="500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817526">
            <a:off x="6268207" y="5537557"/>
            <a:ext cx="2446112" cy="405591"/>
          </a:xfrm>
          <a:prstGeom prst="rect">
            <a:avLst/>
          </a:prstGeom>
        </p:spPr>
      </p:pic>
      <p:pic>
        <p:nvPicPr>
          <p:cNvPr id="502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597043">
            <a:off x="6374316" y="8844305"/>
            <a:ext cx="2238882" cy="405592"/>
          </a:xfrm>
          <a:prstGeom prst="rect">
            <a:avLst/>
          </a:prstGeom>
        </p:spPr>
      </p:pic>
      <p:pic>
        <p:nvPicPr>
          <p:cNvPr id="50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01923" y="7251212"/>
            <a:ext cx="1181070" cy="405592"/>
          </a:xfrm>
          <a:prstGeom prst="rect">
            <a:avLst/>
          </a:prstGeom>
        </p:spPr>
      </p:pic>
      <p:pic>
        <p:nvPicPr>
          <p:cNvPr id="506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3646718">
            <a:off x="9983658" y="5587165"/>
            <a:ext cx="2382429" cy="405591"/>
          </a:xfrm>
          <a:prstGeom prst="rect">
            <a:avLst/>
          </a:prstGeom>
        </p:spPr>
      </p:pic>
      <p:pic>
        <p:nvPicPr>
          <p:cNvPr id="508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7906960">
            <a:off x="9983596" y="8795884"/>
            <a:ext cx="2402343" cy="405591"/>
          </a:xfrm>
          <a:prstGeom prst="rect">
            <a:avLst/>
          </a:prstGeom>
        </p:spPr>
      </p:pic>
      <p:pic>
        <p:nvPicPr>
          <p:cNvPr id="51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102598" y="7251212"/>
            <a:ext cx="1181069" cy="405592"/>
          </a:xfrm>
          <a:prstGeom prst="rect">
            <a:avLst/>
          </a:prstGeom>
        </p:spPr>
      </p:pic>
      <p:pic>
        <p:nvPicPr>
          <p:cNvPr id="528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156280" y="7872356"/>
            <a:ext cx="5189370" cy="3381580"/>
          </a:xfrm>
          <a:prstGeom prst="rect">
            <a:avLst/>
          </a:prstGeom>
        </p:spPr>
      </p:pic>
      <p:pic>
        <p:nvPicPr>
          <p:cNvPr id="530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03023" y="3667902"/>
            <a:ext cx="5096519" cy="3302636"/>
          </a:xfrm>
          <a:prstGeom prst="rect">
            <a:avLst/>
          </a:prstGeom>
        </p:spPr>
      </p:pic>
      <p:grpSp>
        <p:nvGrpSpPr>
          <p:cNvPr id="516" name="Group"/>
          <p:cNvGrpSpPr/>
          <p:nvPr/>
        </p:nvGrpSpPr>
        <p:grpSpPr>
          <a:xfrm rot="16482788">
            <a:off x="4414911" y="4043361"/>
            <a:ext cx="532656" cy="532656"/>
            <a:chOff x="0" y="0"/>
            <a:chExt cx="532655" cy="532655"/>
          </a:xfrm>
        </p:grpSpPr>
        <p:sp>
          <p:nvSpPr>
            <p:cNvPr id="514" name="Rectangle"/>
            <p:cNvSpPr/>
            <p:nvPr/>
          </p:nvSpPr>
          <p:spPr>
            <a:xfrm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5" name="Rectangle"/>
            <p:cNvSpPr/>
            <p:nvPr/>
          </p:nvSpPr>
          <p:spPr>
            <a:xfrm rot="16200000"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19" name="Group"/>
          <p:cNvGrpSpPr/>
          <p:nvPr/>
        </p:nvGrpSpPr>
        <p:grpSpPr>
          <a:xfrm rot="15895886">
            <a:off x="4647137" y="10302367"/>
            <a:ext cx="533401" cy="533401"/>
            <a:chOff x="0" y="0"/>
            <a:chExt cx="533400" cy="533400"/>
          </a:xfrm>
        </p:grpSpPr>
        <p:sp>
          <p:nvSpPr>
            <p:cNvPr id="517" name="Rectangle"/>
            <p:cNvSpPr/>
            <p:nvPr/>
          </p:nvSpPr>
          <p:spPr>
            <a:xfrm>
              <a:off x="0" y="181525"/>
              <a:ext cx="533400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8" name="Rectangle"/>
            <p:cNvSpPr/>
            <p:nvPr/>
          </p:nvSpPr>
          <p:spPr>
            <a:xfrm rot="16200000">
              <a:off x="-1" y="181525"/>
              <a:ext cx="533401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520" name="go.uber.org"/>
          <p:cNvSpPr txBox="1"/>
          <p:nvPr/>
        </p:nvSpPr>
        <p:spPr>
          <a:xfrm>
            <a:off x="4499333" y="8646170"/>
            <a:ext cx="220489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go.uber.org</a:t>
            </a:r>
          </a:p>
        </p:txBody>
      </p:sp>
      <p:sp>
        <p:nvSpPr>
          <p:cNvPr id="521" name="PROJECT"/>
          <p:cNvSpPr txBox="1"/>
          <p:nvPr/>
        </p:nvSpPr>
        <p:spPr>
          <a:xfrm>
            <a:off x="980008" y="8646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522" name="GitHub"/>
          <p:cNvSpPr txBox="1"/>
          <p:nvPr/>
        </p:nvSpPr>
        <p:spPr>
          <a:xfrm>
            <a:off x="8669542" y="5258760"/>
            <a:ext cx="139093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523" name="BitBucket"/>
          <p:cNvSpPr txBox="1"/>
          <p:nvPr/>
        </p:nvSpPr>
        <p:spPr>
          <a:xfrm>
            <a:off x="8458555" y="8646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524" name="GitLab"/>
          <p:cNvSpPr txBox="1"/>
          <p:nvPr/>
        </p:nvSpPr>
        <p:spPr>
          <a:xfrm>
            <a:off x="8720392" y="11676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525" name="package"/>
          <p:cNvSpPr txBox="1"/>
          <p:nvPr/>
        </p:nvSpPr>
        <p:spPr>
          <a:xfrm>
            <a:off x="12188576" y="828304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  <p:pic>
        <p:nvPicPr>
          <p:cNvPr id="526" name="cubes.png" descr="cubes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Rectangle"/>
          <p:cNvSpPr/>
          <p:nvPr/>
        </p:nvSpPr>
        <p:spPr>
          <a:xfrm>
            <a:off x="19188926" y="6904852"/>
            <a:ext cx="4448610" cy="103590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4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6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00"/>
                            </p:stCondLst>
                            <p:childTnLst>
                              <p:par>
                                <p:cTn id="78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82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400"/>
                            </p:stCondLst>
                            <p:childTnLst>
                              <p:par>
                                <p:cTn id="87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Class="entr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6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6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6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"/>
                            </p:stCondLst>
                            <p:childTnLst>
                              <p:par>
                                <p:cTn id="109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13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0" grpId="6"/>
      <p:bldP build="whole" bldLvl="1" animBg="1" rev="0" advAuto="0" spid="506" grpId="15"/>
      <p:bldP build="whole" bldLvl="1" animBg="1" rev="0" advAuto="0" spid="504" grpId="16"/>
      <p:bldP build="whole" bldLvl="1" animBg="1" rev="0" advAuto="0" spid="489" grpId="10"/>
      <p:bldP build="whole" bldLvl="1" animBg="1" rev="0" advAuto="0" spid="528" grpId="24"/>
      <p:bldP build="whole" bldLvl="1" animBg="1" rev="0" advAuto="0" spid="519" grpId="27"/>
      <p:bldP build="whole" bldLvl="1" animBg="1" rev="0" advAuto="0" spid="502" grpId="12"/>
      <p:bldP build="whole" bldLvl="1" animBg="1" rev="0" advAuto="0" spid="486" grpId="1"/>
      <p:bldP build="whole" bldLvl="1" animBg="1" rev="0" advAuto="0" spid="496" grpId="3"/>
      <p:bldP build="whole" bldLvl="1" animBg="1" rev="0" advAuto="0" spid="527" grpId="22"/>
      <p:bldP build="whole" bldLvl="1" animBg="1" rev="0" advAuto="0" spid="487" grpId="4"/>
      <p:bldP build="whole" bldLvl="1" animBg="1" rev="0" advAuto="0" spid="491" grpId="13"/>
      <p:bldP build="whole" bldLvl="1" animBg="1" rev="0" advAuto="0" spid="508" grpId="17"/>
      <p:bldP build="whole" bldLvl="1" animBg="1" rev="0" advAuto="0" spid="525" grpId="19"/>
      <p:bldP build="whole" bldLvl="1" animBg="1" rev="0" advAuto="0" spid="521" grpId="2"/>
      <p:bldP build="whole" bldLvl="1" animBg="1" rev="0" advAuto="0" spid="522" grpId="8"/>
      <p:bldP build="whole" bldLvl="1" animBg="1" rev="0" advAuto="0" spid="523" grpId="11"/>
      <p:bldP build="whole" bldLvl="1" animBg="1" rev="0" advAuto="0" spid="498" grpId="9"/>
      <p:bldP build="whole" bldLvl="1" animBg="1" rev="0" advAuto="0" spid="520" grpId="5"/>
      <p:bldP build="whole" bldLvl="1" animBg="1" rev="0" advAuto="0" spid="490" grpId="7"/>
      <p:bldP build="whole" bldLvl="1" animBg="1" rev="0" advAuto="0" spid="524" grpId="14"/>
      <p:bldP build="whole" bldLvl="1" animBg="1" rev="0" advAuto="0" spid="530" grpId="23"/>
      <p:bldP build="whole" bldLvl="1" animBg="1" rev="0" advAuto="0" spid="516" grpId="25"/>
      <p:bldP build="whole" bldLvl="1" animBg="1" rev="0" advAuto="0" spid="495" grpId="21"/>
      <p:bldP build="whole" bldLvl="1" animBg="1" rev="0" advAuto="0" spid="510" grpId="20"/>
      <p:bldP build="whole" bldLvl="1" animBg="1" rev="0" advAuto="0" spid="488" grpId="18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itle 6"/>
          <p:cNvSpPr txBox="1"/>
          <p:nvPr>
            <p:ph type="title"/>
          </p:nvPr>
        </p:nvSpPr>
        <p:spPr>
          <a:xfrm>
            <a:off x="5941819" y="1119893"/>
            <a:ext cx="1250036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 does not update vendor</a:t>
            </a:r>
          </a:p>
        </p:txBody>
      </p:sp>
      <p:grpSp>
        <p:nvGrpSpPr>
          <p:cNvPr id="537" name="Group"/>
          <p:cNvGrpSpPr/>
          <p:nvPr/>
        </p:nvGrpSpPr>
        <p:grpSpPr>
          <a:xfrm>
            <a:off x="1270000" y="6572735"/>
            <a:ext cx="2555366" cy="989800"/>
            <a:chOff x="0" y="0"/>
            <a:chExt cx="2555365" cy="989799"/>
          </a:xfrm>
        </p:grpSpPr>
        <p:sp>
          <p:nvSpPr>
            <p:cNvPr id="534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5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536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0" name="Group"/>
          <p:cNvGrpSpPr/>
          <p:nvPr/>
        </p:nvGrpSpPr>
        <p:grpSpPr>
          <a:xfrm>
            <a:off x="4599497" y="6559404"/>
            <a:ext cx="2542967" cy="1778231"/>
            <a:chOff x="0" y="0"/>
            <a:chExt cx="2542965" cy="1778229"/>
          </a:xfrm>
        </p:grpSpPr>
        <p:sp>
          <p:nvSpPr>
            <p:cNvPr id="538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9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4599497" y="8392689"/>
            <a:ext cx="2542967" cy="1778231"/>
            <a:chOff x="0" y="0"/>
            <a:chExt cx="2542965" cy="1778229"/>
          </a:xfrm>
        </p:grpSpPr>
        <p:sp>
          <p:nvSpPr>
            <p:cNvPr id="541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2" name="vendor"/>
            <p:cNvSpPr/>
            <p:nvPr/>
          </p:nvSpPr>
          <p:spPr>
            <a:xfrm>
              <a:off x="577618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vendor</a:t>
              </a:r>
            </a:p>
          </p:txBody>
        </p:sp>
      </p:grpSp>
      <p:pic>
        <p:nvPicPr>
          <p:cNvPr id="544" name="refresh-left-arrow.png" descr="refresh-left-arr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8846" y="6699495"/>
            <a:ext cx="736280" cy="736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6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6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0"/>
                                      </p:to>
                                    </p:set>
                                    <p:animEffect filter="image" prLst="opacity: 0.40; ">
                                      <p:cBhvr>
                                        <p:cTn id="26" dur="indefinite" fill="hold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7"/>
      <p:bldP build="whole" bldLvl="1" animBg="1" rev="0" advAuto="0" spid="540" grpId="1"/>
      <p:bldP build="whole" bldLvl="1" animBg="1" rev="0" advAuto="0" spid="543" grpId="2"/>
      <p:bldP build="whole" bldLvl="1" animBg="1" rev="0" advAuto="0" spid="537" grpId="3"/>
      <p:bldP build="whole" bldLvl="1" animBg="1" rev="0" advAuto="0" spid="544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it.png" descr="g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4351" y="2480156"/>
            <a:ext cx="1288881" cy="128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7516" y="10881620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loud-coding.png" descr="cloud-cod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2796" y="11230106"/>
            <a:ext cx="1081027" cy="10810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"/>
          <p:cNvGrpSpPr/>
          <p:nvPr/>
        </p:nvGrpSpPr>
        <p:grpSpPr>
          <a:xfrm>
            <a:off x="1707036" y="7786216"/>
            <a:ext cx="1514901" cy="989800"/>
            <a:chOff x="0" y="0"/>
            <a:chExt cx="1514900" cy="989799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0" name="pkg1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919066" y="7786216"/>
            <a:ext cx="1514901" cy="989800"/>
            <a:chOff x="0" y="0"/>
            <a:chExt cx="1514900" cy="989799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kg2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6131095" y="7786216"/>
            <a:ext cx="1514901" cy="989800"/>
            <a:chOff x="0" y="0"/>
            <a:chExt cx="1514900" cy="989799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pkg3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pkg3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3405033" y="2991353"/>
            <a:ext cx="2542966" cy="1778230"/>
            <a:chOff x="0" y="0"/>
            <a:chExt cx="2542965" cy="1778229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391558" y="5419596"/>
            <a:ext cx="1514901" cy="989801"/>
            <a:chOff x="0" y="0"/>
            <a:chExt cx="1514900" cy="989799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2542070" y="5419596"/>
            <a:ext cx="1514901" cy="989801"/>
            <a:chOff x="0" y="0"/>
            <a:chExt cx="1514900" cy="989799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9023677" y="11275720"/>
            <a:ext cx="2555367" cy="989800"/>
            <a:chOff x="0" y="0"/>
            <a:chExt cx="2555365" cy="989799"/>
          </a:xfrm>
        </p:grpSpPr>
        <p:sp>
          <p:nvSpPr>
            <p:cNvPr id="20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209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1707036" y="5893557"/>
            <a:ext cx="1514901" cy="989801"/>
            <a:chOff x="0" y="0"/>
            <a:chExt cx="1514900" cy="989799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3919066" y="5893557"/>
            <a:ext cx="1514901" cy="989801"/>
            <a:chOff x="0" y="0"/>
            <a:chExt cx="1514900" cy="989799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532224" y="11275721"/>
            <a:ext cx="2555367" cy="989800"/>
            <a:chOff x="0" y="0"/>
            <a:chExt cx="2555365" cy="989799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8" name="go build"/>
            <p:cNvSpPr txBox="1"/>
            <p:nvPr/>
          </p:nvSpPr>
          <p:spPr>
            <a:xfrm>
              <a:off x="284646" y="182162"/>
              <a:ext cx="16010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build</a:t>
              </a:r>
            </a:p>
          </p:txBody>
        </p:sp>
        <p:sp>
          <p:nvSpPr>
            <p:cNvPr id="219" name="Rectangle"/>
            <p:cNvSpPr/>
            <p:nvPr/>
          </p:nvSpPr>
          <p:spPr>
            <a:xfrm>
              <a:off x="1977676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22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2104261" y="7206022"/>
            <a:ext cx="720606" cy="311994"/>
          </a:xfrm>
          <a:prstGeom prst="rect">
            <a:avLst/>
          </a:prstGeom>
        </p:spPr>
      </p:pic>
      <p:pic>
        <p:nvPicPr>
          <p:cNvPr id="22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4316291" y="7151013"/>
            <a:ext cx="720606" cy="311994"/>
          </a:xfrm>
          <a:prstGeom prst="rect">
            <a:avLst/>
          </a:prstGeom>
        </p:spPr>
      </p:pic>
      <p:sp>
        <p:nvSpPr>
          <p:cNvPr id="225" name="Rectangle"/>
          <p:cNvSpPr/>
          <p:nvPr/>
        </p:nvSpPr>
        <p:spPr>
          <a:xfrm>
            <a:off x="1270000" y="5529755"/>
            <a:ext cx="6813033" cy="3546925"/>
          </a:xfrm>
          <a:prstGeom prst="rect">
            <a:avLst/>
          </a:prstGeom>
          <a:ln w="1778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26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4158125" y="4568505"/>
            <a:ext cx="1036937" cy="311994"/>
          </a:xfrm>
          <a:prstGeom prst="rect">
            <a:avLst/>
          </a:prstGeom>
        </p:spPr>
      </p:pic>
      <p:pic>
        <p:nvPicPr>
          <p:cNvPr id="248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59267" y="6503058"/>
            <a:ext cx="1120295" cy="4332233"/>
          </a:xfrm>
          <a:prstGeom prst="rect">
            <a:avLst/>
          </a:prstGeom>
        </p:spPr>
      </p:pic>
      <p:pic>
        <p:nvPicPr>
          <p:cNvPr id="250" name="Connection Line" descr="Connection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92532" y="6664207"/>
            <a:ext cx="3279006" cy="4128240"/>
          </a:xfrm>
          <a:prstGeom prst="rect">
            <a:avLst/>
          </a:prstGeom>
        </p:spPr>
      </p:pic>
      <p:pic>
        <p:nvPicPr>
          <p:cNvPr id="252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78118" y="3477649"/>
            <a:ext cx="4189660" cy="7298791"/>
          </a:xfrm>
          <a:prstGeom prst="rect">
            <a:avLst/>
          </a:prstGeom>
        </p:spPr>
      </p:pic>
      <p:pic>
        <p:nvPicPr>
          <p:cNvPr id="254" name="Connection Line" descr="Connection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58935" y="2978321"/>
            <a:ext cx="4043955" cy="7829765"/>
          </a:xfrm>
          <a:prstGeom prst="rect">
            <a:avLst/>
          </a:prstGeom>
        </p:spPr>
      </p:pic>
      <p:pic>
        <p:nvPicPr>
          <p:cNvPr id="256" name="Connection Line" descr="Connection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48726" y="9221345"/>
            <a:ext cx="1940387" cy="1456385"/>
          </a:xfrm>
          <a:prstGeom prst="rect">
            <a:avLst/>
          </a:prstGeom>
        </p:spPr>
      </p:pic>
      <p:pic>
        <p:nvPicPr>
          <p:cNvPr id="258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48484" y="9231307"/>
            <a:ext cx="293783" cy="1305831"/>
          </a:xfrm>
          <a:prstGeom prst="rect">
            <a:avLst/>
          </a:prstGeom>
        </p:spPr>
      </p:pic>
      <p:pic>
        <p:nvPicPr>
          <p:cNvPr id="260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373823" y="9199619"/>
            <a:ext cx="2130093" cy="1532978"/>
          </a:xfrm>
          <a:prstGeom prst="rect">
            <a:avLst/>
          </a:prstGeom>
        </p:spPr>
      </p:pic>
      <p:pic>
        <p:nvPicPr>
          <p:cNvPr id="235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1647489" y="11614623"/>
            <a:ext cx="819450" cy="311994"/>
          </a:xfrm>
          <a:prstGeom prst="rect">
            <a:avLst/>
          </a:prstGeom>
        </p:spPr>
      </p:pic>
      <p:pic>
        <p:nvPicPr>
          <p:cNvPr id="237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5194134" y="11614623"/>
            <a:ext cx="819451" cy="311994"/>
          </a:xfrm>
          <a:prstGeom prst="rect">
            <a:avLst/>
          </a:prstGeom>
        </p:spPr>
      </p:pic>
      <p:pic>
        <p:nvPicPr>
          <p:cNvPr id="239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23114" y="11614623"/>
            <a:ext cx="2584226" cy="311994"/>
          </a:xfrm>
          <a:prstGeom prst="rect">
            <a:avLst/>
          </a:prstGeom>
        </p:spPr>
      </p:pic>
      <p:pic>
        <p:nvPicPr>
          <p:cNvPr id="241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9613467">
            <a:off x="10961701" y="4840695"/>
            <a:ext cx="957791" cy="311994"/>
          </a:xfrm>
          <a:prstGeom prst="rect">
            <a:avLst/>
          </a:prstGeom>
        </p:spPr>
      </p:pic>
      <p:pic>
        <p:nvPicPr>
          <p:cNvPr id="243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2868152">
            <a:off x="12426407" y="4854127"/>
            <a:ext cx="978343" cy="311994"/>
          </a:xfrm>
          <a:prstGeom prst="rect">
            <a:avLst/>
          </a:prstGeom>
        </p:spPr>
      </p:pic>
      <p:sp>
        <p:nvSpPr>
          <p:cNvPr id="245" name="application"/>
          <p:cNvSpPr txBox="1"/>
          <p:nvPr/>
        </p:nvSpPr>
        <p:spPr>
          <a:xfrm>
            <a:off x="3629896" y="12681644"/>
            <a:ext cx="20932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46" name="binary"/>
          <p:cNvSpPr txBox="1"/>
          <p:nvPr/>
        </p:nvSpPr>
        <p:spPr>
          <a:xfrm>
            <a:off x="16094341" y="12681644"/>
            <a:ext cx="125793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47" name="VCS"/>
          <p:cNvSpPr txBox="1"/>
          <p:nvPr/>
        </p:nvSpPr>
        <p:spPr>
          <a:xfrm>
            <a:off x="11766257" y="3903920"/>
            <a:ext cx="85148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00"/>
                            </p:stCondLst>
                            <p:childTnLst>
                              <p:par>
                                <p:cTn id="43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400"/>
                            </p:stCondLst>
                            <p:childTnLst>
                              <p:par>
                                <p:cTn id="51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400"/>
                            </p:stCondLst>
                            <p:childTnLst>
                              <p:par>
                                <p:cTn id="59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6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6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"/>
                            </p:stCondLst>
                            <p:childTnLst>
                              <p:par>
                                <p:cTn id="72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"/>
                            </p:stCondLst>
                            <p:childTnLst>
                              <p:par>
                                <p:cTn id="77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0"/>
                            </p:stCondLst>
                            <p:childTnLst>
                              <p:par>
                                <p:cTn id="82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00"/>
                            </p:stCondLst>
                            <p:childTnLst>
                              <p:par>
                                <p:cTn id="87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200"/>
                            </p:stCondLst>
                            <p:childTnLst>
                              <p:par>
                                <p:cTn id="91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600"/>
                            </p:stCondLst>
                            <p:childTnLst>
                              <p:par>
                                <p:cTn id="95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100"/>
                            </p:stCondLst>
                            <p:childTnLst>
                              <p:par>
                                <p:cTn id="99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6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100"/>
                            </p:stCondLst>
                            <p:childTnLst>
                              <p:par>
                                <p:cTn id="107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700"/>
                            </p:stCondLst>
                            <p:childTnLst>
                              <p:par>
                                <p:cTn id="111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6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300"/>
                            </p:stCondLst>
                            <p:childTnLst>
                              <p:par>
                                <p:cTn id="115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900"/>
                            </p:stCondLst>
                            <p:childTnLst>
                              <p:par>
                                <p:cTn id="119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300"/>
                            </p:stCondLst>
                            <p:childTnLst>
                              <p:par>
                                <p:cTn id="123" presetClass="entr" nodeType="afterEffect" presetSubtype="8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0" dur="4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4" dur="9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300"/>
                            </p:stCondLst>
                            <p:childTnLst>
                              <p:par>
                                <p:cTn id="136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23"/>
      <p:bldP build="whole" bldLvl="1" animBg="1" rev="0" advAuto="0" spid="252" grpId="26"/>
      <p:bldP build="whole" bldLvl="1" animBg="1" rev="0" advAuto="0" spid="223" grpId="9"/>
      <p:bldP build="whole" bldLvl="1" animBg="1" rev="0" advAuto="0" spid="235" grpId="28"/>
      <p:bldP build="whole" bldLvl="1" animBg="1" rev="0" advAuto="0" spid="260" grpId="13"/>
      <p:bldP build="whole" bldLvl="1" animBg="1" rev="0" advAuto="0" spid="200" grpId="1"/>
      <p:bldP build="whole" bldLvl="1" animBg="1" rev="0" advAuto="0" spid="203" grpId="20"/>
      <p:bldP build="whole" bldLvl="1" animBg="1" rev="0" advAuto="0" spid="241" grpId="21"/>
      <p:bldP build="whole" bldLvl="1" animBg="1" rev="0" advAuto="0" spid="206" grpId="22"/>
      <p:bldP build="whole" bldLvl="1" animBg="1" rev="0" advAuto="0" spid="186" grpId="18"/>
      <p:bldP build="whole" bldLvl="1" animBg="1" rev="0" advAuto="0" spid="250" grpId="25"/>
      <p:bldP build="whole" bldLvl="1" animBg="1" rev="0" advAuto="0" spid="258" grpId="14"/>
      <p:bldP build="whole" bldLvl="1" animBg="1" rev="0" advAuto="0" spid="221" grpId="6"/>
      <p:bldP build="whole" bldLvl="1" animBg="1" rev="0" advAuto="0" spid="213" grpId="7"/>
      <p:bldP build="whole" bldLvl="1" animBg="1" rev="0" advAuto="0" spid="216" grpId="10"/>
      <p:bldP build="whole" bldLvl="1" animBg="1" rev="0" advAuto="0" spid="248" grpId="24"/>
      <p:bldP build="whole" bldLvl="1" animBg="1" rev="0" advAuto="0" spid="254" grpId="27"/>
      <p:bldP build="whole" bldLvl="1" animBg="1" rev="0" advAuto="0" spid="256" grpId="15"/>
      <p:bldP build="whole" bldLvl="1" animBg="1" rev="0" advAuto="0" spid="191" grpId="5"/>
      <p:bldP build="whole" bldLvl="1" animBg="1" rev="0" advAuto="0" spid="225" grpId="4"/>
      <p:bldP build="whole" bldLvl="1" animBg="1" rev="0" advAuto="0" spid="210" grpId="17"/>
      <p:bldP build="whole" bldLvl="1" animBg="1" rev="0" advAuto="0" spid="188" grpId="31"/>
      <p:bldP build="whole" bldLvl="1" animBg="1" rev="0" advAuto="0" spid="226" grpId="12"/>
      <p:bldP build="whole" bldLvl="1" animBg="1" rev="0" advAuto="0" spid="220" grpId="29"/>
      <p:bldP build="whole" bldLvl="1" animBg="1" rev="0" advAuto="0" spid="237" grpId="30"/>
      <p:bldP build="whole" bldLvl="1" animBg="1" rev="0" advAuto="0" spid="247" grpId="19"/>
      <p:bldP build="whole" bldLvl="1" animBg="1" rev="0" advAuto="0" spid="246" grpId="32"/>
      <p:bldP build="whole" bldLvl="1" animBg="1" rev="0" advAuto="0" spid="187" grpId="2"/>
      <p:bldP build="whole" bldLvl="1" animBg="1" rev="0" advAuto="0" spid="245" grpId="3"/>
      <p:bldP build="whole" bldLvl="1" animBg="1" rev="0" advAuto="0" spid="239" grpId="16"/>
      <p:bldP build="whole" bldLvl="1" animBg="1" rev="0" advAuto="0" spid="194" grpId="8"/>
      <p:bldP build="whole" bldLvl="1" animBg="1" rev="0" advAuto="0" spid="197" grpId="1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Versioning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1270000" y="5583430"/>
            <a:ext cx="1514901" cy="989801"/>
            <a:chOff x="0" y="0"/>
            <a:chExt cx="1514900" cy="989799"/>
          </a:xfrm>
        </p:grpSpPr>
        <p:sp>
          <p:nvSpPr>
            <p:cNvPr id="26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5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1277663" y="7225550"/>
            <a:ext cx="1784619" cy="625476"/>
            <a:chOff x="0" y="0"/>
            <a:chExt cx="1784617" cy="625475"/>
          </a:xfrm>
        </p:grpSpPr>
        <p:sp>
          <p:nvSpPr>
            <p:cNvPr id="267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8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277663" y="7950197"/>
            <a:ext cx="1706032" cy="625476"/>
            <a:chOff x="0" y="0"/>
            <a:chExt cx="1706030" cy="625475"/>
          </a:xfrm>
        </p:grpSpPr>
        <p:sp>
          <p:nvSpPr>
            <p:cNvPr id="270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1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1277663" y="9361293"/>
            <a:ext cx="1706032" cy="625476"/>
            <a:chOff x="0" y="0"/>
            <a:chExt cx="1706030" cy="625475"/>
          </a:xfrm>
        </p:grpSpPr>
        <p:sp>
          <p:nvSpPr>
            <p:cNvPr id="273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4" name="v2.1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v2.1.0</a:t>
              </a:r>
            </a:p>
          </p:txBody>
        </p:sp>
      </p:grpSp>
      <p:pic>
        <p:nvPicPr>
          <p:cNvPr id="27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4002" y="7405691"/>
            <a:ext cx="690266" cy="265194"/>
          </a:xfrm>
          <a:prstGeom prst="rect">
            <a:avLst/>
          </a:prstGeom>
        </p:spPr>
      </p:pic>
      <p:sp>
        <p:nvSpPr>
          <p:cNvPr id="278" name="v2.1.0"/>
          <p:cNvSpPr txBox="1"/>
          <p:nvPr/>
        </p:nvSpPr>
        <p:spPr>
          <a:xfrm>
            <a:off x="3981552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v2.1.0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6441975" y="5583430"/>
            <a:ext cx="1514901" cy="989801"/>
            <a:chOff x="0" y="0"/>
            <a:chExt cx="1514900" cy="989799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0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6449638" y="7225550"/>
            <a:ext cx="1784619" cy="625476"/>
            <a:chOff x="0" y="0"/>
            <a:chExt cx="1784617" cy="625475"/>
          </a:xfrm>
        </p:grpSpPr>
        <p:sp>
          <p:nvSpPr>
            <p:cNvPr id="282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3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6449638" y="7950197"/>
            <a:ext cx="1706032" cy="625476"/>
            <a:chOff x="0" y="0"/>
            <a:chExt cx="1706030" cy="625475"/>
          </a:xfrm>
        </p:grpSpPr>
        <p:sp>
          <p:nvSpPr>
            <p:cNvPr id="285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6449638" y="9361293"/>
            <a:ext cx="1706032" cy="625476"/>
            <a:chOff x="0" y="0"/>
            <a:chExt cx="1706030" cy="625475"/>
          </a:xfrm>
        </p:grpSpPr>
        <p:sp>
          <p:nvSpPr>
            <p:cNvPr id="288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9" name="v3.1.2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v3.1.2</a:t>
              </a:r>
            </a:p>
          </p:txBody>
        </p:sp>
      </p:grpSp>
      <p:pic>
        <p:nvPicPr>
          <p:cNvPr id="29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5977" y="7405691"/>
            <a:ext cx="690266" cy="265194"/>
          </a:xfrm>
          <a:prstGeom prst="rect">
            <a:avLst/>
          </a:prstGeom>
        </p:spPr>
      </p:pic>
      <p:sp>
        <p:nvSpPr>
          <p:cNvPr id="293" name="v3.1.2"/>
          <p:cNvSpPr txBox="1"/>
          <p:nvPr/>
        </p:nvSpPr>
        <p:spPr>
          <a:xfrm>
            <a:off x="9153528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v3.1.2</a:t>
            </a:r>
          </a:p>
        </p:txBody>
      </p:sp>
      <p:sp>
        <p:nvSpPr>
          <p:cNvPr id="294" name="…"/>
          <p:cNvSpPr txBox="1"/>
          <p:nvPr/>
        </p:nvSpPr>
        <p:spPr>
          <a:xfrm>
            <a:off x="1850885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95" name="…"/>
          <p:cNvSpPr txBox="1"/>
          <p:nvPr/>
        </p:nvSpPr>
        <p:spPr>
          <a:xfrm>
            <a:off x="7022860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96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Rectangle"/>
          <p:cNvSpPr/>
          <p:nvPr/>
        </p:nvSpPr>
        <p:spPr>
          <a:xfrm>
            <a:off x="6338069" y="7988297"/>
            <a:ext cx="1827570" cy="549276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98" name="leak.png" descr="lea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13322" y="6016075"/>
            <a:ext cx="3538050" cy="3538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4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4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00"/>
                            </p:stCondLst>
                            <p:childTnLst>
                              <p:par>
                                <p:cTn id="66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8" dur="7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100"/>
                            </p:stCondLst>
                            <p:childTnLst>
                              <p:par>
                                <p:cTn id="7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0" dur="1500" fill="hold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7"/>
      <p:bldP build="whole" bldLvl="1" animBg="1" rev="0" advAuto="0" spid="295" grpId="11"/>
      <p:bldP build="whole" bldLvl="1" animBg="1" rev="0" advAuto="0" spid="276" grpId="6"/>
      <p:bldP build="whole" bldLvl="1" animBg="1" rev="0" advAuto="0" spid="293" grpId="14"/>
      <p:bldP build="whole" bldLvl="1" animBg="1" rev="0" advAuto="0" spid="290" grpId="12"/>
      <p:bldP build="whole" bldLvl="1" animBg="1" rev="0" advAuto="0" spid="281" grpId="8"/>
      <p:bldP build="whole" bldLvl="1" animBg="1" rev="0" advAuto="0" spid="275" grpId="5"/>
      <p:bldP build="whole" bldLvl="1" animBg="1" rev="0" advAuto="0" spid="297" grpId="15"/>
      <p:bldP build="whole" bldLvl="1" animBg="1" rev="0" advAuto="0" spid="266" grpId="1"/>
      <p:bldP build="whole" bldLvl="1" animBg="1" rev="0" advAuto="0" spid="284" grpId="9"/>
      <p:bldP build="whole" bldLvl="1" animBg="1" rev="0" advAuto="0" spid="294" grpId="4"/>
      <p:bldP build="whole" bldLvl="1" animBg="1" rev="0" advAuto="0" spid="287" grpId="10"/>
      <p:bldP build="whole" bldLvl="1" animBg="1" rev="0" advAuto="0" spid="291" grpId="13"/>
      <p:bldP build="whole" bldLvl="1" animBg="1" rev="0" advAuto="0" spid="272" grpId="3"/>
      <p:bldP build="whole" bldLvl="1" animBg="1" rev="0" advAuto="0" spid="298" grpId="16"/>
      <p:bldP build="whole" bldLvl="1" animBg="1" rev="0" advAuto="0" spid="298" grpId="17"/>
      <p:bldP build="whole" bldLvl="1" animBg="1" rev="0" advAuto="0" spid="26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sem ver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1270000" y="4720154"/>
            <a:ext cx="4909605" cy="1704976"/>
            <a:chOff x="0" y="0"/>
            <a:chExt cx="4909604" cy="1704975"/>
          </a:xfrm>
        </p:grpSpPr>
        <p:sp>
          <p:nvSpPr>
            <p:cNvPr id="301" name="v3.1.2"/>
            <p:cNvSpPr txBox="1"/>
            <p:nvPr/>
          </p:nvSpPr>
          <p:spPr>
            <a:xfrm>
              <a:off x="1205014" y="0"/>
              <a:ext cx="3704591" cy="1704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9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</a:t>
              </a:r>
              <a:r>
                <a:rPr>
                  <a:solidFill>
                    <a:srgbClr val="F50057"/>
                  </a:solidFill>
                </a:rPr>
                <a:t>3</a:t>
              </a:r>
              <a:r>
                <a:t>.</a:t>
              </a:r>
              <a:r>
                <a:rPr>
                  <a:solidFill>
                    <a:srgbClr val="00BFA5"/>
                  </a:solidFill>
                </a:rPr>
                <a:t>1</a:t>
              </a:r>
              <a:r>
                <a:t>.</a:t>
              </a:r>
              <a:r>
                <a:rPr>
                  <a:solidFill>
                    <a:srgbClr val="D7CCC8"/>
                  </a:solidFill>
                </a:rPr>
                <a:t>2</a:t>
              </a:r>
            </a:p>
          </p:txBody>
        </p:sp>
        <p:sp>
          <p:nvSpPr>
            <p:cNvPr id="302" name="Square"/>
            <p:cNvSpPr/>
            <p:nvPr/>
          </p:nvSpPr>
          <p:spPr>
            <a:xfrm>
              <a:off x="0" y="446098"/>
              <a:ext cx="812779" cy="812779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1272880" y="7610439"/>
            <a:ext cx="8549614" cy="1006476"/>
            <a:chOff x="0" y="0"/>
            <a:chExt cx="8549612" cy="1006475"/>
          </a:xfrm>
        </p:grpSpPr>
        <p:sp>
          <p:nvSpPr>
            <p:cNvPr id="304" name="major - breaking changes"/>
            <p:cNvSpPr txBox="1"/>
            <p:nvPr/>
          </p:nvSpPr>
          <p:spPr>
            <a:xfrm>
              <a:off x="883892" y="-1"/>
              <a:ext cx="7665721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major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breaking changes</a:t>
              </a:r>
            </a:p>
          </p:txBody>
        </p:sp>
        <p:sp>
          <p:nvSpPr>
            <p:cNvPr id="305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272880" y="8929749"/>
            <a:ext cx="2153894" cy="1570494"/>
            <a:chOff x="0" y="202745"/>
            <a:chExt cx="2153892" cy="1570492"/>
          </a:xfrm>
        </p:grpSpPr>
        <p:sp>
          <p:nvSpPr>
            <p:cNvPr id="307" name="minor - features, improvement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minor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features, improvements</a:t>
              </a:r>
            </a:p>
          </p:txBody>
        </p:sp>
        <p:sp>
          <p:nvSpPr>
            <p:cNvPr id="308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272880" y="10046315"/>
            <a:ext cx="2153894" cy="1570493"/>
            <a:chOff x="0" y="202745"/>
            <a:chExt cx="2153892" cy="1570492"/>
          </a:xfrm>
        </p:grpSpPr>
        <p:sp>
          <p:nvSpPr>
            <p:cNvPr id="310" name="patch - patches, bug fixe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patch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patches, bug fixes</a:t>
              </a:r>
            </a:p>
          </p:txBody>
        </p:sp>
        <p:sp>
          <p:nvSpPr>
            <p:cNvPr id="311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D7CC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13" name="3"/>
          <p:cNvSpPr txBox="1"/>
          <p:nvPr/>
        </p:nvSpPr>
        <p:spPr>
          <a:xfrm>
            <a:off x="3111863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F5005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50057"/>
                </a:solidFill>
              </a:rPr>
              <a:t>3</a:t>
            </a:r>
          </a:p>
        </p:txBody>
      </p:sp>
      <p:sp>
        <p:nvSpPr>
          <p:cNvPr id="314" name="1"/>
          <p:cNvSpPr txBox="1"/>
          <p:nvPr/>
        </p:nvSpPr>
        <p:spPr>
          <a:xfrm>
            <a:off x="4192532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00BFA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BFA5"/>
                </a:solidFill>
              </a:rPr>
              <a:t>1</a:t>
            </a:r>
          </a:p>
        </p:txBody>
      </p:sp>
      <p:sp>
        <p:nvSpPr>
          <p:cNvPr id="315" name="2"/>
          <p:cNvSpPr txBox="1"/>
          <p:nvPr/>
        </p:nvSpPr>
        <p:spPr>
          <a:xfrm>
            <a:off x="5285901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D7CCC8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D7CCC8"/>
                </a:solidFill>
              </a:rPr>
              <a:t>2</a:t>
            </a:r>
          </a:p>
        </p:txBody>
      </p:sp>
      <p:pic>
        <p:nvPicPr>
          <p:cNvPr id="31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2"/>
      <p:bldP build="whole" bldLvl="1" animBg="1" rev="0" advAuto="0" spid="306" grpId="5"/>
      <p:bldP build="whole" bldLvl="1" animBg="1" rev="0" advAuto="0" spid="309" grpId="7"/>
      <p:bldP build="whole" bldLvl="1" animBg="1" rev="0" advAuto="0" spid="315" grpId="4"/>
      <p:bldP build="whole" bldLvl="1" animBg="1" rev="0" advAuto="0" spid="312" grpId="9"/>
      <p:bldP build="whole" bldLvl="1" animBg="1" rev="0" advAuto="0" spid="313" grpId="3"/>
      <p:bldP build="whole" bldLvl="1" animBg="1" rev="0" advAuto="0" spid="30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1.5 vendor experiment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2530781" y="3696896"/>
            <a:ext cx="11746020" cy="4276055"/>
            <a:chOff x="0" y="0"/>
            <a:chExt cx="11746019" cy="4276053"/>
          </a:xfrm>
        </p:grpSpPr>
        <p:sp>
          <p:nvSpPr>
            <p:cNvPr id="319" name="Rectangle"/>
            <p:cNvSpPr/>
            <p:nvPr/>
          </p:nvSpPr>
          <p:spPr>
            <a:xfrm>
              <a:off x="0" y="0"/>
              <a:ext cx="11746020" cy="427605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0" name="package main…"/>
            <p:cNvSpPr/>
            <p:nvPr/>
          </p:nvSpPr>
          <p:spPr>
            <a:xfrm>
              <a:off x="155169" y="21380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  <a:p>
              <a:pPr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</a:p>
            <a:p>
              <a:pPr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(</a:t>
              </a:r>
            </a:p>
            <a:p>
              <a:pPr lvl="1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"github.com/gophertuts/go-basics/vendor-directory/pkg1"</a:t>
              </a:r>
            </a:p>
            <a:p>
              <a:pPr lvl="1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"github.com/gophertuts/go-basics/vendor-directory/pkg2"</a:t>
              </a:r>
              <a:endParaRPr>
                <a:solidFill>
                  <a:srgbClr val="FFEB3B"/>
                </a:solidFill>
              </a:endParaRPr>
            </a:p>
            <a:p>
              <a:pPr lvl="1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"github.com/gophertuts/go-basics/vendor-directory/pkg3"</a:t>
              </a:r>
              <a:endParaRPr>
                <a:solidFill>
                  <a:srgbClr val="FFEB3B"/>
                </a:solidFill>
              </a:endParaRPr>
            </a:p>
            <a:p>
              <a:pPr>
                <a:spcBef>
                  <a:spcPts val="0"/>
                </a:spcBef>
                <a:defRPr sz="2400">
                  <a:solidFill>
                    <a:srgbClr val="FFEB3B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1672430" y="9619401"/>
            <a:ext cx="10923798" cy="1764901"/>
            <a:chOff x="0" y="0"/>
            <a:chExt cx="10923796" cy="1764899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10923797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vendor/github.com/gophertuts/go-basics/vendor-directory"/>
            <p:cNvSpPr/>
            <p:nvPr/>
          </p:nvSpPr>
          <p:spPr>
            <a:xfrm>
              <a:off x="900061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/github.com/gophertuts/go-basics/vendor-directory</a:t>
              </a:r>
            </a:p>
          </p:txBody>
        </p:sp>
        <p:pic>
          <p:nvPicPr>
            <p:cNvPr id="324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62842" y="228606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9" name="Group"/>
          <p:cNvGrpSpPr/>
          <p:nvPr/>
        </p:nvGrpSpPr>
        <p:grpSpPr>
          <a:xfrm>
            <a:off x="475250" y="3722276"/>
            <a:ext cx="11897387" cy="1778231"/>
            <a:chOff x="0" y="0"/>
            <a:chExt cx="11897386" cy="1778229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11897387" cy="1016461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7" name="$GOPATH/src/github.com/gophertuts/go-basics/vendor-directory"/>
            <p:cNvSpPr/>
            <p:nvPr/>
          </p:nvSpPr>
          <p:spPr>
            <a:xfrm>
              <a:off x="879114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/src/github.com/gophertuts/go-basics/vendor-directory</a:t>
              </a:r>
            </a:p>
          </p:txBody>
        </p:sp>
        <p:pic>
          <p:nvPicPr>
            <p:cNvPr id="328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8683" y="25561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-1646604" y="7483033"/>
            <a:ext cx="5221607" cy="101601"/>
          </a:xfrm>
          <a:prstGeom prst="rect">
            <a:avLst/>
          </a:prstGeom>
        </p:spPr>
      </p:pic>
      <p:pic>
        <p:nvPicPr>
          <p:cNvPr id="33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0699" y="5367129"/>
            <a:ext cx="694389" cy="101601"/>
          </a:xfrm>
          <a:prstGeom prst="rect">
            <a:avLst/>
          </a:prstGeom>
        </p:spPr>
      </p:pic>
      <p:pic>
        <p:nvPicPr>
          <p:cNvPr id="334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0700" y="6541223"/>
            <a:ext cx="694389" cy="101601"/>
          </a:xfrm>
          <a:prstGeom prst="rect">
            <a:avLst/>
          </a:prstGeom>
        </p:spPr>
      </p:pic>
      <p:pic>
        <p:nvPicPr>
          <p:cNvPr id="33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0700" y="7715315"/>
            <a:ext cx="694389" cy="101601"/>
          </a:xfrm>
          <a:prstGeom prst="rect">
            <a:avLst/>
          </a:prstGeom>
        </p:spPr>
      </p:pic>
      <p:pic>
        <p:nvPicPr>
          <p:cNvPr id="33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0700" y="8959915"/>
            <a:ext cx="694389" cy="101601"/>
          </a:xfrm>
          <a:prstGeom prst="rect">
            <a:avLst/>
          </a:prstGeom>
        </p:spPr>
      </p:pic>
      <p:pic>
        <p:nvPicPr>
          <p:cNvPr id="34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1836384" y="11077009"/>
            <a:ext cx="668632" cy="101601"/>
          </a:xfrm>
          <a:prstGeom prst="rect">
            <a:avLst/>
          </a:prstGeom>
        </p:spPr>
      </p:pic>
      <p:pic>
        <p:nvPicPr>
          <p:cNvPr id="34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7200" y="11320802"/>
            <a:ext cx="694389" cy="101601"/>
          </a:xfrm>
          <a:prstGeom prst="rect">
            <a:avLst/>
          </a:prstGeom>
        </p:spPr>
      </p:pic>
      <p:pic>
        <p:nvPicPr>
          <p:cNvPr id="344" name="cubes.png" descr="cube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0699" y="10001315"/>
            <a:ext cx="694389" cy="101601"/>
          </a:xfrm>
          <a:prstGeom prst="rect">
            <a:avLst/>
          </a:prstGeom>
        </p:spPr>
      </p:pic>
      <p:sp>
        <p:nvSpPr>
          <p:cNvPr id="347" name="Rectangle"/>
          <p:cNvSpPr/>
          <p:nvPr/>
        </p:nvSpPr>
        <p:spPr>
          <a:xfrm>
            <a:off x="13408837" y="6458059"/>
            <a:ext cx="10588324" cy="48589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51" name="Group"/>
          <p:cNvGrpSpPr/>
          <p:nvPr/>
        </p:nvGrpSpPr>
        <p:grpSpPr>
          <a:xfrm>
            <a:off x="1685131" y="4923029"/>
            <a:ext cx="4077749" cy="1764901"/>
            <a:chOff x="0" y="0"/>
            <a:chExt cx="4077747" cy="1764900"/>
          </a:xfrm>
        </p:grpSpPr>
        <p:sp>
          <p:nvSpPr>
            <p:cNvPr id="348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9" name="pkg1/pkg1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pkg1/pkg1.go</a:t>
              </a:r>
            </a:p>
          </p:txBody>
        </p:sp>
        <p:pic>
          <p:nvPicPr>
            <p:cNvPr id="350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Group"/>
          <p:cNvGrpSpPr/>
          <p:nvPr/>
        </p:nvGrpSpPr>
        <p:grpSpPr>
          <a:xfrm>
            <a:off x="1685131" y="6097123"/>
            <a:ext cx="4077749" cy="1764901"/>
            <a:chOff x="0" y="0"/>
            <a:chExt cx="4077747" cy="1764900"/>
          </a:xfrm>
        </p:grpSpPr>
        <p:sp>
          <p:nvSpPr>
            <p:cNvPr id="352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3" name="pkg2/pkg2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pkg2/pkg2.go</a:t>
              </a:r>
            </a:p>
          </p:txBody>
        </p:sp>
        <p:pic>
          <p:nvPicPr>
            <p:cNvPr id="354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9" name="Group"/>
          <p:cNvGrpSpPr/>
          <p:nvPr/>
        </p:nvGrpSpPr>
        <p:grpSpPr>
          <a:xfrm>
            <a:off x="1685131" y="7271215"/>
            <a:ext cx="4077749" cy="1764901"/>
            <a:chOff x="0" y="0"/>
            <a:chExt cx="4077747" cy="1764900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7" name="pkg3/pkg3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pkg3/pkg3.go</a:t>
              </a:r>
            </a:p>
          </p:txBody>
        </p:sp>
        <p:pic>
          <p:nvPicPr>
            <p:cNvPr id="358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2" name="Group"/>
          <p:cNvGrpSpPr/>
          <p:nvPr/>
        </p:nvGrpSpPr>
        <p:grpSpPr>
          <a:xfrm>
            <a:off x="1685131" y="8445308"/>
            <a:ext cx="2247321" cy="1764901"/>
            <a:chOff x="0" y="0"/>
            <a:chExt cx="2247320" cy="1764900"/>
          </a:xfrm>
        </p:grpSpPr>
        <p:sp>
          <p:nvSpPr>
            <p:cNvPr id="360" name="Rectangle"/>
            <p:cNvSpPr/>
            <p:nvPr/>
          </p:nvSpPr>
          <p:spPr>
            <a:xfrm>
              <a:off x="0" y="0"/>
              <a:ext cx="2247321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1" name="main.go"/>
            <p:cNvSpPr/>
            <p:nvPr/>
          </p:nvSpPr>
          <p:spPr>
            <a:xfrm>
              <a:off x="277443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2965201" y="10876702"/>
            <a:ext cx="4077749" cy="1764901"/>
            <a:chOff x="0" y="0"/>
            <a:chExt cx="4077747" cy="1764900"/>
          </a:xfrm>
        </p:grpSpPr>
        <p:sp>
          <p:nvSpPr>
            <p:cNvPr id="363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4" name="pkg3/pkg3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pkg3/pkg3.go</a:t>
              </a:r>
            </a:p>
          </p:txBody>
        </p:sp>
        <p:pic>
          <p:nvPicPr>
            <p:cNvPr id="365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3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7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6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11"/>
      <p:bldP build="whole" bldLvl="1" animBg="1" rev="0" advAuto="0" spid="321" grpId="16"/>
      <p:bldP build="whole" bldLvl="1" animBg="1" rev="0" advAuto="0" spid="342" grpId="14"/>
      <p:bldP build="whole" bldLvl="1" animBg="1" rev="0" advAuto="0" spid="340" grpId="13"/>
      <p:bldP build="whole" bldLvl="1" animBg="1" rev="0" advAuto="0" spid="336" grpId="5"/>
      <p:bldP build="whole" bldLvl="1" animBg="1" rev="0" advAuto="0" spid="355" grpId="9"/>
      <p:bldP build="whole" bldLvl="1" animBg="1" rev="0" advAuto="0" spid="325" grpId="12"/>
      <p:bldP build="whole" bldLvl="1" animBg="1" rev="0" advAuto="0" spid="351" grpId="8"/>
      <p:bldP build="whole" bldLvl="1" animBg="1" rev="0" advAuto="0" spid="366" grpId="15"/>
      <p:bldP build="whole" bldLvl="1" animBg="1" rev="0" advAuto="0" spid="345" grpId="7"/>
      <p:bldP build="whole" bldLvl="1" animBg="1" rev="0" advAuto="0" spid="329" grpId="1"/>
      <p:bldP build="whole" bldLvl="1" animBg="1" rev="0" advAuto="0" spid="359" grpId="10"/>
      <p:bldP build="whole" bldLvl="1" animBg="1" rev="0" advAuto="0" spid="338" grpId="6"/>
      <p:bldP build="whole" bldLvl="1" animBg="1" rev="0" advAuto="0" spid="330" grpId="2"/>
      <p:bldP build="whole" bldLvl="1" animBg="1" rev="0" advAuto="0" spid="334" grpId="4"/>
      <p:bldP build="whole" bldLvl="1" animBg="1" rev="0" advAuto="0" spid="347" grpId="17"/>
      <p:bldP build="whole" bldLvl="1" animBg="1" rev="0" advAuto="0" spid="332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How do imports resolve?</a:t>
            </a:r>
          </a:p>
        </p:txBody>
      </p:sp>
      <p:grpSp>
        <p:nvGrpSpPr>
          <p:cNvPr id="371" name="Group"/>
          <p:cNvGrpSpPr/>
          <p:nvPr/>
        </p:nvGrpSpPr>
        <p:grpSpPr>
          <a:xfrm>
            <a:off x="1270000" y="3428728"/>
            <a:ext cx="6538994" cy="1764901"/>
            <a:chOff x="0" y="0"/>
            <a:chExt cx="6538993" cy="1764899"/>
          </a:xfrm>
        </p:grpSpPr>
        <p:sp>
          <p:nvSpPr>
            <p:cNvPr id="369" name="Rectangle"/>
            <p:cNvSpPr/>
            <p:nvPr/>
          </p:nvSpPr>
          <p:spPr>
            <a:xfrm>
              <a:off x="0" y="0"/>
              <a:ext cx="6538994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0" name="import &quot;github.com/u/p/pkg1&quot;"/>
            <p:cNvSpPr/>
            <p:nvPr/>
          </p:nvSpPr>
          <p:spPr>
            <a:xfrm>
              <a:off x="19619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rgbClr val="FFEB3B"/>
                  </a:solidFill>
                </a:rPr>
                <a:t>"</a:t>
              </a:r>
              <a:r>
                <a:rPr>
                  <a:solidFill>
                    <a:srgbClr val="FFEB3B"/>
                  </a:solidFill>
                </a:rPr>
                <a:t>github.com/u/p/pkg1"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1186500" y="2590233"/>
            <a:ext cx="6622494" cy="699855"/>
            <a:chOff x="0" y="0"/>
            <a:chExt cx="6622492" cy="699854"/>
          </a:xfrm>
        </p:grpSpPr>
        <p:sp>
          <p:nvSpPr>
            <p:cNvPr id="372" name="Rectangle"/>
            <p:cNvSpPr/>
            <p:nvPr/>
          </p:nvSpPr>
          <p:spPr>
            <a:xfrm>
              <a:off x="83499" y="564257"/>
              <a:ext cx="6538994" cy="135598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3" name="main.go"/>
            <p:cNvSpPr txBox="1"/>
            <p:nvPr/>
          </p:nvSpPr>
          <p:spPr>
            <a:xfrm>
              <a:off x="0" y="-1"/>
              <a:ext cx="157513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sp>
        <p:nvSpPr>
          <p:cNvPr id="375" name="…"/>
          <p:cNvSpPr txBox="1"/>
          <p:nvPr/>
        </p:nvSpPr>
        <p:spPr>
          <a:xfrm>
            <a:off x="5954482" y="6927991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79" name="Group"/>
          <p:cNvGrpSpPr/>
          <p:nvPr/>
        </p:nvGrpSpPr>
        <p:grpSpPr>
          <a:xfrm>
            <a:off x="1270000" y="6408899"/>
            <a:ext cx="8119603" cy="989801"/>
            <a:chOff x="0" y="0"/>
            <a:chExt cx="8119602" cy="989799"/>
          </a:xfrm>
        </p:grpSpPr>
        <p:sp>
          <p:nvSpPr>
            <p:cNvPr id="376" name="Rectangle"/>
            <p:cNvSpPr/>
            <p:nvPr/>
          </p:nvSpPr>
          <p:spPr>
            <a:xfrm>
              <a:off x="0" y="0"/>
              <a:ext cx="8119603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7" name="$GOPATH/src/github.com/u/p/pkg1"/>
            <p:cNvSpPr txBox="1"/>
            <p:nvPr/>
          </p:nvSpPr>
          <p:spPr>
            <a:xfrm>
              <a:off x="1028789" y="182162"/>
              <a:ext cx="67923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$GOPATH/src/github.com/u/p/pkg1</a:t>
              </a:r>
            </a:p>
          </p:txBody>
        </p:sp>
        <p:pic>
          <p:nvPicPr>
            <p:cNvPr id="378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3" name="Group"/>
          <p:cNvGrpSpPr/>
          <p:nvPr/>
        </p:nvGrpSpPr>
        <p:grpSpPr>
          <a:xfrm>
            <a:off x="2438400" y="7743671"/>
            <a:ext cx="7810040" cy="1764901"/>
            <a:chOff x="0" y="0"/>
            <a:chExt cx="7810039" cy="1764900"/>
          </a:xfrm>
        </p:grpSpPr>
        <p:sp>
          <p:nvSpPr>
            <p:cNvPr id="380" name="Rectangle"/>
            <p:cNvSpPr/>
            <p:nvPr/>
          </p:nvSpPr>
          <p:spPr>
            <a:xfrm>
              <a:off x="0" y="0"/>
              <a:ext cx="7810040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1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82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4" name="…"/>
          <p:cNvSpPr txBox="1"/>
          <p:nvPr/>
        </p:nvSpPr>
        <p:spPr>
          <a:xfrm>
            <a:off x="5954482" y="8278159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88" name="Group"/>
          <p:cNvGrpSpPr/>
          <p:nvPr/>
        </p:nvGrpSpPr>
        <p:grpSpPr>
          <a:xfrm>
            <a:off x="3644900" y="9067386"/>
            <a:ext cx="7787865" cy="1764901"/>
            <a:chOff x="0" y="0"/>
            <a:chExt cx="7787864" cy="1764900"/>
          </a:xfrm>
        </p:grpSpPr>
        <p:sp>
          <p:nvSpPr>
            <p:cNvPr id="385" name="Rectangle"/>
            <p:cNvSpPr/>
            <p:nvPr/>
          </p:nvSpPr>
          <p:spPr>
            <a:xfrm>
              <a:off x="0" y="0"/>
              <a:ext cx="7787865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6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87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…"/>
          <p:cNvSpPr txBox="1"/>
          <p:nvPr/>
        </p:nvSpPr>
        <p:spPr>
          <a:xfrm>
            <a:off x="5954482" y="9628327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4813300" y="10459851"/>
            <a:ext cx="7780721" cy="1764901"/>
            <a:chOff x="0" y="0"/>
            <a:chExt cx="7780720" cy="1764900"/>
          </a:xfrm>
        </p:grpSpPr>
        <p:sp>
          <p:nvSpPr>
            <p:cNvPr id="390" name="Rectangle"/>
            <p:cNvSpPr/>
            <p:nvPr/>
          </p:nvSpPr>
          <p:spPr>
            <a:xfrm>
              <a:off x="0" y="0"/>
              <a:ext cx="7780721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1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92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7" name="Group"/>
          <p:cNvGrpSpPr/>
          <p:nvPr/>
        </p:nvGrpSpPr>
        <p:grpSpPr>
          <a:xfrm>
            <a:off x="4813300" y="11636511"/>
            <a:ext cx="2933866" cy="989800"/>
            <a:chOff x="0" y="0"/>
            <a:chExt cx="2933865" cy="989799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2933866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5" name="main.go"/>
            <p:cNvSpPr txBox="1"/>
            <p:nvPr/>
          </p:nvSpPr>
          <p:spPr>
            <a:xfrm>
              <a:off x="1028789" y="182162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  <p:pic>
          <p:nvPicPr>
            <p:cNvPr id="396" name="doc (2).png" descr="doc (2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3291" y="240900"/>
              <a:ext cx="508001" cy="50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1" name="Group"/>
          <p:cNvGrpSpPr/>
          <p:nvPr/>
        </p:nvGrpSpPr>
        <p:grpSpPr>
          <a:xfrm>
            <a:off x="1287327" y="4732806"/>
            <a:ext cx="12408270" cy="1760409"/>
            <a:chOff x="0" y="0"/>
            <a:chExt cx="12408269" cy="1760407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12408270" cy="980816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0" dist="0" dir="5400000">
                <a:srgbClr val="000000">
                  <a:alpha val="2979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9" name="$GOPATH &lt; vendorN &lt; vendorN-1 &lt; … &lt; vendor0"/>
            <p:cNvSpPr/>
            <p:nvPr/>
          </p:nvSpPr>
          <p:spPr>
            <a:xfrm>
              <a:off x="1569613" y="4904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$GOPATH &lt; vendorN &lt; </a:t>
              </a:r>
              <a:r>
                <a:t>vendorN-1</a:t>
              </a:r>
              <a:r>
                <a:t> &lt; … &lt; </a:t>
              </a:r>
              <a:r>
                <a:t>vendor0</a:t>
              </a:r>
            </a:p>
          </p:txBody>
        </p:sp>
        <p:pic>
          <p:nvPicPr>
            <p:cNvPr id="400" name="books.png" descr="book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926" y="99097"/>
              <a:ext cx="782620" cy="782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2" name="cubes.png" descr="cub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352724" y="7821476"/>
            <a:ext cx="898474" cy="101601"/>
          </a:xfrm>
          <a:prstGeom prst="rect">
            <a:avLst/>
          </a:prstGeom>
        </p:spPr>
      </p:pic>
      <p:pic>
        <p:nvPicPr>
          <p:cNvPr id="405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38460" y="8175071"/>
            <a:ext cx="694389" cy="101601"/>
          </a:xfrm>
          <a:prstGeom prst="rect">
            <a:avLst/>
          </a:prstGeom>
        </p:spPr>
      </p:pic>
      <p:pic>
        <p:nvPicPr>
          <p:cNvPr id="40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2555233" y="9113738"/>
            <a:ext cx="898474" cy="101601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40969" y="9500851"/>
            <a:ext cx="694389" cy="101601"/>
          </a:xfrm>
          <a:prstGeom prst="rect">
            <a:avLst/>
          </a:prstGeom>
        </p:spPr>
      </p:pic>
      <p:pic>
        <p:nvPicPr>
          <p:cNvPr id="411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3117751" y="11095792"/>
            <a:ext cx="2159256" cy="101601"/>
          </a:xfrm>
          <a:prstGeom prst="rect">
            <a:avLst/>
          </a:prstGeom>
        </p:spPr>
      </p:pic>
      <p:pic>
        <p:nvPicPr>
          <p:cNvPr id="413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3879" y="10889377"/>
            <a:ext cx="694389" cy="101601"/>
          </a:xfrm>
          <a:prstGeom prst="rect">
            <a:avLst/>
          </a:prstGeom>
        </p:spPr>
      </p:pic>
      <p:pic>
        <p:nvPicPr>
          <p:cNvPr id="415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3879" y="12093311"/>
            <a:ext cx="694389" cy="101601"/>
          </a:xfrm>
          <a:prstGeom prst="rect">
            <a:avLst/>
          </a:prstGeom>
        </p:spPr>
      </p:pic>
      <p:sp>
        <p:nvSpPr>
          <p:cNvPr id="417" name="Rectangle"/>
          <p:cNvSpPr/>
          <p:nvPr/>
        </p:nvSpPr>
        <p:spPr>
          <a:xfrm>
            <a:off x="11680932" y="4985580"/>
            <a:ext cx="182599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8" name="Rectangle"/>
          <p:cNvSpPr/>
          <p:nvPr/>
        </p:nvSpPr>
        <p:spPr>
          <a:xfrm>
            <a:off x="7767333" y="4985580"/>
            <a:ext cx="2307763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9" name="Rectangle"/>
          <p:cNvSpPr/>
          <p:nvPr/>
        </p:nvSpPr>
        <p:spPr>
          <a:xfrm>
            <a:off x="5284394" y="4985580"/>
            <a:ext cx="190335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0" name="Rectangle"/>
          <p:cNvSpPr/>
          <p:nvPr/>
        </p:nvSpPr>
        <p:spPr>
          <a:xfrm>
            <a:off x="2878815" y="4985580"/>
            <a:ext cx="182599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1" name="Rectangle"/>
          <p:cNvSpPr/>
          <p:nvPr/>
        </p:nvSpPr>
        <p:spPr>
          <a:xfrm>
            <a:off x="8121538" y="6716965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2" name="Rectangle"/>
          <p:cNvSpPr/>
          <p:nvPr/>
        </p:nvSpPr>
        <p:spPr>
          <a:xfrm>
            <a:off x="9085550" y="8063054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3" name="Rectangle"/>
          <p:cNvSpPr/>
          <p:nvPr/>
        </p:nvSpPr>
        <p:spPr>
          <a:xfrm>
            <a:off x="10292526" y="9361557"/>
            <a:ext cx="936249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4" name="Rectangle"/>
          <p:cNvSpPr/>
          <p:nvPr/>
        </p:nvSpPr>
        <p:spPr>
          <a:xfrm>
            <a:off x="11460313" y="10742517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00"/>
                            </p:stCondLst>
                            <p:childTnLst>
                              <p:par>
                                <p:cTn id="62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3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00"/>
                            </p:stCondLst>
                            <p:childTnLst>
                              <p:par>
                                <p:cTn id="71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0"/>
                            </p:stCondLst>
                            <p:childTnLst>
                              <p:par>
                                <p:cTn id="94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0"/>
                            </p:stCondLst>
                            <p:childTnLst>
                              <p:par>
                                <p:cTn id="98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6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600"/>
                            </p:stCondLst>
                            <p:childTnLst>
                              <p:par>
                                <p:cTn id="106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6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6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800"/>
                            </p:stCondLst>
                            <p:childTnLst>
                              <p:par>
                                <p:cTn id="114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6" dur="6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3"/>
      <p:bldP build="whole" bldLvl="1" animBg="1" rev="0" advAuto="0" spid="388" grpId="11"/>
      <p:bldP build="whole" bldLvl="1" animBg="1" rev="0" advAuto="0" spid="419" grpId="22"/>
      <p:bldP build="whole" bldLvl="1" animBg="1" rev="0" advAuto="0" spid="407" grpId="9"/>
      <p:bldP build="whole" bldLvl="1" animBg="1" rev="0" advAuto="0" spid="393" grpId="15"/>
      <p:bldP build="whole" bldLvl="1" animBg="1" rev="0" advAuto="0" spid="374" grpId="1"/>
      <p:bldP build="whole" bldLvl="1" animBg="1" rev="0" advAuto="0" spid="418" grpId="21"/>
      <p:bldP build="whole" bldLvl="1" animBg="1" rev="0" advAuto="0" spid="371" grpId="2"/>
      <p:bldP build="whole" bldLvl="1" animBg="1" rev="0" advAuto="0" spid="384" grpId="8"/>
      <p:bldP build="whole" bldLvl="1" animBg="1" rev="0" advAuto="0" spid="401" grpId="19"/>
      <p:bldP build="whole" bldLvl="1" animBg="1" rev="0" advAuto="0" spid="413" grpId="14"/>
      <p:bldP build="whole" bldLvl="1" animBg="1" rev="0" advAuto="0" spid="422" grpId="26"/>
      <p:bldP build="whole" bldLvl="1" animBg="1" rev="0" advAuto="0" spid="405" grpId="6"/>
      <p:bldP build="whole" bldLvl="1" animBg="1" rev="0" advAuto="0" spid="424" grpId="24"/>
      <p:bldP build="whole" bldLvl="1" animBg="1" rev="0" advAuto="0" spid="415" grpId="16"/>
      <p:bldP build="whole" bldLvl="1" animBg="1" rev="0" advAuto="0" spid="403" grpId="5"/>
      <p:bldP build="whole" bldLvl="1" animBg="1" rev="0" advAuto="0" spid="421" grpId="27"/>
      <p:bldP build="whole" bldLvl="1" animBg="1" rev="0" advAuto="0" spid="417" grpId="20"/>
      <p:bldP build="whole" bldLvl="1" animBg="1" rev="0" advAuto="0" spid="423" grpId="25"/>
      <p:bldP build="whole" bldLvl="1" animBg="1" rev="0" advAuto="0" spid="383" grpId="7"/>
      <p:bldP build="whole" bldLvl="1" animBg="1" rev="0" advAuto="0" spid="375" grpId="4"/>
      <p:bldP build="whole" bldLvl="1" animBg="1" rev="0" advAuto="0" spid="411" grpId="13"/>
      <p:bldP build="whole" bldLvl="1" animBg="1" rev="0" advAuto="0" spid="420" grpId="23"/>
      <p:bldP build="whole" bldLvl="1" animBg="1" rev="0" advAuto="0" spid="397" grpId="17"/>
      <p:bldP build="whole" bldLvl="1" animBg="1" rev="0" advAuto="0" spid="409" grpId="10"/>
      <p:bldP build="whole" bldLvl="1" animBg="1" rev="0" advAuto="0" spid="389" grpId="1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6"/>
          <p:cNvSpPr txBox="1"/>
          <p:nvPr>
            <p:ph type="title"/>
          </p:nvPr>
        </p:nvSpPr>
        <p:spPr>
          <a:xfrm>
            <a:off x="6977515" y="1119893"/>
            <a:ext cx="10428970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Nested vendor directories?</a:t>
            </a:r>
          </a:p>
        </p:txBody>
      </p:sp>
      <p:pic>
        <p:nvPicPr>
          <p:cNvPr id="427" name="no-entry.png" descr="no-e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4533900"/>
            <a:ext cx="6502400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6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shadowing</a:t>
            </a:r>
          </a:p>
        </p:txBody>
      </p:sp>
      <p:pic>
        <p:nvPicPr>
          <p:cNvPr id="43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4" name="Group"/>
          <p:cNvGrpSpPr/>
          <p:nvPr/>
        </p:nvGrpSpPr>
        <p:grpSpPr>
          <a:xfrm>
            <a:off x="12530781" y="3696896"/>
            <a:ext cx="11746021" cy="4276055"/>
            <a:chOff x="0" y="0"/>
            <a:chExt cx="11746019" cy="4276053"/>
          </a:xfrm>
        </p:grpSpPr>
        <p:sp>
          <p:nvSpPr>
            <p:cNvPr id="432" name="Rectangle"/>
            <p:cNvSpPr/>
            <p:nvPr/>
          </p:nvSpPr>
          <p:spPr>
            <a:xfrm>
              <a:off x="0" y="0"/>
              <a:ext cx="11746020" cy="427605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3" name="package main…"/>
            <p:cNvSpPr/>
            <p:nvPr/>
          </p:nvSpPr>
          <p:spPr>
            <a:xfrm>
              <a:off x="155169" y="21380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  <a:p>
              <a:pPr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</a:p>
            <a:p>
              <a:pPr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(</a:t>
              </a:r>
            </a:p>
            <a:p>
              <a:pPr lvl="1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"github.com/gophertuts/go-basics/vendor-directory/pkg1"</a:t>
              </a:r>
            </a:p>
            <a:p>
              <a:pPr lvl="1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"github.com/gophertuts/go-basics/vendor-directory/pkg2"</a:t>
              </a:r>
              <a:endParaRPr>
                <a:solidFill>
                  <a:srgbClr val="FFEB3B"/>
                </a:solidFill>
              </a:endParaRPr>
            </a:p>
            <a:p>
              <a:pPr lvl="1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"github.com/gophertuts/go-basics/vendor-directory/pkg3"</a:t>
              </a:r>
              <a:endParaRPr>
                <a:solidFill>
                  <a:srgbClr val="FFEB3B"/>
                </a:solidFill>
              </a:endParaRPr>
            </a:p>
            <a:p>
              <a:pPr>
                <a:spcBef>
                  <a:spcPts val="0"/>
                </a:spcBef>
                <a:defRPr sz="2400">
                  <a:solidFill>
                    <a:srgbClr val="FFEB3B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1672430" y="9619401"/>
            <a:ext cx="10923798" cy="1764901"/>
            <a:chOff x="0" y="0"/>
            <a:chExt cx="10923796" cy="1764899"/>
          </a:xfrm>
        </p:grpSpPr>
        <p:sp>
          <p:nvSpPr>
            <p:cNvPr id="435" name="Rectangle"/>
            <p:cNvSpPr/>
            <p:nvPr/>
          </p:nvSpPr>
          <p:spPr>
            <a:xfrm>
              <a:off x="0" y="0"/>
              <a:ext cx="10923797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6" name="vendor/github.com/gophertuts/go-basics/vendor-directory"/>
            <p:cNvSpPr/>
            <p:nvPr/>
          </p:nvSpPr>
          <p:spPr>
            <a:xfrm>
              <a:off x="900061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/github.com/gophertuts/go-basics/vendor-directory</a:t>
              </a:r>
            </a:p>
          </p:txBody>
        </p:sp>
        <p:pic>
          <p:nvPicPr>
            <p:cNvPr id="437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62842" y="228606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2" name="Group"/>
          <p:cNvGrpSpPr/>
          <p:nvPr/>
        </p:nvGrpSpPr>
        <p:grpSpPr>
          <a:xfrm>
            <a:off x="475250" y="3722276"/>
            <a:ext cx="11897387" cy="1778231"/>
            <a:chOff x="0" y="0"/>
            <a:chExt cx="11897386" cy="1778229"/>
          </a:xfrm>
        </p:grpSpPr>
        <p:sp>
          <p:nvSpPr>
            <p:cNvPr id="439" name="Rectangle"/>
            <p:cNvSpPr/>
            <p:nvPr/>
          </p:nvSpPr>
          <p:spPr>
            <a:xfrm>
              <a:off x="0" y="0"/>
              <a:ext cx="11897387" cy="1016461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0" name="$GOPATH/src/github.com/gophertuts/go-basics/vendor-directory"/>
            <p:cNvSpPr/>
            <p:nvPr/>
          </p:nvSpPr>
          <p:spPr>
            <a:xfrm>
              <a:off x="879114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/src/github.com/gophertuts/go-basics/vendor-directory</a:t>
              </a:r>
            </a:p>
          </p:txBody>
        </p:sp>
        <p:pic>
          <p:nvPicPr>
            <p:cNvPr id="441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8683" y="25561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1646604" y="7483033"/>
            <a:ext cx="5221607" cy="101601"/>
          </a:xfrm>
          <a:prstGeom prst="rect">
            <a:avLst/>
          </a:prstGeom>
        </p:spPr>
      </p:pic>
      <p:pic>
        <p:nvPicPr>
          <p:cNvPr id="44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699" y="5367129"/>
            <a:ext cx="694389" cy="101601"/>
          </a:xfrm>
          <a:prstGeom prst="rect">
            <a:avLst/>
          </a:prstGeom>
        </p:spPr>
      </p:pic>
      <p:pic>
        <p:nvPicPr>
          <p:cNvPr id="44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700" y="6541223"/>
            <a:ext cx="694389" cy="101601"/>
          </a:xfrm>
          <a:prstGeom prst="rect">
            <a:avLst/>
          </a:prstGeom>
        </p:spPr>
      </p:pic>
      <p:pic>
        <p:nvPicPr>
          <p:cNvPr id="44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700" y="7715315"/>
            <a:ext cx="694389" cy="101601"/>
          </a:xfrm>
          <a:prstGeom prst="rect">
            <a:avLst/>
          </a:prstGeom>
        </p:spPr>
      </p:pic>
      <p:pic>
        <p:nvPicPr>
          <p:cNvPr id="45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700" y="8959915"/>
            <a:ext cx="694389" cy="101601"/>
          </a:xfrm>
          <a:prstGeom prst="rect">
            <a:avLst/>
          </a:prstGeom>
        </p:spPr>
      </p:pic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836384" y="11077009"/>
            <a:ext cx="668632" cy="101601"/>
          </a:xfrm>
          <a:prstGeom prst="rect">
            <a:avLst/>
          </a:prstGeom>
        </p:spPr>
      </p:pic>
      <p:pic>
        <p:nvPicPr>
          <p:cNvPr id="45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7200" y="11320802"/>
            <a:ext cx="694389" cy="101601"/>
          </a:xfrm>
          <a:prstGeom prst="rect">
            <a:avLst/>
          </a:prstGeom>
        </p:spPr>
      </p:pic>
      <p:pic>
        <p:nvPicPr>
          <p:cNvPr id="45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699" y="10001315"/>
            <a:ext cx="694389" cy="101601"/>
          </a:xfrm>
          <a:prstGeom prst="rect">
            <a:avLst/>
          </a:prstGeom>
        </p:spPr>
      </p:pic>
      <p:sp>
        <p:nvSpPr>
          <p:cNvPr id="459" name="Rectangle"/>
          <p:cNvSpPr/>
          <p:nvPr/>
        </p:nvSpPr>
        <p:spPr>
          <a:xfrm>
            <a:off x="13408837" y="6458058"/>
            <a:ext cx="10588324" cy="485899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463" name="Group"/>
          <p:cNvGrpSpPr/>
          <p:nvPr/>
        </p:nvGrpSpPr>
        <p:grpSpPr>
          <a:xfrm>
            <a:off x="1685131" y="4923029"/>
            <a:ext cx="4077749" cy="1764901"/>
            <a:chOff x="0" y="0"/>
            <a:chExt cx="4077747" cy="1764900"/>
          </a:xfrm>
        </p:grpSpPr>
        <p:sp>
          <p:nvSpPr>
            <p:cNvPr id="460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61" name="pkg1/pkg1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pkg1/pkg1.go</a:t>
              </a:r>
            </a:p>
          </p:txBody>
        </p:sp>
        <p:pic>
          <p:nvPicPr>
            <p:cNvPr id="462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7" name="Group"/>
          <p:cNvGrpSpPr/>
          <p:nvPr/>
        </p:nvGrpSpPr>
        <p:grpSpPr>
          <a:xfrm>
            <a:off x="1685131" y="6097123"/>
            <a:ext cx="4077749" cy="1764901"/>
            <a:chOff x="0" y="0"/>
            <a:chExt cx="4077747" cy="1764900"/>
          </a:xfrm>
        </p:grpSpPr>
        <p:sp>
          <p:nvSpPr>
            <p:cNvPr id="464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65" name="pkg2/pkg2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pkg2/pkg2.go</a:t>
              </a:r>
            </a:p>
          </p:txBody>
        </p:sp>
        <p:pic>
          <p:nvPicPr>
            <p:cNvPr id="466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1" name="Group"/>
          <p:cNvGrpSpPr/>
          <p:nvPr/>
        </p:nvGrpSpPr>
        <p:grpSpPr>
          <a:xfrm>
            <a:off x="1685131" y="7271215"/>
            <a:ext cx="4077749" cy="1764901"/>
            <a:chOff x="0" y="0"/>
            <a:chExt cx="4077747" cy="17649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69" name="pkg3/pkg3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pkg3/pkg3.go</a:t>
              </a:r>
            </a:p>
          </p:txBody>
        </p:sp>
        <p:pic>
          <p:nvPicPr>
            <p:cNvPr id="470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4" name="Group"/>
          <p:cNvGrpSpPr/>
          <p:nvPr/>
        </p:nvGrpSpPr>
        <p:grpSpPr>
          <a:xfrm>
            <a:off x="1685131" y="8445308"/>
            <a:ext cx="2247321" cy="1764901"/>
            <a:chOff x="0" y="0"/>
            <a:chExt cx="2247320" cy="1764900"/>
          </a:xfrm>
        </p:grpSpPr>
        <p:sp>
          <p:nvSpPr>
            <p:cNvPr id="472" name="Rectangle"/>
            <p:cNvSpPr/>
            <p:nvPr/>
          </p:nvSpPr>
          <p:spPr>
            <a:xfrm>
              <a:off x="0" y="0"/>
              <a:ext cx="2247321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73" name="main.go"/>
            <p:cNvSpPr/>
            <p:nvPr/>
          </p:nvSpPr>
          <p:spPr>
            <a:xfrm>
              <a:off x="277443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478" name="Group"/>
          <p:cNvGrpSpPr/>
          <p:nvPr/>
        </p:nvGrpSpPr>
        <p:grpSpPr>
          <a:xfrm>
            <a:off x="2965201" y="10876701"/>
            <a:ext cx="4077749" cy="1764902"/>
            <a:chOff x="0" y="0"/>
            <a:chExt cx="4077747" cy="1764900"/>
          </a:xfrm>
        </p:grpSpPr>
        <p:sp>
          <p:nvSpPr>
            <p:cNvPr id="475" name="Rectangle"/>
            <p:cNvSpPr/>
            <p:nvPr/>
          </p:nvSpPr>
          <p:spPr>
            <a:xfrm>
              <a:off x="0" y="0"/>
              <a:ext cx="4077748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76" name="pkg3/pkg3.go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pkg3/pkg3.go</a:t>
              </a:r>
            </a:p>
          </p:txBody>
        </p:sp>
        <p:pic>
          <p:nvPicPr>
            <p:cNvPr id="477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 is disabled for vendor</a:t>
            </a:r>
          </a:p>
        </p:txBody>
      </p:sp>
      <p:sp>
        <p:nvSpPr>
          <p:cNvPr id="481" name="Title 6"/>
          <p:cNvSpPr txBox="1"/>
          <p:nvPr/>
        </p:nvSpPr>
        <p:spPr>
          <a:xfrm>
            <a:off x="3902985" y="1119893"/>
            <a:ext cx="16578030" cy="128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8000">
                <a:solidFill>
                  <a:srgbClr val="66C2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import path checking is disabled for vendor</a:t>
            </a:r>
          </a:p>
        </p:txBody>
      </p:sp>
      <p:pic>
        <p:nvPicPr>
          <p:cNvPr id="4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no-entry.png" descr="no-e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0800" y="4533900"/>
            <a:ext cx="65024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6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