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3"/>
  </p:notesMasterIdLst>
  <p:handoutMasterIdLst>
    <p:handoutMasterId r:id="rId74"/>
  </p:handoutMasterIdLst>
  <p:sldIdLst>
    <p:sldId id="319" r:id="rId2"/>
    <p:sldId id="317" r:id="rId3"/>
    <p:sldId id="31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20" r:id="rId65"/>
    <p:sldId id="321" r:id="rId66"/>
    <p:sldId id="323" r:id="rId67"/>
    <p:sldId id="322" r:id="rId68"/>
    <p:sldId id="324" r:id="rId69"/>
    <p:sldId id="325" r:id="rId70"/>
    <p:sldId id="326" r:id="rId71"/>
    <p:sldId id="327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18F70-9D37-4093-918C-6D9B6C5A3047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CD215-F488-45EF-8EA3-C7C92874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53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2980E-9934-4B13-A018-2E3CAAE230C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6220E-7205-49A5-9166-2FC67CD72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220E-7205-49A5-9166-2FC67CD7269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22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ADC-16EE-4D98-8029-3A1831D5EE24}" type="datetime1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9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84B7-5405-47F7-923B-91142DB820EF}" type="datetime1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25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52F7-5EE7-40B3-9F27-8D2299C0EA2D}" type="datetime1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42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BB9B-50F3-4952-BB89-EF688E2A3994}" type="datetime1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06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E208-3697-4F42-AAA9-343B93609385}" type="datetime1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558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4658-72B0-44E6-B676-48B98B400442}" type="datetime1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41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93D-81AA-4583-8E43-41015A041BE0}" type="datetime1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123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CE1-729F-4071-AC70-3473D28BF072}" type="datetime1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08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2D66-173D-45D0-B49B-9802FD25210B}" type="datetime1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68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6223-E232-4E58-8EAA-A4F27F7F9EC8}" type="datetime1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88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180C-582B-462C-AA23-74B450DBE157}" type="datetime1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04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A7CE-8C86-4433-A7EB-7906A48CDB5A}" type="datetime1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5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F5CA-C5A1-45D1-B0FB-2E36D9881480}" type="datetime1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9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872B-48BC-4B26-B5AB-691A3FB17811}" type="datetime1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5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57B7-078E-4301-887B-8D16179974FB}" type="datetime1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6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E09-84FB-49A6-8DE2-D2AA3D83BDF8}" type="datetime1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69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BFC7-6B21-44E1-A25C-D9E026BCFADF}" type="datetime1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38D2D0-9DCA-4F8F-8C45-A1B94A92E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98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</a:t>
            </a:r>
            <a:r>
              <a:rPr lang="en-US" dirty="0" smtClean="0"/>
              <a:t>:  ENTITY-RELATIONSHIP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1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3660" y="275437"/>
            <a:ext cx="8911687" cy="1280890"/>
          </a:xfrm>
        </p:spPr>
        <p:txBody>
          <a:bodyPr/>
          <a:lstStyle/>
          <a:p>
            <a:r>
              <a:rPr lang="en-US" dirty="0"/>
              <a:t>Relationship Set </a:t>
            </a:r>
            <a:r>
              <a:rPr lang="en-US" i="1" dirty="0"/>
              <a:t>borrower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0FDD-FE41-4AAE-9F98-9277E1AA2727}" type="slidenum">
              <a:rPr lang="en-US"/>
              <a:pPr/>
              <a:t>10</a:t>
            </a:fld>
            <a:endParaRPr lang="en-US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7619" r="1428" b="8809"/>
          <a:stretch>
            <a:fillRect/>
          </a:stretch>
        </p:blipFill>
        <p:spPr bwMode="auto">
          <a:xfrm>
            <a:off x="2388754" y="1556327"/>
            <a:ext cx="6921500" cy="4457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405192"/>
            <a:ext cx="10515600" cy="38259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Sets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319194" y="1109416"/>
            <a:ext cx="7848600" cy="1171575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i="1" dirty="0"/>
              <a:t>attribute</a:t>
            </a:r>
            <a:r>
              <a:rPr lang="en-US" dirty="0"/>
              <a:t> can also be property of a relationship set.</a:t>
            </a:r>
          </a:p>
          <a:p>
            <a:pPr>
              <a:lnSpc>
                <a:spcPct val="90000"/>
              </a:lnSpc>
            </a:pPr>
            <a:r>
              <a:rPr lang="en-US" dirty="0"/>
              <a:t>For instance, the </a:t>
            </a:r>
            <a:r>
              <a:rPr lang="en-US" i="1" dirty="0"/>
              <a:t>depositor </a:t>
            </a:r>
            <a:r>
              <a:rPr lang="en-US" dirty="0"/>
              <a:t>relationship set between entity sets </a:t>
            </a:r>
            <a:r>
              <a:rPr lang="en-US" i="1" dirty="0"/>
              <a:t>customer </a:t>
            </a:r>
            <a:r>
              <a:rPr lang="en-US" dirty="0"/>
              <a:t>and </a:t>
            </a:r>
            <a:r>
              <a:rPr lang="en-US" i="1" dirty="0"/>
              <a:t>account </a:t>
            </a:r>
            <a:r>
              <a:rPr lang="en-US" dirty="0"/>
              <a:t>may have the attribute </a:t>
            </a:r>
            <a:r>
              <a:rPr lang="en-US" i="1" dirty="0"/>
              <a:t>access-date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E10F-B558-482F-B0E2-DE1F7A5CAFE7}" type="slidenum">
              <a:rPr lang="en-US"/>
              <a:pPr/>
              <a:t>11</a:t>
            </a:fld>
            <a:endParaRPr lang="en-US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t="7312" r="3548" b="7742"/>
          <a:stretch>
            <a:fillRect/>
          </a:stretch>
        </p:blipFill>
        <p:spPr bwMode="auto">
          <a:xfrm>
            <a:off x="2469572" y="2421082"/>
            <a:ext cx="6819900" cy="4182919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3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2436" y="285987"/>
            <a:ext cx="10515600" cy="684357"/>
          </a:xfrm>
        </p:spPr>
        <p:txBody>
          <a:bodyPr>
            <a:normAutofit/>
          </a:bodyPr>
          <a:lstStyle/>
          <a:p>
            <a:r>
              <a:rPr lang="en-US" dirty="0"/>
              <a:t>Degree of a Relationship Set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324100" y="1231900"/>
            <a:ext cx="7975600" cy="4108450"/>
          </a:xfrm>
        </p:spPr>
        <p:txBody>
          <a:bodyPr>
            <a:normAutofit/>
          </a:bodyPr>
          <a:lstStyle/>
          <a:p>
            <a:r>
              <a:rPr lang="en-US"/>
              <a:t>Refers to number of entity sets that participate in a relationship set.</a:t>
            </a:r>
          </a:p>
          <a:p>
            <a:r>
              <a:rPr lang="en-US"/>
              <a:t>Relationship sets that involve two entity sets are </a:t>
            </a:r>
            <a:r>
              <a:rPr lang="en-US" i="1">
                <a:solidFill>
                  <a:schemeClr val="tx2"/>
                </a:solidFill>
              </a:rPr>
              <a:t>binary</a:t>
            </a:r>
            <a:r>
              <a:rPr lang="en-US"/>
              <a:t> (or degree two).  Generally, most relationship sets in a database system are binary.</a:t>
            </a:r>
          </a:p>
          <a:p>
            <a:r>
              <a:rPr lang="en-US"/>
              <a:t>Relationship sets may involve more than two entity sets. </a:t>
            </a:r>
          </a:p>
          <a:p>
            <a:pPr lvl="1"/>
            <a:r>
              <a:rPr lang="en-US"/>
              <a:t>E.g.  Suppose employees of a bank may have jobs (responsibilities) at multiple branches, with different jobs at different branches.  Then there is a ternary relationship set between entity sets </a:t>
            </a:r>
            <a:r>
              <a:rPr lang="en-US" i="1"/>
              <a:t>employee,  job and branch</a:t>
            </a:r>
          </a:p>
          <a:p>
            <a:r>
              <a:rPr lang="en-US"/>
              <a:t>Relationships between more than two entity sets are rare.  Most relationships are binary. (More on this later.)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D693-8303-489F-9680-A966D03D4F02}" type="slidenum">
              <a:rPr lang="en-US"/>
              <a:pPr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4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5954" y="207334"/>
            <a:ext cx="10515600" cy="580448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Cardinalities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357438" y="1031875"/>
            <a:ext cx="7505700" cy="4114800"/>
          </a:xfrm>
        </p:spPr>
        <p:txBody>
          <a:bodyPr>
            <a:normAutofit/>
          </a:bodyPr>
          <a:lstStyle/>
          <a:p>
            <a:r>
              <a:rPr lang="en-US"/>
              <a:t>Express the number of entities to which another entity can be associated via a relationship set.</a:t>
            </a:r>
          </a:p>
          <a:p>
            <a:r>
              <a:rPr lang="en-US"/>
              <a:t>Most useful in describing binary relationship sets.</a:t>
            </a:r>
          </a:p>
          <a:p>
            <a:r>
              <a:rPr lang="en-US"/>
              <a:t>For a binary relationship set the mapping cardinality must be one of the following types:</a:t>
            </a:r>
          </a:p>
          <a:p>
            <a:pPr lvl="1"/>
            <a:r>
              <a:rPr lang="en-US"/>
              <a:t>One to one</a:t>
            </a:r>
          </a:p>
          <a:p>
            <a:pPr lvl="1"/>
            <a:r>
              <a:rPr lang="en-US"/>
              <a:t>One to many</a:t>
            </a:r>
          </a:p>
          <a:p>
            <a:pPr lvl="1"/>
            <a:r>
              <a:rPr lang="en-US"/>
              <a:t>Many to one</a:t>
            </a:r>
          </a:p>
          <a:p>
            <a:pPr lvl="1"/>
            <a:r>
              <a:rPr lang="en-US"/>
              <a:t>Many to many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87DC-4E4D-4EA3-939A-694233DA8ECE}" type="slidenum">
              <a:rPr lang="en-US"/>
              <a:pPr/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3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8244" y="365125"/>
            <a:ext cx="9805555" cy="455757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Cardinalities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C658-9AA5-4FFD-9C1F-F8D286712EE3}" type="slidenum">
              <a:rPr lang="en-US"/>
              <a:pPr/>
              <a:t>14</a:t>
            </a:fld>
            <a:endParaRPr lang="en-US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10025" r="1834" b="10269"/>
          <a:stretch>
            <a:fillRect/>
          </a:stretch>
        </p:blipFill>
        <p:spPr bwMode="auto">
          <a:xfrm>
            <a:off x="2679700" y="1189182"/>
            <a:ext cx="6756400" cy="398765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419475" y="5283201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One to one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192963" y="5283200"/>
            <a:ext cx="1393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One to many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549525" y="5651501"/>
            <a:ext cx="58374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Note: Some elements in A and B may not be mapped to any </a:t>
            </a:r>
          </a:p>
          <a:p>
            <a:pPr algn="l"/>
            <a:r>
              <a:rPr lang="en-US"/>
              <a:t>elements in the other set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6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027" y="419101"/>
            <a:ext cx="9888682" cy="497320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Cardinalities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0E34-41BC-4325-9B1D-0975C710260B}" type="slidenum">
              <a:rPr lang="en-US"/>
              <a:pPr/>
              <a:t>15</a:t>
            </a:fld>
            <a:endParaRPr lang="en-US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165" r="1236" b="8791"/>
          <a:stretch>
            <a:fillRect/>
          </a:stretch>
        </p:blipFill>
        <p:spPr bwMode="auto">
          <a:xfrm>
            <a:off x="2781301" y="1236518"/>
            <a:ext cx="6494463" cy="394190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516314" y="5321300"/>
            <a:ext cx="13755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Many to one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7113589" y="5321300"/>
            <a:ext cx="15331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Many to many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701925" y="5727701"/>
            <a:ext cx="58374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Note: Some elements in A and B may not be mapped to any </a:t>
            </a:r>
          </a:p>
          <a:p>
            <a:pPr algn="l"/>
            <a:r>
              <a:rPr lang="en-US" dirty="0"/>
              <a:t>elements in the other set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9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2436" y="365125"/>
            <a:ext cx="10515600" cy="412751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</a:t>
            </a:r>
            <a:r>
              <a:rPr lang="en-US" sz="2600" dirty="0"/>
              <a:t> Cardinalities affect ER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42E6-F8F3-4F37-B93D-47162CFC12B1}" type="slidenum">
              <a:rPr lang="en-US"/>
              <a:pPr/>
              <a:t>16</a:t>
            </a:fld>
            <a:endParaRPr lang="en-US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11800" r="3009" b="12743"/>
          <a:stretch>
            <a:fillRect/>
          </a:stretch>
        </p:blipFill>
        <p:spPr bwMode="auto">
          <a:xfrm>
            <a:off x="2349501" y="2618509"/>
            <a:ext cx="7273925" cy="398549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2263775" y="970344"/>
            <a:ext cx="800100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dirty="0">
                <a:latin typeface="Helvetica" panose="020B0604020202020204" pitchFamily="34" charset="0"/>
              </a:rPr>
              <a:t>Can make </a:t>
            </a:r>
            <a:r>
              <a:rPr kumimoji="1" lang="en-US" sz="2000" i="1" dirty="0">
                <a:latin typeface="Helvetica" panose="020B0604020202020204" pitchFamily="34" charset="0"/>
              </a:rPr>
              <a:t>access-date </a:t>
            </a:r>
            <a:r>
              <a:rPr kumimoji="1" lang="en-US" sz="2000" dirty="0">
                <a:latin typeface="Helvetica" panose="020B0604020202020204" pitchFamily="34" charset="0"/>
              </a:rPr>
              <a:t>an attribute of account, instead of a relationship attribute, if each account can have only one customer 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dirty="0">
                <a:latin typeface="Helvetica" panose="020B0604020202020204" pitchFamily="34" charset="0"/>
              </a:rPr>
              <a:t>I.e., the relationship from account to customer is many to one, or equivalently, customer to account is one to many</a:t>
            </a:r>
            <a:endParaRPr kumimoji="1" lang="en-US" sz="2000" i="1" dirty="0">
              <a:latin typeface="Helvetica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5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745" y="350353"/>
            <a:ext cx="82677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E-R Diagrams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9C3-CD4E-482F-8882-58E10053DEBB}" type="slidenum">
              <a:rPr lang="en-US"/>
              <a:pPr/>
              <a:t>17</a:t>
            </a:fld>
            <a:endParaRPr lang="en-US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2349500" y="1079500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1997076" y="3622676"/>
            <a:ext cx="85058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>
                <a:latin typeface="Helvetica" panose="020B0604020202020204" pitchFamily="34" charset="0"/>
              </a:rPr>
              <a:t>Rectangles</a:t>
            </a:r>
            <a:r>
              <a:rPr kumimoji="1" lang="en-US" sz="2000">
                <a:latin typeface="Helvetica" panose="020B0604020202020204" pitchFamily="34" charset="0"/>
              </a:rPr>
              <a:t> represent entity sets.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>
                <a:latin typeface="Helvetica" panose="020B0604020202020204" pitchFamily="34" charset="0"/>
              </a:rPr>
              <a:t>Diamonds</a:t>
            </a:r>
            <a:r>
              <a:rPr kumimoji="1" lang="en-US" sz="2000">
                <a:latin typeface="Helvetica" panose="020B0604020202020204" pitchFamily="34" charset="0"/>
              </a:rPr>
              <a:t> represent relationship sets.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>
                <a:latin typeface="Helvetica" panose="020B0604020202020204" pitchFamily="34" charset="0"/>
              </a:rPr>
              <a:t>Lines</a:t>
            </a:r>
            <a:r>
              <a:rPr kumimoji="1" lang="en-US" sz="2000">
                <a:latin typeface="Helvetica" panose="020B0604020202020204" pitchFamily="34" charset="0"/>
              </a:rPr>
              <a:t> link attributes to entity sets and entity sets to relationship sets.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>
                <a:latin typeface="Helvetica" panose="020B0604020202020204" pitchFamily="34" charset="0"/>
              </a:rPr>
              <a:t>Ellipses</a:t>
            </a:r>
            <a:r>
              <a:rPr kumimoji="1" lang="en-US" sz="2000">
                <a:latin typeface="Helvetica" panose="020B0604020202020204" pitchFamily="34" charset="0"/>
              </a:rPr>
              <a:t> represent attributes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>
                <a:latin typeface="Helvetica" panose="020B0604020202020204" pitchFamily="34" charset="0"/>
              </a:rPr>
              <a:t>Double ellipses</a:t>
            </a:r>
            <a:r>
              <a:rPr kumimoji="1" lang="en-US" sz="2000">
                <a:latin typeface="Helvetica" panose="020B0604020202020204" pitchFamily="34" charset="0"/>
              </a:rPr>
              <a:t> represent multivalued attributes.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>
                <a:latin typeface="Helvetica" panose="020B0604020202020204" pitchFamily="34" charset="0"/>
              </a:rPr>
              <a:t>Dashed ellipses</a:t>
            </a:r>
            <a:r>
              <a:rPr kumimoji="1" lang="en-US" sz="2000">
                <a:latin typeface="Helvetica" panose="020B0604020202020204" pitchFamily="34" charset="0"/>
              </a:rPr>
              <a:t> denote derived attributes.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>
                <a:latin typeface="Helvetica" panose="020B0604020202020204" pitchFamily="34" charset="0"/>
              </a:rPr>
              <a:t>Underline</a:t>
            </a:r>
            <a:r>
              <a:rPr kumimoji="1" lang="en-US" sz="2000">
                <a:latin typeface="Helvetica" panose="020B0604020202020204" pitchFamily="34" charset="0"/>
              </a:rPr>
              <a:t> indicates primary key attributes (will study later)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1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090" y="410678"/>
            <a:ext cx="10771909" cy="559666"/>
          </a:xfrm>
        </p:spPr>
        <p:txBody>
          <a:bodyPr>
            <a:noAutofit/>
          </a:bodyPr>
          <a:lstStyle/>
          <a:p>
            <a:r>
              <a:rPr lang="en-US" sz="3200" dirty="0"/>
              <a:t>E-R Diagram With Composite, Multivalued, and Derived Attributes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CE3B-C464-46CC-AB19-715DE4F91C3F}" type="slidenum">
              <a:rPr lang="en-US"/>
              <a:pPr/>
              <a:t>18</a:t>
            </a:fld>
            <a:endParaRPr lang="en-US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4647" r="1704" b="16919"/>
          <a:stretch>
            <a:fillRect/>
          </a:stretch>
        </p:blipFill>
        <p:spPr bwMode="auto">
          <a:xfrm>
            <a:off x="2540001" y="1801091"/>
            <a:ext cx="7612063" cy="4013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3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1816" y="5352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Relationship Sets with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6ED5-B5BE-4C3B-878C-70F9E971902D}" type="slidenum">
              <a:rPr lang="en-US"/>
              <a:pPr/>
              <a:t>19</a:t>
            </a:fld>
            <a:endParaRPr lang="en-US"/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28851" r="1651" b="28606"/>
          <a:stretch>
            <a:fillRect/>
          </a:stretch>
        </p:blipFill>
        <p:spPr bwMode="auto">
          <a:xfrm>
            <a:off x="1819276" y="1816100"/>
            <a:ext cx="8632825" cy="28321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5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Learning Rationale (CLR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Conceive the database design process through ER Model and Relational </a:t>
            </a:r>
            <a:r>
              <a:rPr lang="en-US" dirty="0" smtClean="0"/>
              <a:t>Model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@ V.V.R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8244" y="365125"/>
            <a:ext cx="9805555" cy="579439"/>
          </a:xfrm>
        </p:spPr>
        <p:txBody>
          <a:bodyPr>
            <a:normAutofit fontScale="90000"/>
          </a:bodyPr>
          <a:lstStyle/>
          <a:p>
            <a:r>
              <a:rPr lang="en-US" dirty="0"/>
              <a:t>Roles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495550" y="944564"/>
            <a:ext cx="7689850" cy="2382837"/>
          </a:xfrm>
        </p:spPr>
        <p:txBody>
          <a:bodyPr>
            <a:normAutofit fontScale="92500"/>
          </a:bodyPr>
          <a:lstStyle/>
          <a:p>
            <a:r>
              <a:rPr kumimoji="0" lang="en-US"/>
              <a:t>Entity sets of a relationship need not be distinct</a:t>
            </a:r>
            <a:endParaRPr lang="en-US" sz="1800"/>
          </a:p>
          <a:p>
            <a:r>
              <a:rPr lang="en-US" sz="1800"/>
              <a:t>The labels “manager” and “worker” are called </a:t>
            </a:r>
            <a:r>
              <a:rPr lang="en-US" sz="1800">
                <a:solidFill>
                  <a:schemeClr val="tx2"/>
                </a:solidFill>
              </a:rPr>
              <a:t>roles</a:t>
            </a:r>
            <a:r>
              <a:rPr lang="en-US" sz="1800"/>
              <a:t>; they specify how employee entities interact via the works-for relationship set.</a:t>
            </a:r>
          </a:p>
          <a:p>
            <a:r>
              <a:rPr lang="en-US" sz="1800"/>
              <a:t>Roles are indicated in E-R diagrams by labeling the lines that connect diamonds to rectangles.</a:t>
            </a:r>
          </a:p>
          <a:p>
            <a:r>
              <a:rPr lang="en-US" sz="1800"/>
              <a:t>Role labels are optional, and are used to clarify semantics of the relationship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CF1B-0210-411F-AED8-C149B6BC6746}" type="slidenum">
              <a:rPr lang="en-US"/>
              <a:pPr/>
              <a:t>20</a:t>
            </a:fld>
            <a:endParaRPr lang="en-US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22791" r="2357" b="23051"/>
          <a:stretch>
            <a:fillRect/>
          </a:stretch>
        </p:blipFill>
        <p:spPr bwMode="auto">
          <a:xfrm>
            <a:off x="2501900" y="3481389"/>
            <a:ext cx="6738938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7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3609" y="365125"/>
            <a:ext cx="10515600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Cardinality Constraints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2095500" y="936625"/>
            <a:ext cx="7848600" cy="2730500"/>
          </a:xfrm>
        </p:spPr>
        <p:txBody>
          <a:bodyPr>
            <a:normAutofit/>
          </a:bodyPr>
          <a:lstStyle/>
          <a:p>
            <a:r>
              <a:rPr lang="en-US"/>
              <a:t>We express cardinality constraints by drawing either a directed line (</a:t>
            </a:r>
            <a:r>
              <a:rPr lang="en-US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r>
              <a:rPr lang="en-US"/>
              <a:t>E.g.: One-to-one relationship:</a:t>
            </a:r>
          </a:p>
          <a:p>
            <a:pPr lvl="1"/>
            <a:r>
              <a:rPr lang="en-US"/>
              <a:t>A customer is associated with at most one loan via the relationship </a:t>
            </a:r>
            <a:r>
              <a:rPr lang="en-US" i="1"/>
              <a:t>borrower</a:t>
            </a:r>
          </a:p>
          <a:p>
            <a:pPr lvl="1"/>
            <a:r>
              <a:rPr lang="en-US"/>
              <a:t>A loan is associated with at most one customer via </a:t>
            </a:r>
            <a:r>
              <a:rPr lang="en-US" i="1"/>
              <a:t>borrower</a:t>
            </a:r>
            <a:endParaRPr lang="en-US"/>
          </a:p>
          <a:p>
            <a:endParaRPr lang="en-US">
              <a:sym typeface="Symbol" panose="05050102010706020507" pitchFamily="18" charset="2"/>
            </a:endParaRPr>
          </a:p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D923-C5A1-4E0E-8D51-F0AC0A96271B}" type="slidenum">
              <a:rPr lang="en-US"/>
              <a:pPr/>
              <a:t>21</a:t>
            </a:fld>
            <a:endParaRPr lang="en-US"/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63831" r="16737" b="5560"/>
          <a:stretch>
            <a:fillRect/>
          </a:stretch>
        </p:blipFill>
        <p:spPr bwMode="auto">
          <a:xfrm>
            <a:off x="2882900" y="3538538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90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59923" y="246424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One-To-Many Relationship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171700" y="1313296"/>
            <a:ext cx="7848600" cy="1066222"/>
          </a:xfrm>
        </p:spPr>
        <p:txBody>
          <a:bodyPr/>
          <a:lstStyle/>
          <a:p>
            <a:r>
              <a:rPr lang="en-US" dirty="0"/>
              <a:t>In the one-to-many relationship a loan is associated with at most one customer via </a:t>
            </a:r>
            <a:r>
              <a:rPr lang="en-US" i="1" dirty="0"/>
              <a:t>borrower</a:t>
            </a:r>
            <a:r>
              <a:rPr lang="en-US" dirty="0"/>
              <a:t>, a customer is associated with several (including 0) loans via </a:t>
            </a:r>
            <a:r>
              <a:rPr lang="en-US" i="1" dirty="0"/>
              <a:t>borrower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3340-09B2-420E-8F6C-F990B0FF4B9F}" type="slidenum">
              <a:rPr lang="en-US"/>
              <a:pPr/>
              <a:t>22</a:t>
            </a:fld>
            <a:endParaRPr 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847" r="16737" b="72424"/>
          <a:stretch>
            <a:fillRect/>
          </a:stretch>
        </p:blipFill>
        <p:spPr bwMode="auto">
          <a:xfrm>
            <a:off x="2489200" y="2684462"/>
            <a:ext cx="7213600" cy="21669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7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6763" y="495300"/>
            <a:ext cx="8113712" cy="457200"/>
          </a:xfrm>
        </p:spPr>
        <p:txBody>
          <a:bodyPr>
            <a:normAutofit fontScale="90000"/>
          </a:bodyPr>
          <a:lstStyle/>
          <a:p>
            <a:r>
              <a:rPr lang="en-US"/>
              <a:t>Many-To-One Relationships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idx="1"/>
          </p:nvPr>
        </p:nvSpPr>
        <p:spPr>
          <a:xfrm>
            <a:off x="2190750" y="1504950"/>
            <a:ext cx="7848600" cy="1638300"/>
          </a:xfrm>
          <a:noFill/>
          <a:ln/>
        </p:spPr>
        <p:txBody>
          <a:bodyPr/>
          <a:lstStyle/>
          <a:p>
            <a:r>
              <a:rPr lang="en-US"/>
              <a:t>In a many-to-one relationship a loan is associated with several (including 0) customers via </a:t>
            </a:r>
            <a:r>
              <a:rPr lang="en-US" i="1"/>
              <a:t>borrower</a:t>
            </a:r>
            <a:r>
              <a:rPr lang="en-US"/>
              <a:t>, a customer is associated with at most one loan via </a:t>
            </a:r>
            <a:r>
              <a:rPr lang="en-US" i="1"/>
              <a:t>borrower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099B-09DE-42BE-B814-5E8E1A212999}" type="slidenum">
              <a:rPr lang="en-US"/>
              <a:pPr/>
              <a:t>23</a:t>
            </a:fld>
            <a:endParaRPr lang="en-US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31747" r="16737" b="39993"/>
          <a:stretch>
            <a:fillRect/>
          </a:stretch>
        </p:blipFill>
        <p:spPr bwMode="auto">
          <a:xfrm>
            <a:off x="2540001" y="2776539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9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2436" y="306389"/>
            <a:ext cx="10515600" cy="415924"/>
          </a:xfrm>
        </p:spPr>
        <p:txBody>
          <a:bodyPr>
            <a:normAutofit fontScale="90000"/>
          </a:bodyPr>
          <a:lstStyle/>
          <a:p>
            <a:r>
              <a:rPr lang="en-US" dirty="0"/>
              <a:t>Many-To-Many Relationship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482129" y="4371688"/>
            <a:ext cx="7029450" cy="1546225"/>
          </a:xfrm>
        </p:spPr>
        <p:txBody>
          <a:bodyPr>
            <a:normAutofit/>
          </a:bodyPr>
          <a:lstStyle/>
          <a:p>
            <a:r>
              <a:rPr lang="en-US" dirty="0"/>
              <a:t>A customer is associated with several (possibly 0) loans via borrower</a:t>
            </a:r>
          </a:p>
          <a:p>
            <a:r>
              <a:rPr lang="en-US" dirty="0"/>
              <a:t>A loan is associated with several (possibly 0) customers via borrower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6779-E199-454D-B125-8DB4E1A43D67}" type="slidenum">
              <a:rPr lang="en-US"/>
              <a:pPr/>
              <a:t>24</a:t>
            </a:fld>
            <a:endParaRPr lang="en-US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2018579" y="1702954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2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2863" y="252415"/>
            <a:ext cx="10053782" cy="571500"/>
          </a:xfrm>
        </p:spPr>
        <p:txBody>
          <a:bodyPr>
            <a:noAutofit/>
          </a:bodyPr>
          <a:lstStyle/>
          <a:p>
            <a:r>
              <a:rPr lang="en-US" sz="3200" dirty="0"/>
              <a:t>Participation of an Entity Set in a Relationship Set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4025-892B-4A70-9E1A-C2B77169494B}" type="slidenum">
              <a:rPr lang="en-US"/>
              <a:pPr/>
              <a:t>25</a:t>
            </a:fld>
            <a:endParaRPr lang="en-US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t="32826" r="978" b="34566"/>
          <a:stretch>
            <a:fillRect/>
          </a:stretch>
        </p:blipFill>
        <p:spPr bwMode="auto">
          <a:xfrm>
            <a:off x="2121693" y="3992418"/>
            <a:ext cx="8437563" cy="2108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495549" y="1177678"/>
            <a:ext cx="768985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>
                <a:solidFill>
                  <a:schemeClr val="tx2"/>
                </a:solidFill>
                <a:latin typeface="Helvetica" panose="020B0604020202020204" pitchFamily="34" charset="0"/>
              </a:rPr>
              <a:t>Total</a:t>
            </a:r>
            <a:r>
              <a:rPr kumimoji="1" lang="en-US" sz="1800" dirty="0">
                <a:latin typeface="Helvetica" panose="020B0604020202020204" pitchFamily="34" charset="0"/>
              </a:rPr>
              <a:t> </a:t>
            </a:r>
            <a:r>
              <a:rPr kumimoji="1" lang="en-US" sz="1800" dirty="0">
                <a:solidFill>
                  <a:schemeClr val="tx2"/>
                </a:solidFill>
                <a:latin typeface="Helvetica" panose="020B0604020202020204" pitchFamily="34" charset="0"/>
              </a:rPr>
              <a:t>participation</a:t>
            </a:r>
            <a:r>
              <a:rPr kumimoji="1" lang="en-US" sz="1800" dirty="0">
                <a:latin typeface="Helvetica" panose="020B0604020202020204" pitchFamily="34" charset="0"/>
              </a:rPr>
              <a:t> (indicated by double line):  every entity in the entity set participates in at least one relationship in the relationship set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>
                <a:latin typeface="Helvetica" panose="020B0604020202020204" pitchFamily="34" charset="0"/>
              </a:rPr>
              <a:t>E.g. participation of </a:t>
            </a:r>
            <a:r>
              <a:rPr kumimoji="1" lang="en-US" sz="1800" i="1" dirty="0">
                <a:latin typeface="Helvetica" panose="020B0604020202020204" pitchFamily="34" charset="0"/>
              </a:rPr>
              <a:t>loan</a:t>
            </a:r>
            <a:r>
              <a:rPr kumimoji="1" lang="en-US" sz="1800" dirty="0">
                <a:latin typeface="Helvetica" panose="020B0604020202020204" pitchFamily="34" charset="0"/>
              </a:rPr>
              <a:t> in </a:t>
            </a:r>
            <a:r>
              <a:rPr kumimoji="1" lang="en-US" sz="1800" i="1" dirty="0">
                <a:latin typeface="Helvetica" panose="020B0604020202020204" pitchFamily="34" charset="0"/>
              </a:rPr>
              <a:t>borrower</a:t>
            </a:r>
            <a:r>
              <a:rPr kumimoji="1" lang="en-US" sz="1800" dirty="0">
                <a:latin typeface="Helvetica" panose="020B0604020202020204" pitchFamily="34" charset="0"/>
              </a:rPr>
              <a:t> is total</a:t>
            </a:r>
          </a:p>
          <a:p>
            <a:pPr lvl="2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>
                <a:latin typeface="Helvetica" panose="020B0604020202020204" pitchFamily="34" charset="0"/>
              </a:rPr>
              <a:t> every loan must have a customer associated to it via borrower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>
                <a:solidFill>
                  <a:schemeClr val="tx2"/>
                </a:solidFill>
                <a:latin typeface="Helvetica" panose="020B0604020202020204" pitchFamily="34" charset="0"/>
              </a:rPr>
              <a:t>Partial participation</a:t>
            </a:r>
            <a:r>
              <a:rPr kumimoji="1" lang="en-US" sz="1800" dirty="0">
                <a:latin typeface="Helvetica" panose="020B0604020202020204" pitchFamily="34" charset="0"/>
              </a:rPr>
              <a:t>:  some entities may not participate in any relationship in the relationship set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>
                <a:latin typeface="Helvetica" panose="020B0604020202020204" pitchFamily="34" charset="0"/>
              </a:rPr>
              <a:t>E.g. participation of </a:t>
            </a:r>
            <a:r>
              <a:rPr kumimoji="1" lang="en-US" sz="1800" i="1" dirty="0">
                <a:latin typeface="Helvetica" panose="020B0604020202020204" pitchFamily="34" charset="0"/>
              </a:rPr>
              <a:t>customer</a:t>
            </a:r>
            <a:r>
              <a:rPr kumimoji="1" lang="en-US" sz="1800" dirty="0">
                <a:latin typeface="Helvetica" panose="020B0604020202020204" pitchFamily="34" charset="0"/>
              </a:rPr>
              <a:t> in </a:t>
            </a:r>
            <a:r>
              <a:rPr kumimoji="1" lang="en-US" sz="1800" i="1" dirty="0">
                <a:latin typeface="Helvetica" panose="020B0604020202020204" pitchFamily="34" charset="0"/>
              </a:rPr>
              <a:t>borrower</a:t>
            </a:r>
            <a:r>
              <a:rPr kumimoji="1" lang="en-US" sz="1800" dirty="0">
                <a:latin typeface="Helvetica" panose="020B0604020202020204" pitchFamily="34" charset="0"/>
              </a:rPr>
              <a:t> is partial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9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484" y="274640"/>
            <a:ext cx="9202882" cy="608588"/>
          </a:xfrm>
        </p:spPr>
        <p:txBody>
          <a:bodyPr>
            <a:normAutofit fontScale="90000"/>
          </a:bodyPr>
          <a:lstStyle/>
          <a:p>
            <a:r>
              <a:rPr lang="en-US" dirty="0"/>
              <a:t>Alternative Notation for Cardinality Limits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BCA3-ED69-4235-86E7-789FD851CF5B}" type="slidenum">
              <a:rPr lang="en-US"/>
              <a:pPr/>
              <a:t>26</a:t>
            </a:fld>
            <a:endParaRPr lang="en-US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30498" r="1323" b="29489"/>
          <a:stretch>
            <a:fillRect/>
          </a:stretch>
        </p:blipFill>
        <p:spPr bwMode="auto">
          <a:xfrm>
            <a:off x="2032000" y="2479676"/>
            <a:ext cx="8197850" cy="2536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457450" y="1287464"/>
            <a:ext cx="768985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dirty="0">
                <a:latin typeface="Helvetica" panose="020B0604020202020204" pitchFamily="34" charset="0"/>
              </a:rPr>
              <a:t>Cardinality limits can also express participation constraints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315" y="329899"/>
            <a:ext cx="8911687" cy="615674"/>
          </a:xfrm>
        </p:spPr>
        <p:txBody>
          <a:bodyPr>
            <a:normAutofit fontScale="90000"/>
          </a:bodyPr>
          <a:lstStyle/>
          <a:p>
            <a:r>
              <a:rPr lang="en-US" dirty="0"/>
              <a:t>Keys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527300" y="1058863"/>
            <a:ext cx="7334250" cy="4965700"/>
          </a:xfrm>
        </p:spPr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chemeClr val="tx2"/>
                </a:solidFill>
              </a:rPr>
              <a:t>super key</a:t>
            </a:r>
            <a:r>
              <a:rPr lang="en-US"/>
              <a:t> of an entity set is a set of one or more attributes whose values uniquely determine each entity.</a:t>
            </a:r>
          </a:p>
          <a:p>
            <a:r>
              <a:rPr lang="en-US"/>
              <a:t>A </a:t>
            </a:r>
            <a:r>
              <a:rPr lang="en-US" i="1">
                <a:solidFill>
                  <a:schemeClr val="tx2"/>
                </a:solidFill>
              </a:rPr>
              <a:t>candidate key</a:t>
            </a:r>
            <a:r>
              <a:rPr lang="en-US"/>
              <a:t> of an entity set is a minimal super key</a:t>
            </a:r>
          </a:p>
          <a:p>
            <a:pPr lvl="1"/>
            <a:r>
              <a:rPr lang="en-US" i="1"/>
              <a:t>Customer-id</a:t>
            </a:r>
            <a:r>
              <a:rPr lang="en-US"/>
              <a:t> is candidate key of </a:t>
            </a:r>
            <a:r>
              <a:rPr lang="en-US" i="1"/>
              <a:t>customer</a:t>
            </a:r>
            <a:endParaRPr lang="en-US"/>
          </a:p>
          <a:p>
            <a:pPr lvl="1"/>
            <a:r>
              <a:rPr lang="en-US" i="1"/>
              <a:t>account-number</a:t>
            </a:r>
            <a:r>
              <a:rPr lang="en-US"/>
              <a:t> is candidate key of </a:t>
            </a:r>
            <a:r>
              <a:rPr lang="en-US" i="1"/>
              <a:t>account</a:t>
            </a:r>
            <a:endParaRPr lang="en-US"/>
          </a:p>
          <a:p>
            <a:r>
              <a:rPr lang="en-US"/>
              <a:t>Although several candidate keys may exist, one of the candidate keys is selected to be the </a:t>
            </a:r>
            <a:r>
              <a:rPr lang="en-US" i="1">
                <a:solidFill>
                  <a:schemeClr val="tx2"/>
                </a:solidFill>
              </a:rPr>
              <a:t>primary key</a:t>
            </a:r>
            <a:r>
              <a:rPr lang="en-US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52D7-AA41-4521-9C3B-CB48D74AFBC2}" type="slidenum">
              <a:rPr lang="en-US"/>
              <a:pPr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5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4616" y="368327"/>
            <a:ext cx="8911687" cy="602017"/>
          </a:xfrm>
        </p:spPr>
        <p:txBody>
          <a:bodyPr>
            <a:normAutofit fontScale="90000"/>
          </a:bodyPr>
          <a:lstStyle/>
          <a:p>
            <a:r>
              <a:rPr lang="en-US" dirty="0"/>
              <a:t>Keys for Relationship Sets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965758" y="1416628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The combination of primary keys of the participating entity sets forms a super key of a relationship set.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customer-id, account-number</a:t>
            </a:r>
            <a:r>
              <a:rPr lang="en-US" dirty="0"/>
              <a:t>) is the super key of </a:t>
            </a:r>
            <a:r>
              <a:rPr lang="en-US" i="1" dirty="0"/>
              <a:t>depositor</a:t>
            </a:r>
          </a:p>
          <a:p>
            <a:pPr lvl="1"/>
            <a:r>
              <a:rPr lang="en-US" i="1" dirty="0"/>
              <a:t>NOTE:  this means a pair of entity sets can have at most one relationship in a particular relationship set.  </a:t>
            </a:r>
          </a:p>
          <a:p>
            <a:pPr lvl="2"/>
            <a:r>
              <a:rPr lang="en-US" dirty="0"/>
              <a:t>E.g. if we wish to track all access-dates to each account by each customer, we cannot assume a relationship for each access.  We can use a multivalued attribute though</a:t>
            </a:r>
          </a:p>
          <a:p>
            <a:r>
              <a:rPr lang="en-US" dirty="0"/>
              <a:t>Must consider the mapping cardinality of the relationship set when deciding the what are the candidate keys </a:t>
            </a:r>
          </a:p>
          <a:p>
            <a:r>
              <a:rPr lang="en-US" dirty="0"/>
              <a:t>Need to consider semantics of relationship set in selecting the </a:t>
            </a:r>
            <a:r>
              <a:rPr lang="en-US" i="1" dirty="0"/>
              <a:t>primary key  </a:t>
            </a:r>
            <a:r>
              <a:rPr lang="en-US" dirty="0"/>
              <a:t>in case of more than one candidate key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AE03-D35E-4A0E-9D2B-C29B050DB32A}" type="slidenum">
              <a:rPr lang="en-US"/>
              <a:pPr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5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69114"/>
            <a:ext cx="10515600" cy="6012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E-R Diagram </a:t>
            </a:r>
            <a:r>
              <a:rPr lang="en-US" dirty="0"/>
              <a:t>with a Ternary Relationship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1D72-3B02-4D36-BEAF-F0742376C033}" type="slidenum">
              <a:rPr lang="en-US"/>
              <a:pPr/>
              <a:t>29</a:t>
            </a:fld>
            <a:endParaRPr lang="en-US"/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27061" r="774" b="26804"/>
          <a:stretch>
            <a:fillRect/>
          </a:stretch>
        </p:blipFill>
        <p:spPr bwMode="auto">
          <a:xfrm>
            <a:off x="2057401" y="1333500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Learning Outcomes (CLO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fundamentals of data models to model an application’s data requirements using conceptual modeling tools </a:t>
            </a:r>
            <a:r>
              <a:rPr lang="en-US" dirty="0" smtClean="0"/>
              <a:t>like ER </a:t>
            </a:r>
            <a:r>
              <a:rPr lang="en-US" dirty="0"/>
              <a:t>diagrams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5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636" y="379702"/>
            <a:ext cx="10110354" cy="482744"/>
          </a:xfrm>
        </p:spPr>
        <p:txBody>
          <a:bodyPr>
            <a:normAutofit fontScale="90000"/>
          </a:bodyPr>
          <a:lstStyle/>
          <a:p>
            <a:r>
              <a:rPr lang="en-US" dirty="0"/>
              <a:t>Cardinality Constraints on Ternary Relationship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2055669" y="1389353"/>
            <a:ext cx="8285163" cy="4579937"/>
          </a:xfrm>
        </p:spPr>
        <p:txBody>
          <a:bodyPr>
            <a:normAutofit/>
          </a:bodyPr>
          <a:lstStyle/>
          <a:p>
            <a:r>
              <a:rPr lang="en-US" dirty="0"/>
              <a:t>We allow at most one arrow out of a ternary (or greater degree) relationship to indicate a cardinality constraint</a:t>
            </a:r>
          </a:p>
          <a:p>
            <a:r>
              <a:rPr lang="en-US" dirty="0"/>
              <a:t>E.g. an arrow from </a:t>
            </a:r>
            <a:r>
              <a:rPr lang="en-US" i="1" dirty="0"/>
              <a:t>works-on</a:t>
            </a:r>
            <a:r>
              <a:rPr lang="en-US" dirty="0"/>
              <a:t> to</a:t>
            </a:r>
            <a:r>
              <a:rPr lang="en-US" i="1" dirty="0"/>
              <a:t> job</a:t>
            </a:r>
            <a:r>
              <a:rPr lang="en-US" dirty="0"/>
              <a:t> indicates each employee works on at most one job at any branch.</a:t>
            </a:r>
          </a:p>
          <a:p>
            <a:r>
              <a:rPr lang="en-US" dirty="0"/>
              <a:t>If there is more than one arrow, there are two ways of defining the meaning.  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a ternary relationship </a:t>
            </a:r>
            <a:r>
              <a:rPr lang="en-US" i="1" dirty="0"/>
              <a:t>R </a:t>
            </a:r>
            <a:r>
              <a:rPr lang="en-US" dirty="0"/>
              <a:t>between </a:t>
            </a:r>
            <a:r>
              <a:rPr lang="en-US" i="1" dirty="0"/>
              <a:t>A</a:t>
            </a:r>
            <a:r>
              <a:rPr lang="en-US" dirty="0"/>
              <a:t>,</a:t>
            </a:r>
            <a:r>
              <a:rPr lang="en-US" i="1" dirty="0"/>
              <a:t> B </a:t>
            </a:r>
            <a:r>
              <a:rPr lang="en-US" dirty="0"/>
              <a:t>and </a:t>
            </a:r>
            <a:r>
              <a:rPr lang="en-US" i="1" dirty="0"/>
              <a:t>C </a:t>
            </a:r>
            <a:r>
              <a:rPr lang="en-US" dirty="0"/>
              <a:t>with arrows to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C </a:t>
            </a:r>
            <a:r>
              <a:rPr lang="en-US" dirty="0"/>
              <a:t>could mean</a:t>
            </a:r>
          </a:p>
          <a:p>
            <a:pPr lvl="1"/>
            <a:r>
              <a:rPr lang="en-US" dirty="0"/>
              <a:t>1.  each </a:t>
            </a:r>
            <a:r>
              <a:rPr lang="en-US" i="1" dirty="0"/>
              <a:t>A </a:t>
            </a:r>
            <a:r>
              <a:rPr lang="en-US" dirty="0"/>
              <a:t>entity is associated with a unique entity from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C </a:t>
            </a:r>
            <a:r>
              <a:rPr lang="en-US" dirty="0"/>
              <a:t>or </a:t>
            </a:r>
          </a:p>
          <a:p>
            <a:pPr lvl="1"/>
            <a:r>
              <a:rPr lang="en-US" dirty="0"/>
              <a:t>2.  each pair of entities from (</a:t>
            </a:r>
            <a:r>
              <a:rPr lang="en-US" i="1" dirty="0"/>
              <a:t>A, B</a:t>
            </a:r>
            <a:r>
              <a:rPr lang="en-US" dirty="0"/>
              <a:t>) is associated with a unique </a:t>
            </a:r>
            <a:r>
              <a:rPr lang="en-US" i="1" dirty="0"/>
              <a:t>C </a:t>
            </a:r>
            <a:r>
              <a:rPr lang="en-US" dirty="0"/>
              <a:t>entity, 	  and each pair (</a:t>
            </a:r>
            <a:r>
              <a:rPr lang="en-US" i="1" dirty="0"/>
              <a:t>A, C</a:t>
            </a:r>
            <a:r>
              <a:rPr lang="en-US" dirty="0"/>
              <a:t>) is associated with a unique </a:t>
            </a:r>
            <a:r>
              <a:rPr lang="en-US" i="1" dirty="0"/>
              <a:t>B</a:t>
            </a:r>
          </a:p>
          <a:p>
            <a:pPr lvl="1"/>
            <a:r>
              <a:rPr lang="en-US" dirty="0"/>
              <a:t>Each alternative has been used in different formalisms</a:t>
            </a:r>
          </a:p>
          <a:p>
            <a:pPr lvl="1"/>
            <a:r>
              <a:rPr lang="en-US" dirty="0"/>
              <a:t>To avoid confusion we outlaw more than one arrow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E99E-DC55-48E6-AFFE-DDA1BB6C9307}" type="slidenum">
              <a:rPr lang="en-US"/>
              <a:pPr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1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2045" y="363198"/>
            <a:ext cx="10519064" cy="53042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Vs. Non-Binary Relationships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1993900" y="1168400"/>
            <a:ext cx="8204200" cy="3133436"/>
          </a:xfrm>
        </p:spPr>
        <p:txBody>
          <a:bodyPr/>
          <a:lstStyle/>
          <a:p>
            <a:r>
              <a:rPr lang="en-US" dirty="0"/>
              <a:t>Some relationships that appear to be non-binary may be better represented using binary relationships</a:t>
            </a:r>
          </a:p>
          <a:p>
            <a:pPr lvl="1"/>
            <a:r>
              <a:rPr lang="en-US" dirty="0"/>
              <a:t>E.g.  A ternary relationship </a:t>
            </a:r>
            <a:r>
              <a:rPr lang="en-US" i="1" dirty="0"/>
              <a:t>parents</a:t>
            </a:r>
            <a:r>
              <a:rPr lang="en-US" dirty="0"/>
              <a:t>, relating a child to his/her father and mother, is best replaced by two binary relationships,  </a:t>
            </a:r>
            <a:r>
              <a:rPr lang="en-US" i="1" dirty="0"/>
              <a:t>father</a:t>
            </a:r>
            <a:r>
              <a:rPr lang="en-US" dirty="0"/>
              <a:t> and </a:t>
            </a:r>
            <a:r>
              <a:rPr lang="en-US" i="1" dirty="0"/>
              <a:t>mother</a:t>
            </a:r>
          </a:p>
          <a:p>
            <a:pPr lvl="2"/>
            <a:r>
              <a:rPr lang="en-US" dirty="0"/>
              <a:t>Using two binary relationships allows partial information (e.g. only mother being know)</a:t>
            </a:r>
          </a:p>
          <a:p>
            <a:pPr lvl="1"/>
            <a:r>
              <a:rPr lang="en-US" dirty="0"/>
              <a:t>But there are some relationships that are naturally non-binary</a:t>
            </a:r>
          </a:p>
          <a:p>
            <a:pPr lvl="2"/>
            <a:r>
              <a:rPr lang="en-US" dirty="0"/>
              <a:t>E.g. </a:t>
            </a:r>
            <a:r>
              <a:rPr lang="en-US" i="1" dirty="0"/>
              <a:t>works-on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D46-D771-4636-B15A-C93F9E2C2E96}" type="slidenum">
              <a:rPr lang="en-US"/>
              <a:pPr/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7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8582" y="352426"/>
            <a:ext cx="10723418" cy="609600"/>
          </a:xfrm>
        </p:spPr>
        <p:txBody>
          <a:bodyPr>
            <a:noAutofit/>
          </a:bodyPr>
          <a:lstStyle/>
          <a:p>
            <a:r>
              <a:rPr lang="en-US" sz="3200" dirty="0"/>
              <a:t>Converting </a:t>
            </a:r>
            <a:r>
              <a:rPr lang="en-US" sz="3200" dirty="0">
                <a:solidFill>
                  <a:srgbClr val="FF0000"/>
                </a:solidFill>
              </a:rPr>
              <a:t>Non-Binary</a:t>
            </a:r>
            <a:r>
              <a:rPr lang="en-US" sz="3200" dirty="0"/>
              <a:t> Relationships to Binary Form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1860550" y="1152907"/>
            <a:ext cx="8216900" cy="35464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Replace </a:t>
            </a:r>
            <a:r>
              <a:rPr lang="en-US" sz="1600" i="1" dirty="0"/>
              <a:t>R </a:t>
            </a:r>
            <a:r>
              <a:rPr lang="en-US" sz="1600" dirty="0"/>
              <a:t>between entity sets A, B and C</a:t>
            </a:r>
            <a:r>
              <a:rPr lang="en-US" sz="1600" i="1" dirty="0"/>
              <a:t> </a:t>
            </a:r>
            <a:r>
              <a:rPr lang="en-US" sz="1600" dirty="0"/>
              <a:t>by an entity set </a:t>
            </a:r>
            <a:r>
              <a:rPr lang="en-US" sz="1600" i="1" dirty="0"/>
              <a:t>E</a:t>
            </a:r>
            <a:r>
              <a:rPr lang="en-US" sz="1600" dirty="0"/>
              <a:t>, and three relationship sets: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/>
              <a:t>		1. </a:t>
            </a:r>
            <a:r>
              <a:rPr lang="en-US" sz="1800" i="1" dirty="0"/>
              <a:t>R</a:t>
            </a:r>
            <a:r>
              <a:rPr lang="en-US" sz="1800" i="1" baseline="-25000" dirty="0"/>
              <a:t>A</a:t>
            </a:r>
            <a:r>
              <a:rPr lang="en-US" sz="1800" dirty="0"/>
              <a:t>, relating </a:t>
            </a:r>
            <a:r>
              <a:rPr lang="en-US" sz="1800" i="1" dirty="0"/>
              <a:t>E </a:t>
            </a:r>
            <a:r>
              <a:rPr lang="en-US" sz="1800" dirty="0"/>
              <a:t>and </a:t>
            </a:r>
            <a:r>
              <a:rPr lang="en-US" sz="1800" i="1" dirty="0"/>
              <a:t>A </a:t>
            </a:r>
            <a:r>
              <a:rPr lang="en-US" sz="1800" dirty="0"/>
              <a:t>		  2.</a:t>
            </a:r>
            <a:r>
              <a:rPr lang="en-US" sz="1800" i="1" dirty="0"/>
              <a:t>R</a:t>
            </a:r>
            <a:r>
              <a:rPr lang="en-US" sz="1800" i="1" baseline="-25000" dirty="0"/>
              <a:t>B</a:t>
            </a:r>
            <a:r>
              <a:rPr lang="en-US" sz="1800" dirty="0"/>
              <a:t>, relating </a:t>
            </a:r>
            <a:r>
              <a:rPr lang="en-US" sz="1800" i="1" dirty="0"/>
              <a:t>E </a:t>
            </a:r>
            <a:r>
              <a:rPr lang="en-US" sz="1800" dirty="0"/>
              <a:t>and </a:t>
            </a:r>
            <a:r>
              <a:rPr lang="en-US" sz="1800" i="1" dirty="0"/>
              <a:t>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/>
              <a:t>		3. </a:t>
            </a:r>
            <a:r>
              <a:rPr lang="en-US" sz="1800" i="1" dirty="0"/>
              <a:t>R</a:t>
            </a:r>
            <a:r>
              <a:rPr lang="en-US" sz="1800" i="1" baseline="-25000" dirty="0"/>
              <a:t>C</a:t>
            </a:r>
            <a:r>
              <a:rPr lang="en-US" sz="1800" dirty="0"/>
              <a:t>, relating </a:t>
            </a:r>
            <a:r>
              <a:rPr lang="en-US" sz="1800" i="1" dirty="0"/>
              <a:t>E </a:t>
            </a:r>
            <a:r>
              <a:rPr lang="en-US" sz="1800" dirty="0"/>
              <a:t>and </a:t>
            </a:r>
            <a:r>
              <a:rPr lang="en-US" sz="18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Create a special identifying attribute for </a:t>
            </a:r>
            <a:r>
              <a:rPr lang="en-US" sz="1600" i="1" dirty="0"/>
              <a:t>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Add any attributes of </a:t>
            </a:r>
            <a:r>
              <a:rPr lang="en-US" sz="1600" i="1" dirty="0"/>
              <a:t>R </a:t>
            </a:r>
            <a:r>
              <a:rPr lang="en-US" sz="1600" dirty="0"/>
              <a:t>to </a:t>
            </a:r>
            <a:r>
              <a:rPr lang="en-US" sz="1600" i="1" dirty="0"/>
              <a:t>E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For each relationship (</a:t>
            </a:r>
            <a:r>
              <a:rPr lang="en-US" sz="1600" i="1" dirty="0" err="1"/>
              <a:t>a</a:t>
            </a:r>
            <a:r>
              <a:rPr lang="en-US" sz="1600" i="1" baseline="-25000" dirty="0" err="1"/>
              <a:t>i</a:t>
            </a:r>
            <a:r>
              <a:rPr lang="en-US" sz="1600" i="1" dirty="0"/>
              <a:t> , b</a:t>
            </a:r>
            <a:r>
              <a:rPr lang="en-US" sz="1600" i="1" baseline="-25000" dirty="0"/>
              <a:t>i</a:t>
            </a:r>
            <a:r>
              <a:rPr lang="en-US" sz="1600" i="1" dirty="0"/>
              <a:t> , c</a:t>
            </a:r>
            <a:r>
              <a:rPr lang="en-US" sz="1600" i="1" baseline="-25000" dirty="0"/>
              <a:t>i</a:t>
            </a:r>
            <a:r>
              <a:rPr lang="en-US" sz="1600" dirty="0"/>
              <a:t>) in </a:t>
            </a:r>
            <a:r>
              <a:rPr lang="en-US" sz="1600" i="1" dirty="0"/>
              <a:t>R,</a:t>
            </a:r>
            <a:r>
              <a:rPr lang="en-US" sz="1600" dirty="0"/>
              <a:t> create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/>
              <a:t>	      1. a new entity </a:t>
            </a:r>
            <a:r>
              <a:rPr lang="en-US" sz="1800" i="1" dirty="0" err="1"/>
              <a:t>e</a:t>
            </a:r>
            <a:r>
              <a:rPr lang="en-US" sz="1800" i="1" baseline="-25000" dirty="0" err="1"/>
              <a:t>i</a:t>
            </a:r>
            <a:r>
              <a:rPr lang="en-US" sz="1800" i="1" dirty="0"/>
              <a:t> </a:t>
            </a:r>
            <a:r>
              <a:rPr lang="en-US" sz="1800" dirty="0"/>
              <a:t>in the entity set </a:t>
            </a:r>
            <a:r>
              <a:rPr lang="en-US" sz="1800" i="1" dirty="0"/>
              <a:t>E       </a:t>
            </a:r>
            <a:r>
              <a:rPr lang="en-US" sz="1800" dirty="0"/>
              <a:t>2. add (</a:t>
            </a:r>
            <a:r>
              <a:rPr lang="en-US" sz="1800" i="1" dirty="0" err="1"/>
              <a:t>e</a:t>
            </a:r>
            <a:r>
              <a:rPr lang="en-US" sz="1800" i="1" baseline="-25000" dirty="0" err="1"/>
              <a:t>i</a:t>
            </a:r>
            <a:r>
              <a:rPr lang="en-US" sz="1800" i="1" dirty="0"/>
              <a:t> ,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i</a:t>
            </a:r>
            <a:r>
              <a:rPr lang="en-US" sz="1800" i="1" baseline="-25000" dirty="0"/>
              <a:t> </a:t>
            </a:r>
            <a:r>
              <a:rPr lang="en-US" sz="1800" dirty="0"/>
              <a:t>) to </a:t>
            </a:r>
            <a:r>
              <a:rPr lang="en-US" sz="1800" i="1" dirty="0"/>
              <a:t>R</a:t>
            </a:r>
            <a:r>
              <a:rPr lang="en-US" sz="1800" i="1" baseline="-25000" dirty="0"/>
              <a:t>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/>
              <a:t>	      3. add (</a:t>
            </a:r>
            <a:r>
              <a:rPr lang="en-US" sz="1800" i="1" dirty="0" err="1"/>
              <a:t>e</a:t>
            </a:r>
            <a:r>
              <a:rPr lang="en-US" sz="1800" i="1" baseline="-25000" dirty="0" err="1"/>
              <a:t>i</a:t>
            </a:r>
            <a:r>
              <a:rPr lang="en-US" sz="1800" i="1" dirty="0"/>
              <a:t> , b</a:t>
            </a:r>
            <a:r>
              <a:rPr lang="en-US" sz="1800" i="1" baseline="-25000" dirty="0"/>
              <a:t>i</a:t>
            </a:r>
            <a:r>
              <a:rPr lang="en-US" sz="1800" i="1" dirty="0"/>
              <a:t> </a:t>
            </a:r>
            <a:r>
              <a:rPr lang="en-US" sz="1800" dirty="0"/>
              <a:t>) to </a:t>
            </a:r>
            <a:r>
              <a:rPr lang="en-US" sz="1800" i="1" dirty="0"/>
              <a:t>R</a:t>
            </a:r>
            <a:r>
              <a:rPr lang="en-US" sz="1800" i="1" baseline="-25000" dirty="0"/>
              <a:t>B</a:t>
            </a:r>
            <a:r>
              <a:rPr lang="en-US" sz="1600" i="1" dirty="0"/>
              <a:t> </a:t>
            </a:r>
            <a:r>
              <a:rPr lang="en-US" sz="1800" i="1" dirty="0"/>
              <a:t>     </a:t>
            </a:r>
            <a:r>
              <a:rPr lang="en-US" sz="1800" dirty="0"/>
              <a:t>	                4. add (</a:t>
            </a:r>
            <a:r>
              <a:rPr lang="en-US" sz="1800" i="1" dirty="0" err="1"/>
              <a:t>e</a:t>
            </a:r>
            <a:r>
              <a:rPr lang="en-US" sz="1800" i="1" baseline="-25000" dirty="0" err="1"/>
              <a:t>i</a:t>
            </a:r>
            <a:r>
              <a:rPr lang="en-US" sz="1800" i="1" dirty="0"/>
              <a:t> , c</a:t>
            </a:r>
            <a:r>
              <a:rPr lang="en-US" sz="1800" i="1" baseline="-25000" dirty="0"/>
              <a:t>i </a:t>
            </a:r>
            <a:r>
              <a:rPr lang="en-US" sz="1800" dirty="0"/>
              <a:t>) to </a:t>
            </a:r>
            <a:r>
              <a:rPr lang="en-US" sz="1800" i="1" dirty="0"/>
              <a:t>R</a:t>
            </a:r>
            <a:r>
              <a:rPr lang="en-US" sz="1800" i="1" baseline="-25000" dirty="0"/>
              <a:t>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5E19-FD1B-4A40-BD10-857344C878F9}" type="slidenum">
              <a:rPr lang="en-US"/>
              <a:pPr/>
              <a:t>32</a:t>
            </a:fld>
            <a:endParaRPr lang="en-US"/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59761"/>
          <a:stretch>
            <a:fillRect/>
          </a:stretch>
        </p:blipFill>
        <p:spPr bwMode="auto">
          <a:xfrm>
            <a:off x="2683741" y="4738059"/>
            <a:ext cx="6375400" cy="1779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4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509" y="360744"/>
            <a:ext cx="920389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Converting Non-Binary Relationships (Cont.)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1619755" y="1447800"/>
            <a:ext cx="8915400" cy="3777622"/>
          </a:xfrm>
        </p:spPr>
        <p:txBody>
          <a:bodyPr/>
          <a:lstStyle/>
          <a:p>
            <a:r>
              <a:rPr lang="en-US" dirty="0"/>
              <a:t>Also need to translate constraints</a:t>
            </a:r>
          </a:p>
          <a:p>
            <a:pPr lvl="1"/>
            <a:r>
              <a:rPr lang="en-US" dirty="0"/>
              <a:t>Translating all constraints may not be possible</a:t>
            </a:r>
          </a:p>
          <a:p>
            <a:pPr lvl="1"/>
            <a:r>
              <a:rPr lang="en-US" dirty="0"/>
              <a:t>There may be instances in the translated schema that</a:t>
            </a:r>
            <a:br>
              <a:rPr lang="en-US" dirty="0"/>
            </a:br>
            <a:r>
              <a:rPr lang="en-US" dirty="0"/>
              <a:t>cannot correspond to any instance of </a:t>
            </a:r>
            <a:r>
              <a:rPr lang="en-US" i="1" dirty="0"/>
              <a:t>R</a:t>
            </a:r>
          </a:p>
          <a:p>
            <a:pPr lvl="2"/>
            <a:r>
              <a:rPr lang="en-US" i="1" dirty="0"/>
              <a:t>Exercise:  add constraints to the relationships R</a:t>
            </a:r>
            <a:r>
              <a:rPr lang="en-US" i="1" baseline="-25000" dirty="0"/>
              <a:t>A</a:t>
            </a:r>
            <a:r>
              <a:rPr lang="en-US" i="1" dirty="0"/>
              <a:t>, R</a:t>
            </a:r>
            <a:r>
              <a:rPr lang="en-US" i="1" baseline="-25000" dirty="0"/>
              <a:t>B</a:t>
            </a:r>
            <a:r>
              <a:rPr lang="en-US" i="1" dirty="0"/>
              <a:t> and R</a:t>
            </a:r>
            <a:r>
              <a:rPr lang="en-US" i="1" baseline="-25000" dirty="0"/>
              <a:t>C </a:t>
            </a:r>
            <a:r>
              <a:rPr lang="en-US" dirty="0"/>
              <a:t>to ensure that a newly created entity corresponds to exactly one entity in each of entity sets </a:t>
            </a:r>
            <a:r>
              <a:rPr lang="en-US" i="1" dirty="0"/>
              <a:t>A, B</a:t>
            </a:r>
            <a:r>
              <a:rPr lang="en-US" dirty="0"/>
              <a:t> and </a:t>
            </a:r>
            <a:r>
              <a:rPr lang="en-US" i="1" dirty="0"/>
              <a:t>C</a:t>
            </a:r>
          </a:p>
          <a:p>
            <a:pPr lvl="1"/>
            <a:r>
              <a:rPr lang="en-US" dirty="0"/>
              <a:t>We can avoid creating an identifying attribute by making E a weak entity set (described shortly) identified by the three relationship sets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4F62-C229-4093-ACB5-BF4BE70210BB}" type="slidenum">
              <a:rPr lang="en-US"/>
              <a:pPr/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1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2046" y="365126"/>
            <a:ext cx="8347363" cy="518102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041526" y="1141413"/>
            <a:ext cx="8139113" cy="4241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Use of entity sets vs. attributes</a:t>
            </a:r>
            <a:br>
              <a:rPr lang="en-US" dirty="0"/>
            </a:br>
            <a:r>
              <a:rPr lang="en-US" dirty="0"/>
              <a:t>Choice mainly depends on the structure of the enterprise being modeled, and on the semantics associated with the attribute in question.</a:t>
            </a:r>
          </a:p>
          <a:p>
            <a:pPr>
              <a:lnSpc>
                <a:spcPct val="90000"/>
              </a:lnSpc>
            </a:pPr>
            <a:r>
              <a:rPr lang="en-US" dirty="0"/>
              <a:t>Use of entity sets vs. relationship sets</a:t>
            </a:r>
            <a:br>
              <a:rPr lang="en-US" dirty="0"/>
            </a:br>
            <a:r>
              <a:rPr lang="en-US" dirty="0"/>
              <a:t>Possible guideline is to designate a relationship set to describe an action that occurs between entities</a:t>
            </a:r>
          </a:p>
          <a:p>
            <a:pPr>
              <a:lnSpc>
                <a:spcPct val="90000"/>
              </a:lnSpc>
            </a:pPr>
            <a:r>
              <a:rPr lang="en-US" dirty="0"/>
              <a:t>Binary versus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relationship sets</a:t>
            </a:r>
            <a:br>
              <a:rPr lang="en-US" dirty="0"/>
            </a:br>
            <a:r>
              <a:rPr lang="en-US" dirty="0"/>
              <a:t>Although it is possible to replace any </a:t>
            </a:r>
            <a:r>
              <a:rPr lang="en-US" dirty="0" err="1"/>
              <a:t>nonbinary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, for </a:t>
            </a:r>
            <a:r>
              <a:rPr lang="en-US" i="1" dirty="0"/>
              <a:t>n</a:t>
            </a:r>
            <a:r>
              <a:rPr lang="en-US" dirty="0"/>
              <a:t> &gt; 2) relationship set by a number of distinct binary relationship sets, a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relationship set shows more clearly that several entities participate in a single relationship.</a:t>
            </a:r>
          </a:p>
          <a:p>
            <a:pPr>
              <a:lnSpc>
                <a:spcPct val="90000"/>
              </a:lnSpc>
            </a:pPr>
            <a:r>
              <a:rPr lang="en-US" dirty="0"/>
              <a:t>Placement of relationship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1B55-84CC-460D-88A0-BA7C3B280021}" type="slidenum">
              <a:rPr lang="en-US"/>
              <a:pPr/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7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444" y="329899"/>
            <a:ext cx="7860330" cy="636456"/>
          </a:xfrm>
        </p:spPr>
        <p:txBody>
          <a:bodyPr>
            <a:normAutofit fontScale="90000"/>
          </a:bodyPr>
          <a:lstStyle/>
          <a:p>
            <a:r>
              <a:rPr lang="en-US" dirty="0"/>
              <a:t>Weak Entity 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 entity set that does not have a primary key is referred to as a </a:t>
            </a:r>
            <a:r>
              <a:rPr lang="en-US" i="1">
                <a:solidFill>
                  <a:schemeClr val="tx2"/>
                </a:solidFill>
              </a:rPr>
              <a:t>weak entity set</a:t>
            </a:r>
            <a:r>
              <a:rPr lang="en-US"/>
              <a:t>.</a:t>
            </a:r>
          </a:p>
          <a:p>
            <a:r>
              <a:rPr lang="en-US"/>
              <a:t>The existence of a weak entity set depends on the existence of a </a:t>
            </a:r>
            <a:r>
              <a:rPr lang="en-US" i="1">
                <a:solidFill>
                  <a:schemeClr val="tx2"/>
                </a:solidFill>
              </a:rPr>
              <a:t>identifying entity</a:t>
            </a:r>
            <a:r>
              <a:rPr lang="en-US" i="1"/>
              <a:t> </a:t>
            </a:r>
            <a:r>
              <a:rPr lang="en-US" i="1">
                <a:solidFill>
                  <a:schemeClr val="tx2"/>
                </a:solidFill>
              </a:rPr>
              <a:t>set</a:t>
            </a:r>
          </a:p>
          <a:p>
            <a:pPr lvl="1"/>
            <a:r>
              <a:rPr lang="en-US"/>
              <a:t> it must relate to the identifying entity set via a total, one-to-many relationship set from the identifying to the weak entity set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Identifying relationship</a:t>
            </a:r>
            <a:r>
              <a:rPr lang="en-US"/>
              <a:t> depicted using a double diamond</a:t>
            </a:r>
          </a:p>
          <a:p>
            <a:r>
              <a:rPr lang="en-US"/>
              <a:t>The </a:t>
            </a:r>
            <a:r>
              <a:rPr lang="en-US" i="1">
                <a:solidFill>
                  <a:schemeClr val="tx2"/>
                </a:solidFill>
              </a:rPr>
              <a:t>discriminator</a:t>
            </a:r>
            <a:r>
              <a:rPr lang="en-US" i="1"/>
              <a:t> (or partial key)</a:t>
            </a:r>
            <a:r>
              <a:rPr lang="en-US"/>
              <a:t> of a weak entity set is the set of attributes that distinguishes among all the entities of a weak entity set.</a:t>
            </a:r>
          </a:p>
          <a:p>
            <a:r>
              <a:rPr lang="en-US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DBD4-65CE-430F-9E18-A54A2059B4ED}" type="slidenum">
              <a:rPr lang="en-US"/>
              <a:pPr/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3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7320" y="317139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Weak Entity Sets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46564" y="1363374"/>
            <a:ext cx="7478712" cy="2095500"/>
          </a:xfrm>
        </p:spPr>
        <p:txBody>
          <a:bodyPr>
            <a:normAutofit/>
          </a:bodyPr>
          <a:lstStyle/>
          <a:p>
            <a:r>
              <a:rPr lang="en-US" dirty="0"/>
              <a:t>We depict a weak entity set by double rectangles.</a:t>
            </a:r>
          </a:p>
          <a:p>
            <a:r>
              <a:rPr lang="en-US" dirty="0"/>
              <a:t>We underline the discriminator of a weak entity set  with a dashed line.</a:t>
            </a:r>
          </a:p>
          <a:p>
            <a:r>
              <a:rPr lang="en-US" i="1" dirty="0"/>
              <a:t>payment-number</a:t>
            </a:r>
            <a:r>
              <a:rPr lang="en-US" dirty="0"/>
              <a:t> – discriminator of the </a:t>
            </a:r>
            <a:r>
              <a:rPr lang="en-US" i="1" dirty="0"/>
              <a:t>payment </a:t>
            </a:r>
            <a:r>
              <a:rPr lang="en-US" dirty="0"/>
              <a:t>entity set </a:t>
            </a:r>
          </a:p>
          <a:p>
            <a:r>
              <a:rPr lang="en-US" dirty="0"/>
              <a:t>Primary key for </a:t>
            </a:r>
            <a:r>
              <a:rPr lang="en-US" i="1" dirty="0"/>
              <a:t>payment </a:t>
            </a:r>
            <a:r>
              <a:rPr lang="en-US" dirty="0"/>
              <a:t>– (</a:t>
            </a:r>
            <a:r>
              <a:rPr lang="en-US" i="1" dirty="0"/>
              <a:t>loan-number, payment-number</a:t>
            </a:r>
            <a:r>
              <a:rPr lang="en-US" dirty="0"/>
              <a:t>)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5504-AF8D-43A9-B720-35911DCAAC33}" type="slidenum">
              <a:rPr lang="en-US"/>
              <a:pPr/>
              <a:t>36</a:t>
            </a:fld>
            <a:endParaRPr lang="en-US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 bwMode="auto">
          <a:xfrm>
            <a:off x="1946564" y="3722544"/>
            <a:ext cx="8475663" cy="28860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7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509" y="360744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Weak Entity Sets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2095500" y="1304925"/>
            <a:ext cx="7848600" cy="3779838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endParaRPr lang="en-US" i="1" dirty="0"/>
          </a:p>
          <a:p>
            <a:r>
              <a:rPr lang="en-US" dirty="0"/>
              <a:t>Note: the primary key of the strong entity set is not explicitly stored with the weak entity set, since it is implicit in the identifying relationship.</a:t>
            </a:r>
          </a:p>
          <a:p>
            <a:r>
              <a:rPr lang="en-US" dirty="0"/>
              <a:t>If </a:t>
            </a:r>
            <a:r>
              <a:rPr lang="en-US" i="1" dirty="0"/>
              <a:t>loan-number</a:t>
            </a:r>
            <a:r>
              <a:rPr lang="en-US" dirty="0"/>
              <a:t> were explicitly stored, </a:t>
            </a:r>
            <a:r>
              <a:rPr lang="en-US" i="1" dirty="0"/>
              <a:t>payment</a:t>
            </a:r>
            <a:r>
              <a:rPr lang="en-US" dirty="0"/>
              <a:t> could be made a strong entity, but then the relationship between </a:t>
            </a:r>
            <a:r>
              <a:rPr lang="en-US" i="1" dirty="0"/>
              <a:t>payment</a:t>
            </a:r>
            <a:r>
              <a:rPr lang="en-US" dirty="0"/>
              <a:t> and </a:t>
            </a:r>
            <a:r>
              <a:rPr lang="en-US" i="1" dirty="0"/>
              <a:t>loan</a:t>
            </a:r>
            <a:r>
              <a:rPr lang="en-US" dirty="0"/>
              <a:t> would be duplicated by an implicit relationship defined by the attribute </a:t>
            </a:r>
            <a:r>
              <a:rPr lang="en-US" i="1" dirty="0"/>
              <a:t>loan-number</a:t>
            </a:r>
            <a:r>
              <a:rPr lang="en-US" dirty="0"/>
              <a:t> common to </a:t>
            </a:r>
            <a:r>
              <a:rPr lang="en-US" i="1" dirty="0"/>
              <a:t>payment</a:t>
            </a:r>
            <a:r>
              <a:rPr lang="en-US" dirty="0"/>
              <a:t> and </a:t>
            </a:r>
            <a:r>
              <a:rPr lang="en-US" i="1" dirty="0"/>
              <a:t>loan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1308-53EE-4FDE-9E2A-4EFDF499A156}" type="slidenum">
              <a:rPr lang="en-US"/>
              <a:pPr/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7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263" y="354734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/>
              <a:t>More Weak Entity Set Examples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2095501" y="1114425"/>
            <a:ext cx="8031163" cy="3151188"/>
          </a:xfrm>
        </p:spPr>
        <p:txBody>
          <a:bodyPr>
            <a:normAutofit/>
          </a:bodyPr>
          <a:lstStyle/>
          <a:p>
            <a:r>
              <a:rPr lang="en-US" dirty="0"/>
              <a:t>In a university, a </a:t>
            </a:r>
            <a:r>
              <a:rPr lang="en-US" i="1" dirty="0"/>
              <a:t>course</a:t>
            </a:r>
            <a:r>
              <a:rPr lang="en-US" dirty="0"/>
              <a:t> is a strong entity and a </a:t>
            </a:r>
            <a:r>
              <a:rPr lang="en-US" i="1" dirty="0"/>
              <a:t>course-offering </a:t>
            </a:r>
            <a:r>
              <a:rPr lang="en-US" dirty="0"/>
              <a:t>can be modeled as a weak entity</a:t>
            </a:r>
          </a:p>
          <a:p>
            <a:r>
              <a:rPr lang="en-US" dirty="0"/>
              <a:t>The discriminator of </a:t>
            </a:r>
            <a:r>
              <a:rPr lang="en-US" i="1" dirty="0"/>
              <a:t>course-offering</a:t>
            </a:r>
            <a:r>
              <a:rPr lang="en-US" dirty="0"/>
              <a:t> would be </a:t>
            </a:r>
            <a:r>
              <a:rPr lang="en-US" i="1" dirty="0"/>
              <a:t>semester</a:t>
            </a:r>
            <a:r>
              <a:rPr lang="en-US" dirty="0"/>
              <a:t> (including year) and </a:t>
            </a:r>
            <a:r>
              <a:rPr lang="en-US" i="1" dirty="0"/>
              <a:t>section-number </a:t>
            </a:r>
            <a:r>
              <a:rPr lang="en-US" dirty="0"/>
              <a:t>(if there is more than one section)</a:t>
            </a:r>
          </a:p>
          <a:p>
            <a:r>
              <a:rPr lang="en-US" dirty="0"/>
              <a:t>If we model </a:t>
            </a:r>
            <a:r>
              <a:rPr lang="en-US" i="1" dirty="0"/>
              <a:t>course-offering</a:t>
            </a:r>
            <a:r>
              <a:rPr lang="en-US" dirty="0"/>
              <a:t> as a strong entity we would model </a:t>
            </a:r>
            <a:r>
              <a:rPr lang="en-US" i="1" dirty="0"/>
              <a:t>course-number</a:t>
            </a:r>
            <a:r>
              <a:rPr lang="en-US" dirty="0"/>
              <a:t> as an attribute.  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Then the relationship with </a:t>
            </a:r>
            <a:r>
              <a:rPr lang="en-US" i="1" dirty="0"/>
              <a:t>course</a:t>
            </a:r>
            <a:r>
              <a:rPr lang="en-US" dirty="0"/>
              <a:t> would be implicit in the </a:t>
            </a:r>
            <a:r>
              <a:rPr lang="en-US" i="1" dirty="0"/>
              <a:t>course-number</a:t>
            </a:r>
            <a:r>
              <a:rPr lang="en-US" dirty="0"/>
              <a:t>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F956-38B1-453D-9CF6-04833FFD2A97}" type="slidenum">
              <a:rPr lang="en-US"/>
              <a:pPr/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8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827" y="365125"/>
            <a:ext cx="10515600" cy="749300"/>
          </a:xfrm>
        </p:spPr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105891" y="1706707"/>
            <a:ext cx="8026400" cy="3944938"/>
          </a:xfrm>
        </p:spPr>
        <p:txBody>
          <a:bodyPr>
            <a:normAutofit/>
          </a:bodyPr>
          <a:lstStyle/>
          <a:p>
            <a:r>
              <a:rPr lang="en-US" dirty="0"/>
              <a:t>Top-down design process; we designate subgroupings within an entity set that are distinctive from other entities in the set.</a:t>
            </a:r>
          </a:p>
          <a:p>
            <a:r>
              <a:rPr lang="en-US" dirty="0"/>
              <a:t>These subgroupings become lower-level entity sets that have attributes or participate in relationships that do not apply to the higher-level entity set.</a:t>
            </a:r>
          </a:p>
          <a:p>
            <a:r>
              <a:rPr lang="en-US" dirty="0"/>
              <a:t>Depicted by a </a:t>
            </a:r>
            <a:r>
              <a:rPr lang="en-US" i="1" dirty="0"/>
              <a:t>triangle</a:t>
            </a:r>
            <a:r>
              <a:rPr lang="en-US" dirty="0"/>
              <a:t> component labeled ISA (E.g. </a:t>
            </a:r>
            <a:r>
              <a:rPr lang="en-US" i="1" dirty="0"/>
              <a:t>customer</a:t>
            </a:r>
            <a:r>
              <a:rPr lang="en-US" dirty="0"/>
              <a:t> “is a” </a:t>
            </a:r>
            <a:r>
              <a:rPr lang="en-US" i="1" dirty="0"/>
              <a:t>person</a:t>
            </a:r>
            <a:r>
              <a:rPr lang="en-US" dirty="0"/>
              <a:t>).</a:t>
            </a:r>
          </a:p>
          <a:p>
            <a:r>
              <a:rPr lang="en-US" b="1" dirty="0">
                <a:solidFill>
                  <a:schemeClr val="tx2"/>
                </a:solidFill>
              </a:rPr>
              <a:t>Attribute inheritance</a:t>
            </a:r>
            <a:r>
              <a:rPr lang="en-US" dirty="0"/>
              <a:t> – a lower-level entity set inherits all the attributes and relationship participation of the higher-level entity set to which it is linked.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113-B8BE-4871-B6A8-9C0A651AC472}" type="slidenum">
              <a:rPr lang="en-US"/>
              <a:pPr/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8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1" y="354735"/>
            <a:ext cx="9026236" cy="57005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352676" y="1730375"/>
            <a:ext cx="7848600" cy="4876800"/>
          </a:xfrm>
        </p:spPr>
        <p:txBody>
          <a:bodyPr/>
          <a:lstStyle/>
          <a:p>
            <a:r>
              <a:rPr lang="en-US" dirty="0"/>
              <a:t>Entity Sets</a:t>
            </a:r>
          </a:p>
          <a:p>
            <a:r>
              <a:rPr lang="en-US" dirty="0"/>
              <a:t>Relationship Sets</a:t>
            </a:r>
          </a:p>
          <a:p>
            <a:r>
              <a:rPr lang="en-US" dirty="0"/>
              <a:t>Mapping Constraints </a:t>
            </a:r>
          </a:p>
          <a:p>
            <a:r>
              <a:rPr lang="en-US" dirty="0"/>
              <a:t>Keys</a:t>
            </a:r>
          </a:p>
          <a:p>
            <a:r>
              <a:rPr lang="en-US" dirty="0"/>
              <a:t>Design Issues </a:t>
            </a:r>
          </a:p>
          <a:p>
            <a:r>
              <a:rPr lang="en-US" dirty="0"/>
              <a:t>E-R Diagram</a:t>
            </a:r>
          </a:p>
          <a:p>
            <a:r>
              <a:rPr lang="en-US" dirty="0"/>
              <a:t>Extended E-R Features</a:t>
            </a:r>
          </a:p>
          <a:p>
            <a:r>
              <a:rPr lang="en-US" dirty="0"/>
              <a:t>Design of an E-R Database Schema</a:t>
            </a:r>
          </a:p>
          <a:p>
            <a:r>
              <a:rPr lang="en-US" dirty="0"/>
              <a:t>Reduction of an E-R Schema to Tables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4510" y="6242050"/>
            <a:ext cx="2743200" cy="365125"/>
          </a:xfrm>
        </p:spPr>
        <p:txBody>
          <a:bodyPr/>
          <a:lstStyle/>
          <a:p>
            <a:fld id="{02996526-0B57-4BBD-8E79-9803CD34D9AE}" type="slidenum">
              <a:rPr lang="en-US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99803" y="6166981"/>
            <a:ext cx="7619999" cy="365125"/>
          </a:xfrm>
        </p:spPr>
        <p:txBody>
          <a:bodyPr/>
          <a:lstStyle/>
          <a:p>
            <a:pPr algn="r"/>
            <a:r>
              <a:rPr lang="en-IN" dirty="0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0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72045" y="354734"/>
            <a:ext cx="10515600" cy="155577"/>
          </a:xfrm>
        </p:spPr>
        <p:txBody>
          <a:bodyPr>
            <a:normAutofit fontScale="90000"/>
          </a:bodyPr>
          <a:lstStyle/>
          <a:p>
            <a:r>
              <a:rPr lang="en-US" dirty="0"/>
              <a:t>Specialization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93B4-584B-4EAB-A01E-1E2D3FF2C2E8}" type="slidenum">
              <a:rPr lang="en-US"/>
              <a:pPr/>
              <a:t>40</a:t>
            </a:fld>
            <a:endParaRPr lang="en-US"/>
          </a:p>
        </p:txBody>
      </p:sp>
      <p:pic>
        <p:nvPicPr>
          <p:cNvPr id="9728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t="1050" r="12599" b="787"/>
          <a:stretch>
            <a:fillRect/>
          </a:stretch>
        </p:blipFill>
        <p:spPr bwMode="auto">
          <a:xfrm>
            <a:off x="3124200" y="1381991"/>
            <a:ext cx="5689600" cy="503151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4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9700" y="369114"/>
            <a:ext cx="10515600" cy="60123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idx="1"/>
          </p:nvPr>
        </p:nvSpPr>
        <p:spPr>
          <a:xfrm>
            <a:off x="2074719" y="1374199"/>
            <a:ext cx="7848600" cy="2760663"/>
          </a:xfrm>
        </p:spPr>
        <p:txBody>
          <a:bodyPr>
            <a:normAutofit/>
          </a:bodyPr>
          <a:lstStyle/>
          <a:p>
            <a:r>
              <a:rPr lang="en-US" dirty="0"/>
              <a:t>A bottom-up design process – combine a number of entity sets that share the same features into a higher-level entity set.</a:t>
            </a:r>
          </a:p>
          <a:p>
            <a:r>
              <a:rPr lang="en-US" dirty="0"/>
              <a:t>Specialization and generalization are simple inversions of each other; they are represented in an E-R diagram in the same way.</a:t>
            </a:r>
          </a:p>
          <a:p>
            <a:r>
              <a:rPr lang="en-US" dirty="0"/>
              <a:t>The terms specialization and generalization are used interchangeably.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57B-C7E3-4F06-A353-EDD3A0F6DA67}" type="slidenum">
              <a:rPr lang="en-US"/>
              <a:pPr/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4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3164" y="268238"/>
            <a:ext cx="8749145" cy="519544"/>
          </a:xfrm>
        </p:spPr>
        <p:txBody>
          <a:bodyPr>
            <a:normAutofit fontScale="90000"/>
          </a:bodyPr>
          <a:lstStyle/>
          <a:p>
            <a:r>
              <a:rPr lang="en-US" dirty="0"/>
              <a:t>Specialization and Generalization (Contd.)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1931988" y="1419226"/>
            <a:ext cx="8031162" cy="3940175"/>
          </a:xfrm>
        </p:spPr>
        <p:txBody>
          <a:bodyPr>
            <a:normAutofit/>
          </a:bodyPr>
          <a:lstStyle/>
          <a:p>
            <a:r>
              <a:rPr lang="en-US"/>
              <a:t>Can have multiple specializations of an entity set based on different features.  </a:t>
            </a:r>
          </a:p>
          <a:p>
            <a:r>
              <a:rPr lang="en-US"/>
              <a:t>E.g. </a:t>
            </a:r>
            <a:r>
              <a:rPr lang="en-US" i="1"/>
              <a:t>permanent-employee </a:t>
            </a:r>
            <a:r>
              <a:rPr lang="en-US"/>
              <a:t>vs. </a:t>
            </a:r>
            <a:r>
              <a:rPr lang="en-US" i="1"/>
              <a:t>temporary-employee</a:t>
            </a:r>
            <a:r>
              <a:rPr lang="en-US"/>
              <a:t>, in addition to </a:t>
            </a:r>
            <a:r>
              <a:rPr lang="en-US" i="1"/>
              <a:t>officer </a:t>
            </a:r>
            <a:r>
              <a:rPr lang="en-US"/>
              <a:t>vs. </a:t>
            </a:r>
            <a:r>
              <a:rPr lang="en-US" i="1"/>
              <a:t>secretary </a:t>
            </a:r>
            <a:r>
              <a:rPr lang="en-US"/>
              <a:t>vs. </a:t>
            </a:r>
            <a:r>
              <a:rPr lang="en-US" i="1"/>
              <a:t>teller</a:t>
            </a:r>
          </a:p>
          <a:p>
            <a:r>
              <a:rPr lang="en-US"/>
              <a:t>Each particular employee would be </a:t>
            </a:r>
          </a:p>
          <a:p>
            <a:pPr lvl="1"/>
            <a:r>
              <a:rPr lang="en-US"/>
              <a:t>a member of one of </a:t>
            </a:r>
            <a:r>
              <a:rPr lang="en-US" i="1"/>
              <a:t>permanent-employee </a:t>
            </a:r>
            <a:r>
              <a:rPr lang="en-US"/>
              <a:t>or </a:t>
            </a:r>
            <a:r>
              <a:rPr lang="en-US" i="1"/>
              <a:t>temporary-employee</a:t>
            </a:r>
            <a:r>
              <a:rPr lang="en-US"/>
              <a:t>, </a:t>
            </a:r>
          </a:p>
          <a:p>
            <a:pPr lvl="1"/>
            <a:r>
              <a:rPr lang="en-US"/>
              <a:t>and also a member of one of </a:t>
            </a:r>
            <a:r>
              <a:rPr lang="en-US" i="1"/>
              <a:t>officer</a:t>
            </a:r>
            <a:r>
              <a:rPr lang="en-US"/>
              <a:t>, </a:t>
            </a:r>
            <a:r>
              <a:rPr lang="en-US" i="1"/>
              <a:t>secretary</a:t>
            </a:r>
            <a:r>
              <a:rPr lang="en-US"/>
              <a:t>, or </a:t>
            </a:r>
            <a:r>
              <a:rPr lang="en-US" i="1"/>
              <a:t>teller</a:t>
            </a:r>
          </a:p>
          <a:p>
            <a:r>
              <a:rPr lang="en-US"/>
              <a:t>The ISA relationship also referred to as </a:t>
            </a:r>
            <a:r>
              <a:rPr lang="en-US" b="1"/>
              <a:t>superclass - subclass </a:t>
            </a:r>
            <a:r>
              <a:rPr lang="en-US"/>
              <a:t>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CDE5-A08F-432F-8063-758F820D8FA9}" type="slidenum">
              <a:rPr lang="en-US"/>
              <a:pPr/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5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1579" y="216282"/>
            <a:ext cx="10796154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Constraints on a Specialization/Generalization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257426" y="1112838"/>
            <a:ext cx="7502525" cy="49196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Constraint on which entities can be members of a given lower-level entity set.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condition-defined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 all customers over 65 years are members of </a:t>
            </a:r>
            <a:r>
              <a:rPr lang="en-US" i="1" dirty="0"/>
              <a:t>senior-citizen </a:t>
            </a:r>
            <a:r>
              <a:rPr lang="en-US" dirty="0"/>
              <a:t>entity set; </a:t>
            </a:r>
            <a:r>
              <a:rPr lang="en-US" i="1" dirty="0"/>
              <a:t>senior-citizen</a:t>
            </a:r>
            <a:r>
              <a:rPr lang="en-US" dirty="0"/>
              <a:t> ISA  </a:t>
            </a:r>
            <a:r>
              <a:rPr lang="en-US" i="1" dirty="0"/>
              <a:t>person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user-defined</a:t>
            </a:r>
          </a:p>
          <a:p>
            <a:pPr>
              <a:lnSpc>
                <a:spcPct val="90000"/>
              </a:lnSpc>
            </a:pPr>
            <a:r>
              <a:rPr lang="en-US" dirty="0"/>
              <a:t>Constraint on whether or not entities may belong to more than one lower-level entity set within a single generalization.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Disjoint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an entity can belong to only one lower-level entity set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Noted in E-R diagram by writing </a:t>
            </a:r>
            <a:r>
              <a:rPr lang="en-US" i="1" dirty="0"/>
              <a:t>disjoint</a:t>
            </a:r>
            <a:r>
              <a:rPr lang="en-US" dirty="0"/>
              <a:t> next to the ISA triangle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Overlapping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an entity can belong to more than one lower-level entity 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C73-D9B1-458D-9D87-623537CBC4FA}" type="slidenum">
              <a:rPr lang="en-US"/>
              <a:pPr/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0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7409" y="438151"/>
            <a:ext cx="10754591" cy="1028699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Constraints on </a:t>
            </a:r>
            <a:r>
              <a:rPr lang="en-US" dirty="0" smtClean="0"/>
              <a:t>a Specialization/Generalization </a:t>
            </a:r>
            <a:r>
              <a:rPr lang="en-US" dirty="0"/>
              <a:t>(Contd.)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2298123" y="2131869"/>
            <a:ext cx="7848600" cy="28654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Completeness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constraint</a:t>
            </a:r>
            <a:r>
              <a:rPr lang="en-US"/>
              <a:t> 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total</a:t>
            </a:r>
            <a:r>
              <a:rPr lang="en-US" b="1"/>
              <a:t> </a:t>
            </a:r>
            <a:r>
              <a:rPr lang="en-US"/>
              <a:t>: an entity must belong to one of the lower-level entity sets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partial</a:t>
            </a:r>
            <a:r>
              <a:rPr lang="en-US"/>
              <a:t>: an entity need not belong to one of the lower-level entity 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63A-DC7D-4B02-9007-04BD37B1A8FE}" type="slidenum">
              <a:rPr lang="en-US"/>
              <a:pPr/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9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391" y="365125"/>
            <a:ext cx="10515600" cy="50165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Aggregation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CED4-4760-4280-A8AB-C80E2215EC3B}" type="slidenum">
              <a:rPr lang="en-US"/>
              <a:pPr/>
              <a:t>45</a:t>
            </a:fld>
            <a:endParaRPr lang="en-US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 t="3641" r="2002" b="3398"/>
          <a:stretch>
            <a:fillRect/>
          </a:stretch>
        </p:blipFill>
        <p:spPr bwMode="auto">
          <a:xfrm>
            <a:off x="2817236" y="2691245"/>
            <a:ext cx="6196012" cy="394840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027816" y="1040346"/>
            <a:ext cx="79851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dirty="0"/>
              <a:t> Consider the ternary relationship </a:t>
            </a:r>
            <a:r>
              <a:rPr kumimoji="1" lang="en-US" sz="2000" i="1" dirty="0"/>
              <a:t>works-on</a:t>
            </a:r>
            <a:r>
              <a:rPr kumimoji="1" lang="en-US" sz="2000" dirty="0"/>
              <a:t>, which we saw earlier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dirty="0"/>
              <a:t> Suppose we want to record managers for tasks performed by an </a:t>
            </a:r>
            <a:r>
              <a:rPr kumimoji="1" lang="en-US" sz="2000" dirty="0" smtClean="0"/>
              <a:t>employee </a:t>
            </a:r>
            <a:r>
              <a:rPr kumimoji="1" lang="en-US" sz="2000" dirty="0"/>
              <a:t>at a branch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4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2046" y="235331"/>
            <a:ext cx="10515600" cy="552451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Aggregation (Cont.)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882776" y="1023938"/>
            <a:ext cx="8556625" cy="5226050"/>
          </a:xfrm>
        </p:spPr>
        <p:txBody>
          <a:bodyPr>
            <a:normAutofit/>
          </a:bodyPr>
          <a:lstStyle/>
          <a:p>
            <a:r>
              <a:rPr lang="en-US" dirty="0"/>
              <a:t>Relationship sets </a:t>
            </a:r>
            <a:r>
              <a:rPr lang="en-US" i="1" dirty="0"/>
              <a:t>works-on </a:t>
            </a:r>
            <a:r>
              <a:rPr lang="en-US" dirty="0"/>
              <a:t>and </a:t>
            </a:r>
            <a:r>
              <a:rPr lang="en-US" i="1" dirty="0"/>
              <a:t>manages</a:t>
            </a:r>
            <a:r>
              <a:rPr lang="en-US" dirty="0"/>
              <a:t> represent overlapping information</a:t>
            </a:r>
          </a:p>
          <a:p>
            <a:pPr lvl="1"/>
            <a:r>
              <a:rPr lang="en-US" dirty="0"/>
              <a:t>Every </a:t>
            </a:r>
            <a:r>
              <a:rPr lang="en-US" i="1" dirty="0"/>
              <a:t>manages</a:t>
            </a:r>
            <a:r>
              <a:rPr lang="en-US" dirty="0"/>
              <a:t> relationship corresponds to a </a:t>
            </a:r>
            <a:r>
              <a:rPr lang="en-US" i="1" dirty="0"/>
              <a:t>works-on</a:t>
            </a:r>
            <a:r>
              <a:rPr lang="en-US" dirty="0"/>
              <a:t> relationship</a:t>
            </a:r>
          </a:p>
          <a:p>
            <a:pPr lvl="1"/>
            <a:r>
              <a:rPr lang="en-US" dirty="0"/>
              <a:t>However, some </a:t>
            </a:r>
            <a:r>
              <a:rPr lang="en-US" i="1" dirty="0"/>
              <a:t>works-on</a:t>
            </a:r>
            <a:r>
              <a:rPr lang="en-US" dirty="0"/>
              <a:t> relationships may not correspond to any </a:t>
            </a:r>
            <a:r>
              <a:rPr lang="en-US" i="1" dirty="0"/>
              <a:t>manages</a:t>
            </a:r>
            <a:r>
              <a:rPr lang="en-US" dirty="0"/>
              <a:t> relationships </a:t>
            </a:r>
          </a:p>
          <a:p>
            <a:pPr lvl="2"/>
            <a:r>
              <a:rPr lang="en-US" dirty="0"/>
              <a:t>So we can’t discard the </a:t>
            </a:r>
            <a:r>
              <a:rPr lang="en-US" i="1" dirty="0"/>
              <a:t>works-on</a:t>
            </a:r>
            <a:r>
              <a:rPr lang="en-US" dirty="0"/>
              <a:t> relationship</a:t>
            </a:r>
          </a:p>
          <a:p>
            <a:r>
              <a:rPr lang="en-US" dirty="0"/>
              <a:t>Eliminate this redundancy via </a:t>
            </a:r>
            <a:r>
              <a:rPr lang="en-US" i="1" dirty="0"/>
              <a:t>aggregation</a:t>
            </a:r>
            <a:endParaRPr lang="en-US" dirty="0"/>
          </a:p>
          <a:p>
            <a:pPr lvl="1"/>
            <a:r>
              <a:rPr lang="en-US" dirty="0"/>
              <a:t>Treat relationship as an abstract entity</a:t>
            </a:r>
          </a:p>
          <a:p>
            <a:pPr lvl="1"/>
            <a:r>
              <a:rPr lang="en-US" dirty="0"/>
              <a:t>Allows relationships between relationships </a:t>
            </a:r>
          </a:p>
          <a:p>
            <a:pPr lvl="1"/>
            <a:r>
              <a:rPr lang="en-US" dirty="0"/>
              <a:t>Abstraction of relationship into new entity</a:t>
            </a:r>
          </a:p>
          <a:p>
            <a:r>
              <a:rPr lang="en-US" dirty="0"/>
              <a:t>Without introducing redundancy, the following diagram represents:</a:t>
            </a:r>
          </a:p>
          <a:p>
            <a:pPr lvl="1"/>
            <a:r>
              <a:rPr lang="en-US" dirty="0"/>
              <a:t>An employee works on a particular job at a particular branch </a:t>
            </a:r>
          </a:p>
          <a:p>
            <a:pPr lvl="1"/>
            <a:r>
              <a:rPr lang="en-US" dirty="0"/>
              <a:t>An employee, branch, job combination may have an associated manager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489A-B6A4-43E3-8A00-106DEAC11F6A}" type="slidenum">
              <a:rPr lang="en-US"/>
              <a:pPr/>
              <a:t>46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0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13609" y="344344"/>
            <a:ext cx="10515600" cy="237548"/>
          </a:xfrm>
        </p:spPr>
        <p:txBody>
          <a:bodyPr>
            <a:normAutofit fontScale="90000"/>
          </a:bodyPr>
          <a:lstStyle/>
          <a:p>
            <a:r>
              <a:rPr lang="en-US" dirty="0"/>
              <a:t>E-R Diagram With Aggregation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B21B-364E-4ADB-A6F0-D21965744D2E}" type="slidenum">
              <a:rPr lang="en-US"/>
              <a:pPr/>
              <a:t>47</a:t>
            </a:fld>
            <a:endParaRPr lang="en-US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1308" r="2942" b="1569"/>
          <a:stretch>
            <a:fillRect/>
          </a:stretch>
        </p:blipFill>
        <p:spPr bwMode="auto">
          <a:xfrm>
            <a:off x="3041650" y="1621559"/>
            <a:ext cx="6108700" cy="47180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4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5006" y="329899"/>
            <a:ext cx="8911687" cy="1280890"/>
          </a:xfrm>
        </p:spPr>
        <p:txBody>
          <a:bodyPr/>
          <a:lstStyle/>
          <a:p>
            <a:r>
              <a:rPr lang="en-US" dirty="0"/>
              <a:t>E-R Design Decisions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>
          <a:xfrm>
            <a:off x="1841067" y="1884218"/>
            <a:ext cx="8915400" cy="3777622"/>
          </a:xfrm>
        </p:spPr>
        <p:txBody>
          <a:bodyPr/>
          <a:lstStyle/>
          <a:p>
            <a:r>
              <a:rPr lang="en-US" dirty="0"/>
              <a:t>The use of an attribute or entity set to represent an object.</a:t>
            </a:r>
          </a:p>
          <a:p>
            <a:r>
              <a:rPr lang="en-US" dirty="0"/>
              <a:t>Whether a real-world concept is best expressed by an entity set or a relationship set.</a:t>
            </a:r>
          </a:p>
          <a:p>
            <a:r>
              <a:rPr lang="en-US" dirty="0"/>
              <a:t>The use of a ternary relationship versus a pair of binary relationships.</a:t>
            </a:r>
          </a:p>
          <a:p>
            <a:r>
              <a:rPr lang="en-US" dirty="0"/>
              <a:t>The use of a strong or weak entity set.</a:t>
            </a:r>
          </a:p>
          <a:p>
            <a:r>
              <a:rPr lang="en-US" dirty="0"/>
              <a:t>The use of specialization/generalization – contributes to modularity in the design.</a:t>
            </a:r>
          </a:p>
          <a:p>
            <a:r>
              <a:rPr lang="en-US" dirty="0"/>
              <a:t>The use of aggregation – can treat the aggregate entity set as a single unit without concern for the details of its internal structure.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40E-A8A0-4005-9946-18F4ADB4ECA3}" type="slidenum">
              <a:rPr lang="en-US"/>
              <a:pPr/>
              <a:t>48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20385" y="6135808"/>
            <a:ext cx="7619999" cy="365125"/>
          </a:xfrm>
        </p:spPr>
        <p:txBody>
          <a:bodyPr/>
          <a:lstStyle/>
          <a:p>
            <a:pPr algn="r"/>
            <a:r>
              <a:rPr lang="en-IN" smtClean="0"/>
              <a:t>@ V.V.R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2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873" y="365126"/>
            <a:ext cx="10515600" cy="102466"/>
          </a:xfrm>
        </p:spPr>
        <p:txBody>
          <a:bodyPr>
            <a:normAutofit fontScale="90000"/>
          </a:bodyPr>
          <a:lstStyle/>
          <a:p>
            <a:r>
              <a:rPr lang="en-US" dirty="0"/>
              <a:t>E-R Diagram for a Banking Enterprise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795E-B523-4EB5-BC68-FE8F48D9E496}" type="slidenum">
              <a:rPr lang="en-US"/>
              <a:pPr/>
              <a:t>49</a:t>
            </a:fld>
            <a:endParaRPr lang="en-US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 bwMode="auto">
          <a:xfrm>
            <a:off x="1981201" y="1152907"/>
            <a:ext cx="5323610" cy="534802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9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316" y="329899"/>
            <a:ext cx="8911687" cy="1280890"/>
          </a:xfrm>
        </p:spPr>
        <p:txBody>
          <a:bodyPr/>
          <a:lstStyle/>
          <a:p>
            <a:r>
              <a:rPr lang="en-US" dirty="0"/>
              <a:t>Entity Sets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 i="1"/>
              <a:t>database</a:t>
            </a:r>
            <a:r>
              <a:rPr lang="en-US"/>
              <a:t> can be modeled as:</a:t>
            </a:r>
          </a:p>
          <a:p>
            <a:pPr lvl="1"/>
            <a:r>
              <a:rPr lang="en-US"/>
              <a:t>a collection of entities,</a:t>
            </a:r>
          </a:p>
          <a:p>
            <a:pPr lvl="1"/>
            <a:r>
              <a:rPr lang="en-US"/>
              <a:t>relationship among entities.</a:t>
            </a:r>
          </a:p>
          <a:p>
            <a:r>
              <a:rPr lang="en-US"/>
              <a:t>An </a:t>
            </a:r>
            <a:r>
              <a:rPr lang="en-US" i="1">
                <a:solidFill>
                  <a:schemeClr val="tx2"/>
                </a:solidFill>
              </a:rPr>
              <a:t>entity</a:t>
            </a:r>
            <a:r>
              <a:rPr lang="en-US"/>
              <a:t> is an object that exists and is distinguishable from other objects.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Example:  specific person, company, event, plant</a:t>
            </a:r>
          </a:p>
          <a:p>
            <a:r>
              <a:rPr lang="en-US"/>
              <a:t>Entities have </a:t>
            </a:r>
            <a:r>
              <a:rPr lang="en-US" i="1"/>
              <a:t>attributes</a:t>
            </a:r>
            <a:br>
              <a:rPr lang="en-US" i="1"/>
            </a:br>
            <a:r>
              <a:rPr lang="en-US" i="1"/>
              <a:t>	</a:t>
            </a:r>
            <a:r>
              <a:rPr lang="en-US"/>
              <a:t>Example: people have </a:t>
            </a:r>
            <a:r>
              <a:rPr lang="en-US" i="1"/>
              <a:t>names </a:t>
            </a:r>
            <a:r>
              <a:rPr lang="en-US"/>
              <a:t>and </a:t>
            </a:r>
            <a:r>
              <a:rPr lang="en-US" i="1"/>
              <a:t>addresses</a:t>
            </a:r>
          </a:p>
          <a:p>
            <a:r>
              <a:rPr lang="en-US"/>
              <a:t>An </a:t>
            </a:r>
            <a:r>
              <a:rPr lang="en-US" i="1">
                <a:solidFill>
                  <a:schemeClr val="tx2"/>
                </a:solidFill>
              </a:rPr>
              <a:t>entity set</a:t>
            </a:r>
            <a:r>
              <a:rPr lang="en-US"/>
              <a:t> is a set of entities of the same type that share the same properties.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Example: set of all persons, companies, trees, holidays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3CC2-FCE8-4081-9ECB-FDE1512B7718}" type="slidenum">
              <a:rPr lang="en-US"/>
              <a:pPr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3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616" y="360744"/>
            <a:ext cx="9170555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Symbols Used in E-R Notation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7CF4-DB96-4271-9202-E7AE640F25FF}" type="slidenum">
              <a:rPr lang="en-US"/>
              <a:pPr/>
              <a:t>50</a:t>
            </a:fld>
            <a:endParaRPr lang="en-US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1402" r="22781" b="53848"/>
          <a:stretch>
            <a:fillRect/>
          </a:stretch>
        </p:blipFill>
        <p:spPr bwMode="auto">
          <a:xfrm>
            <a:off x="2539999" y="1899084"/>
            <a:ext cx="6935788" cy="42211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2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872" y="365125"/>
            <a:ext cx="10515600" cy="32067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Symbols (Cont.)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8928-2F8B-492E-9B95-15AACFAB43D1}" type="slidenum">
              <a:rPr lang="en-US"/>
              <a:pPr/>
              <a:t>51</a:t>
            </a:fld>
            <a:endParaRPr lang="en-US"/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 bwMode="auto">
          <a:xfrm>
            <a:off x="2647950" y="1740911"/>
            <a:ext cx="6896100" cy="44497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8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264" y="375516"/>
            <a:ext cx="10515600" cy="299893"/>
          </a:xfrm>
        </p:spPr>
        <p:txBody>
          <a:bodyPr>
            <a:normAutofit fontScale="90000"/>
          </a:bodyPr>
          <a:lstStyle/>
          <a:p>
            <a:r>
              <a:rPr lang="en-US" dirty="0"/>
              <a:t>Alternative E-R Notations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A799-F7C9-4149-82F9-FE705D77EBFD}" type="slidenum">
              <a:rPr lang="en-US"/>
              <a:pPr/>
              <a:t>52</a:t>
            </a:fld>
            <a:endParaRPr lang="en-US"/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" t="6154" r="1154" b="5641"/>
          <a:stretch>
            <a:fillRect/>
          </a:stretch>
        </p:blipFill>
        <p:spPr bwMode="auto">
          <a:xfrm>
            <a:off x="2616993" y="1687946"/>
            <a:ext cx="6958013" cy="4711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9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1655" y="286616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Reduction of an E-R Schema to Tables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509405" y="2135620"/>
            <a:ext cx="702945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Primary keys allow entity sets and relationship sets to be expressed uniformly as </a:t>
            </a:r>
            <a:r>
              <a:rPr lang="en-US" i="1" dirty="0"/>
              <a:t>tables </a:t>
            </a:r>
            <a:r>
              <a:rPr lang="en-US" dirty="0"/>
              <a:t>which represent the contents of the database.</a:t>
            </a:r>
          </a:p>
          <a:p>
            <a:r>
              <a:rPr lang="en-US" dirty="0"/>
              <a:t>A database which conforms to an E-R diagram can be represented by a collection of tables.</a:t>
            </a:r>
          </a:p>
          <a:p>
            <a:r>
              <a:rPr lang="en-US" dirty="0"/>
              <a:t>For each entity set and relationship set there is a unique table which is assigned the name of the corresponding entity set or relationship set.</a:t>
            </a:r>
          </a:p>
          <a:p>
            <a:r>
              <a:rPr lang="en-US" dirty="0"/>
              <a:t>Each table has a number of columns (generally corresponding to attributes), which have unique names.</a:t>
            </a:r>
          </a:p>
          <a:p>
            <a:r>
              <a:rPr lang="en-US" dirty="0"/>
              <a:t>Converting an E-R diagram to a table format is the basis for deriving a relational database design from an E-R diagram.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D30-D255-4168-AC9B-97C5D88FCFFC}" type="slidenum">
              <a:rPr lang="en-US"/>
              <a:pPr/>
              <a:t>53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0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264" y="348385"/>
            <a:ext cx="7495309" cy="689984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Representing Entity Sets as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430464" y="1571263"/>
            <a:ext cx="7478713" cy="630237"/>
          </a:xfrm>
        </p:spPr>
        <p:txBody>
          <a:bodyPr>
            <a:normAutofit/>
          </a:bodyPr>
          <a:lstStyle/>
          <a:p>
            <a:r>
              <a:rPr lang="en-US" dirty="0"/>
              <a:t>A strong entity set reduces to a table with the same attributes.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B33-EB00-44EB-9046-38B5437C666D}" type="slidenum">
              <a:rPr lang="en-US"/>
              <a:pPr/>
              <a:t>54</a:t>
            </a:fld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2430464" y="3119438"/>
            <a:ext cx="7451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/>
          </a:p>
        </p:txBody>
      </p:sp>
      <p:pic>
        <p:nvPicPr>
          <p:cNvPr id="59422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t="23239" r="1056" b="23474"/>
          <a:stretch>
            <a:fillRect/>
          </a:stretch>
        </p:blipFill>
        <p:spPr bwMode="auto">
          <a:xfrm>
            <a:off x="2413001" y="2657333"/>
            <a:ext cx="7889875" cy="314642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4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736" y="435934"/>
            <a:ext cx="8850312" cy="520030"/>
          </a:xfrm>
        </p:spPr>
        <p:txBody>
          <a:bodyPr>
            <a:normAutofit fontScale="90000"/>
          </a:bodyPr>
          <a:lstStyle/>
          <a:p>
            <a:r>
              <a:rPr lang="en-US" dirty="0"/>
              <a:t>Composite and Multivalued Attributes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idx="1"/>
          </p:nvPr>
        </p:nvSpPr>
        <p:spPr>
          <a:xfrm>
            <a:off x="1931987" y="1277506"/>
            <a:ext cx="8328025" cy="538162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Composite attributes are flattened out by creating a separate attribute for each component attribute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given entity set </a:t>
            </a:r>
            <a:r>
              <a:rPr lang="en-US" i="1" dirty="0"/>
              <a:t>custome</a:t>
            </a:r>
            <a:r>
              <a:rPr lang="en-US" dirty="0"/>
              <a:t>r with composite attribute </a:t>
            </a:r>
            <a:r>
              <a:rPr lang="en-US" i="1" dirty="0"/>
              <a:t>name</a:t>
            </a:r>
            <a:r>
              <a:rPr lang="en-US" dirty="0"/>
              <a:t> with component attributes </a:t>
            </a:r>
            <a:r>
              <a:rPr lang="en-US" i="1" dirty="0"/>
              <a:t>first-name </a:t>
            </a:r>
            <a:r>
              <a:rPr lang="en-US" dirty="0"/>
              <a:t>and </a:t>
            </a:r>
            <a:r>
              <a:rPr lang="en-US" i="1" dirty="0"/>
              <a:t>last-name</a:t>
            </a:r>
            <a:r>
              <a:rPr lang="en-US" dirty="0"/>
              <a:t> the table corresponding to the entity set has two attributes</a:t>
            </a:r>
            <a:br>
              <a:rPr lang="en-US" dirty="0"/>
            </a:br>
            <a:r>
              <a:rPr lang="en-US" dirty="0"/>
              <a:t>                 </a:t>
            </a:r>
            <a:r>
              <a:rPr lang="en-US" i="1" dirty="0" err="1"/>
              <a:t>name.first</a:t>
            </a:r>
            <a:r>
              <a:rPr lang="en-US" i="1" dirty="0"/>
              <a:t>-name</a:t>
            </a:r>
            <a:r>
              <a:rPr lang="en-US" dirty="0"/>
              <a:t>  and </a:t>
            </a:r>
            <a:r>
              <a:rPr lang="en-US" i="1" dirty="0" err="1"/>
              <a:t>name.last</a:t>
            </a:r>
            <a:r>
              <a:rPr lang="en-US" i="1" dirty="0"/>
              <a:t>-name</a:t>
            </a:r>
          </a:p>
          <a:p>
            <a:pPr>
              <a:lnSpc>
                <a:spcPct val="90000"/>
              </a:lnSpc>
            </a:pPr>
            <a:r>
              <a:rPr lang="en-US" dirty="0"/>
              <a:t>A multivalued attribute M of an entity E is represented by a separate table 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Table EM has attributes corresponding to the primary key of E and an attribute corresponding to multivalued attribute 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 Multivalued attribute </a:t>
            </a:r>
            <a:r>
              <a:rPr lang="en-US" i="1" dirty="0"/>
              <a:t>dependent-names</a:t>
            </a:r>
            <a:r>
              <a:rPr lang="en-US" dirty="0"/>
              <a:t> of </a:t>
            </a:r>
            <a:r>
              <a:rPr lang="en-US" i="1" dirty="0"/>
              <a:t>employee</a:t>
            </a:r>
            <a:r>
              <a:rPr lang="en-US" dirty="0"/>
              <a:t> is represented by a table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employee-dependent-names</a:t>
            </a:r>
            <a:r>
              <a:rPr lang="en-US" dirty="0"/>
              <a:t>(</a:t>
            </a:r>
            <a:r>
              <a:rPr lang="en-US" i="1" dirty="0"/>
              <a:t> employee-id, </a:t>
            </a:r>
            <a:r>
              <a:rPr lang="en-US" i="1" dirty="0" err="1"/>
              <a:t>dname</a:t>
            </a:r>
            <a:r>
              <a:rPr lang="en-US" dirty="0"/>
              <a:t>)</a:t>
            </a:r>
            <a:r>
              <a:rPr lang="en-US" i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value of the multivalued attribute maps to a separate row of the table EM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E.g.,  an employee entity with primary key  John and </a:t>
            </a:r>
            <a:br>
              <a:rPr lang="en-US" dirty="0"/>
            </a:br>
            <a:r>
              <a:rPr lang="en-US" dirty="0"/>
              <a:t>dependents  Johnson and </a:t>
            </a:r>
            <a:r>
              <a:rPr lang="en-US" dirty="0" err="1"/>
              <a:t>Johndotir</a:t>
            </a:r>
            <a:r>
              <a:rPr lang="en-US" dirty="0"/>
              <a:t> maps to two rows:   </a:t>
            </a:r>
            <a:br>
              <a:rPr lang="en-US" dirty="0"/>
            </a:br>
            <a:r>
              <a:rPr lang="en-US" dirty="0"/>
              <a:t>   (John, Johnson) and (John, </a:t>
            </a:r>
            <a:r>
              <a:rPr lang="en-US" dirty="0" err="1"/>
              <a:t>Johndotir</a:t>
            </a:r>
            <a:r>
              <a:rPr lang="en-US" dirty="0"/>
              <a:t>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71F6-1EBA-4DC0-B28F-B8BCC1BA129A}" type="slidenum">
              <a:rPr lang="en-US"/>
              <a:pPr/>
              <a:t>55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1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828" y="414668"/>
            <a:ext cx="10515600" cy="412752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Representing Weak Entity Sets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2C6A-4874-4468-A43F-9E3EF8DBC2A9}" type="slidenum">
              <a:rPr lang="en-US"/>
              <a:pPr/>
              <a:t>56</a:t>
            </a:fld>
            <a:endParaRPr lang="en-US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22263" r="908" b="22020"/>
          <a:stretch>
            <a:fillRect/>
          </a:stretch>
        </p:blipFill>
        <p:spPr bwMode="auto">
          <a:xfrm>
            <a:off x="2413001" y="2921289"/>
            <a:ext cx="7527925" cy="32035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2356643" y="1559236"/>
            <a:ext cx="74787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dirty="0">
                <a:latin typeface="Helvetica" panose="020B0604020202020204" pitchFamily="34" charset="0"/>
              </a:rPr>
              <a:t>A weak entity set becomes a table that includes a column for the primary key of the identifying strong entity set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3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1312" y="513144"/>
            <a:ext cx="8666019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Representing Relationship Sets as Tables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429597" y="1463820"/>
            <a:ext cx="7029450" cy="10842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 many-to-many relationship set is represented as a table with columns for the primary keys of the two participating entity sets, and any descriptive attributes of the relationship set.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E.g.: table for relationship set </a:t>
            </a:r>
            <a:r>
              <a:rPr lang="en-US" sz="1800" i="1" dirty="0"/>
              <a:t>borrower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9B29-5578-4DA3-A789-A1CDBBDCD6BB}" type="slidenum">
              <a:rPr lang="en-US"/>
              <a:pPr/>
              <a:t>57</a:t>
            </a:fld>
            <a:endParaRPr lang="en-US"/>
          </a:p>
        </p:txBody>
      </p:sp>
      <p:pic>
        <p:nvPicPr>
          <p:cNvPr id="6044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8" t="2570" r="10164" b="3038"/>
          <a:stretch>
            <a:fillRect/>
          </a:stretch>
        </p:blipFill>
        <p:spPr bwMode="auto">
          <a:xfrm>
            <a:off x="4122376" y="2913929"/>
            <a:ext cx="3995738" cy="3543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08369"/>
            <a:ext cx="10515600" cy="379413"/>
          </a:xfrm>
        </p:spPr>
        <p:txBody>
          <a:bodyPr>
            <a:normAutofit fontScale="90000"/>
          </a:bodyPr>
          <a:lstStyle/>
          <a:p>
            <a:r>
              <a:rPr lang="en-US" dirty="0"/>
              <a:t>Redundancy of Tables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03D0-B9FE-4C79-8C3D-834725497A50}" type="slidenum">
              <a:rPr lang="en-US"/>
              <a:pPr/>
              <a:t>58</a:t>
            </a:fld>
            <a:endParaRPr lang="en-US"/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t="30377" r="832" b="30377"/>
          <a:stretch>
            <a:fillRect/>
          </a:stretch>
        </p:blipFill>
        <p:spPr bwMode="auto">
          <a:xfrm>
            <a:off x="2389188" y="3973945"/>
            <a:ext cx="8077200" cy="2425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389188" y="1318032"/>
            <a:ext cx="7524750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/>
              <a:t>Many-to-one and one-to-many relationship sets that are total on the many-side can be represented by adding an extra attribute to the many side, containing the primary key of the one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/>
              <a:t>E.g.: Instead of creating a table for relationship </a:t>
            </a:r>
            <a:r>
              <a:rPr kumimoji="1" lang="en-US" i="1" dirty="0"/>
              <a:t>account-branch</a:t>
            </a:r>
            <a:r>
              <a:rPr kumimoji="1" lang="en-US" dirty="0"/>
              <a:t>, add an attribute </a:t>
            </a:r>
            <a:r>
              <a:rPr kumimoji="1" lang="en-US" i="1" dirty="0"/>
              <a:t>branch</a:t>
            </a:r>
            <a:r>
              <a:rPr kumimoji="1" lang="en-US" dirty="0"/>
              <a:t> to the entity set </a:t>
            </a:r>
            <a:r>
              <a:rPr kumimoji="1" lang="en-US" i="1" dirty="0"/>
              <a:t>account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1879" y="329899"/>
            <a:ext cx="8911687" cy="626065"/>
          </a:xfrm>
        </p:spPr>
        <p:txBody>
          <a:bodyPr>
            <a:normAutofit fontScale="90000"/>
          </a:bodyPr>
          <a:lstStyle/>
          <a:p>
            <a:r>
              <a:rPr lang="en-US" dirty="0"/>
              <a:t>Redundancy of Tables (Cont.)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841066" y="2123209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If participation is </a:t>
            </a:r>
            <a:r>
              <a:rPr lang="en-US" sz="2400" i="1" dirty="0">
                <a:latin typeface="Times New Roman" panose="02020603050405020304" pitchFamily="18" charset="0"/>
              </a:rPr>
              <a:t>partial</a:t>
            </a:r>
            <a:r>
              <a:rPr lang="en-US" sz="2400" dirty="0">
                <a:latin typeface="Times New Roman" panose="02020603050405020304" pitchFamily="18" charset="0"/>
              </a:rPr>
              <a:t> on the many side, replacing a table by an extra attribute in the relation corresponding to the “many” side could result in null values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The table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E.g. The </a:t>
            </a:r>
            <a:r>
              <a:rPr lang="en-US" sz="2000" i="1" dirty="0">
                <a:latin typeface="Times New Roman" panose="02020603050405020304" pitchFamily="18" charset="0"/>
              </a:rPr>
              <a:t>payment</a:t>
            </a:r>
            <a:r>
              <a:rPr lang="en-US" sz="2000" dirty="0">
                <a:latin typeface="Times New Roman" panose="02020603050405020304" pitchFamily="18" charset="0"/>
              </a:rPr>
              <a:t> table already contains the information that would appear in the </a:t>
            </a:r>
            <a:r>
              <a:rPr lang="en-US" sz="2000" i="1" dirty="0">
                <a:latin typeface="Times New Roman" panose="02020603050405020304" pitchFamily="18" charset="0"/>
              </a:rPr>
              <a:t>loan-payment</a:t>
            </a:r>
            <a:r>
              <a:rPr lang="en-US" sz="2000" dirty="0">
                <a:latin typeface="Times New Roman" panose="02020603050405020304" pitchFamily="18" charset="0"/>
              </a:rPr>
              <a:t> table (i.e., the columns loan-number and </a:t>
            </a:r>
            <a:r>
              <a:rPr lang="en-US" sz="2000" i="1" dirty="0">
                <a:latin typeface="Times New Roman" panose="02020603050405020304" pitchFamily="18" charset="0"/>
              </a:rPr>
              <a:t>payment-number</a:t>
            </a:r>
            <a:r>
              <a:rPr lang="en-US" sz="2000" dirty="0">
                <a:latin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71DD-EF3A-4A67-8043-2C4BA42A5F25}" type="slidenum">
              <a:rPr lang="en-US"/>
              <a:pPr/>
              <a:t>59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8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476" y="302006"/>
            <a:ext cx="9119755" cy="485776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Sets </a:t>
            </a:r>
            <a:r>
              <a:rPr lang="en-US" i="1" dirty="0"/>
              <a:t>customer</a:t>
            </a:r>
            <a:r>
              <a:rPr lang="en-US" dirty="0"/>
              <a:t> and </a:t>
            </a:r>
            <a:r>
              <a:rPr lang="en-US" i="1" dirty="0"/>
              <a:t>loan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2978-DF78-4022-AB11-995075D97714}" type="slidenum">
              <a:rPr lang="en-US"/>
              <a:pPr/>
              <a:t>6</a:t>
            </a:fld>
            <a:endParaRPr lang="en-US" dirty="0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7512" r="1233" b="9859"/>
          <a:stretch>
            <a:fillRect/>
          </a:stretch>
        </p:blipFill>
        <p:spPr bwMode="auto">
          <a:xfrm>
            <a:off x="2543464" y="2037773"/>
            <a:ext cx="7023100" cy="4470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465678" y="959953"/>
            <a:ext cx="65512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customer-id   customer-  customer-  customer-           loan-    amount</a:t>
            </a:r>
            <a:br>
              <a:rPr lang="en-US" dirty="0"/>
            </a:br>
            <a:r>
              <a:rPr lang="en-US" dirty="0"/>
              <a:t>                          name     street         city                    number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6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1" y="360744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Representing Specialization as Tables</a:t>
            </a:r>
          </a:p>
        </p:txBody>
      </p:sp>
      <p:sp>
        <p:nvSpPr>
          <p:cNvPr id="141315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1" y="1258990"/>
            <a:ext cx="8453438" cy="4563536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400" dirty="0"/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000" dirty="0"/>
              <a:t>Form a table for the higher 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000" dirty="0"/>
              <a:t>Form a table for each lower level entity set, include primary key of higher level entity set and local attributes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990000"/>
                </a:solidFill>
              </a:rPr>
              <a:t>   table</a:t>
            </a:r>
            <a:r>
              <a:rPr lang="en-US" sz="2000" dirty="0"/>
              <a:t>	    </a:t>
            </a:r>
            <a:r>
              <a:rPr lang="en-US" sz="2000" dirty="0">
                <a:solidFill>
                  <a:srgbClr val="990000"/>
                </a:solidFill>
              </a:rPr>
              <a:t>table attributes</a:t>
            </a:r>
            <a:r>
              <a:rPr lang="en-US" sz="2000" dirty="0">
                <a:solidFill>
                  <a:schemeClr val="hlink"/>
                </a:solidFill>
              </a:rPr>
              <a:t/>
            </a:r>
            <a:br>
              <a:rPr lang="en-US" sz="2000" dirty="0">
                <a:solidFill>
                  <a:schemeClr val="hlink"/>
                </a:solidFill>
              </a:rPr>
            </a:br>
            <a:r>
              <a:rPr lang="en-US" sz="2000" i="1" dirty="0"/>
              <a:t>person	name, street, city  </a:t>
            </a:r>
            <a:br>
              <a:rPr lang="en-US" sz="2000" i="1" dirty="0"/>
            </a:br>
            <a:r>
              <a:rPr lang="en-US" sz="2000" i="1" dirty="0"/>
              <a:t>customer	name, credit-rating</a:t>
            </a:r>
            <a:br>
              <a:rPr lang="en-US" sz="2000" i="1" dirty="0"/>
            </a:br>
            <a:r>
              <a:rPr lang="en-US" sz="2000" i="1" dirty="0"/>
              <a:t>employee	name, salary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000" dirty="0"/>
              <a:t>Drawback:  getting information about, e.g., </a:t>
            </a:r>
            <a:r>
              <a:rPr lang="en-US" sz="2000" i="1" dirty="0"/>
              <a:t>employee</a:t>
            </a:r>
            <a:r>
              <a:rPr lang="en-US" sz="2000" dirty="0"/>
              <a:t> requires accessing two tables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B98C-70B5-4D36-A17B-49C444905E87}" type="slidenum">
              <a:rPr lang="en-US"/>
              <a:pPr/>
              <a:t>60</a:t>
            </a:fld>
            <a:endParaRPr lang="en-US"/>
          </a:p>
        </p:txBody>
      </p:sp>
      <p:sp>
        <p:nvSpPr>
          <p:cNvPr id="141316" name="Line 1028"/>
          <p:cNvSpPr>
            <a:spLocks noChangeShapeType="1"/>
          </p:cNvSpPr>
          <p:nvPr/>
        </p:nvSpPr>
        <p:spPr bwMode="auto">
          <a:xfrm>
            <a:off x="2503489" y="3048000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317" name="Line 1029"/>
          <p:cNvSpPr>
            <a:spLocks noChangeShapeType="1"/>
          </p:cNvSpPr>
          <p:nvPr/>
        </p:nvSpPr>
        <p:spPr bwMode="auto">
          <a:xfrm>
            <a:off x="3962400" y="2695575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2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7632" y="360744"/>
            <a:ext cx="9350086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Representing Specialization as Tables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797050" y="874713"/>
            <a:ext cx="8453438" cy="5461000"/>
          </a:xfrm>
        </p:spPr>
        <p:txBody>
          <a:bodyPr/>
          <a:lstStyle/>
          <a:p>
            <a:pPr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dirty="0"/>
          </a:p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400" dirty="0"/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000" dirty="0"/>
              <a:t>Form a table for each entity set with all local and inherited attributes	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990000"/>
                </a:solidFill>
              </a:rPr>
              <a:t>table </a:t>
            </a:r>
            <a:r>
              <a:rPr lang="en-US" sz="2000" dirty="0"/>
              <a:t>	   </a:t>
            </a:r>
            <a:r>
              <a:rPr lang="en-US" sz="2000" dirty="0">
                <a:solidFill>
                  <a:srgbClr val="990000"/>
                </a:solidFill>
              </a:rPr>
              <a:t>table attributes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/>
              <a:t>person	name, street, city	</a:t>
            </a:r>
            <a:br>
              <a:rPr lang="en-US" sz="2000" i="1" dirty="0"/>
            </a:br>
            <a:r>
              <a:rPr lang="en-US" sz="2000" i="1" dirty="0"/>
              <a:t>customer	name, street, city, credit-rating</a:t>
            </a:r>
            <a:br>
              <a:rPr lang="en-US" sz="2000" i="1" dirty="0"/>
            </a:br>
            <a:r>
              <a:rPr lang="en-US" sz="2000" i="1" dirty="0"/>
              <a:t>employee 	name, street, city, salary</a:t>
            </a:r>
            <a:br>
              <a:rPr lang="en-US" sz="2000" i="1" dirty="0"/>
            </a:br>
            <a:r>
              <a:rPr lang="en-US" sz="2000" dirty="0"/>
              <a:t>		</a:t>
            </a:r>
            <a:br>
              <a:rPr lang="en-US" sz="2000" dirty="0"/>
            </a:br>
            <a:r>
              <a:rPr lang="en-US" sz="2000" dirty="0"/>
              <a:t>If specialization is total, no need to create  table for generalized entity (</a:t>
            </a:r>
            <a:r>
              <a:rPr lang="en-US" sz="2000" i="1" dirty="0"/>
              <a:t>person</a:t>
            </a:r>
            <a:r>
              <a:rPr lang="en-US" sz="2000" dirty="0"/>
              <a:t>)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000" dirty="0"/>
              <a:t>Drawback:  street and city may be stored redundantly for persons who are both customers and employees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2D02-E4BA-4CB2-A198-12F158549791}" type="slidenum">
              <a:rPr lang="en-US"/>
              <a:pPr/>
              <a:t>61</a:t>
            </a:fld>
            <a:endParaRPr 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487614" y="2771775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962400" y="2476501"/>
            <a:ext cx="0" cy="113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0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829" y="412172"/>
            <a:ext cx="9076026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 Corresponding to Aggregation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D3E2-64BD-4F11-91E3-613B2094CFF6}" type="slidenum">
              <a:rPr lang="en-US"/>
              <a:pPr/>
              <a:t>62</a:t>
            </a:fld>
            <a:endParaRPr lang="en-US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2257713" y="1966480"/>
            <a:ext cx="756285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86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anose="020B0604020202020204" pitchFamily="34" charset="0"/>
              </a:rPr>
              <a:t>To represent aggregation, create a table containing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anose="020B0604020202020204" pitchFamily="34" charset="0"/>
              </a:rPr>
              <a:t> primary key of the aggregated relationship,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anose="020B0604020202020204" pitchFamily="34" charset="0"/>
              </a:rPr>
              <a:t>the primary key of the associated entity set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anose="020B0604020202020204" pitchFamily="34" charset="0"/>
              </a:rPr>
              <a:t>Any descriptive attributes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5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122" y="425831"/>
            <a:ext cx="10110354" cy="61325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 Corresponding to Aggregation (Cont.)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9924-6C8D-4756-9508-03B6DA54AF0B}" type="slidenum">
              <a:rPr lang="en-US"/>
              <a:pPr/>
              <a:t>63</a:t>
            </a:fld>
            <a:endParaRPr lang="en-US"/>
          </a:p>
        </p:txBody>
      </p:sp>
      <p:pic>
        <p:nvPicPr>
          <p:cNvPr id="62492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1308" r="2942" b="1569"/>
          <a:stretch>
            <a:fillRect/>
          </a:stretch>
        </p:blipFill>
        <p:spPr bwMode="auto">
          <a:xfrm>
            <a:off x="7004988" y="1748416"/>
            <a:ext cx="4662488" cy="32877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93" name="Rectangle 29"/>
          <p:cNvSpPr>
            <a:spLocks noChangeArrowheads="1"/>
          </p:cNvSpPr>
          <p:nvPr/>
        </p:nvSpPr>
        <p:spPr bwMode="auto">
          <a:xfrm>
            <a:off x="1727777" y="1711614"/>
            <a:ext cx="5140614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86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anose="020B0604020202020204" pitchFamily="34" charset="0"/>
              </a:rPr>
              <a:t>E.g. to represent aggregation </a:t>
            </a:r>
            <a:r>
              <a:rPr kumimoji="1" lang="en-US" i="1" dirty="0">
                <a:latin typeface="Helvetica" panose="020B0604020202020204" pitchFamily="34" charset="0"/>
              </a:rPr>
              <a:t>manages</a:t>
            </a:r>
            <a:r>
              <a:rPr kumimoji="1" lang="en-US" dirty="0">
                <a:latin typeface="Helvetica" panose="020B0604020202020204" pitchFamily="34" charset="0"/>
              </a:rPr>
              <a:t> between relationship </a:t>
            </a:r>
            <a:r>
              <a:rPr kumimoji="1" lang="en-US" i="1" dirty="0">
                <a:latin typeface="Helvetica" panose="020B0604020202020204" pitchFamily="34" charset="0"/>
              </a:rPr>
              <a:t>works-on</a:t>
            </a:r>
            <a:r>
              <a:rPr kumimoji="1" lang="en-US" dirty="0">
                <a:latin typeface="Helvetica" panose="020B0604020202020204" pitchFamily="34" charset="0"/>
              </a:rPr>
              <a:t> and entity set </a:t>
            </a:r>
            <a:r>
              <a:rPr kumimoji="1" lang="en-US" i="1" dirty="0">
                <a:latin typeface="Helvetica" panose="020B0604020202020204" pitchFamily="34" charset="0"/>
              </a:rPr>
              <a:t>manager</a:t>
            </a:r>
            <a:r>
              <a:rPr kumimoji="1" lang="en-US" dirty="0">
                <a:latin typeface="Helvetica" panose="020B0604020202020204" pitchFamily="34" charset="0"/>
              </a:rPr>
              <a:t>, create a table</a:t>
            </a:r>
            <a:br>
              <a:rPr kumimoji="1" lang="en-US" dirty="0">
                <a:latin typeface="Helvetica" panose="020B0604020202020204" pitchFamily="34" charset="0"/>
              </a:rPr>
            </a:br>
            <a:r>
              <a:rPr kumimoji="1" lang="en-US" dirty="0">
                <a:latin typeface="Helvetica" panose="020B0604020202020204" pitchFamily="34" charset="0"/>
              </a:rPr>
              <a:t> </a:t>
            </a:r>
            <a:r>
              <a:rPr kumimoji="1" lang="en-US" i="1" dirty="0">
                <a:latin typeface="Helvetica" panose="020B0604020202020204" pitchFamily="34" charset="0"/>
              </a:rPr>
              <a:t>manages</a:t>
            </a:r>
            <a:r>
              <a:rPr kumimoji="1" lang="en-US" dirty="0">
                <a:latin typeface="Helvetica" panose="020B0604020202020204" pitchFamily="34" charset="0"/>
              </a:rPr>
              <a:t>(</a:t>
            </a:r>
            <a:r>
              <a:rPr kumimoji="1" lang="en-US" i="1" dirty="0">
                <a:latin typeface="Helvetica" panose="020B0604020202020204" pitchFamily="34" charset="0"/>
              </a:rPr>
              <a:t>employee-id, branch-name, title, manager-name</a:t>
            </a:r>
            <a:r>
              <a:rPr kumimoji="1" lang="en-US" dirty="0">
                <a:latin typeface="Helvetica" panose="020B0604020202020204" pitchFamily="34" charset="0"/>
              </a:rPr>
              <a:t>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anose="020B0604020202020204" pitchFamily="34" charset="0"/>
              </a:rPr>
              <a:t>Table </a:t>
            </a:r>
            <a:r>
              <a:rPr kumimoji="1" lang="en-US" i="1" dirty="0">
                <a:latin typeface="Helvetica" panose="020B0604020202020204" pitchFamily="34" charset="0"/>
              </a:rPr>
              <a:t>works-on</a:t>
            </a:r>
            <a:r>
              <a:rPr kumimoji="1" lang="en-US" dirty="0">
                <a:latin typeface="Helvetica" panose="020B0604020202020204" pitchFamily="34" charset="0"/>
              </a:rPr>
              <a:t> is redundant </a:t>
            </a:r>
            <a:r>
              <a:rPr kumimoji="1" lang="en-US" b="1" dirty="0">
                <a:latin typeface="Helvetica" panose="020B0604020202020204" pitchFamily="34" charset="0"/>
              </a:rPr>
              <a:t>provided</a:t>
            </a:r>
            <a:r>
              <a:rPr kumimoji="1" lang="en-US" dirty="0">
                <a:latin typeface="Helvetica" panose="020B0604020202020204" pitchFamily="34" charset="0"/>
              </a:rPr>
              <a:t> we are willing to store null values for attribute </a:t>
            </a:r>
            <a:r>
              <a:rPr kumimoji="1" lang="en-US" i="1" dirty="0">
                <a:latin typeface="Helvetica" panose="020B0604020202020204" pitchFamily="34" charset="0"/>
              </a:rPr>
              <a:t>manager</a:t>
            </a:r>
            <a:r>
              <a:rPr kumimoji="1" lang="en-US" dirty="0">
                <a:latin typeface="Helvetica" panose="020B0604020202020204" pitchFamily="34" charset="0"/>
              </a:rPr>
              <a:t>-</a:t>
            </a:r>
            <a:r>
              <a:rPr kumimoji="1" lang="en-US" i="1" dirty="0">
                <a:latin typeface="Helvetica" panose="020B0604020202020204" pitchFamily="34" charset="0"/>
              </a:rPr>
              <a:t>name</a:t>
            </a:r>
            <a:r>
              <a:rPr kumimoji="1" lang="en-US" dirty="0">
                <a:latin typeface="Helvetica" panose="020B0604020202020204" pitchFamily="34" charset="0"/>
              </a:rPr>
              <a:t> in table </a:t>
            </a:r>
            <a:r>
              <a:rPr kumimoji="1" lang="en-US" i="1" dirty="0">
                <a:latin typeface="Helvetica" panose="020B0604020202020204" pitchFamily="34" charset="0"/>
              </a:rPr>
              <a:t>manages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7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697" y="665673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ER-Diagram-Example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64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740" y="1946563"/>
            <a:ext cx="5943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22155" y="1349509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Univ. Registrar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80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917" y="326763"/>
            <a:ext cx="5314558" cy="643581"/>
          </a:xfrm>
        </p:spPr>
        <p:txBody>
          <a:bodyPr>
            <a:normAutofit fontScale="90000"/>
          </a:bodyPr>
          <a:lstStyle/>
          <a:p>
            <a:r>
              <a:rPr lang="en-US" dirty="0"/>
              <a:t>Banking application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65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>
          <a:xfrm>
            <a:off x="2306782" y="1226127"/>
            <a:ext cx="7802563" cy="550340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44798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488" y="213474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Book Store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66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t="1422" r="10309" b="1186"/>
          <a:stretch>
            <a:fillRect/>
          </a:stretch>
        </p:blipFill>
        <p:spPr>
          <a:xfrm>
            <a:off x="2176605" y="889324"/>
            <a:ext cx="7802563" cy="5611609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86553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29899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TV Series Database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67</a:t>
            </a:fld>
            <a:endParaRPr lang="en-IN"/>
          </a:p>
        </p:txBody>
      </p:sp>
      <p:pic>
        <p:nvPicPr>
          <p:cNvPr id="5" name="Picture 5" descr="episode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55" y="970344"/>
            <a:ext cx="54387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7553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367" y="329899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Music collection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68</a:t>
            </a:fld>
            <a:endParaRPr lang="en-IN"/>
          </a:p>
        </p:txBody>
      </p:sp>
      <p:pic>
        <p:nvPicPr>
          <p:cNvPr id="5" name="Picture 8" descr="er_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9191" y="1610789"/>
            <a:ext cx="8229600" cy="3895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2119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870" y="329899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Photo Shop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69</a:t>
            </a:fld>
            <a:endParaRPr lang="en-IN"/>
          </a:p>
        </p:txBody>
      </p:sp>
      <p:pic>
        <p:nvPicPr>
          <p:cNvPr id="5" name="Picture 6" descr="ER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7527" y="966355"/>
            <a:ext cx="10796155" cy="534092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05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508" y="365125"/>
            <a:ext cx="9878291" cy="476539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038225"/>
            <a:ext cx="7893050" cy="492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Example: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 i="1"/>
              <a:t>customer = (customer-id, customer-name, 		     customer-street, customer-city)</a:t>
            </a:r>
            <a:br>
              <a:rPr lang="en-US" i="1"/>
            </a:br>
            <a:r>
              <a:rPr lang="en-US" i="1"/>
              <a:t>	loan = (loan-number, amount)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chemeClr val="tx2"/>
                </a:solidFill>
              </a:rPr>
              <a:t>Domain</a:t>
            </a:r>
            <a:r>
              <a:rPr lang="en-US"/>
              <a:t> – the set of permitted values for each attribute </a:t>
            </a:r>
          </a:p>
          <a:p>
            <a:pPr>
              <a:lnSpc>
                <a:spcPct val="90000"/>
              </a:lnSpc>
            </a:pPr>
            <a:r>
              <a:rPr lang="en-US"/>
              <a:t>Attribute types:</a:t>
            </a:r>
          </a:p>
          <a:p>
            <a:pPr lvl="1">
              <a:lnSpc>
                <a:spcPct val="90000"/>
              </a:lnSpc>
            </a:pPr>
            <a:r>
              <a:rPr lang="en-US" i="1"/>
              <a:t>Simple</a:t>
            </a:r>
            <a:r>
              <a:rPr lang="en-US"/>
              <a:t> and </a:t>
            </a:r>
            <a:r>
              <a:rPr lang="en-US" i="1"/>
              <a:t>composite</a:t>
            </a:r>
            <a:r>
              <a:rPr lang="en-US"/>
              <a:t> attributes.</a:t>
            </a:r>
          </a:p>
          <a:p>
            <a:pPr lvl="1">
              <a:lnSpc>
                <a:spcPct val="90000"/>
              </a:lnSpc>
            </a:pPr>
            <a:r>
              <a:rPr lang="en-US" i="1"/>
              <a:t>Single-valued</a:t>
            </a:r>
            <a:r>
              <a:rPr lang="en-US"/>
              <a:t> and </a:t>
            </a:r>
            <a:r>
              <a:rPr lang="en-US" i="1"/>
              <a:t>multi-valued</a:t>
            </a:r>
            <a:r>
              <a:rPr lang="en-US"/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/>
              <a:t>E.g. multivalued attribute: </a:t>
            </a:r>
            <a:r>
              <a:rPr lang="en-US" i="1"/>
              <a:t>phone-numbers</a:t>
            </a:r>
          </a:p>
          <a:p>
            <a:pPr lvl="1">
              <a:lnSpc>
                <a:spcPct val="90000"/>
              </a:lnSpc>
            </a:pPr>
            <a:r>
              <a:rPr lang="en-US" i="1"/>
              <a:t>Derived</a:t>
            </a:r>
            <a:r>
              <a:rPr lang="en-US"/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/>
              <a:t>Can be computed from other attributes</a:t>
            </a:r>
          </a:p>
          <a:p>
            <a:pPr lvl="2">
              <a:lnSpc>
                <a:spcPct val="90000"/>
              </a:lnSpc>
            </a:pPr>
            <a:r>
              <a:rPr lang="en-US"/>
              <a:t>E.g.  </a:t>
            </a:r>
            <a:r>
              <a:rPr lang="en-US" i="1"/>
              <a:t>age</a:t>
            </a:r>
            <a:r>
              <a:rPr lang="en-US"/>
              <a:t>, given date of birth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5F9-9518-4B6D-8D12-4DEF41A65664}" type="slidenum">
              <a:rPr lang="en-US"/>
              <a:pPr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5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134" y="426683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Literature search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70</a:t>
            </a:fld>
            <a:endParaRPr lang="en-IN"/>
          </a:p>
        </p:txBody>
      </p:sp>
      <p:pic>
        <p:nvPicPr>
          <p:cNvPr id="5" name="Picture 7" descr="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298864"/>
            <a:ext cx="9708573" cy="532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5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88" y="3180273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 V.V.R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D2D0-9DCA-4F8F-8C45-A1B94A92E359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1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873" y="198964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dirty="0"/>
              <a:t>Composite Attributes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96C9-45EC-438A-AB57-04DC5233C603}" type="slidenum">
              <a:rPr lang="en-US"/>
              <a:pPr/>
              <a:t>8</a:t>
            </a:fld>
            <a:endParaRPr lang="en-US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t="29082" r="1913" b="28827"/>
          <a:stretch>
            <a:fillRect/>
          </a:stretch>
        </p:blipFill>
        <p:spPr bwMode="auto">
          <a:xfrm>
            <a:off x="2260600" y="1620838"/>
            <a:ext cx="7735888" cy="25193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3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9144" y="229256"/>
            <a:ext cx="8911687" cy="1280890"/>
          </a:xfrm>
        </p:spPr>
        <p:txBody>
          <a:bodyPr/>
          <a:lstStyle/>
          <a:p>
            <a:r>
              <a:rPr lang="en-US" dirty="0"/>
              <a:t>Relationship Sets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/>
              <a:t>A </a:t>
            </a:r>
            <a:r>
              <a:rPr lang="en-US">
                <a:solidFill>
                  <a:schemeClr val="tx2"/>
                </a:solidFill>
              </a:rPr>
              <a:t>relationship</a:t>
            </a:r>
            <a:r>
              <a:rPr lang="en-US"/>
              <a:t> is an association among several entities</a:t>
            </a:r>
            <a:br>
              <a:rPr lang="en-US"/>
            </a:br>
            <a:r>
              <a:rPr lang="en-US"/>
              <a:t>Example:</a:t>
            </a:r>
            <a:br>
              <a:rPr lang="en-US"/>
            </a:br>
            <a:r>
              <a:rPr lang="en-US"/>
              <a:t>	</a:t>
            </a:r>
            <a:r>
              <a:rPr lang="en-US" u="sng"/>
              <a:t>Hayes</a:t>
            </a:r>
            <a:r>
              <a:rPr lang="en-US"/>
              <a:t>	</a:t>
            </a:r>
            <a:r>
              <a:rPr lang="en-US" i="1" u="sng"/>
              <a:t>depositor</a:t>
            </a:r>
            <a:r>
              <a:rPr lang="en-US"/>
              <a:t>	</a:t>
            </a:r>
            <a:r>
              <a:rPr lang="en-US" u="sng"/>
              <a:t>A-102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i="1"/>
              <a:t>customer</a:t>
            </a:r>
            <a:r>
              <a:rPr lang="en-US"/>
              <a:t> entity	relationship set	</a:t>
            </a:r>
            <a:r>
              <a:rPr lang="en-US" i="1"/>
              <a:t>account</a:t>
            </a:r>
            <a:r>
              <a:rPr lang="en-US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/>
              <a:t>A </a:t>
            </a:r>
            <a:r>
              <a:rPr lang="en-US" i="1">
                <a:solidFill>
                  <a:schemeClr val="tx2"/>
                </a:solidFill>
              </a:rPr>
              <a:t>relationship </a:t>
            </a:r>
            <a:r>
              <a:rPr lang="en-US">
                <a:solidFill>
                  <a:schemeClr val="tx2"/>
                </a:solidFill>
              </a:rPr>
              <a:t>set</a:t>
            </a:r>
            <a:r>
              <a:rPr lang="en-US"/>
              <a:t> is a mathematical relation among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 2 entities, each taken from entity sets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		{(</a:t>
            </a:r>
            <a:r>
              <a:rPr lang="en-US" i="1">
                <a:sym typeface="Symbol" panose="05050102010706020507" pitchFamily="18" charset="2"/>
              </a:rPr>
              <a:t>e</a:t>
            </a:r>
            <a:r>
              <a:rPr lang="en-US" baseline="-25000">
                <a:sym typeface="Symbol" panose="05050102010706020507" pitchFamily="18" charset="2"/>
              </a:rPr>
              <a:t>1</a:t>
            </a:r>
            <a:r>
              <a:rPr lang="en-US">
                <a:sym typeface="Symbol" panose="05050102010706020507" pitchFamily="18" charset="2"/>
              </a:rPr>
              <a:t>, </a:t>
            </a:r>
            <a:r>
              <a:rPr lang="en-US" i="1">
                <a:sym typeface="Symbol" panose="05050102010706020507" pitchFamily="18" charset="2"/>
              </a:rPr>
              <a:t>e</a:t>
            </a:r>
            <a:r>
              <a:rPr lang="en-US" baseline="-25000">
                <a:sym typeface="Symbol" panose="05050102010706020507" pitchFamily="18" charset="2"/>
              </a:rPr>
              <a:t>2</a:t>
            </a:r>
            <a:r>
              <a:rPr lang="en-US">
                <a:sym typeface="Symbol" panose="05050102010706020507" pitchFamily="18" charset="2"/>
              </a:rPr>
              <a:t>, … </a:t>
            </a:r>
            <a:r>
              <a:rPr lang="en-US" i="1">
                <a:sym typeface="Symbol" panose="05050102010706020507" pitchFamily="18" charset="2"/>
              </a:rPr>
              <a:t>e</a:t>
            </a:r>
            <a:r>
              <a:rPr lang="en-US" i="1" baseline="-25000">
                <a:sym typeface="Symbol" panose="05050102010706020507" pitchFamily="18" charset="2"/>
              </a:rPr>
              <a:t>n</a:t>
            </a:r>
            <a:r>
              <a:rPr lang="en-US">
                <a:sym typeface="Symbol" panose="05050102010706020507" pitchFamily="18" charset="2"/>
              </a:rPr>
              <a:t>) | </a:t>
            </a:r>
            <a:r>
              <a:rPr lang="en-US" i="1">
                <a:sym typeface="Symbol" panose="05050102010706020507" pitchFamily="18" charset="2"/>
              </a:rPr>
              <a:t>e</a:t>
            </a:r>
            <a:r>
              <a:rPr lang="en-US" baseline="-25000">
                <a:sym typeface="Symbol" panose="05050102010706020507" pitchFamily="18" charset="2"/>
              </a:rPr>
              <a:t>1</a:t>
            </a:r>
            <a:r>
              <a:rPr lang="en-US">
                <a:sym typeface="Symbol" panose="05050102010706020507" pitchFamily="18" charset="2"/>
              </a:rPr>
              <a:t>   </a:t>
            </a:r>
            <a:r>
              <a:rPr lang="en-US" i="1">
                <a:sym typeface="Symbol" panose="05050102010706020507" pitchFamily="18" charset="2"/>
              </a:rPr>
              <a:t>E</a:t>
            </a:r>
            <a:r>
              <a:rPr lang="en-US" baseline="-25000">
                <a:sym typeface="Symbol" panose="05050102010706020507" pitchFamily="18" charset="2"/>
              </a:rPr>
              <a:t>1</a:t>
            </a:r>
            <a:r>
              <a:rPr lang="en-US">
                <a:sym typeface="Symbol" panose="05050102010706020507" pitchFamily="18" charset="2"/>
              </a:rPr>
              <a:t>, </a:t>
            </a:r>
            <a:r>
              <a:rPr lang="en-US" i="1">
                <a:sym typeface="Symbol" panose="05050102010706020507" pitchFamily="18" charset="2"/>
              </a:rPr>
              <a:t>e</a:t>
            </a:r>
            <a:r>
              <a:rPr lang="en-US" baseline="-25000">
                <a:sym typeface="Symbol" panose="05050102010706020507" pitchFamily="18" charset="2"/>
              </a:rPr>
              <a:t>2</a:t>
            </a:r>
            <a:r>
              <a:rPr lang="en-US">
                <a:sym typeface="Symbol" panose="05050102010706020507" pitchFamily="18" charset="2"/>
              </a:rPr>
              <a:t>   </a:t>
            </a:r>
            <a:r>
              <a:rPr lang="en-US" i="1">
                <a:sym typeface="Symbol" panose="05050102010706020507" pitchFamily="18" charset="2"/>
              </a:rPr>
              <a:t>E</a:t>
            </a:r>
            <a:r>
              <a:rPr lang="en-US" baseline="-25000">
                <a:sym typeface="Symbol" panose="05050102010706020507" pitchFamily="18" charset="2"/>
              </a:rPr>
              <a:t>2</a:t>
            </a:r>
            <a:r>
              <a:rPr lang="en-US">
                <a:sym typeface="Symbol" panose="05050102010706020507" pitchFamily="18" charset="2"/>
              </a:rPr>
              <a:t>, …, </a:t>
            </a:r>
            <a:r>
              <a:rPr lang="en-US" i="1">
                <a:sym typeface="Symbol" panose="05050102010706020507" pitchFamily="18" charset="2"/>
              </a:rPr>
              <a:t>e</a:t>
            </a:r>
            <a:r>
              <a:rPr lang="en-US" i="1" baseline="-25000">
                <a:sym typeface="Symbol" panose="05050102010706020507" pitchFamily="18" charset="2"/>
              </a:rPr>
              <a:t>n</a:t>
            </a:r>
            <a:r>
              <a:rPr lang="en-US">
                <a:sym typeface="Symbol" panose="05050102010706020507" pitchFamily="18" charset="2"/>
              </a:rPr>
              <a:t>   </a:t>
            </a:r>
            <a:r>
              <a:rPr lang="en-US" i="1">
                <a:sym typeface="Symbol" panose="05050102010706020507" pitchFamily="18" charset="2"/>
              </a:rPr>
              <a:t>E</a:t>
            </a:r>
            <a:r>
              <a:rPr lang="en-US" i="1" baseline="-25000">
                <a:sym typeface="Symbol" panose="05050102010706020507" pitchFamily="18" charset="2"/>
              </a:rPr>
              <a:t>n</a:t>
            </a:r>
            <a:r>
              <a:rPr lang="en-US">
                <a:sym typeface="Symbol" panose="05050102010706020507" pitchFamily="18" charset="2"/>
              </a:rPr>
              <a:t>}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/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where (</a:t>
            </a:r>
            <a:r>
              <a:rPr lang="en-US" i="1">
                <a:sym typeface="Symbol" panose="05050102010706020507" pitchFamily="18" charset="2"/>
              </a:rPr>
              <a:t>e</a:t>
            </a:r>
            <a:r>
              <a:rPr lang="en-US" baseline="-25000">
                <a:sym typeface="Symbol" panose="05050102010706020507" pitchFamily="18" charset="2"/>
              </a:rPr>
              <a:t>1</a:t>
            </a:r>
            <a:r>
              <a:rPr lang="en-US">
                <a:sym typeface="Symbol" panose="05050102010706020507" pitchFamily="18" charset="2"/>
              </a:rPr>
              <a:t>, </a:t>
            </a:r>
            <a:r>
              <a:rPr lang="en-US" i="1">
                <a:sym typeface="Symbol" panose="05050102010706020507" pitchFamily="18" charset="2"/>
              </a:rPr>
              <a:t>e</a:t>
            </a:r>
            <a:r>
              <a:rPr lang="en-US" baseline="-25000">
                <a:sym typeface="Symbol" panose="05050102010706020507" pitchFamily="18" charset="2"/>
              </a:rPr>
              <a:t>2</a:t>
            </a:r>
            <a:r>
              <a:rPr lang="en-US">
                <a:sym typeface="Symbol" panose="05050102010706020507" pitchFamily="18" charset="2"/>
              </a:rPr>
              <a:t>, …, </a:t>
            </a:r>
            <a:r>
              <a:rPr lang="en-US" i="1">
                <a:sym typeface="Symbol" panose="05050102010706020507" pitchFamily="18" charset="2"/>
              </a:rPr>
              <a:t>e</a:t>
            </a:r>
            <a:r>
              <a:rPr lang="en-US" i="1" baseline="-25000">
                <a:sym typeface="Symbol" panose="05050102010706020507" pitchFamily="18" charset="2"/>
              </a:rPr>
              <a:t>n</a:t>
            </a:r>
            <a:r>
              <a:rPr lang="en-US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>
                <a:sym typeface="Symbol" panose="05050102010706020507" pitchFamily="18" charset="2"/>
              </a:rPr>
              <a:t>Example: </a:t>
            </a:r>
          </a:p>
          <a:p>
            <a:pPr lvl="1"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>
                <a:sym typeface="Symbol" panose="05050102010706020507" pitchFamily="18" charset="2"/>
              </a:rPr>
              <a:t>			(Hayes, A-102)  </a:t>
            </a:r>
            <a:r>
              <a:rPr lang="en-US" i="1">
                <a:sym typeface="Symbol" panose="05050102010706020507" pitchFamily="18" charset="2"/>
              </a:rPr>
              <a:t>depositor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AB77-CB53-471B-9C60-23E41061D66E}" type="slidenum">
              <a:rPr lang="en-US"/>
              <a:pPr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smtClean="0"/>
              <a:t>@ V.V.R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8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3006</Words>
  <Application>Microsoft Office PowerPoint</Application>
  <PresentationFormat>Widescreen</PresentationFormat>
  <Paragraphs>439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Century Gothic</vt:lpstr>
      <vt:lpstr>Helvetica</vt:lpstr>
      <vt:lpstr>Monotype Sorts</vt:lpstr>
      <vt:lpstr>Symbol</vt:lpstr>
      <vt:lpstr>Times New Roman</vt:lpstr>
      <vt:lpstr>Wingdings 3</vt:lpstr>
      <vt:lpstr>Wisp</vt:lpstr>
      <vt:lpstr>Unit 2 :  ENTITY-RELATIONSHIP MODEL</vt:lpstr>
      <vt:lpstr>Course Learning Rationale (CLR)</vt:lpstr>
      <vt:lpstr>Course Learning Outcomes (CLO)</vt:lpstr>
      <vt:lpstr>PowerPoint Presentation</vt:lpstr>
      <vt:lpstr>Entity Sets</vt:lpstr>
      <vt:lpstr>Entity Sets customer and loan</vt:lpstr>
      <vt:lpstr>Attributes</vt:lpstr>
      <vt:lpstr>Composite Attributes</vt:lpstr>
      <vt:lpstr>Relationship Sets</vt:lpstr>
      <vt:lpstr>Relationship Set borrower</vt:lpstr>
      <vt:lpstr>Relationship Sets (Cont.)</vt:lpstr>
      <vt:lpstr>Degree of a Relationship Set</vt:lpstr>
      <vt:lpstr>Mapping Cardinalities</vt:lpstr>
      <vt:lpstr>Mapping Cardinalities</vt:lpstr>
      <vt:lpstr>Mapping Cardinalities </vt:lpstr>
      <vt:lpstr>Mapping Cardinalities affect ER Design</vt:lpstr>
      <vt:lpstr>E-R Diagrams</vt:lpstr>
      <vt:lpstr>E-R Diagram With Composite, Multivalued, and Derived Attributes</vt:lpstr>
      <vt:lpstr>Relationship Sets with Attributes</vt:lpstr>
      <vt:lpstr>Roles</vt:lpstr>
      <vt:lpstr>Cardinality Constraints</vt:lpstr>
      <vt:lpstr>One-To-Many Relationship</vt:lpstr>
      <vt:lpstr>Many-To-One Relationships</vt:lpstr>
      <vt:lpstr>Many-To-Many Relationship</vt:lpstr>
      <vt:lpstr>Participation of an Entity Set in a Relationship Set</vt:lpstr>
      <vt:lpstr>Alternative Notation for Cardinality Limits</vt:lpstr>
      <vt:lpstr>Keys</vt:lpstr>
      <vt:lpstr>Keys for Relationship Sets</vt:lpstr>
      <vt:lpstr> E-R Diagram with a Ternary Relationship</vt:lpstr>
      <vt:lpstr>Cardinality Constraints on Ternary Relationship</vt:lpstr>
      <vt:lpstr>Binary Vs. Non-Binary Relationships</vt:lpstr>
      <vt:lpstr>Converting Non-Binary Relationships to Binary Form</vt:lpstr>
      <vt:lpstr>Converting Non-Binary Relationships (Cont.)</vt:lpstr>
      <vt:lpstr>Design Issues</vt:lpstr>
      <vt:lpstr>Weak Entity Sets</vt:lpstr>
      <vt:lpstr>Weak Entity Sets (Cont.)</vt:lpstr>
      <vt:lpstr>Weak Entity Sets (Cont.)</vt:lpstr>
      <vt:lpstr>More Weak Entity Set Examples</vt:lpstr>
      <vt:lpstr>Specialization</vt:lpstr>
      <vt:lpstr>Specialization Example</vt:lpstr>
      <vt:lpstr>Generalization</vt:lpstr>
      <vt:lpstr>Specialization and Generalization (Contd.)</vt:lpstr>
      <vt:lpstr>Design Constraints on a Specialization/Generalization</vt:lpstr>
      <vt:lpstr>Design Constraints on a Specialization/Generalization (Contd.)</vt:lpstr>
      <vt:lpstr>Aggregation</vt:lpstr>
      <vt:lpstr>Aggregation (Cont.)</vt:lpstr>
      <vt:lpstr>E-R Diagram With Aggregation</vt:lpstr>
      <vt:lpstr>E-R Design Decisions</vt:lpstr>
      <vt:lpstr>E-R Diagram for a Banking Enterprise</vt:lpstr>
      <vt:lpstr>Summary of Symbols Used in E-R Notation</vt:lpstr>
      <vt:lpstr>Summary of Symbols (Cont.)</vt:lpstr>
      <vt:lpstr>Alternative E-R Notations</vt:lpstr>
      <vt:lpstr>Reduction of an E-R Schema to Tables</vt:lpstr>
      <vt:lpstr>Representing Entity Sets as Tables</vt:lpstr>
      <vt:lpstr>Composite and Multivalued Attributes</vt:lpstr>
      <vt:lpstr>Representing Weak Entity Sets</vt:lpstr>
      <vt:lpstr>Representing Relationship Sets as Tables</vt:lpstr>
      <vt:lpstr>Redundancy of Tables</vt:lpstr>
      <vt:lpstr>Redundancy of Tables (Cont.)</vt:lpstr>
      <vt:lpstr>Representing Specialization as Tables</vt:lpstr>
      <vt:lpstr>Representing Specialization as Tables (Cont.)</vt:lpstr>
      <vt:lpstr>Relations Corresponding to Aggregation</vt:lpstr>
      <vt:lpstr>Relations Corresponding to Aggregation (Cont.)</vt:lpstr>
      <vt:lpstr>ER-Diagram-Example</vt:lpstr>
      <vt:lpstr>Banking application </vt:lpstr>
      <vt:lpstr>Book Store</vt:lpstr>
      <vt:lpstr>TV Series Database </vt:lpstr>
      <vt:lpstr>Music collection </vt:lpstr>
      <vt:lpstr>Photo Shop </vt:lpstr>
      <vt:lpstr>Literature search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:  ENTITY-RELATIONSHIP MODEL</dc:title>
  <dc:creator>Admin</dc:creator>
  <cp:lastModifiedBy>Admin</cp:lastModifiedBy>
  <cp:revision>66</cp:revision>
  <dcterms:created xsi:type="dcterms:W3CDTF">2021-02-03T08:01:11Z</dcterms:created>
  <dcterms:modified xsi:type="dcterms:W3CDTF">2021-02-04T10:34:31Z</dcterms:modified>
</cp:coreProperties>
</file>