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303" r:id="rId2"/>
    <p:sldId id="304" r:id="rId3"/>
    <p:sldId id="306" r:id="rId4"/>
    <p:sldId id="305" r:id="rId5"/>
    <p:sldId id="283" r:id="rId6"/>
    <p:sldId id="284" r:id="rId7"/>
    <p:sldId id="257" r:id="rId8"/>
    <p:sldId id="285" r:id="rId9"/>
    <p:sldId id="286" r:id="rId10"/>
    <p:sldId id="288" r:id="rId11"/>
    <p:sldId id="259" r:id="rId12"/>
    <p:sldId id="260" r:id="rId13"/>
    <p:sldId id="261" r:id="rId14"/>
    <p:sldId id="262" r:id="rId15"/>
    <p:sldId id="263" r:id="rId16"/>
    <p:sldId id="264" r:id="rId17"/>
    <p:sldId id="265" r:id="rId18"/>
    <p:sldId id="292" r:id="rId19"/>
    <p:sldId id="274" r:id="rId20"/>
    <p:sldId id="293" r:id="rId21"/>
    <p:sldId id="294" r:id="rId22"/>
    <p:sldId id="295" r:id="rId23"/>
    <p:sldId id="296" r:id="rId24"/>
    <p:sldId id="291" r:id="rId25"/>
    <p:sldId id="277" r:id="rId26"/>
    <p:sldId id="297" r:id="rId27"/>
    <p:sldId id="298" r:id="rId28"/>
    <p:sldId id="300" r:id="rId29"/>
    <p:sldId id="301" r:id="rId30"/>
    <p:sldId id="302" r:id="rId31"/>
    <p:sldId id="280" r:id="rId32"/>
    <p:sldId id="281"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 id="333" r:id="rId60"/>
    <p:sldId id="336" r:id="rId61"/>
    <p:sldId id="381" r:id="rId62"/>
    <p:sldId id="387" r:id="rId63"/>
    <p:sldId id="388" r:id="rId64"/>
    <p:sldId id="382" r:id="rId65"/>
    <p:sldId id="383" r:id="rId66"/>
    <p:sldId id="389" r:id="rId67"/>
    <p:sldId id="385" r:id="rId68"/>
    <p:sldId id="386" r:id="rId69"/>
    <p:sldId id="390" r:id="rId70"/>
    <p:sldId id="258" r:id="rId71"/>
    <p:sldId id="391" r:id="rId72"/>
    <p:sldId id="392" r:id="rId73"/>
    <p:sldId id="393" r:id="rId74"/>
    <p:sldId id="394" r:id="rId75"/>
    <p:sldId id="395" r:id="rId76"/>
    <p:sldId id="396" r:id="rId77"/>
    <p:sldId id="266" r:id="rId78"/>
    <p:sldId id="267" r:id="rId79"/>
    <p:sldId id="268" r:id="rId80"/>
    <p:sldId id="269" r:id="rId81"/>
    <p:sldId id="270" r:id="rId82"/>
    <p:sldId id="271" r:id="rId83"/>
    <p:sldId id="272" r:id="rId84"/>
    <p:sldId id="273" r:id="rId85"/>
    <p:sldId id="397" r:id="rId86"/>
    <p:sldId id="398" r:id="rId87"/>
    <p:sldId id="278" r:id="rId88"/>
    <p:sldId id="279" r:id="rId89"/>
    <p:sldId id="399" r:id="rId90"/>
    <p:sldId id="400" r:id="rId91"/>
    <p:sldId id="282" r:id="rId92"/>
    <p:sldId id="401" r:id="rId93"/>
    <p:sldId id="402" r:id="rId94"/>
    <p:sldId id="403" r:id="rId95"/>
    <p:sldId id="404" r:id="rId96"/>
    <p:sldId id="287" r:id="rId97"/>
    <p:sldId id="289" r:id="rId98"/>
    <p:sldId id="405"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19492D-CFCD-4B98-B34C-97E7BD6C7D9F}" type="datetimeFigureOut">
              <a:rPr lang="en-US" smtClean="0"/>
              <a:t>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E0373D-50E5-4C76-8A1E-62DA07E206C6}" type="slidenum">
              <a:rPr lang="en-US" smtClean="0"/>
              <a:t>‹#›</a:t>
            </a:fld>
            <a:endParaRPr lang="en-US"/>
          </a:p>
        </p:txBody>
      </p:sp>
    </p:spTree>
    <p:extLst>
      <p:ext uri="{BB962C8B-B14F-4D97-AF65-F5344CB8AC3E}">
        <p14:creationId xmlns:p14="http://schemas.microsoft.com/office/powerpoint/2010/main" val="2169445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19</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30</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33</a:t>
            </a:fld>
            <a:endParaRPr lang="en-US" sz="1200" dirty="0"/>
          </a:p>
        </p:txBody>
      </p:sp>
    </p:spTree>
    <p:extLst>
      <p:ext uri="{BB962C8B-B14F-4D97-AF65-F5344CB8AC3E}">
        <p14:creationId xmlns:p14="http://schemas.microsoft.com/office/powerpoint/2010/main" val="2731550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34</a:t>
            </a:fld>
            <a:endParaRPr lang="en-US" sz="1200" dirty="0"/>
          </a:p>
        </p:txBody>
      </p:sp>
    </p:spTree>
    <p:extLst>
      <p:ext uri="{BB962C8B-B14F-4D97-AF65-F5344CB8AC3E}">
        <p14:creationId xmlns:p14="http://schemas.microsoft.com/office/powerpoint/2010/main" val="1496410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35</a:t>
            </a:fld>
            <a:endParaRPr lang="en-US" sz="1200" dirty="0"/>
          </a:p>
        </p:txBody>
      </p:sp>
    </p:spTree>
    <p:extLst>
      <p:ext uri="{BB962C8B-B14F-4D97-AF65-F5344CB8AC3E}">
        <p14:creationId xmlns:p14="http://schemas.microsoft.com/office/powerpoint/2010/main" val="376325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36</a:t>
            </a:fld>
            <a:endParaRPr lang="en-US" sz="1200" dirty="0"/>
          </a:p>
        </p:txBody>
      </p:sp>
    </p:spTree>
    <p:extLst>
      <p:ext uri="{BB962C8B-B14F-4D97-AF65-F5344CB8AC3E}">
        <p14:creationId xmlns:p14="http://schemas.microsoft.com/office/powerpoint/2010/main" val="23453171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37</a:t>
            </a:fld>
            <a:endParaRPr lang="en-US" sz="1200" dirty="0"/>
          </a:p>
        </p:txBody>
      </p:sp>
    </p:spTree>
    <p:extLst>
      <p:ext uri="{BB962C8B-B14F-4D97-AF65-F5344CB8AC3E}">
        <p14:creationId xmlns:p14="http://schemas.microsoft.com/office/powerpoint/2010/main" val="3488918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38</a:t>
            </a:fld>
            <a:endParaRPr lang="en-US" sz="1200" dirty="0"/>
          </a:p>
        </p:txBody>
      </p:sp>
    </p:spTree>
    <p:extLst>
      <p:ext uri="{BB962C8B-B14F-4D97-AF65-F5344CB8AC3E}">
        <p14:creationId xmlns:p14="http://schemas.microsoft.com/office/powerpoint/2010/main" val="4605291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39</a:t>
            </a:fld>
            <a:endParaRPr lang="en-US" sz="1200" dirty="0"/>
          </a:p>
        </p:txBody>
      </p:sp>
    </p:spTree>
    <p:extLst>
      <p:ext uri="{BB962C8B-B14F-4D97-AF65-F5344CB8AC3E}">
        <p14:creationId xmlns:p14="http://schemas.microsoft.com/office/powerpoint/2010/main" val="4018563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40</a:t>
            </a:fld>
            <a:endParaRPr lang="en-US" sz="1200" dirty="0"/>
          </a:p>
        </p:txBody>
      </p:sp>
    </p:spTree>
    <p:extLst>
      <p:ext uri="{BB962C8B-B14F-4D97-AF65-F5344CB8AC3E}">
        <p14:creationId xmlns:p14="http://schemas.microsoft.com/office/powerpoint/2010/main" val="880612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41</a:t>
            </a:fld>
            <a:endParaRPr lang="en-US" sz="1200" dirty="0"/>
          </a:p>
        </p:txBody>
      </p:sp>
    </p:spTree>
    <p:extLst>
      <p:ext uri="{BB962C8B-B14F-4D97-AF65-F5344CB8AC3E}">
        <p14:creationId xmlns:p14="http://schemas.microsoft.com/office/powerpoint/2010/main" val="351884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20</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42</a:t>
            </a:fld>
            <a:endParaRPr lang="en-US" sz="1200" dirty="0"/>
          </a:p>
        </p:txBody>
      </p:sp>
    </p:spTree>
    <p:extLst>
      <p:ext uri="{BB962C8B-B14F-4D97-AF65-F5344CB8AC3E}">
        <p14:creationId xmlns:p14="http://schemas.microsoft.com/office/powerpoint/2010/main" val="1567730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43</a:t>
            </a:fld>
            <a:endParaRPr lang="en-US" sz="1200" dirty="0"/>
          </a:p>
        </p:txBody>
      </p:sp>
    </p:spTree>
    <p:extLst>
      <p:ext uri="{BB962C8B-B14F-4D97-AF65-F5344CB8AC3E}">
        <p14:creationId xmlns:p14="http://schemas.microsoft.com/office/powerpoint/2010/main" val="27355431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ln/>
        </p:spPr>
        <p:txBody>
          <a:bodyPr wrap="none" lIns="91440" tIns="45720" rIns="91440" bIns="45720" anchor="t" anchorCtr="0"/>
          <a:lstStyle/>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wrap="none" anchor="b" anchorCtr="0"/>
          <a:lstStyle/>
          <a:p>
            <a:pPr lvl="0" algn="r"/>
            <a:fld id="{9A0DB2DC-4C9A-4742-B13C-FB6460FD3503}" type="slidenum">
              <a:rPr lang="en-US" sz="1200" dirty="0"/>
              <a:pPr lvl="0" algn="r"/>
              <a:t>44</a:t>
            </a:fld>
            <a:endParaRPr lang="en-US" sz="1200" dirty="0"/>
          </a:p>
        </p:txBody>
      </p:sp>
    </p:spTree>
    <p:extLst>
      <p:ext uri="{BB962C8B-B14F-4D97-AF65-F5344CB8AC3E}">
        <p14:creationId xmlns:p14="http://schemas.microsoft.com/office/powerpoint/2010/main" val="3548954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2D2B02B7-1A21-455B-B556-2FBE7CC9195E}"/>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BCED3F67-DA94-47D0-90D7-5A147ABCB0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3AE42C4-16F4-4B0F-A34A-B6CE8DE99E2B}"/>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8FB086B3-E6CE-44E8-875A-A97D2428F1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91D91B64-2B32-4C62-A871-96D5CF000B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DED71CA3-E73F-460D-8D06-EE67A8759A42}" type="slidenum">
              <a:rPr lang="en-US" altLang="en-US" sz="1300">
                <a:latin typeface="Times New Roman" panose="02020603050405020304" pitchFamily="18" charset="0"/>
              </a:rPr>
              <a:pPr/>
              <a:t>82</a:t>
            </a:fld>
            <a:endParaRPr lang="en-US" altLang="en-US" sz="1300">
              <a:latin typeface="Times New Roman" panose="02020603050405020304" pitchFamily="18" charset="0"/>
            </a:endParaRPr>
          </a:p>
        </p:txBody>
      </p:sp>
      <p:sp>
        <p:nvSpPr>
          <p:cNvPr id="20482" name="Rectangle 2">
            <a:extLst>
              <a:ext uri="{FF2B5EF4-FFF2-40B4-BE49-F238E27FC236}">
                <a16:creationId xmlns:a16="http://schemas.microsoft.com/office/drawing/2014/main" id="{E20D3FE1-8117-4C29-8402-A9DE920BBEF2}"/>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45C8FFF4-740F-4610-A56D-53F590D7B4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5D244DBC-9522-4633-BD10-01738C18C0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9A5BC7F-465B-4C0F-865F-E8C276700CEF}" type="slidenum">
              <a:rPr lang="en-US" altLang="en-US" sz="1300">
                <a:latin typeface="Times New Roman" panose="02020603050405020304" pitchFamily="18" charset="0"/>
              </a:rPr>
              <a:pPr/>
              <a:t>83</a:t>
            </a:fld>
            <a:endParaRPr lang="en-US" altLang="en-US" sz="1300">
              <a:latin typeface="Times New Roman" panose="02020603050405020304" pitchFamily="18" charset="0"/>
            </a:endParaRPr>
          </a:p>
        </p:txBody>
      </p:sp>
      <p:sp>
        <p:nvSpPr>
          <p:cNvPr id="22530" name="Rectangle 2">
            <a:extLst>
              <a:ext uri="{FF2B5EF4-FFF2-40B4-BE49-F238E27FC236}">
                <a16:creationId xmlns:a16="http://schemas.microsoft.com/office/drawing/2014/main" id="{A106389D-DA03-4B4C-B80A-881206A4A7CC}"/>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6A2A4059-5083-44A0-B559-BE3DDCB020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8E19A98-6100-4011-9B4E-2570BF606C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5F90D39-B400-4105-9A74-26BF05AE8788}" type="slidenum">
              <a:rPr lang="en-US" altLang="en-US" sz="1300">
                <a:latin typeface="Times New Roman" panose="02020603050405020304" pitchFamily="18" charset="0"/>
              </a:rPr>
              <a:pPr/>
              <a:t>84</a:t>
            </a:fld>
            <a:endParaRPr lang="en-US" altLang="en-US" sz="1300">
              <a:latin typeface="Times New Roman" panose="02020603050405020304" pitchFamily="18" charset="0"/>
            </a:endParaRPr>
          </a:p>
        </p:txBody>
      </p:sp>
      <p:sp>
        <p:nvSpPr>
          <p:cNvPr id="24578" name="Rectangle 2">
            <a:extLst>
              <a:ext uri="{FF2B5EF4-FFF2-40B4-BE49-F238E27FC236}">
                <a16:creationId xmlns:a16="http://schemas.microsoft.com/office/drawing/2014/main" id="{A71C5E28-17E9-4007-9CC1-69D17379CD83}"/>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8490DF54-A55E-43A6-99C4-B181904DF1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50F6939-88EB-4CFB-8F80-1A497793FA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267DFB5-0521-4237-973B-B1AF4F5AD8F5}" type="slidenum">
              <a:rPr lang="en-US" altLang="en-US" sz="1300">
                <a:latin typeface="Times New Roman" panose="02020603050405020304" pitchFamily="18" charset="0"/>
              </a:rPr>
              <a:pPr/>
              <a:t>85</a:t>
            </a:fld>
            <a:endParaRPr lang="en-US" altLang="en-US" sz="1300">
              <a:latin typeface="Times New Roman" panose="02020603050405020304" pitchFamily="18" charset="0"/>
            </a:endParaRPr>
          </a:p>
        </p:txBody>
      </p:sp>
      <p:sp>
        <p:nvSpPr>
          <p:cNvPr id="26626" name="Rectangle 2">
            <a:extLst>
              <a:ext uri="{FF2B5EF4-FFF2-40B4-BE49-F238E27FC236}">
                <a16:creationId xmlns:a16="http://schemas.microsoft.com/office/drawing/2014/main" id="{2D92DDFF-2926-496E-B700-D7D895C1B569}"/>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A65E54B2-965C-4064-8017-873DF98C75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21</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22</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23</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26</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27</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28</a:t>
            </a:fld>
            <a:endParaRPr lang="en-US"/>
          </a:p>
        </p:txBody>
      </p:sp>
    </p:spTree>
    <p:extLst>
      <p:ext uri="{BB962C8B-B14F-4D97-AF65-F5344CB8AC3E}">
        <p14:creationId xmlns:p14="http://schemas.microsoft.com/office/powerpoint/2010/main" val="4144349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E0373D-50E5-4C76-8A1E-62DA07E206C6}" type="slidenum">
              <a:rPr lang="en-US" smtClean="0"/>
              <a:t>29</a:t>
            </a:fld>
            <a:endParaRPr lang="en-US"/>
          </a:p>
        </p:txBody>
      </p:sp>
    </p:spTree>
    <p:extLst>
      <p:ext uri="{BB962C8B-B14F-4D97-AF65-F5344CB8AC3E}">
        <p14:creationId xmlns:p14="http://schemas.microsoft.com/office/powerpoint/2010/main" val="4144349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F85FE8-2642-4260-A0E1-1278ECCF8688}"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F85FE8-2642-4260-A0E1-1278ECCF8688}"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F85FE8-2642-4260-A0E1-1278ECCF8688}"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F85FE8-2642-4260-A0E1-1278ECCF8688}"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85FE8-2642-4260-A0E1-1278ECCF8688}" type="datetimeFigureOut">
              <a:rPr lang="en-US" smtClean="0"/>
              <a:pPr/>
              <a:t>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F85FE8-2642-4260-A0E1-1278ECCF8688}" type="datetimeFigureOut">
              <a:rPr lang="en-US" smtClean="0"/>
              <a:pPr/>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F85FE8-2642-4260-A0E1-1278ECCF8688}" type="datetimeFigureOut">
              <a:rPr lang="en-US" smtClean="0"/>
              <a:pPr/>
              <a:t>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F85FE8-2642-4260-A0E1-1278ECCF8688}" type="datetimeFigureOut">
              <a:rPr lang="en-US" smtClean="0"/>
              <a:pPr/>
              <a:t>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F85FE8-2642-4260-A0E1-1278ECCF8688}" type="datetimeFigureOut">
              <a:rPr lang="en-US" smtClean="0"/>
              <a:pPr/>
              <a:t>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F85FE8-2642-4260-A0E1-1278ECCF8688}" type="datetimeFigureOut">
              <a:rPr lang="en-US" smtClean="0"/>
              <a:pPr/>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F85FE8-2642-4260-A0E1-1278ECCF8688}" type="datetimeFigureOut">
              <a:rPr lang="en-US" smtClean="0"/>
              <a:pPr/>
              <a:t>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741E5-4D4B-4A54-B6F4-C055A96993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85FE8-2642-4260-A0E1-1278ECCF8688}" type="datetimeFigureOut">
              <a:rPr lang="en-US" smtClean="0"/>
              <a:pPr/>
              <a:t>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741E5-4D4B-4A54-B6F4-C055A96993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essentialsql.com/introduction-to-sql-servers-common-string-functions/" TargetMode="External"/><Relationship Id="rId2" Type="http://schemas.openxmlformats.org/officeDocument/2006/relationships/hyperlink" Target="https://www.essentialsql.com/introduction-to-sql-servers-mathematical-functions/"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essentialsql.com/introduction-to-sql-servers-date-functions/" TargetMode="External"/><Relationship Id="rId4" Type="http://schemas.openxmlformats.org/officeDocument/2006/relationships/hyperlink" Target="https://www.essentialsql.com/datatype-conversion-in-sql-using-cast-and-convert/" TargetMode="Externa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en.wikipedia.org/wiki/PL/SQL" TargetMode="External"/><Relationship Id="rId7" Type="http://schemas.openxmlformats.org/officeDocument/2006/relationships/hyperlink" Target="https://dev.mysql.com/doc/refman/5.7/en/create-procedure.html" TargetMode="External"/><Relationship Id="rId2" Type="http://schemas.openxmlformats.org/officeDocument/2006/relationships/hyperlink" Target="http://www.csee.umbc.edu/help/oracle8/server.815/a67842/01_oview.htm" TargetMode="External"/><Relationship Id="rId1" Type="http://schemas.openxmlformats.org/officeDocument/2006/relationships/slideLayout" Target="../slideLayouts/slideLayout2.xml"/><Relationship Id="rId6" Type="http://schemas.openxmlformats.org/officeDocument/2006/relationships/hyperlink" Target="http://www.mysqltutorial.org/mysql-stored-function/" TargetMode="External"/><Relationship Id="rId5" Type="http://schemas.openxmlformats.org/officeDocument/2006/relationships/hyperlink" Target="http://www.databasejournal.com/features/mysql/article.php/3569846/MySQL-Stored-Functions.htm" TargetMode="External"/><Relationship Id="rId4" Type="http://schemas.openxmlformats.org/officeDocument/2006/relationships/hyperlink" Target="http://www.skillbuilders.com/Tutorials-V2/ora9i_Intro_to_PLSQL/ora9i_Intro_to_PLSQL.cfm" TargetMode="Externa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376" y="1295400"/>
            <a:ext cx="8229600" cy="1143000"/>
          </a:xfrm>
        </p:spPr>
        <p:txBody>
          <a:bodyPr>
            <a:normAutofit fontScale="90000"/>
          </a:bodyPr>
          <a:lstStyle/>
          <a:p>
            <a:r>
              <a:rPr lang="en-US" dirty="0"/>
              <a:t>18CSC303J – Database Management Systems</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lgn="ctr">
              <a:buNone/>
            </a:pPr>
            <a:endParaRPr lang="en-US" dirty="0"/>
          </a:p>
          <a:p>
            <a:pPr marL="0" indent="0" algn="ctr">
              <a:buNone/>
            </a:pPr>
            <a:endParaRPr lang="en-US" dirty="0"/>
          </a:p>
          <a:p>
            <a:pPr marL="0" indent="0" algn="ctr">
              <a:buNone/>
            </a:pPr>
            <a:r>
              <a:rPr lang="en-US" dirty="0"/>
              <a:t>Unit III – SQL  &amp; PL/SQL</a:t>
            </a: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934200" y="-50800"/>
            <a:ext cx="2105025" cy="1295400"/>
          </a:xfrm>
          <a:prstGeom prst="rect">
            <a:avLst/>
          </a:prstGeom>
          <a:noFill/>
          <a:ln>
            <a:noFill/>
          </a:ln>
        </p:spPr>
      </p:pic>
    </p:spTree>
    <p:extLst>
      <p:ext uri="{BB962C8B-B14F-4D97-AF65-F5344CB8AC3E}">
        <p14:creationId xmlns:p14="http://schemas.microsoft.com/office/powerpoint/2010/main" val="3340405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TCL</a:t>
            </a:r>
            <a:br>
              <a:rPr lang="en-US" dirty="0">
                <a:latin typeface="Times New Roman" pitchFamily="18" charset="0"/>
                <a:cs typeface="Times New Roman" pitchFamily="18" charset="0"/>
              </a:rPr>
            </a:br>
            <a:r>
              <a:rPr lang="en-US" dirty="0">
                <a:solidFill>
                  <a:srgbClr val="003399"/>
                </a:solidFill>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600" dirty="0">
                <a:latin typeface="Times New Roman" pitchFamily="18" charset="0"/>
                <a:cs typeface="Times New Roman" pitchFamily="18" charset="0"/>
              </a:rPr>
              <a:t>TCL is short name of </a:t>
            </a:r>
            <a:r>
              <a:rPr lang="en-US" sz="2600" b="1" dirty="0">
                <a:latin typeface="Times New Roman" pitchFamily="18" charset="0"/>
                <a:cs typeface="Times New Roman" pitchFamily="18" charset="0"/>
              </a:rPr>
              <a:t>Transaction Control Language </a:t>
            </a:r>
            <a:r>
              <a:rPr lang="en-US" sz="2600" dirty="0">
                <a:latin typeface="Times New Roman" pitchFamily="18" charset="0"/>
                <a:cs typeface="Times New Roman" pitchFamily="18" charset="0"/>
              </a:rPr>
              <a:t>which deals with a transaction within a database.</a:t>
            </a:r>
          </a:p>
          <a:p>
            <a:pPr algn="just"/>
            <a:r>
              <a:rPr lang="en-US" sz="2600" dirty="0">
                <a:latin typeface="Times New Roman" pitchFamily="18" charset="0"/>
                <a:cs typeface="Times New Roman" pitchFamily="18" charset="0"/>
              </a:rPr>
              <a:t>COMMIT - commits a Transaction</a:t>
            </a:r>
          </a:p>
          <a:p>
            <a:pPr algn="just"/>
            <a:r>
              <a:rPr lang="en-US" sz="2600" dirty="0">
                <a:latin typeface="Times New Roman" pitchFamily="18" charset="0"/>
                <a:cs typeface="Times New Roman" pitchFamily="18" charset="0"/>
              </a:rPr>
              <a:t>ROLLBACK - rollback a transaction in case of any error occurs</a:t>
            </a:r>
          </a:p>
          <a:p>
            <a:pPr algn="just"/>
            <a:r>
              <a:rPr lang="en-US" sz="2600" dirty="0">
                <a:latin typeface="Times New Roman" pitchFamily="18" charset="0"/>
                <a:cs typeface="Times New Roman" pitchFamily="18" charset="0"/>
              </a:rPr>
              <a:t>SAVEPOINT - to rollback the transaction making points within groups</a:t>
            </a:r>
          </a:p>
          <a:p>
            <a:pPr algn="just"/>
            <a:r>
              <a:rPr lang="en-US" sz="2600" dirty="0">
                <a:latin typeface="Times New Roman" pitchFamily="18" charset="0"/>
                <a:cs typeface="Times New Roman" pitchFamily="18" charset="0"/>
              </a:rPr>
              <a:t>SET TRANSACTION - specify characteristics of the transaction</a:t>
            </a:r>
          </a:p>
          <a:p>
            <a:endParaRPr lang="en-IN"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581775" y="0"/>
            <a:ext cx="2562225" cy="1304730"/>
          </a:xfrm>
          <a:prstGeom prst="rect">
            <a:avLst/>
          </a:prstGeom>
          <a:noFill/>
          <a:ln>
            <a:noFill/>
          </a:ln>
        </p:spPr>
      </p:pic>
    </p:spTree>
    <p:extLst>
      <p:ext uri="{BB962C8B-B14F-4D97-AF65-F5344CB8AC3E}">
        <p14:creationId xmlns:p14="http://schemas.microsoft.com/office/powerpoint/2010/main" val="127057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3399"/>
                </a:solidFill>
                <a:latin typeface="Times New Roman" pitchFamily="18" charset="0"/>
                <a:cs typeface="Times New Roman" pitchFamily="18" charset="0"/>
              </a:rPr>
              <a:t>DDL-Structure creation</a:t>
            </a:r>
            <a:br>
              <a:rPr lang="en-US" dirty="0">
                <a:solidFill>
                  <a:srgbClr val="003399"/>
                </a:solidFill>
                <a:latin typeface="Times New Roman" pitchFamily="18" charset="0"/>
                <a:cs typeface="Times New Roman" pitchFamily="18" charset="0"/>
              </a:rPr>
            </a:br>
            <a:r>
              <a:rPr lang="en-US" dirty="0">
                <a:solidFill>
                  <a:srgbClr val="003399"/>
                </a:solidFill>
                <a:latin typeface="Times New Roman" pitchFamily="18" charset="0"/>
                <a:cs typeface="Times New Roman" pitchFamily="18" charset="0"/>
              </a:rPr>
              <a:t>Creating a Table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533400" indent="-533400" algn="just"/>
            <a:r>
              <a:rPr lang="en-US" sz="2600" b="1" dirty="0">
                <a:latin typeface="Times New Roman" pitchFamily="18" charset="0"/>
                <a:cs typeface="Times New Roman" pitchFamily="18" charset="0"/>
              </a:rPr>
              <a:t>Syntax</a:t>
            </a:r>
          </a:p>
          <a:p>
            <a:pPr marL="1023938" lvl="1" indent="-457200" algn="just">
              <a:buNone/>
            </a:pPr>
            <a:r>
              <a:rPr lang="en-US" sz="2600" dirty="0">
                <a:latin typeface="Times New Roman" pitchFamily="18" charset="0"/>
                <a:cs typeface="Times New Roman" pitchFamily="18" charset="0"/>
              </a:rPr>
              <a:t>CREATE TABLE </a:t>
            </a:r>
            <a:r>
              <a:rPr lang="en-US" sz="2600" dirty="0" err="1">
                <a:latin typeface="Times New Roman" pitchFamily="18" charset="0"/>
                <a:cs typeface="Times New Roman" pitchFamily="18" charset="0"/>
              </a:rPr>
              <a:t>table_name</a:t>
            </a:r>
            <a:endParaRPr lang="en-US" sz="2600" dirty="0">
              <a:latin typeface="Times New Roman" pitchFamily="18" charset="0"/>
              <a:cs typeface="Times New Roman" pitchFamily="18" charset="0"/>
            </a:endParaRPr>
          </a:p>
          <a:p>
            <a:pPr marL="1023938" lvl="1" indent="-457200" algn="just">
              <a:buNone/>
            </a:pP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Column_name</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datatype</a:t>
            </a:r>
            <a:r>
              <a:rPr lang="en-US" sz="2600" dirty="0">
                <a:latin typeface="Times New Roman" pitchFamily="18" charset="0"/>
                <a:cs typeface="Times New Roman" pitchFamily="18" charset="0"/>
              </a:rPr>
              <a:t>[(size)],</a:t>
            </a:r>
          </a:p>
          <a:p>
            <a:pPr marL="1023938" lvl="1" indent="-457200" algn="just">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Column_name</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datatype</a:t>
            </a:r>
            <a:r>
              <a:rPr lang="en-US" sz="2600" dirty="0">
                <a:latin typeface="Times New Roman" pitchFamily="18" charset="0"/>
                <a:cs typeface="Times New Roman" pitchFamily="18" charset="0"/>
              </a:rPr>
              <a:t>[(size)],</a:t>
            </a:r>
          </a:p>
          <a:p>
            <a:pPr marL="1023938" lvl="1" indent="-457200" algn="just">
              <a:buNone/>
            </a:pPr>
            <a:r>
              <a:rPr lang="en-US" sz="2600" dirty="0">
                <a:latin typeface="Times New Roman" pitchFamily="18" charset="0"/>
                <a:cs typeface="Times New Roman" pitchFamily="18" charset="0"/>
              </a:rPr>
              <a:t>);</a:t>
            </a:r>
          </a:p>
          <a:p>
            <a:pPr marL="533400" indent="-533400" algn="just"/>
            <a:r>
              <a:rPr lang="en-US" sz="2600" b="1" dirty="0">
                <a:latin typeface="Times New Roman" pitchFamily="18" charset="0"/>
                <a:cs typeface="Times New Roman" pitchFamily="18" charset="0"/>
              </a:rPr>
              <a:t>Example</a:t>
            </a:r>
          </a:p>
          <a:p>
            <a:pPr marL="1023938" lvl="1" indent="-457200" algn="just">
              <a:buNone/>
            </a:pPr>
            <a:r>
              <a:rPr lang="en-US" sz="2600" dirty="0">
                <a:latin typeface="Times New Roman" pitchFamily="18" charset="0"/>
                <a:cs typeface="Times New Roman" pitchFamily="18" charset="0"/>
              </a:rPr>
              <a:t>CREATE TABLE stud</a:t>
            </a:r>
          </a:p>
          <a:p>
            <a:pPr marL="1023938" lvl="1" indent="-457200" algn="just">
              <a:buNone/>
            </a:pP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Regno</a:t>
            </a:r>
            <a:r>
              <a:rPr lang="en-US" sz="2600" dirty="0">
                <a:latin typeface="Times New Roman" pitchFamily="18" charset="0"/>
                <a:cs typeface="Times New Roman" pitchFamily="18" charset="0"/>
              </a:rPr>
              <a:t>		varchar2(10),</a:t>
            </a:r>
          </a:p>
          <a:p>
            <a:pPr marL="1023938" lvl="1" indent="-457200" algn="just">
              <a:buNone/>
            </a:pPr>
            <a:r>
              <a:rPr lang="en-US" sz="2600" dirty="0">
                <a:latin typeface="Times New Roman" pitchFamily="18" charset="0"/>
                <a:cs typeface="Times New Roman" pitchFamily="18" charset="0"/>
              </a:rPr>
              <a:t>Name		char(50),</a:t>
            </a:r>
          </a:p>
          <a:p>
            <a:pPr marL="1023938" lvl="1" indent="-457200" algn="just">
              <a:buNone/>
            </a:pPr>
            <a:r>
              <a:rPr lang="en-US" sz="2600" dirty="0">
                <a:latin typeface="Times New Roman" pitchFamily="18" charset="0"/>
                <a:cs typeface="Times New Roman" pitchFamily="18" charset="0"/>
              </a:rPr>
              <a:t>DOB		date,</a:t>
            </a:r>
          </a:p>
          <a:p>
            <a:pPr marL="1023938" lvl="1" indent="-457200" algn="just">
              <a:buNone/>
            </a:pPr>
            <a:r>
              <a:rPr lang="en-US" sz="2600" dirty="0">
                <a:latin typeface="Times New Roman" pitchFamily="18" charset="0"/>
                <a:cs typeface="Times New Roman" pitchFamily="18" charset="0"/>
              </a:rPr>
              <a:t>Address		varchar2(50));</a:t>
            </a:r>
          </a:p>
          <a:p>
            <a:pPr marL="0" indent="0" algn="just">
              <a:buNone/>
            </a:pPr>
            <a:r>
              <a:rPr lang="en-US" sz="2600" dirty="0">
                <a:latin typeface="Times New Roman" pitchFamily="18" charset="0"/>
                <a:cs typeface="Times New Roman" pitchFamily="18" charset="0"/>
              </a:rPr>
              <a:t>Creates a table with four columns</a:t>
            </a:r>
          </a:p>
          <a:p>
            <a:pPr marL="533400" indent="-533400">
              <a:buNone/>
            </a:pPr>
            <a:endParaRPr lang="en-US" sz="2400" dirty="0">
              <a:cs typeface="Times New Roman" pitchFamily="18" charset="0"/>
            </a:endParaRPr>
          </a:p>
          <a:p>
            <a:endParaRPr lang="en-US"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7162800" y="-152400"/>
            <a:ext cx="1876425" cy="1371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3399"/>
                </a:solidFill>
                <a:latin typeface="Times New Roman" pitchFamily="18" charset="0"/>
                <a:cs typeface="Times New Roman" pitchFamily="18" charset="0"/>
              </a:rPr>
              <a:t>Data Types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609600" indent="-609600"/>
            <a:r>
              <a:rPr lang="en-US" sz="2400" dirty="0">
                <a:latin typeface="Times New Roman" pitchFamily="18" charset="0"/>
                <a:cs typeface="Times New Roman" pitchFamily="18" charset="0"/>
              </a:rPr>
              <a:t>Following broad categories of data types exist in most databases:</a:t>
            </a:r>
          </a:p>
          <a:p>
            <a:pPr marL="1100138" lvl="1" indent="-533400"/>
            <a:r>
              <a:rPr lang="en-US" sz="2400" dirty="0">
                <a:latin typeface="Times New Roman" pitchFamily="18" charset="0"/>
                <a:cs typeface="Times New Roman" pitchFamily="18" charset="0"/>
              </a:rPr>
              <a:t>String Data</a:t>
            </a:r>
          </a:p>
          <a:p>
            <a:pPr marL="1100138" lvl="1" indent="-533400"/>
            <a:r>
              <a:rPr lang="en-US" sz="2400" dirty="0">
                <a:latin typeface="Times New Roman" pitchFamily="18" charset="0"/>
                <a:cs typeface="Times New Roman" pitchFamily="18" charset="0"/>
              </a:rPr>
              <a:t>Numeric Data</a:t>
            </a:r>
          </a:p>
          <a:p>
            <a:pPr marL="1100138" lvl="1" indent="-533400"/>
            <a:r>
              <a:rPr lang="en-US" sz="2400" dirty="0">
                <a:latin typeface="Times New Roman" pitchFamily="18" charset="0"/>
                <a:cs typeface="Times New Roman" pitchFamily="18" charset="0"/>
              </a:rPr>
              <a:t>Temporal Data</a:t>
            </a:r>
          </a:p>
          <a:p>
            <a:pPr marL="1100138" lvl="1" indent="-533400"/>
            <a:r>
              <a:rPr lang="en-US" sz="2400" dirty="0">
                <a:latin typeface="Times New Roman" pitchFamily="18" charset="0"/>
                <a:cs typeface="Times New Roman" pitchFamily="18" charset="0"/>
              </a:rPr>
              <a:t>Large Objects</a:t>
            </a:r>
          </a:p>
          <a:p>
            <a:pPr marL="609600" indent="-609600">
              <a:buNone/>
            </a:pPr>
            <a:endParaRPr lang="en-US" dirty="0">
              <a:cs typeface="Times New Roman" pitchFamily="18" charset="0"/>
            </a:endParaRPr>
          </a:p>
          <a:p>
            <a:endParaRPr lang="en-US"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477000" y="0"/>
            <a:ext cx="2562225" cy="13047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lstStyle/>
          <a:p>
            <a:pPr marL="0" indent="0" algn="just">
              <a:buNone/>
            </a:pPr>
            <a:r>
              <a:rPr lang="en-US" sz="3600" dirty="0">
                <a:solidFill>
                  <a:srgbClr val="003399"/>
                </a:solidFill>
                <a:latin typeface="Times New Roman" pitchFamily="18" charset="0"/>
                <a:cs typeface="Times New Roman" pitchFamily="18" charset="0"/>
              </a:rPr>
              <a:t>String Data</a:t>
            </a:r>
          </a:p>
          <a:p>
            <a:pPr marL="609600" indent="-609600" algn="just"/>
            <a:r>
              <a:rPr lang="en-US" sz="2400" b="1" dirty="0">
                <a:latin typeface="Times New Roman" pitchFamily="18" charset="0"/>
                <a:cs typeface="Times New Roman" pitchFamily="18" charset="0"/>
              </a:rPr>
              <a:t>Fixed Length</a:t>
            </a: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	Occupies the same length of space in memory no matter 	how much data is stored in them.</a:t>
            </a:r>
          </a:p>
          <a:p>
            <a:pPr marL="609600" indent="-609600" algn="just"/>
            <a:r>
              <a:rPr lang="en-US" sz="2400" b="1" dirty="0">
                <a:latin typeface="Times New Roman" pitchFamily="18" charset="0"/>
                <a:cs typeface="Times New Roman" pitchFamily="18" charset="0"/>
              </a:rPr>
              <a:t>Syntax:</a:t>
            </a:r>
          </a:p>
          <a:p>
            <a:pPr marL="1100138" lvl="1" indent="-533400" algn="just">
              <a:buNone/>
            </a:pPr>
            <a:r>
              <a:rPr lang="en-US" sz="2400" dirty="0">
                <a:latin typeface="Times New Roman" pitchFamily="18" charset="0"/>
                <a:cs typeface="Times New Roman" pitchFamily="18" charset="0"/>
              </a:rPr>
              <a:t>char(n) where n is the length of the String</a:t>
            </a:r>
          </a:p>
          <a:p>
            <a:pPr marL="1100138" lvl="1" indent="-533400" algn="just">
              <a:buNone/>
            </a:pPr>
            <a:r>
              <a:rPr lang="en-US" sz="2400" dirty="0">
                <a:latin typeface="Times New Roman" pitchFamily="18" charset="0"/>
                <a:cs typeface="Times New Roman" pitchFamily="18" charset="0"/>
              </a:rPr>
              <a:t>e.g. name char(50)</a:t>
            </a:r>
          </a:p>
          <a:p>
            <a:pPr marL="0" indent="0" algn="just">
              <a:buNone/>
            </a:pP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If the variable stored for name is ‘Sanjay’ the extra 43 fields are padded with blanks</a:t>
            </a:r>
          </a:p>
          <a:p>
            <a:pPr marL="609600" indent="-609600">
              <a:buNone/>
            </a:pPr>
            <a:endParaRPr lang="en-US" sz="2400" dirty="0">
              <a:cs typeface="Times New Roman" pitchFamily="18" charset="0"/>
            </a:endParaRPr>
          </a:p>
          <a:p>
            <a:pPr marL="609600" indent="-609600">
              <a:buNone/>
            </a:pPr>
            <a:endParaRPr lang="en-US" sz="2400" dirty="0">
              <a:cs typeface="Times New Roman" pitchFamily="18" charset="0"/>
            </a:endParaRPr>
          </a:p>
          <a:p>
            <a:endParaRPr lang="en-US"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400800" y="0"/>
            <a:ext cx="2562225" cy="13047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fontScale="92500" lnSpcReduction="10000"/>
          </a:bodyPr>
          <a:lstStyle/>
          <a:p>
            <a:pPr marL="0" indent="0" algn="just">
              <a:buNone/>
            </a:pPr>
            <a:r>
              <a:rPr lang="en-US" sz="3600" dirty="0">
                <a:solidFill>
                  <a:srgbClr val="003399"/>
                </a:solidFill>
                <a:latin typeface="Times New Roman" pitchFamily="18" charset="0"/>
                <a:cs typeface="Times New Roman" pitchFamily="18" charset="0"/>
              </a:rPr>
              <a:t>String Data</a:t>
            </a:r>
          </a:p>
          <a:p>
            <a:pPr marL="609600" indent="-609600" algn="just"/>
            <a:r>
              <a:rPr lang="en-US" sz="2400" b="1" dirty="0">
                <a:latin typeface="Times New Roman" pitchFamily="18" charset="0"/>
                <a:cs typeface="Times New Roman" pitchFamily="18" charset="0"/>
              </a:rPr>
              <a:t>Variable Length</a:t>
            </a:r>
            <a:r>
              <a:rPr lang="en-US" sz="2400" dirty="0">
                <a:latin typeface="Times New Roman" pitchFamily="18" charset="0"/>
                <a:cs typeface="Times New Roman" pitchFamily="18" charset="0"/>
              </a:rPr>
              <a:t> string is specified with maximum length of characters possible in the string, however, the allocation is sized to the size of the data stored in memory.</a:t>
            </a:r>
          </a:p>
          <a:p>
            <a:pPr marL="609600" indent="-609600" algn="just"/>
            <a:r>
              <a:rPr lang="en-US" sz="2400" b="1" dirty="0">
                <a:latin typeface="Times New Roman" pitchFamily="18" charset="0"/>
                <a:cs typeface="Times New Roman" pitchFamily="18" charset="0"/>
              </a:rPr>
              <a:t>Syntax:</a:t>
            </a:r>
            <a:r>
              <a:rPr lang="en-US" sz="2400" dirty="0">
                <a:latin typeface="Times New Roman" pitchFamily="18" charset="0"/>
                <a:cs typeface="Times New Roman" pitchFamily="18" charset="0"/>
              </a:rPr>
              <a:t> </a:t>
            </a:r>
          </a:p>
          <a:p>
            <a:pPr marL="1100138" lvl="1" indent="-533400" algn="just">
              <a:buNone/>
            </a:pPr>
            <a:r>
              <a:rPr lang="en-US" sz="2400" dirty="0" err="1">
                <a:latin typeface="Times New Roman" pitchFamily="18" charset="0"/>
                <a:cs typeface="Times New Roman" pitchFamily="18" charset="0"/>
              </a:rPr>
              <a:t>Varchar</a:t>
            </a:r>
            <a:r>
              <a:rPr lang="en-US" sz="2400" dirty="0">
                <a:latin typeface="Times New Roman" pitchFamily="18" charset="0"/>
                <a:cs typeface="Times New Roman" pitchFamily="18" charset="0"/>
              </a:rPr>
              <a:t>(n) – n is the maximum length of data possible for the type</a:t>
            </a:r>
          </a:p>
          <a:p>
            <a:pPr marL="1100138" lvl="1" indent="-533400" algn="just">
              <a:buNone/>
            </a:pP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There may be a restriction in the maximum length of the data that you can specify in the declaration which will vary according to the database.</a:t>
            </a:r>
          </a:p>
          <a:p>
            <a:pPr marL="0" indent="0" algn="just">
              <a:buNone/>
            </a:pPr>
            <a:r>
              <a:rPr lang="en-US" sz="2400" dirty="0">
                <a:latin typeface="Times New Roman" pitchFamily="18" charset="0"/>
                <a:cs typeface="Times New Roman" pitchFamily="18" charset="0"/>
              </a:rPr>
              <a:t>All character data has to be enclosed in single quotes during specification. </a:t>
            </a:r>
          </a:p>
          <a:p>
            <a:pPr marL="609600" indent="-609600" algn="just"/>
            <a:endParaRPr lang="en-US" sz="2400" dirty="0">
              <a:cs typeface="Times New Roman" pitchFamily="18" charset="0"/>
            </a:endParaRPr>
          </a:p>
          <a:p>
            <a:endParaRPr lang="en-US"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477000" y="0"/>
            <a:ext cx="2562225" cy="13047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3399"/>
                </a:solidFill>
                <a:latin typeface="Times New Roman" pitchFamily="18" charset="0"/>
                <a:cs typeface="Times New Roman" pitchFamily="18" charset="0"/>
              </a:rPr>
              <a:t>Numeric Data Types</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marL="609600" indent="-609600" algn="just">
              <a:lnSpc>
                <a:spcPct val="90000"/>
              </a:lnSpc>
            </a:pPr>
            <a:r>
              <a:rPr lang="en-US" sz="2400" dirty="0">
                <a:latin typeface="Times New Roman" pitchFamily="18" charset="0"/>
                <a:cs typeface="Times New Roman" pitchFamily="18" charset="0"/>
              </a:rPr>
              <a:t>Store all the data related to purely numeric data. </a:t>
            </a:r>
          </a:p>
          <a:p>
            <a:pPr marL="609600" indent="-609600" algn="just">
              <a:lnSpc>
                <a:spcPct val="90000"/>
              </a:lnSpc>
            </a:pPr>
            <a:r>
              <a:rPr lang="en-US" sz="2400" dirty="0">
                <a:latin typeface="Times New Roman" pitchFamily="18" charset="0"/>
                <a:cs typeface="Times New Roman" pitchFamily="18" charset="0"/>
              </a:rPr>
              <a:t>Some numeric data may also be stored as a character field e.g. zip codes</a:t>
            </a:r>
          </a:p>
          <a:p>
            <a:pPr marL="609600" indent="-609600" algn="just">
              <a:lnSpc>
                <a:spcPct val="90000"/>
              </a:lnSpc>
            </a:pPr>
            <a:r>
              <a:rPr lang="en-US" sz="2400" b="1" dirty="0">
                <a:latin typeface="Times New Roman" pitchFamily="18" charset="0"/>
                <a:cs typeface="Times New Roman" pitchFamily="18" charset="0"/>
              </a:rPr>
              <a:t>Common Numeric Types</a:t>
            </a:r>
            <a:r>
              <a:rPr lang="en-US" sz="2400" dirty="0">
                <a:latin typeface="Times New Roman" pitchFamily="18" charset="0"/>
                <a:cs typeface="Times New Roman" pitchFamily="18" charset="0"/>
              </a:rPr>
              <a:t>:</a:t>
            </a:r>
          </a:p>
          <a:p>
            <a:pPr marL="1100138" lvl="1" indent="-533400" algn="just">
              <a:lnSpc>
                <a:spcPct val="90000"/>
              </a:lnSpc>
            </a:pPr>
            <a:r>
              <a:rPr lang="en-US" sz="2400" dirty="0">
                <a:latin typeface="Times New Roman" pitchFamily="18" charset="0"/>
                <a:cs typeface="Times New Roman" pitchFamily="18" charset="0"/>
              </a:rPr>
              <a:t>Decimal	               Floating point number</a:t>
            </a:r>
          </a:p>
          <a:p>
            <a:pPr marL="1100138" lvl="1" indent="-533400" algn="just">
              <a:lnSpc>
                <a:spcPct val="90000"/>
              </a:lnSpc>
            </a:pPr>
            <a:r>
              <a:rPr lang="en-US" sz="2400" dirty="0">
                <a:latin typeface="Times New Roman" pitchFamily="18" charset="0"/>
                <a:cs typeface="Times New Roman" pitchFamily="18" charset="0"/>
              </a:rPr>
              <a:t>Float		               Floating point number</a:t>
            </a:r>
          </a:p>
          <a:p>
            <a:pPr marL="1100138" lvl="1" indent="-533400" algn="just">
              <a:lnSpc>
                <a:spcPct val="90000"/>
              </a:lnSpc>
            </a:pPr>
            <a:r>
              <a:rPr lang="en-US" sz="2400" dirty="0">
                <a:latin typeface="Times New Roman" pitchFamily="18" charset="0"/>
                <a:cs typeface="Times New Roman" pitchFamily="18" charset="0"/>
              </a:rPr>
              <a:t>Integer(size)	 	  Integer of specified length</a:t>
            </a:r>
          </a:p>
          <a:p>
            <a:pPr marL="1100138" lvl="1" indent="-533400" algn="just">
              <a:lnSpc>
                <a:spcPct val="90000"/>
              </a:lnSpc>
            </a:pPr>
            <a:r>
              <a:rPr lang="en-US" sz="2400" dirty="0">
                <a:latin typeface="Times New Roman" pitchFamily="18" charset="0"/>
                <a:cs typeface="Times New Roman" pitchFamily="18" charset="0"/>
              </a:rPr>
              <a:t>Money		  A number which contains exactly two    </a:t>
            </a:r>
          </a:p>
          <a:p>
            <a:pPr marL="566738" lvl="1" indent="0" algn="just">
              <a:lnSpc>
                <a:spcPct val="90000"/>
              </a:lnSpc>
              <a:buNone/>
            </a:pPr>
            <a:r>
              <a:rPr lang="en-US" sz="2400" dirty="0">
                <a:latin typeface="Times New Roman" pitchFamily="18" charset="0"/>
                <a:cs typeface="Times New Roman" pitchFamily="18" charset="0"/>
              </a:rPr>
              <a:t>                                              digits after the decimal point</a:t>
            </a:r>
          </a:p>
          <a:p>
            <a:pPr marL="1100138" lvl="1" indent="-533400" algn="just">
              <a:lnSpc>
                <a:spcPct val="90000"/>
              </a:lnSpc>
            </a:pPr>
            <a:r>
              <a:rPr lang="en-US" sz="2400" dirty="0">
                <a:latin typeface="Times New Roman" pitchFamily="18" charset="0"/>
                <a:cs typeface="Times New Roman" pitchFamily="18" charset="0"/>
              </a:rPr>
              <a:t>Number	               A standard number field that can hold </a:t>
            </a:r>
          </a:p>
          <a:p>
            <a:pPr marL="566738" lvl="1" indent="0" algn="just">
              <a:lnSpc>
                <a:spcPct val="90000"/>
              </a:lnSpc>
              <a:buNone/>
            </a:pPr>
            <a:r>
              <a:rPr lang="en-US" sz="2400" dirty="0">
                <a:latin typeface="Times New Roman" pitchFamily="18" charset="0"/>
                <a:cs typeface="Times New Roman" pitchFamily="18" charset="0"/>
              </a:rPr>
              <a:t>                                              a floating point data</a:t>
            </a:r>
          </a:p>
          <a:p>
            <a:pPr marL="609600" indent="-609600" algn="just">
              <a:lnSpc>
                <a:spcPct val="90000"/>
              </a:lnSpc>
              <a:buNone/>
            </a:pPr>
            <a:r>
              <a:rPr lang="en-US" sz="2400" dirty="0">
                <a:latin typeface="Times New Roman" pitchFamily="18" charset="0"/>
                <a:cs typeface="Times New Roman" pitchFamily="18" charset="0"/>
              </a:rPr>
              <a:t> </a:t>
            </a:r>
          </a:p>
          <a:p>
            <a:pPr marL="609600" indent="-609600" algn="just">
              <a:lnSpc>
                <a:spcPct val="90000"/>
              </a:lnSpc>
              <a:buNone/>
            </a:pPr>
            <a:r>
              <a:rPr lang="en-US" sz="2400" i="1" dirty="0">
                <a:latin typeface="Times New Roman" pitchFamily="18" charset="0"/>
                <a:cs typeface="Times New Roman" pitchFamily="18" charset="0"/>
              </a:rPr>
              <a:t>Note: Different databases name their numeric fields differently and may not support all numeric types. They may also support additional numeric types.</a:t>
            </a:r>
          </a:p>
          <a:p>
            <a:pPr marL="609600" indent="-609600">
              <a:lnSpc>
                <a:spcPct val="90000"/>
              </a:lnSpc>
              <a:buNone/>
            </a:pPr>
            <a:endParaRPr lang="en-US" sz="2400" dirty="0">
              <a:cs typeface="Times New Roman" pitchFamily="18" charset="0"/>
            </a:endParaRPr>
          </a:p>
          <a:p>
            <a:endParaRPr lang="en-US"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934200" y="14785"/>
            <a:ext cx="2187054" cy="10520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lstStyle/>
          <a:p>
            <a:pPr marL="0" indent="0" algn="just">
              <a:buNone/>
            </a:pPr>
            <a:r>
              <a:rPr lang="en-US" sz="3600" dirty="0">
                <a:solidFill>
                  <a:srgbClr val="003399"/>
                </a:solidFill>
                <a:latin typeface="Times New Roman" pitchFamily="18" charset="0"/>
                <a:cs typeface="Times New Roman" pitchFamily="18" charset="0"/>
              </a:rPr>
              <a:t>Temporal Data Types</a:t>
            </a:r>
          </a:p>
          <a:p>
            <a:pPr marL="609600" indent="-609600" algn="just"/>
            <a:r>
              <a:rPr lang="en-US" sz="2400" b="1" dirty="0">
                <a:latin typeface="Times New Roman" pitchFamily="18" charset="0"/>
                <a:cs typeface="Times New Roman" pitchFamily="18" charset="0"/>
              </a:rPr>
              <a:t>These represent the dates and time:</a:t>
            </a:r>
            <a:endParaRPr lang="en-US" sz="2400" dirty="0">
              <a:latin typeface="Times New Roman" pitchFamily="18" charset="0"/>
              <a:cs typeface="Times New Roman" pitchFamily="18" charset="0"/>
            </a:endParaRPr>
          </a:p>
          <a:p>
            <a:pPr marL="609600" indent="-609600" algn="just"/>
            <a:r>
              <a:rPr lang="en-US" sz="2400" dirty="0">
                <a:latin typeface="Times New Roman" pitchFamily="18" charset="0"/>
                <a:cs typeface="Times New Roman" pitchFamily="18" charset="0"/>
              </a:rPr>
              <a:t>Three basic types are supported:</a:t>
            </a:r>
          </a:p>
          <a:p>
            <a:pPr marL="1100138" lvl="1" indent="-533400" algn="just"/>
            <a:r>
              <a:rPr lang="en-US" sz="2400" dirty="0">
                <a:latin typeface="Times New Roman" pitchFamily="18" charset="0"/>
                <a:cs typeface="Times New Roman" pitchFamily="18" charset="0"/>
              </a:rPr>
              <a:t>Dates</a:t>
            </a:r>
          </a:p>
          <a:p>
            <a:pPr marL="1100138" lvl="1" indent="-533400" algn="just"/>
            <a:r>
              <a:rPr lang="en-US" sz="2400" dirty="0">
                <a:latin typeface="Times New Roman" pitchFamily="18" charset="0"/>
                <a:cs typeface="Times New Roman" pitchFamily="18" charset="0"/>
              </a:rPr>
              <a:t>Times</a:t>
            </a:r>
          </a:p>
          <a:p>
            <a:pPr marL="1100138" lvl="1" indent="-533400" algn="just"/>
            <a:r>
              <a:rPr lang="en-US" sz="2400" dirty="0">
                <a:latin typeface="Times New Roman" pitchFamily="18" charset="0"/>
                <a:cs typeface="Times New Roman" pitchFamily="18" charset="0"/>
              </a:rPr>
              <a:t>Date-Time Combinations </a:t>
            </a:r>
          </a:p>
          <a:p>
            <a:endParaRPr lang="en-US"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400800" y="19334"/>
            <a:ext cx="2562225" cy="13047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3600" dirty="0">
                <a:solidFill>
                  <a:srgbClr val="003399"/>
                </a:solidFill>
                <a:latin typeface="Times New Roman" pitchFamily="18" charset="0"/>
                <a:cs typeface="Times New Roman" pitchFamily="18" charset="0"/>
              </a:rPr>
              <a:t>Large Data Objects</a:t>
            </a:r>
          </a:p>
          <a:p>
            <a:pPr marL="609600" indent="-609600" algn="just"/>
            <a:r>
              <a:rPr lang="en-US" sz="2400" dirty="0">
                <a:latin typeface="Times New Roman" pitchFamily="18" charset="0"/>
                <a:cs typeface="Times New Roman" pitchFamily="18" charset="0"/>
              </a:rPr>
              <a:t>These are used for storing data objects like files and images:</a:t>
            </a:r>
          </a:p>
          <a:p>
            <a:pPr marL="609600" indent="-609600" algn="just"/>
            <a:r>
              <a:rPr lang="en-US" sz="2400" b="1" dirty="0">
                <a:latin typeface="Times New Roman" pitchFamily="18" charset="0"/>
                <a:cs typeface="Times New Roman" pitchFamily="18" charset="0"/>
              </a:rPr>
              <a:t>There are two types</a:t>
            </a:r>
            <a:r>
              <a:rPr lang="en-US" sz="2400" dirty="0">
                <a:latin typeface="Times New Roman" pitchFamily="18" charset="0"/>
                <a:cs typeface="Times New Roman" pitchFamily="18" charset="0"/>
              </a:rPr>
              <a:t>:</a:t>
            </a:r>
          </a:p>
          <a:p>
            <a:pPr marL="1100138" lvl="1" indent="-533400" algn="just"/>
            <a:r>
              <a:rPr lang="en-US" sz="2400" dirty="0">
                <a:latin typeface="Times New Roman" pitchFamily="18" charset="0"/>
                <a:cs typeface="Times New Roman" pitchFamily="18" charset="0"/>
              </a:rPr>
              <a:t>Character Large Objects (</a:t>
            </a:r>
            <a:r>
              <a:rPr lang="en-US" sz="2400" dirty="0" err="1">
                <a:latin typeface="Times New Roman" pitchFamily="18" charset="0"/>
                <a:cs typeface="Times New Roman" pitchFamily="18" charset="0"/>
              </a:rPr>
              <a:t>clobs</a:t>
            </a:r>
            <a:r>
              <a:rPr lang="en-US" sz="2400" dirty="0">
                <a:latin typeface="Times New Roman" pitchFamily="18" charset="0"/>
                <a:cs typeface="Times New Roman" pitchFamily="18" charset="0"/>
              </a:rPr>
              <a:t>)</a:t>
            </a:r>
          </a:p>
          <a:p>
            <a:pPr marL="1100138" lvl="1" indent="-533400" algn="just"/>
            <a:r>
              <a:rPr lang="en-US" sz="2400" dirty="0">
                <a:latin typeface="Times New Roman" pitchFamily="18" charset="0"/>
                <a:cs typeface="Times New Roman" pitchFamily="18" charset="0"/>
              </a:rPr>
              <a:t>Binary Large Objects (blobs)</a:t>
            </a:r>
          </a:p>
          <a:p>
            <a:endParaRPr lang="en-US"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546518" y="0"/>
            <a:ext cx="2562225" cy="13047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bl07-04"/>
          <p:cNvPicPr>
            <a:picLocks noChangeAspect="1" noChangeArrowheads="1"/>
          </p:cNvPicPr>
          <p:nvPr/>
        </p:nvPicPr>
        <p:blipFill>
          <a:blip r:embed="rId2"/>
          <a:srcRect/>
          <a:stretch>
            <a:fillRect/>
          </a:stretch>
        </p:blipFill>
        <p:spPr>
          <a:xfrm>
            <a:off x="457200" y="1066800"/>
            <a:ext cx="7847138" cy="5358170"/>
          </a:xfrm>
          <a:prstGeom prst="rect">
            <a:avLst/>
          </a:prstGeom>
        </p:spPr>
      </p:pic>
      <p:pic>
        <p:nvPicPr>
          <p:cNvPr id="3"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162800" y="6824"/>
            <a:ext cx="1981200" cy="755176"/>
          </a:xfrm>
          <a:prstGeom prst="rect">
            <a:avLst/>
          </a:prstGeom>
          <a:noFill/>
          <a:ln>
            <a:noFill/>
          </a:ln>
        </p:spPr>
      </p:pic>
    </p:spTree>
    <p:extLst>
      <p:ext uri="{BB962C8B-B14F-4D97-AF65-F5344CB8AC3E}">
        <p14:creationId xmlns:p14="http://schemas.microsoft.com/office/powerpoint/2010/main" val="3889470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855"/>
            <a:ext cx="8229600" cy="1143000"/>
          </a:xfrm>
        </p:spPr>
        <p:txBody>
          <a:bodyPr>
            <a:normAutofit/>
          </a:bodyPr>
          <a:lstStyle/>
          <a:p>
            <a:r>
              <a:rPr lang="en-US" sz="4000" dirty="0">
                <a:solidFill>
                  <a:srgbClr val="003399"/>
                </a:solidFill>
                <a:latin typeface="Times New Roman" pitchFamily="18" charset="0"/>
                <a:cs typeface="Times New Roman" pitchFamily="18" charset="0"/>
              </a:rPr>
              <a:t>Alter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990600"/>
            <a:ext cx="8610600" cy="5638800"/>
          </a:xfrm>
        </p:spPr>
        <p:txBody>
          <a:bodyPr>
            <a:normAutofit fontScale="47500" lnSpcReduction="20000"/>
          </a:bodyPr>
          <a:lstStyle/>
          <a:p>
            <a:pPr marL="609600" indent="-609600">
              <a:spcBef>
                <a:spcPct val="0"/>
              </a:spcBef>
            </a:pPr>
            <a:r>
              <a:rPr lang="en-US" sz="4400" b="1" dirty="0">
                <a:latin typeface="Times New Roman" pitchFamily="18" charset="0"/>
                <a:cs typeface="Times New Roman" pitchFamily="18" charset="0"/>
              </a:rPr>
              <a:t>Alter Statement:</a:t>
            </a:r>
          </a:p>
          <a:p>
            <a:pPr marL="1100138" lvl="1" indent="-533400" algn="just">
              <a:spcBef>
                <a:spcPct val="0"/>
              </a:spcBef>
            </a:pPr>
            <a:r>
              <a:rPr lang="en-US" sz="4400" dirty="0">
                <a:latin typeface="Times New Roman" pitchFamily="18" charset="0"/>
                <a:cs typeface="Times New Roman" pitchFamily="18" charset="0"/>
              </a:rPr>
              <a:t>used to make changes to the schema of the table. Columns can be added and the data type of the columns changed as long as the data in those columns conforms to the data type specified. </a:t>
            </a:r>
          </a:p>
          <a:p>
            <a:pPr marL="566738" lvl="1" indent="0">
              <a:spcBef>
                <a:spcPct val="0"/>
              </a:spcBef>
              <a:buNone/>
            </a:pPr>
            <a:endParaRPr lang="en-US" sz="4400" dirty="0">
              <a:latin typeface="Times New Roman" pitchFamily="18" charset="0"/>
              <a:cs typeface="Times New Roman" pitchFamily="18" charset="0"/>
            </a:endParaRPr>
          </a:p>
          <a:p>
            <a:pPr marL="1023938" lvl="1" indent="-457200">
              <a:spcBef>
                <a:spcPct val="0"/>
              </a:spcBef>
              <a:buAutoNum type="arabicPeriod"/>
            </a:pPr>
            <a:r>
              <a:rPr lang="en-US" sz="4400" b="1" dirty="0">
                <a:latin typeface="Times New Roman" pitchFamily="18" charset="0"/>
                <a:cs typeface="Times New Roman" pitchFamily="18" charset="0"/>
              </a:rPr>
              <a:t>ALTER TABLE - ADD Column</a:t>
            </a:r>
          </a:p>
          <a:p>
            <a:pPr marL="1023938" lvl="1" indent="-457200">
              <a:spcBef>
                <a:spcPct val="0"/>
              </a:spcBef>
              <a:buAutoNum type="arabicPeriod"/>
            </a:pPr>
            <a:endParaRPr lang="en-US" sz="4400" dirty="0">
              <a:latin typeface="Times New Roman" pitchFamily="18" charset="0"/>
              <a:cs typeface="Times New Roman" pitchFamily="18" charset="0"/>
            </a:endParaRPr>
          </a:p>
          <a:p>
            <a:pPr marL="609600" indent="-609600">
              <a:spcBef>
                <a:spcPct val="0"/>
              </a:spcBef>
            </a:pPr>
            <a:r>
              <a:rPr lang="en-US" sz="4400" b="1" dirty="0">
                <a:latin typeface="Times New Roman" pitchFamily="18" charset="0"/>
                <a:cs typeface="Times New Roman" pitchFamily="18" charset="0"/>
              </a:rPr>
              <a:t>Syntax: </a:t>
            </a:r>
          </a:p>
          <a:p>
            <a:pPr marL="609600" indent="-609600">
              <a:spcBef>
                <a:spcPct val="0"/>
              </a:spcBef>
              <a:buFontTx/>
              <a:buNone/>
            </a:pPr>
            <a:r>
              <a:rPr lang="en-US" sz="4400" dirty="0">
                <a:latin typeface="Times New Roman" pitchFamily="18" charset="0"/>
                <a:cs typeface="Times New Roman" pitchFamily="18" charset="0"/>
              </a:rPr>
              <a:t>	ALTER TABLE </a:t>
            </a:r>
            <a:r>
              <a:rPr lang="en-US" sz="4400" i="1" dirty="0" err="1">
                <a:latin typeface="Times New Roman" pitchFamily="18" charset="0"/>
                <a:cs typeface="Times New Roman" pitchFamily="18" charset="0"/>
              </a:rPr>
              <a:t>table_name</a:t>
            </a:r>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ADD </a:t>
            </a:r>
            <a:r>
              <a:rPr lang="en-US" sz="4400" i="1" dirty="0" err="1">
                <a:latin typeface="Times New Roman" pitchFamily="18" charset="0"/>
                <a:cs typeface="Times New Roman" pitchFamily="18" charset="0"/>
              </a:rPr>
              <a:t>column_name</a:t>
            </a:r>
            <a:r>
              <a:rPr lang="en-US" sz="4400" i="1" dirty="0">
                <a:latin typeface="Times New Roman" pitchFamily="18" charset="0"/>
                <a:cs typeface="Times New Roman" pitchFamily="18" charset="0"/>
              </a:rPr>
              <a:t> </a:t>
            </a:r>
            <a:r>
              <a:rPr lang="en-US" sz="4400" i="1" dirty="0" err="1">
                <a:latin typeface="Times New Roman" pitchFamily="18" charset="0"/>
                <a:cs typeface="Times New Roman" pitchFamily="18" charset="0"/>
              </a:rPr>
              <a:t>datatype</a:t>
            </a:r>
            <a:r>
              <a:rPr lang="en-US" sz="4400" dirty="0">
                <a:latin typeface="Times New Roman" pitchFamily="18" charset="0"/>
                <a:cs typeface="Times New Roman" pitchFamily="18" charset="0"/>
              </a:rPr>
              <a:t>;</a:t>
            </a:r>
            <a:endParaRPr lang="en-US" sz="4400" b="1" dirty="0">
              <a:latin typeface="Times New Roman" pitchFamily="18" charset="0"/>
              <a:cs typeface="Times New Roman" pitchFamily="18" charset="0"/>
            </a:endParaRPr>
          </a:p>
          <a:p>
            <a:pPr marL="609600" indent="-609600">
              <a:spcBef>
                <a:spcPct val="0"/>
              </a:spcBef>
            </a:pPr>
            <a:r>
              <a:rPr lang="en-US" sz="4400" b="1" dirty="0">
                <a:latin typeface="Times New Roman" pitchFamily="18" charset="0"/>
                <a:cs typeface="Times New Roman" pitchFamily="18" charset="0"/>
              </a:rPr>
              <a:t>Example:</a:t>
            </a:r>
          </a:p>
          <a:p>
            <a:pPr marL="566738" lvl="1" indent="0">
              <a:spcBef>
                <a:spcPct val="0"/>
              </a:spcBef>
              <a:buNone/>
            </a:pPr>
            <a:r>
              <a:rPr lang="en-US" sz="4400" dirty="0">
                <a:latin typeface="Times New Roman" pitchFamily="18" charset="0"/>
                <a:cs typeface="Times New Roman" pitchFamily="18" charset="0"/>
              </a:rPr>
              <a:t>ALTER TABLE </a:t>
            </a:r>
            <a:r>
              <a:rPr lang="en-US" sz="4400" i="1" dirty="0">
                <a:latin typeface="Times New Roman" pitchFamily="18" charset="0"/>
                <a:cs typeface="Times New Roman" pitchFamily="18" charset="0"/>
              </a:rPr>
              <a:t>stud</a:t>
            </a:r>
            <a:br>
              <a:rPr lang="en-US" sz="4400" dirty="0">
                <a:latin typeface="Times New Roman" pitchFamily="18" charset="0"/>
                <a:cs typeface="Times New Roman" pitchFamily="18" charset="0"/>
              </a:rPr>
            </a:br>
            <a:r>
              <a:rPr lang="en-US" sz="4400" dirty="0">
                <a:latin typeface="Times New Roman" pitchFamily="18" charset="0"/>
                <a:cs typeface="Times New Roman" pitchFamily="18" charset="0"/>
              </a:rPr>
              <a:t>ADD (</a:t>
            </a:r>
            <a:r>
              <a:rPr lang="en-US" sz="4400" i="1" dirty="0">
                <a:latin typeface="Times New Roman" pitchFamily="18" charset="0"/>
                <a:cs typeface="Times New Roman" pitchFamily="18" charset="0"/>
              </a:rPr>
              <a:t>Age number(2),</a:t>
            </a:r>
          </a:p>
          <a:p>
            <a:pPr marL="566738" lvl="1" indent="0">
              <a:spcBef>
                <a:spcPct val="0"/>
              </a:spcBef>
              <a:buNone/>
            </a:pPr>
            <a:r>
              <a:rPr lang="en-US" sz="4400" dirty="0">
                <a:latin typeface="Times New Roman" pitchFamily="18" charset="0"/>
                <a:cs typeface="Times New Roman" pitchFamily="18" charset="0"/>
              </a:rPr>
              <a:t>ADD </a:t>
            </a:r>
            <a:r>
              <a:rPr lang="en-US" sz="4400" i="1" dirty="0">
                <a:latin typeface="Times New Roman" pitchFamily="18" charset="0"/>
                <a:cs typeface="Times New Roman" pitchFamily="18" charset="0"/>
              </a:rPr>
              <a:t>Mark1 number(3),</a:t>
            </a:r>
          </a:p>
          <a:p>
            <a:pPr marL="566738" lvl="1" indent="0">
              <a:spcBef>
                <a:spcPct val="0"/>
              </a:spcBef>
              <a:buNone/>
            </a:pPr>
            <a:r>
              <a:rPr lang="en-US" sz="4400" dirty="0">
                <a:latin typeface="Times New Roman" pitchFamily="18" charset="0"/>
                <a:cs typeface="Times New Roman" pitchFamily="18" charset="0"/>
              </a:rPr>
              <a:t>ADD </a:t>
            </a:r>
            <a:r>
              <a:rPr lang="en-US" sz="4400" i="1" dirty="0">
                <a:latin typeface="Times New Roman" pitchFamily="18" charset="0"/>
                <a:cs typeface="Times New Roman" pitchFamily="18" charset="0"/>
              </a:rPr>
              <a:t>Mark2 number(3));</a:t>
            </a:r>
          </a:p>
          <a:p>
            <a:pPr marL="566738" lvl="1" indent="0">
              <a:spcBef>
                <a:spcPct val="0"/>
              </a:spcBef>
              <a:buNone/>
            </a:pPr>
            <a:endParaRPr lang="en-US" sz="4400" dirty="0">
              <a:latin typeface="Times New Roman" pitchFamily="18" charset="0"/>
              <a:cs typeface="Times New Roman" pitchFamily="18" charset="0"/>
            </a:endParaRPr>
          </a:p>
          <a:p>
            <a:pPr marL="566738" lvl="1" indent="0" algn="just">
              <a:spcBef>
                <a:spcPct val="0"/>
              </a:spcBef>
              <a:buNone/>
            </a:pPr>
            <a:r>
              <a:rPr lang="en-US" sz="4400" dirty="0">
                <a:latin typeface="Times New Roman" pitchFamily="18" charset="0"/>
                <a:cs typeface="Times New Roman" pitchFamily="18" charset="0"/>
              </a:rPr>
              <a:t>The stud table is already exist and then we added three more columns </a:t>
            </a:r>
            <a:r>
              <a:rPr lang="en-US" sz="4400" b="1" dirty="0">
                <a:latin typeface="Times New Roman" pitchFamily="18" charset="0"/>
                <a:cs typeface="Times New Roman" pitchFamily="18" charset="0"/>
              </a:rPr>
              <a:t>Age</a:t>
            </a:r>
            <a:r>
              <a:rPr lang="en-US" sz="4400" dirty="0">
                <a:latin typeface="Times New Roman" pitchFamily="18" charset="0"/>
                <a:cs typeface="Times New Roman" pitchFamily="18" charset="0"/>
              </a:rPr>
              <a:t> ,</a:t>
            </a:r>
            <a:r>
              <a:rPr lang="en-US" sz="4400" b="1" dirty="0">
                <a:latin typeface="Times New Roman" pitchFamily="18" charset="0"/>
                <a:cs typeface="Times New Roman" pitchFamily="18" charset="0"/>
              </a:rPr>
              <a:t>Mark1 and Mark2 </a:t>
            </a:r>
            <a:r>
              <a:rPr lang="en-US" sz="4400" dirty="0">
                <a:latin typeface="Times New Roman" pitchFamily="18" charset="0"/>
                <a:cs typeface="Times New Roman" pitchFamily="18" charset="0"/>
              </a:rPr>
              <a:t> respectively, by the use of above command.</a:t>
            </a:r>
          </a:p>
          <a:p>
            <a:pPr marL="566738" lvl="1" indent="0">
              <a:spcBef>
                <a:spcPct val="0"/>
              </a:spcBef>
              <a:buNone/>
            </a:pPr>
            <a:endParaRPr lang="en-US" sz="4400" dirty="0">
              <a:latin typeface="Times New Roman" pitchFamily="18" charset="0"/>
              <a:cs typeface="Times New Roman" pitchFamily="18" charset="0"/>
            </a:endParaRPr>
          </a:p>
          <a:p>
            <a:pPr marL="566738" lvl="1" indent="0">
              <a:spcBef>
                <a:spcPct val="0"/>
              </a:spcBef>
              <a:buNone/>
            </a:pPr>
            <a:endParaRPr lang="en-US" sz="2400" dirty="0">
              <a:latin typeface="Times New Roman" pitchFamily="18" charset="0"/>
              <a:cs typeface="Times New Roman" pitchFamily="18" charset="0"/>
            </a:endParaRPr>
          </a:p>
          <a:p>
            <a:pPr marL="1100138" lvl="1" indent="-533400" algn="just">
              <a:spcBef>
                <a:spcPct val="0"/>
              </a:spcBef>
            </a:pPr>
            <a:endParaRPr lang="en-US" sz="2400" dirty="0">
              <a:latin typeface="Times New Roman" pitchFamily="18" charset="0"/>
              <a:cs typeface="Times New Roman" pitchFamily="18" charset="0"/>
            </a:endParaRPr>
          </a:p>
          <a:p>
            <a:pPr lvl="1">
              <a:buNone/>
            </a:pPr>
            <a:endParaRPr lang="en-US"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162800" y="-21609"/>
            <a:ext cx="1981200" cy="101220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454" y="838200"/>
            <a:ext cx="8229600" cy="1143000"/>
          </a:xfrm>
        </p:spPr>
        <p:txBody>
          <a:bodyPr/>
          <a:lstStyle/>
          <a:p>
            <a:r>
              <a:rPr lang="en-US" dirty="0"/>
              <a:t>Course Learning Outcome (CLO)</a:t>
            </a:r>
          </a:p>
        </p:txBody>
      </p:sp>
      <p:sp>
        <p:nvSpPr>
          <p:cNvPr id="3" name="Content Placeholder 2"/>
          <p:cNvSpPr>
            <a:spLocks noGrp="1"/>
          </p:cNvSpPr>
          <p:nvPr>
            <p:ph idx="1"/>
          </p:nvPr>
        </p:nvSpPr>
        <p:spPr/>
        <p:txBody>
          <a:bodyPr/>
          <a:lstStyle/>
          <a:p>
            <a:endParaRPr lang="en-US" dirty="0"/>
          </a:p>
          <a:p>
            <a:pPr marL="0" indent="0">
              <a:buNone/>
            </a:pPr>
            <a:r>
              <a:rPr lang="en-US" dirty="0"/>
              <a:t> </a:t>
            </a:r>
          </a:p>
          <a:p>
            <a:r>
              <a:rPr lang="en-US" i="1" dirty="0"/>
              <a:t>Apply the knowledge to create, store and retrieve data using Structure Query Language (SQL) and PL/SQL </a:t>
            </a:r>
            <a:r>
              <a:rPr lang="en-US" dirty="0"/>
              <a:t>	</a:t>
            </a:r>
          </a:p>
          <a:p>
            <a:endParaRPr lang="en-US"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934200" y="-6371"/>
            <a:ext cx="2105025" cy="1073171"/>
          </a:xfrm>
          <a:prstGeom prst="rect">
            <a:avLst/>
          </a:prstGeom>
          <a:noFill/>
          <a:ln>
            <a:noFill/>
          </a:ln>
        </p:spPr>
      </p:pic>
    </p:spTree>
    <p:extLst>
      <p:ext uri="{BB962C8B-B14F-4D97-AF65-F5344CB8AC3E}">
        <p14:creationId xmlns:p14="http://schemas.microsoft.com/office/powerpoint/2010/main" val="1631613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Alter Statement(contd..)</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763000" cy="5791200"/>
          </a:xfrm>
        </p:spPr>
        <p:txBody>
          <a:bodyPr>
            <a:noAutofit/>
          </a:bodyPr>
          <a:lstStyle/>
          <a:p>
            <a:pPr marL="566738" lvl="1" indent="0" algn="just">
              <a:spcBef>
                <a:spcPct val="0"/>
              </a:spcBef>
              <a:buNone/>
            </a:pPr>
            <a:r>
              <a:rPr lang="en-US" sz="2000" b="1" dirty="0">
                <a:latin typeface="Times New Roman" pitchFamily="18" charset="0"/>
                <a:cs typeface="Times New Roman" pitchFamily="18" charset="0"/>
              </a:rPr>
              <a:t>2. ALTER TABLE - DROP COLUMN</a:t>
            </a:r>
          </a:p>
          <a:p>
            <a:pPr marL="1023938" lvl="1" indent="-457200" algn="just">
              <a:spcBef>
                <a:spcPct val="0"/>
              </a:spcBef>
              <a:buAutoNum type="arabicPeriod"/>
            </a:pPr>
            <a:endParaRPr lang="en-US" sz="2000" dirty="0">
              <a:latin typeface="Times New Roman" pitchFamily="18" charset="0"/>
              <a:cs typeface="Times New Roman" pitchFamily="18" charset="0"/>
            </a:endParaRPr>
          </a:p>
          <a:p>
            <a:pPr marL="609600" indent="-609600" algn="just">
              <a:spcBef>
                <a:spcPct val="0"/>
              </a:spcBef>
            </a:pPr>
            <a:r>
              <a:rPr lang="en-US" sz="2000" b="1" dirty="0">
                <a:latin typeface="Times New Roman" pitchFamily="18" charset="0"/>
                <a:cs typeface="Times New Roman" pitchFamily="18" charset="0"/>
              </a:rPr>
              <a:t>Syntax: </a:t>
            </a:r>
          </a:p>
          <a:p>
            <a:pPr marL="609600" indent="-609600">
              <a:spcBef>
                <a:spcPct val="0"/>
              </a:spcBef>
              <a:buFontTx/>
              <a:buNone/>
            </a:pPr>
            <a:r>
              <a:rPr lang="en-US" sz="2000" dirty="0">
                <a:latin typeface="Times New Roman" pitchFamily="18" charset="0"/>
                <a:cs typeface="Times New Roman" pitchFamily="18" charset="0"/>
              </a:rPr>
              <a:t>	ALTER TABLE </a:t>
            </a:r>
            <a:r>
              <a:rPr lang="en-US" sz="2000" i="1" dirty="0" err="1">
                <a:latin typeface="Times New Roman" pitchFamily="18" charset="0"/>
                <a:cs typeface="Times New Roman" pitchFamily="18" charset="0"/>
              </a:rPr>
              <a:t>table_name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DROP COLUMN </a:t>
            </a:r>
            <a:r>
              <a:rPr lang="en-US" sz="2000" i="1" dirty="0" err="1">
                <a:latin typeface="Times New Roman" pitchFamily="18" charset="0"/>
                <a:cs typeface="Times New Roman" pitchFamily="18" charset="0"/>
              </a:rPr>
              <a:t>column_name</a:t>
            </a:r>
            <a:r>
              <a:rPr lang="en-US" sz="2000" dirty="0">
                <a:latin typeface="Times New Roman" pitchFamily="18" charset="0"/>
                <a:cs typeface="Times New Roman" pitchFamily="18" charset="0"/>
              </a:rPr>
              <a:t>;</a:t>
            </a:r>
          </a:p>
          <a:p>
            <a:pPr>
              <a:spcBef>
                <a:spcPct val="0"/>
              </a:spcBef>
            </a:pPr>
            <a:r>
              <a:rPr lang="en-US" sz="2000" b="1" dirty="0">
                <a:latin typeface="Times New Roman" pitchFamily="18" charset="0"/>
                <a:cs typeface="Times New Roman" pitchFamily="18" charset="0"/>
              </a:rPr>
              <a:t>    Example:</a:t>
            </a:r>
          </a:p>
          <a:p>
            <a:pPr marL="566738" lvl="1" indent="0">
              <a:spcBef>
                <a:spcPct val="0"/>
              </a:spcBef>
              <a:buNone/>
            </a:pPr>
            <a:r>
              <a:rPr lang="en-US" sz="2000" dirty="0">
                <a:latin typeface="Times New Roman" pitchFamily="18" charset="0"/>
                <a:cs typeface="Times New Roman" pitchFamily="18" charset="0"/>
              </a:rPr>
              <a:t>ALTER TABLE </a:t>
            </a:r>
            <a:r>
              <a:rPr lang="en-US" sz="2000" i="1" dirty="0">
                <a:latin typeface="Times New Roman" pitchFamily="18" charset="0"/>
                <a:cs typeface="Times New Roman" pitchFamily="18" charset="0"/>
              </a:rPr>
              <a:t>stud</a:t>
            </a:r>
          </a:p>
          <a:p>
            <a:pPr marL="566738" lvl="1" indent="0">
              <a:spcBef>
                <a:spcPct val="0"/>
              </a:spcBef>
              <a:buNone/>
            </a:pPr>
            <a:r>
              <a:rPr lang="en-US" sz="2000" dirty="0">
                <a:latin typeface="Times New Roman" pitchFamily="18" charset="0"/>
                <a:cs typeface="Times New Roman" pitchFamily="18" charset="0"/>
              </a:rPr>
              <a:t>DROP COLUMN </a:t>
            </a:r>
            <a:r>
              <a:rPr lang="en-US" sz="2000" i="1" dirty="0">
                <a:latin typeface="Times New Roman" pitchFamily="18" charset="0"/>
                <a:cs typeface="Times New Roman" pitchFamily="18" charset="0"/>
              </a:rPr>
              <a:t>Mark2</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This command will drop particular column</a:t>
            </a:r>
            <a:r>
              <a:rPr lang="en-US" sz="2000" b="1" dirty="0">
                <a:latin typeface="Times New Roman" pitchFamily="18" charset="0"/>
                <a:cs typeface="Times New Roman" pitchFamily="18" charset="0"/>
              </a:rPr>
              <a:t> mark2.</a:t>
            </a:r>
            <a:endParaRPr lang="en-US" sz="2000" dirty="0">
              <a:latin typeface="Times New Roman" pitchFamily="18" charset="0"/>
              <a:cs typeface="Times New Roman" pitchFamily="18" charset="0"/>
            </a:endParaRPr>
          </a:p>
          <a:p>
            <a:pPr marL="566738" lvl="1" indent="0">
              <a:spcBef>
                <a:spcPct val="0"/>
              </a:spcBef>
              <a:buNone/>
            </a:pPr>
            <a:endParaRPr lang="en-US" sz="2000" dirty="0">
              <a:latin typeface="Times New Roman" pitchFamily="18" charset="0"/>
              <a:cs typeface="Times New Roman" pitchFamily="18" charset="0"/>
            </a:endParaRPr>
          </a:p>
          <a:p>
            <a:pPr marL="566738" lvl="1" indent="0" algn="just">
              <a:spcBef>
                <a:spcPct val="0"/>
              </a:spcBef>
              <a:buNone/>
            </a:pPr>
            <a:r>
              <a:rPr lang="en-US" sz="2000" b="1" dirty="0">
                <a:latin typeface="Times New Roman" pitchFamily="18" charset="0"/>
                <a:cs typeface="Times New Roman" pitchFamily="18" charset="0"/>
              </a:rPr>
              <a:t>3. ALTER TABLE - ALTER/MODIFY COLUMN</a:t>
            </a:r>
          </a:p>
          <a:p>
            <a:pPr marL="609600" indent="-609600" algn="just">
              <a:spcBef>
                <a:spcPct val="0"/>
              </a:spcBef>
            </a:pPr>
            <a:r>
              <a:rPr lang="en-US" sz="2000" b="1" dirty="0">
                <a:latin typeface="Times New Roman" pitchFamily="18" charset="0"/>
                <a:cs typeface="Times New Roman" pitchFamily="18" charset="0"/>
              </a:rPr>
              <a:t>Syntax: </a:t>
            </a:r>
          </a:p>
          <a:p>
            <a:pPr marL="609600" indent="-609600">
              <a:spcBef>
                <a:spcPct val="0"/>
              </a:spcBef>
              <a:buFontTx/>
              <a:buNone/>
            </a:pPr>
            <a:r>
              <a:rPr lang="en-US" sz="2000" dirty="0">
                <a:latin typeface="Times New Roman" pitchFamily="18" charset="0"/>
                <a:cs typeface="Times New Roman" pitchFamily="18" charset="0"/>
              </a:rPr>
              <a:t>	ALTER TABLE </a:t>
            </a:r>
            <a:r>
              <a:rPr lang="en-US" sz="2000" i="1" dirty="0" err="1">
                <a:latin typeface="Times New Roman" pitchFamily="18" charset="0"/>
                <a:cs typeface="Times New Roman" pitchFamily="18" charset="0"/>
              </a:rPr>
              <a:t>table_name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MODIFY COLUMN </a:t>
            </a:r>
            <a:r>
              <a:rPr lang="en-US" sz="2000" i="1" dirty="0" err="1">
                <a:latin typeface="Times New Roman" pitchFamily="18" charset="0"/>
                <a:cs typeface="Times New Roman" pitchFamily="18" charset="0"/>
              </a:rPr>
              <a:t>column_name</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datatype</a:t>
            </a:r>
            <a:r>
              <a:rPr lang="en-US" sz="2000" dirty="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a:spcBef>
                <a:spcPct val="0"/>
              </a:spcBef>
            </a:pPr>
            <a:r>
              <a:rPr lang="en-US" sz="2000" b="1" dirty="0">
                <a:latin typeface="Times New Roman" pitchFamily="18" charset="0"/>
                <a:cs typeface="Times New Roman" pitchFamily="18" charset="0"/>
              </a:rPr>
              <a:t>    Example:</a:t>
            </a:r>
          </a:p>
          <a:p>
            <a:pPr marL="566738" lvl="1" indent="0">
              <a:spcBef>
                <a:spcPct val="0"/>
              </a:spcBef>
              <a:buNone/>
            </a:pPr>
            <a:r>
              <a:rPr lang="en-US" sz="2000" dirty="0">
                <a:latin typeface="Times New Roman" pitchFamily="18" charset="0"/>
                <a:cs typeface="Times New Roman" pitchFamily="18" charset="0"/>
              </a:rPr>
              <a:t>ALTER TABLE </a:t>
            </a:r>
            <a:r>
              <a:rPr lang="en-US" sz="2000" i="1" dirty="0">
                <a:latin typeface="Times New Roman" pitchFamily="18" charset="0"/>
                <a:cs typeface="Times New Roman" pitchFamily="18" charset="0"/>
              </a:rPr>
              <a:t>stud</a:t>
            </a:r>
          </a:p>
          <a:p>
            <a:pPr marL="566738" lvl="1" indent="0">
              <a:spcBef>
                <a:spcPct val="0"/>
              </a:spcBef>
              <a:buNone/>
            </a:pPr>
            <a:r>
              <a:rPr lang="en-US" sz="2000" dirty="0">
                <a:latin typeface="Times New Roman" pitchFamily="18" charset="0"/>
                <a:cs typeface="Times New Roman" pitchFamily="18" charset="0"/>
              </a:rPr>
              <a:t>MODIFY </a:t>
            </a:r>
            <a:r>
              <a:rPr lang="en-US" sz="2000" i="1" dirty="0">
                <a:latin typeface="Times New Roman" pitchFamily="18" charset="0"/>
                <a:cs typeface="Times New Roman" pitchFamily="18" charset="0"/>
              </a:rPr>
              <a:t>(Name varchar2(60));</a:t>
            </a:r>
            <a:endParaRPr lang="en-US" sz="2000" dirty="0">
              <a:latin typeface="Times New Roman" pitchFamily="18" charset="0"/>
              <a:cs typeface="Times New Roman" pitchFamily="18" charset="0"/>
            </a:endParaRPr>
          </a:p>
          <a:p>
            <a:pPr marL="566738" lvl="1" indent="0" algn="just">
              <a:spcBef>
                <a:spcPct val="0"/>
              </a:spcBef>
              <a:buNone/>
            </a:pPr>
            <a:r>
              <a:rPr lang="en-US" sz="2000" dirty="0">
                <a:latin typeface="Times New Roman" pitchFamily="18" charset="0"/>
                <a:cs typeface="Times New Roman" pitchFamily="18" charset="0"/>
              </a:rPr>
              <a:t>The Name column already exist in stud table, it was char and size 50, now it is modified by varchar2 and size 60.</a:t>
            </a:r>
          </a:p>
          <a:p>
            <a:pPr marL="1100138" lvl="1" indent="-533400" algn="just">
              <a:spcBef>
                <a:spcPct val="0"/>
              </a:spcBef>
            </a:pPr>
            <a:endParaRPr lang="en-US" sz="2000" dirty="0">
              <a:latin typeface="Times New Roman" pitchFamily="18" charset="0"/>
              <a:cs typeface="Times New Roman" pitchFamily="18" charset="0"/>
            </a:endParaRPr>
          </a:p>
          <a:p>
            <a:pPr lvl="1">
              <a:buNone/>
            </a:pPr>
            <a:endParaRPr lang="en-US" sz="2000"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239000" y="0"/>
            <a:ext cx="1714500" cy="1143000"/>
          </a:xfrm>
          <a:prstGeom prst="rect">
            <a:avLst/>
          </a:prstGeom>
          <a:noFill/>
          <a:ln>
            <a:noFill/>
          </a:ln>
        </p:spPr>
      </p:pic>
    </p:spTree>
    <p:extLst>
      <p:ext uri="{BB962C8B-B14F-4D97-AF65-F5344CB8AC3E}">
        <p14:creationId xmlns:p14="http://schemas.microsoft.com/office/powerpoint/2010/main" val="798577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Drop Table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763000" cy="5791200"/>
          </a:xfrm>
        </p:spPr>
        <p:txBody>
          <a:bodyPr>
            <a:noAutofit/>
          </a:bodyPr>
          <a:lstStyle/>
          <a:p>
            <a:pPr marL="566738" lvl="1" indent="0" algn="just">
              <a:spcBef>
                <a:spcPct val="0"/>
              </a:spcBef>
              <a:buNone/>
            </a:pPr>
            <a:r>
              <a:rPr lang="en-US" sz="2400" b="1" dirty="0">
                <a:latin typeface="Times New Roman" pitchFamily="18" charset="0"/>
                <a:cs typeface="Times New Roman" pitchFamily="18" charset="0"/>
              </a:rPr>
              <a:t>DROP TABLE</a:t>
            </a:r>
          </a:p>
          <a:p>
            <a:pPr marL="0" indent="0">
              <a:buNone/>
            </a:pPr>
            <a:r>
              <a:rPr lang="en-US" sz="2400" dirty="0">
                <a:latin typeface="Times New Roman" pitchFamily="18" charset="0"/>
                <a:cs typeface="Times New Roman" pitchFamily="18" charset="0"/>
              </a:rPr>
              <a:t>	-Drop an existing table in a database.</a:t>
            </a:r>
          </a:p>
          <a:p>
            <a:pPr marL="0" indent="0">
              <a:buNone/>
            </a:pPr>
            <a:endParaRPr lang="en-US" sz="2400" dirty="0">
              <a:latin typeface="Times New Roman" pitchFamily="18" charset="0"/>
              <a:cs typeface="Times New Roman" pitchFamily="18" charset="0"/>
            </a:endParaRPr>
          </a:p>
          <a:p>
            <a:pPr marL="609600" indent="-609600" algn="just">
              <a:spcBef>
                <a:spcPct val="0"/>
              </a:spcBef>
            </a:pPr>
            <a:r>
              <a:rPr lang="en-US" sz="2400" b="1" dirty="0">
                <a:latin typeface="Times New Roman" pitchFamily="18" charset="0"/>
                <a:cs typeface="Times New Roman" pitchFamily="18" charset="0"/>
              </a:rPr>
              <a:t>Syntax: </a:t>
            </a:r>
          </a:p>
          <a:p>
            <a:pPr marL="609600" indent="-609600">
              <a:spcBef>
                <a:spcPct val="0"/>
              </a:spcBef>
              <a:buFontTx/>
              <a:buNone/>
            </a:pPr>
            <a:r>
              <a:rPr lang="en-US" sz="2400" dirty="0">
                <a:latin typeface="Times New Roman" pitchFamily="18" charset="0"/>
                <a:cs typeface="Times New Roman" pitchFamily="18" charset="0"/>
              </a:rPr>
              <a:t>	DROP TABLE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a:t>
            </a:r>
          </a:p>
          <a:p>
            <a:pPr marL="609600" indent="-609600">
              <a:spcBef>
                <a:spcPct val="0"/>
              </a:spcBef>
              <a:buFontTx/>
              <a:buNone/>
            </a:pPr>
            <a:endParaRPr lang="en-US" sz="2400" dirty="0">
              <a:latin typeface="Times New Roman" pitchFamily="18" charset="0"/>
              <a:cs typeface="Times New Roman" pitchFamily="18" charset="0"/>
            </a:endParaRPr>
          </a:p>
          <a:p>
            <a:pPr>
              <a:spcBef>
                <a:spcPct val="0"/>
              </a:spcBef>
            </a:pPr>
            <a:r>
              <a:rPr lang="en-US" sz="2400" b="1" dirty="0">
                <a:latin typeface="Times New Roman" pitchFamily="18" charset="0"/>
                <a:cs typeface="Times New Roman" pitchFamily="18" charset="0"/>
              </a:rPr>
              <a:t>    Example:</a:t>
            </a:r>
          </a:p>
          <a:p>
            <a:pPr marL="609600" indent="-609600">
              <a:spcBef>
                <a:spcPct val="0"/>
              </a:spcBef>
              <a:buNone/>
            </a:pPr>
            <a:r>
              <a:rPr lang="en-US" sz="2400" dirty="0">
                <a:latin typeface="Times New Roman" pitchFamily="18" charset="0"/>
                <a:cs typeface="Times New Roman" pitchFamily="18" charset="0"/>
              </a:rPr>
              <a:t>	DROP TABLE </a:t>
            </a:r>
            <a:r>
              <a:rPr lang="en-US" sz="2400" i="1" dirty="0">
                <a:latin typeface="Times New Roman" pitchFamily="18" charset="0"/>
                <a:cs typeface="Times New Roman" pitchFamily="18" charset="0"/>
              </a:rPr>
              <a:t>stud;</a:t>
            </a:r>
          </a:p>
          <a:p>
            <a:pPr marL="609600" indent="-609600">
              <a:spcBef>
                <a:spcPct val="0"/>
              </a:spcBef>
              <a:buNone/>
            </a:pPr>
            <a:endParaRPr lang="en-US" sz="2400" i="1" dirty="0">
              <a:latin typeface="Times New Roman" pitchFamily="18" charset="0"/>
              <a:cs typeface="Times New Roman" pitchFamily="18" charset="0"/>
            </a:endParaRPr>
          </a:p>
          <a:p>
            <a:pPr marL="609600" indent="-609600">
              <a:spcBef>
                <a:spcPct val="0"/>
              </a:spcBef>
              <a:buNone/>
            </a:pPr>
            <a:r>
              <a:rPr lang="en-US" sz="2400" dirty="0">
                <a:latin typeface="Times New Roman" pitchFamily="18" charset="0"/>
                <a:cs typeface="Times New Roman" pitchFamily="18" charset="0"/>
              </a:rPr>
              <a:t>	This will destroy the table and all data which will be recorded in it.</a:t>
            </a:r>
          </a:p>
          <a:p>
            <a:pPr marL="609600" indent="-609600">
              <a:spcBef>
                <a:spcPct val="0"/>
              </a:spcBef>
              <a:buNone/>
            </a:pPr>
            <a:endParaRPr lang="en-US" sz="2400" i="1" dirty="0">
              <a:latin typeface="Times New Roman" pitchFamily="18" charset="0"/>
              <a:cs typeface="Times New Roman" pitchFamily="18" charset="0"/>
            </a:endParaRP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086600" y="76200"/>
            <a:ext cx="1919785" cy="990600"/>
          </a:xfrm>
          <a:prstGeom prst="rect">
            <a:avLst/>
          </a:prstGeom>
          <a:noFill/>
          <a:ln>
            <a:noFill/>
          </a:ln>
        </p:spPr>
      </p:pic>
    </p:spTree>
    <p:extLst>
      <p:ext uri="{BB962C8B-B14F-4D97-AF65-F5344CB8AC3E}">
        <p14:creationId xmlns:p14="http://schemas.microsoft.com/office/powerpoint/2010/main" val="142875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Truncate Table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763000" cy="5791200"/>
          </a:xfrm>
        </p:spPr>
        <p:txBody>
          <a:bodyPr>
            <a:noAutofit/>
          </a:bodyPr>
          <a:lstStyle/>
          <a:p>
            <a:pPr marL="566738" lvl="1" indent="0" algn="just">
              <a:spcBef>
                <a:spcPct val="0"/>
              </a:spcBef>
              <a:buNone/>
            </a:pPr>
            <a:r>
              <a:rPr lang="en-US" sz="2400" b="1" dirty="0">
                <a:latin typeface="Times New Roman" pitchFamily="18" charset="0"/>
                <a:cs typeface="Times New Roman" pitchFamily="18" charset="0"/>
              </a:rPr>
              <a:t>TRUNCATE TABLE</a:t>
            </a:r>
          </a:p>
          <a:p>
            <a:pPr marL="0" indent="0">
              <a:buNone/>
            </a:pPr>
            <a:r>
              <a:rPr lang="en-US" sz="2400" dirty="0">
                <a:latin typeface="Times New Roman" pitchFamily="18" charset="0"/>
                <a:cs typeface="Times New Roman" pitchFamily="18" charset="0"/>
              </a:rPr>
              <a:t>	-Truncates the contents in an existing table in a database.</a:t>
            </a:r>
          </a:p>
          <a:p>
            <a:pPr marL="0" indent="0">
              <a:buNone/>
            </a:pPr>
            <a:endParaRPr lang="en-US" sz="2400" dirty="0">
              <a:latin typeface="Times New Roman" pitchFamily="18" charset="0"/>
              <a:cs typeface="Times New Roman" pitchFamily="18" charset="0"/>
            </a:endParaRPr>
          </a:p>
          <a:p>
            <a:pPr marL="609600" indent="-609600" algn="just">
              <a:spcBef>
                <a:spcPct val="0"/>
              </a:spcBef>
            </a:pPr>
            <a:r>
              <a:rPr lang="en-US" sz="2400" b="1" dirty="0">
                <a:latin typeface="Times New Roman" pitchFamily="18" charset="0"/>
                <a:cs typeface="Times New Roman" pitchFamily="18" charset="0"/>
              </a:rPr>
              <a:t>Syntax: </a:t>
            </a:r>
          </a:p>
          <a:p>
            <a:pPr marL="609600" indent="-609600">
              <a:spcBef>
                <a:spcPct val="0"/>
              </a:spcBef>
              <a:buFontTx/>
              <a:buNone/>
            </a:pPr>
            <a:r>
              <a:rPr lang="en-US" sz="2400" dirty="0">
                <a:latin typeface="Times New Roman" pitchFamily="18" charset="0"/>
                <a:cs typeface="Times New Roman" pitchFamily="18" charset="0"/>
              </a:rPr>
              <a:t>	TRUNCATE TABLE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a:t>
            </a:r>
          </a:p>
          <a:p>
            <a:pPr marL="609600" indent="-609600">
              <a:spcBef>
                <a:spcPct val="0"/>
              </a:spcBef>
              <a:buFontTx/>
              <a:buNone/>
            </a:pPr>
            <a:endParaRPr lang="en-US" sz="2400" dirty="0">
              <a:latin typeface="Times New Roman" pitchFamily="18" charset="0"/>
              <a:cs typeface="Times New Roman" pitchFamily="18" charset="0"/>
            </a:endParaRPr>
          </a:p>
          <a:p>
            <a:pPr>
              <a:spcBef>
                <a:spcPct val="0"/>
              </a:spcBef>
            </a:pPr>
            <a:r>
              <a:rPr lang="en-US" sz="2400" b="1" dirty="0">
                <a:latin typeface="Times New Roman" pitchFamily="18" charset="0"/>
                <a:cs typeface="Times New Roman" pitchFamily="18" charset="0"/>
              </a:rPr>
              <a:t>    Example:</a:t>
            </a:r>
          </a:p>
          <a:p>
            <a:pPr marL="609600" indent="-609600">
              <a:spcBef>
                <a:spcPct val="0"/>
              </a:spcBef>
              <a:buNone/>
            </a:pPr>
            <a:r>
              <a:rPr lang="en-US" sz="2400" dirty="0">
                <a:latin typeface="Times New Roman" pitchFamily="18" charset="0"/>
                <a:cs typeface="Times New Roman" pitchFamily="18" charset="0"/>
              </a:rPr>
              <a:t>	TRUNCATE TABLE </a:t>
            </a:r>
            <a:r>
              <a:rPr lang="en-US" sz="2400" i="1" dirty="0">
                <a:latin typeface="Times New Roman" pitchFamily="18" charset="0"/>
                <a:cs typeface="Times New Roman" pitchFamily="18" charset="0"/>
              </a:rPr>
              <a:t>stud;</a:t>
            </a:r>
          </a:p>
          <a:p>
            <a:pPr marL="609600" indent="-609600">
              <a:spcBef>
                <a:spcPct val="0"/>
              </a:spcBef>
              <a:buNone/>
            </a:pPr>
            <a:endParaRPr lang="en-US" sz="2400" i="1" dirty="0">
              <a:latin typeface="Times New Roman" pitchFamily="18" charset="0"/>
              <a:cs typeface="Times New Roman" pitchFamily="18" charset="0"/>
            </a:endParaRPr>
          </a:p>
          <a:p>
            <a:pPr marL="609600" indent="-609600">
              <a:spcBef>
                <a:spcPct val="0"/>
              </a:spcBef>
              <a:buNone/>
            </a:pPr>
            <a:r>
              <a:rPr lang="en-US" sz="2400" dirty="0">
                <a:latin typeface="Times New Roman" pitchFamily="18" charset="0"/>
                <a:cs typeface="Times New Roman" pitchFamily="18" charset="0"/>
              </a:rPr>
              <a:t>	This will delete the contents in the table. But structure remains the same</a:t>
            </a:r>
          </a:p>
          <a:p>
            <a:pPr marL="609600" indent="-609600">
              <a:spcBef>
                <a:spcPct val="0"/>
              </a:spcBef>
              <a:buNone/>
            </a:pPr>
            <a:endParaRPr lang="en-US" sz="2400" dirty="0">
              <a:latin typeface="Times New Roman" pitchFamily="18" charset="0"/>
              <a:cs typeface="Times New Roman" pitchFamily="18" charset="0"/>
            </a:endParaRPr>
          </a:p>
          <a:p>
            <a:pPr marL="609600" indent="-609600">
              <a:spcBef>
                <a:spcPct val="0"/>
              </a:spcBef>
              <a:buNone/>
            </a:pPr>
            <a:endParaRPr lang="en-US" sz="2400" i="1" dirty="0">
              <a:latin typeface="Times New Roman" pitchFamily="18" charset="0"/>
              <a:cs typeface="Times New Roman" pitchFamily="18" charset="0"/>
            </a:endParaRP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315200" y="0"/>
            <a:ext cx="1752600" cy="914400"/>
          </a:xfrm>
          <a:prstGeom prst="rect">
            <a:avLst/>
          </a:prstGeom>
          <a:noFill/>
          <a:ln>
            <a:noFill/>
          </a:ln>
        </p:spPr>
      </p:pic>
    </p:spTree>
    <p:extLst>
      <p:ext uri="{BB962C8B-B14F-4D97-AF65-F5344CB8AC3E}">
        <p14:creationId xmlns:p14="http://schemas.microsoft.com/office/powerpoint/2010/main" val="4081308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Rename Table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763000" cy="5791200"/>
          </a:xfrm>
        </p:spPr>
        <p:txBody>
          <a:bodyPr>
            <a:noAutofit/>
          </a:bodyPr>
          <a:lstStyle/>
          <a:p>
            <a:pPr marL="566738" lvl="1" indent="0" algn="just">
              <a:spcBef>
                <a:spcPct val="0"/>
              </a:spcBef>
              <a:buNone/>
            </a:pPr>
            <a:r>
              <a:rPr lang="en-US" sz="2400" b="1" dirty="0">
                <a:latin typeface="Times New Roman" pitchFamily="18" charset="0"/>
                <a:cs typeface="Times New Roman" pitchFamily="18" charset="0"/>
              </a:rPr>
              <a:t>RENAME TABLE</a:t>
            </a:r>
          </a:p>
          <a:p>
            <a:pPr marL="0" indent="0">
              <a:buNone/>
            </a:pPr>
            <a:r>
              <a:rPr lang="en-US" sz="2400" dirty="0">
                <a:latin typeface="Times New Roman" pitchFamily="18" charset="0"/>
                <a:cs typeface="Times New Roman" pitchFamily="18" charset="0"/>
              </a:rPr>
              <a:t>	-Truncates the contents in an existing table in a database.</a:t>
            </a:r>
          </a:p>
          <a:p>
            <a:pPr marL="0" indent="0">
              <a:buNone/>
            </a:pPr>
            <a:endParaRPr lang="en-US" sz="2400" dirty="0">
              <a:latin typeface="Times New Roman" pitchFamily="18" charset="0"/>
              <a:cs typeface="Times New Roman" pitchFamily="18" charset="0"/>
            </a:endParaRPr>
          </a:p>
          <a:p>
            <a:pPr marL="609600" indent="-609600" algn="just">
              <a:spcBef>
                <a:spcPct val="0"/>
              </a:spcBef>
            </a:pPr>
            <a:r>
              <a:rPr lang="en-US" sz="2400" b="1" dirty="0">
                <a:latin typeface="Times New Roman" pitchFamily="18" charset="0"/>
                <a:cs typeface="Times New Roman" pitchFamily="18" charset="0"/>
              </a:rPr>
              <a:t>Syntax: </a:t>
            </a:r>
          </a:p>
          <a:p>
            <a:pPr marL="0" indent="0">
              <a:buNone/>
            </a:pPr>
            <a:r>
              <a:rPr lang="en-US" sz="2400" dirty="0">
                <a:latin typeface="Times New Roman" pitchFamily="18" charset="0"/>
                <a:cs typeface="Times New Roman" pitchFamily="18" charset="0"/>
              </a:rPr>
              <a:t>	RENAME </a:t>
            </a:r>
            <a:r>
              <a:rPr lang="en-US" sz="2400" i="1" dirty="0" err="1">
                <a:latin typeface="Times New Roman" pitchFamily="18" charset="0"/>
                <a:cs typeface="Times New Roman" pitchFamily="18" charset="0"/>
              </a:rPr>
              <a:t>OldTableName</a:t>
            </a:r>
            <a:r>
              <a:rPr lang="en-US" sz="2400" i="1" dirty="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TO </a:t>
            </a:r>
            <a:r>
              <a:rPr lang="en-US" sz="2400" i="1" dirty="0" err="1">
                <a:latin typeface="Times New Roman" pitchFamily="18" charset="0"/>
                <a:cs typeface="Times New Roman" pitchFamily="18" charset="0"/>
              </a:rPr>
              <a:t>NewTableName</a:t>
            </a:r>
            <a:r>
              <a:rPr lang="en-US" sz="2400" dirty="0">
                <a:latin typeface="Times New Roman" pitchFamily="18" charset="0"/>
                <a:cs typeface="Times New Roman" pitchFamily="18" charset="0"/>
              </a:rPr>
              <a:t>;</a:t>
            </a:r>
          </a:p>
          <a:p>
            <a:pPr marL="609600" indent="-609600">
              <a:spcBef>
                <a:spcPct val="0"/>
              </a:spcBef>
              <a:buFontTx/>
              <a:buNone/>
            </a:pPr>
            <a:endParaRPr lang="en-US" sz="2400" dirty="0">
              <a:latin typeface="Times New Roman" pitchFamily="18" charset="0"/>
              <a:cs typeface="Times New Roman" pitchFamily="18" charset="0"/>
            </a:endParaRPr>
          </a:p>
          <a:p>
            <a:pPr>
              <a:spcBef>
                <a:spcPct val="0"/>
              </a:spcBef>
            </a:pPr>
            <a:r>
              <a:rPr lang="en-US" sz="2400" b="1" dirty="0">
                <a:latin typeface="Times New Roman" pitchFamily="18" charset="0"/>
                <a:cs typeface="Times New Roman" pitchFamily="18" charset="0"/>
              </a:rPr>
              <a:t>   Example:</a:t>
            </a:r>
          </a:p>
          <a:p>
            <a:pPr marL="0" indent="0">
              <a:buNone/>
            </a:pPr>
            <a:r>
              <a:rPr lang="en-US" sz="2400" dirty="0">
                <a:latin typeface="Times New Roman" pitchFamily="18" charset="0"/>
                <a:cs typeface="Times New Roman" pitchFamily="18" charset="0"/>
              </a:rPr>
              <a:t>	RENAME </a:t>
            </a:r>
            <a:r>
              <a:rPr lang="en-US" sz="2400" i="1" dirty="0">
                <a:latin typeface="Times New Roman" pitchFamily="18" charset="0"/>
                <a:cs typeface="Times New Roman" pitchFamily="18" charset="0"/>
              </a:rPr>
              <a:t>stud</a:t>
            </a:r>
          </a:p>
          <a:p>
            <a:pPr marL="0" indent="0">
              <a:buNone/>
            </a:pPr>
            <a:r>
              <a:rPr lang="en-US" sz="2400" dirty="0">
                <a:latin typeface="Times New Roman" pitchFamily="18" charset="0"/>
                <a:cs typeface="Times New Roman" pitchFamily="18" charset="0"/>
              </a:rPr>
              <a:t>	 TO </a:t>
            </a:r>
            <a:r>
              <a:rPr lang="en-US" sz="2400" i="1" dirty="0">
                <a:latin typeface="Times New Roman" pitchFamily="18" charset="0"/>
                <a:cs typeface="Times New Roman" pitchFamily="18" charset="0"/>
              </a:rPr>
              <a:t>student;</a:t>
            </a:r>
          </a:p>
          <a:p>
            <a:pPr marL="609600" indent="-609600">
              <a:spcBef>
                <a:spcPct val="0"/>
              </a:spcBef>
              <a:buNone/>
            </a:pPr>
            <a:endParaRPr lang="en-US" sz="2400" i="1"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 	The old name table was </a:t>
            </a:r>
            <a:r>
              <a:rPr lang="en-US" sz="2400" b="1" dirty="0">
                <a:latin typeface="Times New Roman" pitchFamily="18" charset="0"/>
                <a:cs typeface="Times New Roman" pitchFamily="18" charset="0"/>
              </a:rPr>
              <a:t>stud</a:t>
            </a:r>
            <a:r>
              <a:rPr lang="en-US" sz="2400" dirty="0">
                <a:latin typeface="Times New Roman" pitchFamily="18" charset="0"/>
                <a:cs typeface="Times New Roman" pitchFamily="18" charset="0"/>
              </a:rPr>
              <a:t> now new name is the </a:t>
            </a:r>
            <a:r>
              <a:rPr lang="en-US" sz="2400" b="1" dirty="0">
                <a:latin typeface="Times New Roman" pitchFamily="18" charset="0"/>
                <a:cs typeface="Times New Roman" pitchFamily="18" charset="0"/>
              </a:rPr>
              <a:t>student.</a:t>
            </a:r>
            <a:endParaRPr lang="en-US" sz="2400" dirty="0">
              <a:latin typeface="Times New Roman" pitchFamily="18" charset="0"/>
              <a:cs typeface="Times New Roman" pitchFamily="18" charset="0"/>
            </a:endParaRPr>
          </a:p>
          <a:p>
            <a:pPr marL="609600" indent="-609600">
              <a:spcBef>
                <a:spcPct val="0"/>
              </a:spcBef>
              <a:buNone/>
            </a:pPr>
            <a:endParaRPr lang="en-US" sz="2400" dirty="0">
              <a:latin typeface="Times New Roman" pitchFamily="18" charset="0"/>
              <a:cs typeface="Times New Roman" pitchFamily="18" charset="0"/>
            </a:endParaRPr>
          </a:p>
          <a:p>
            <a:pPr marL="609600" indent="-609600">
              <a:spcBef>
                <a:spcPct val="0"/>
              </a:spcBef>
              <a:buNone/>
            </a:pPr>
            <a:endParaRPr lang="en-US" sz="2400" i="1" dirty="0">
              <a:latin typeface="Times New Roman" pitchFamily="18" charset="0"/>
              <a:cs typeface="Times New Roman" pitchFamily="18" charset="0"/>
            </a:endParaRP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239000" y="-21609"/>
            <a:ext cx="1860645" cy="1088409"/>
          </a:xfrm>
          <a:prstGeom prst="rect">
            <a:avLst/>
          </a:prstGeom>
          <a:noFill/>
          <a:ln>
            <a:noFill/>
          </a:ln>
        </p:spPr>
      </p:pic>
    </p:spTree>
    <p:extLst>
      <p:ext uri="{BB962C8B-B14F-4D97-AF65-F5344CB8AC3E}">
        <p14:creationId xmlns:p14="http://schemas.microsoft.com/office/powerpoint/2010/main" val="3048503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bl07-01"/>
          <p:cNvPicPr>
            <a:picLocks noChangeAspect="1" noChangeArrowheads="1"/>
          </p:cNvPicPr>
          <p:nvPr/>
        </p:nvPicPr>
        <p:blipFill>
          <a:blip r:embed="rId2"/>
          <a:srcRect/>
          <a:stretch>
            <a:fillRect/>
          </a:stretch>
        </p:blipFill>
        <p:spPr>
          <a:xfrm>
            <a:off x="90624" y="1447800"/>
            <a:ext cx="8824776" cy="4556125"/>
          </a:xfrm>
          <a:prstGeom prst="rect">
            <a:avLst/>
          </a:prstGeom>
        </p:spPr>
      </p:pic>
      <p:pic>
        <p:nvPicPr>
          <p:cNvPr id="3"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6548793" y="0"/>
            <a:ext cx="2562225" cy="1304730"/>
          </a:xfrm>
          <a:prstGeom prst="rect">
            <a:avLst/>
          </a:prstGeom>
          <a:noFill/>
          <a:ln>
            <a:noFill/>
          </a:ln>
        </p:spPr>
      </p:pic>
    </p:spTree>
    <p:extLst>
      <p:ext uri="{BB962C8B-B14F-4D97-AF65-F5344CB8AC3E}">
        <p14:creationId xmlns:p14="http://schemas.microsoft.com/office/powerpoint/2010/main" val="2809630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DML-Data Manipulation Language</a:t>
            </a:r>
          </a:p>
        </p:txBody>
      </p:sp>
      <p:pic>
        <p:nvPicPr>
          <p:cNvPr id="3"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581775" y="0"/>
            <a:ext cx="2562225" cy="130473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Select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066800"/>
            <a:ext cx="8763000" cy="5791200"/>
          </a:xfrm>
        </p:spPr>
        <p:txBody>
          <a:bodyPr>
            <a:noAutofit/>
          </a:bodyPr>
          <a:lstStyle/>
          <a:p>
            <a:r>
              <a:rPr lang="en-US" sz="2400" b="1" dirty="0">
                <a:latin typeface="Times New Roman" pitchFamily="18" charset="0"/>
                <a:cs typeface="Times New Roman" pitchFamily="18" charset="0"/>
              </a:rPr>
              <a:t>To display only selected fields</a:t>
            </a:r>
          </a:p>
          <a:p>
            <a:pPr marL="0" indent="0" algn="just">
              <a:spcBef>
                <a:spcPct val="0"/>
              </a:spcBef>
              <a:buNone/>
            </a:pPr>
            <a:r>
              <a:rPr lang="en-US" sz="2400" b="1" dirty="0">
                <a:latin typeface="Times New Roman" pitchFamily="18" charset="0"/>
                <a:cs typeface="Times New Roman" pitchFamily="18" charset="0"/>
              </a:rPr>
              <a:t>Syntax: </a:t>
            </a:r>
          </a:p>
          <a:p>
            <a:pPr marL="0" indent="0">
              <a:spcBef>
                <a:spcPct val="0"/>
              </a:spcBef>
              <a:buNone/>
            </a:pPr>
            <a:r>
              <a:rPr lang="en-US" sz="2400" dirty="0">
                <a:latin typeface="Times New Roman" pitchFamily="18" charset="0"/>
                <a:cs typeface="Times New Roman" pitchFamily="18" charset="0"/>
              </a:rPr>
              <a:t>	SELECT </a:t>
            </a:r>
            <a:r>
              <a:rPr lang="en-US" sz="2400" i="1" dirty="0">
                <a:latin typeface="Times New Roman" pitchFamily="18" charset="0"/>
                <a:cs typeface="Times New Roman" pitchFamily="18" charset="0"/>
              </a:rPr>
              <a:t>column1</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column2, ...</a:t>
            </a:r>
            <a:r>
              <a:rPr lang="en-US" sz="2400" dirty="0">
                <a:latin typeface="Times New Roman" pitchFamily="18" charset="0"/>
                <a:cs typeface="Times New Roman" pitchFamily="18" charset="0"/>
              </a:rPr>
              <a:t> FROM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a:t>
            </a:r>
          </a:p>
          <a:p>
            <a:pPr marL="0" indent="0">
              <a:spcBef>
                <a:spcPct val="0"/>
              </a:spcBef>
              <a:buNone/>
            </a:pPr>
            <a:r>
              <a:rPr lang="en-US" sz="2400" dirty="0">
                <a:latin typeface="Times New Roman" pitchFamily="18" charset="0"/>
                <a:cs typeface="Times New Roman" pitchFamily="18" charset="0"/>
              </a:rPr>
              <a:t>Here, column1, column2, ... are the field names of the table you want to select data from</a:t>
            </a:r>
          </a:p>
          <a:p>
            <a:pPr marL="0" indent="0">
              <a:spcBef>
                <a:spcPct val="0"/>
              </a:spcBef>
              <a:buNone/>
            </a:pPr>
            <a:r>
              <a:rPr lang="en-US" sz="2400" b="1" dirty="0">
                <a:latin typeface="Times New Roman" pitchFamily="18" charset="0"/>
                <a:cs typeface="Times New Roman" pitchFamily="18" charset="0"/>
              </a:rPr>
              <a:t>Example</a:t>
            </a:r>
          </a:p>
          <a:p>
            <a:pPr marL="457200" lvl="1" indent="0">
              <a:spcBef>
                <a:spcPct val="0"/>
              </a:spcBef>
              <a:buNone/>
            </a:pPr>
            <a:r>
              <a:rPr lang="en-US" sz="2400" dirty="0">
                <a:latin typeface="Times New Roman" pitchFamily="18" charset="0"/>
                <a:cs typeface="Times New Roman" pitchFamily="18" charset="0"/>
              </a:rPr>
              <a:t>SELECT </a:t>
            </a:r>
            <a:r>
              <a:rPr lang="en-US" sz="2400" i="1" dirty="0">
                <a:latin typeface="Times New Roman" pitchFamily="18" charset="0"/>
                <a:cs typeface="Times New Roman" pitchFamily="18" charset="0"/>
              </a:rPr>
              <a:t>name</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age </a:t>
            </a:r>
            <a:r>
              <a:rPr lang="en-US" sz="2400" dirty="0">
                <a:latin typeface="Times New Roman" pitchFamily="18" charset="0"/>
                <a:cs typeface="Times New Roman" pitchFamily="18" charset="0"/>
              </a:rPr>
              <a:t>FROM </a:t>
            </a:r>
            <a:r>
              <a:rPr lang="en-US" sz="2400" i="1" dirty="0">
                <a:latin typeface="Times New Roman" pitchFamily="18" charset="0"/>
                <a:cs typeface="Times New Roman" pitchFamily="18" charset="0"/>
              </a:rPr>
              <a:t>stud;</a:t>
            </a:r>
            <a:endParaRPr lang="en-US" sz="2400" b="1" dirty="0">
              <a:latin typeface="Times New Roman" pitchFamily="18" charset="0"/>
              <a:cs typeface="Times New Roman" pitchFamily="18" charset="0"/>
            </a:endParaRPr>
          </a:p>
          <a:p>
            <a:pPr marL="457200" lvl="1" indent="0">
              <a:spcBef>
                <a:spcPct val="0"/>
              </a:spcBef>
              <a:buNone/>
            </a:pPr>
            <a:endParaRPr lang="en-US" sz="2400" b="1" dirty="0">
              <a:latin typeface="Times New Roman" pitchFamily="18" charset="0"/>
              <a:cs typeface="Times New Roman" pitchFamily="18" charset="0"/>
            </a:endParaRPr>
          </a:p>
          <a:p>
            <a:pPr lvl="1">
              <a:spcBef>
                <a:spcPct val="0"/>
              </a:spcBef>
              <a:buFont typeface="Arial" pitchFamily="34" charset="0"/>
              <a:buChar char="•"/>
            </a:pPr>
            <a:r>
              <a:rPr lang="en-US" sz="2400" b="1" dirty="0">
                <a:latin typeface="Times New Roman" pitchFamily="18" charset="0"/>
                <a:cs typeface="Times New Roman" pitchFamily="18" charset="0"/>
              </a:rPr>
              <a:t>To display all the fields available in the table</a:t>
            </a:r>
          </a:p>
          <a:p>
            <a:pPr marL="0" indent="0">
              <a:buNone/>
            </a:pPr>
            <a:r>
              <a:rPr lang="en-US" sz="2400" b="1" dirty="0">
                <a:latin typeface="Times New Roman" pitchFamily="18" charset="0"/>
                <a:cs typeface="Times New Roman" pitchFamily="18" charset="0"/>
              </a:rPr>
              <a:t>Syntax: </a:t>
            </a:r>
          </a:p>
          <a:p>
            <a:pPr marL="0" indent="0">
              <a:buNone/>
            </a:pPr>
            <a:r>
              <a:rPr lang="en-US" sz="2400" dirty="0">
                <a:latin typeface="Times New Roman" pitchFamily="18" charset="0"/>
                <a:cs typeface="Times New Roman" pitchFamily="18" charset="0"/>
              </a:rPr>
              <a:t>	SELECT * FROM </a:t>
            </a:r>
            <a:r>
              <a:rPr lang="en-US" sz="2400" i="1" dirty="0" err="1">
                <a:latin typeface="Times New Roman" pitchFamily="18" charset="0"/>
                <a:cs typeface="Times New Roman" pitchFamily="18" charset="0"/>
              </a:rPr>
              <a:t>table_name</a:t>
            </a:r>
            <a:r>
              <a:rPr lang="en-US" sz="2400" dirty="0">
                <a:latin typeface="Times New Roman" pitchFamily="18" charset="0"/>
                <a:cs typeface="Times New Roman" pitchFamily="18" charset="0"/>
              </a:rPr>
              <a:t>;</a:t>
            </a:r>
          </a:p>
          <a:p>
            <a:pPr marL="0" indent="0">
              <a:buNone/>
            </a:pPr>
            <a:r>
              <a:rPr lang="en-US" sz="2400" b="1" dirty="0">
                <a:latin typeface="Times New Roman" pitchFamily="18" charset="0"/>
                <a:cs typeface="Times New Roman" pitchFamily="18" charset="0"/>
              </a:rPr>
              <a:t>Example</a:t>
            </a:r>
          </a:p>
          <a:p>
            <a:pPr marL="0" lvl="1" indent="0">
              <a:buNone/>
            </a:pPr>
            <a:r>
              <a:rPr lang="en-US" sz="2400" dirty="0">
                <a:latin typeface="Times New Roman" pitchFamily="18" charset="0"/>
                <a:cs typeface="Times New Roman" pitchFamily="18" charset="0"/>
              </a:rPr>
              <a:t>	SELECT </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FROM </a:t>
            </a:r>
            <a:r>
              <a:rPr lang="en-US" sz="2400" i="1" dirty="0">
                <a:latin typeface="Times New Roman" pitchFamily="18" charset="0"/>
                <a:cs typeface="Times New Roman" pitchFamily="18" charset="0"/>
              </a:rPr>
              <a:t>stud;</a:t>
            </a:r>
          </a:p>
          <a:p>
            <a:pPr marL="0" indent="0">
              <a:buNone/>
            </a:pPr>
            <a:endParaRPr lang="en-US" sz="2400" dirty="0"/>
          </a:p>
          <a:p>
            <a:pPr marL="0" indent="0">
              <a:buNone/>
            </a:pPr>
            <a:endParaRPr lang="en-US" sz="2400" i="1" dirty="0">
              <a:latin typeface="Times New Roman" pitchFamily="18" charset="0"/>
              <a:cs typeface="Times New Roman" pitchFamily="18" charset="0"/>
            </a:endParaRPr>
          </a:p>
        </p:txBody>
      </p:sp>
      <p:pic>
        <p:nvPicPr>
          <p:cNvPr id="5"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6581775" y="0"/>
            <a:ext cx="2562225" cy="1304730"/>
          </a:xfrm>
          <a:prstGeom prst="rect">
            <a:avLst/>
          </a:prstGeom>
          <a:noFill/>
          <a:ln>
            <a:noFill/>
          </a:ln>
        </p:spPr>
      </p:pic>
    </p:spTree>
    <p:extLst>
      <p:ext uri="{BB962C8B-B14F-4D97-AF65-F5344CB8AC3E}">
        <p14:creationId xmlns:p14="http://schemas.microsoft.com/office/powerpoint/2010/main" val="1300068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Insert Statement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838200"/>
            <a:ext cx="8763000" cy="5791200"/>
          </a:xfrm>
        </p:spPr>
        <p:txBody>
          <a:bodyPr>
            <a:noAutofit/>
          </a:bodyPr>
          <a:lstStyle/>
          <a:p>
            <a:r>
              <a:rPr lang="en-US" sz="2400" b="1" dirty="0">
                <a:latin typeface="Times New Roman" pitchFamily="18" charset="0"/>
                <a:cs typeface="Times New Roman" pitchFamily="18" charset="0"/>
              </a:rPr>
              <a:t>The INSERT INTO statement is used to insert new records in a table.</a:t>
            </a:r>
          </a:p>
          <a:p>
            <a:pPr marL="0" indent="0">
              <a:buNone/>
            </a:pPr>
            <a:r>
              <a:rPr lang="en-US" sz="2000" b="1" dirty="0">
                <a:latin typeface="Times New Roman" pitchFamily="18" charset="0"/>
                <a:cs typeface="Times New Roman" pitchFamily="18" charset="0"/>
              </a:rPr>
              <a:t>Syntax: </a:t>
            </a:r>
          </a:p>
          <a:p>
            <a:pPr marL="0" indent="0">
              <a:spcBef>
                <a:spcPct val="0"/>
              </a:spcBef>
              <a:buNone/>
            </a:pPr>
            <a:r>
              <a:rPr lang="en-US" sz="2000" dirty="0">
                <a:latin typeface="Times New Roman" pitchFamily="18" charset="0"/>
                <a:cs typeface="Times New Roman" pitchFamily="18" charset="0"/>
              </a:rPr>
              <a:t>	INSERT INTO </a:t>
            </a:r>
            <a:r>
              <a:rPr lang="en-US" sz="2000" i="1" dirty="0" err="1">
                <a:latin typeface="Times New Roman" pitchFamily="18" charset="0"/>
                <a:cs typeface="Times New Roman" pitchFamily="18" charset="0"/>
              </a:rPr>
              <a:t>table_name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VALUES (</a:t>
            </a:r>
            <a:r>
              <a:rPr lang="en-US" sz="2000" i="1" dirty="0">
                <a:latin typeface="Times New Roman" pitchFamily="18" charset="0"/>
                <a:cs typeface="Times New Roman" pitchFamily="18" charset="0"/>
              </a:rPr>
              <a:t>value1</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value2</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value3</a:t>
            </a:r>
            <a:r>
              <a:rPr lang="en-US" sz="2000" dirty="0">
                <a:latin typeface="Times New Roman" pitchFamily="18" charset="0"/>
                <a:cs typeface="Times New Roman" pitchFamily="18" charset="0"/>
              </a:rPr>
              <a:t>, ...);</a:t>
            </a:r>
          </a:p>
          <a:p>
            <a:pPr marL="0" indent="0">
              <a:spcBef>
                <a:spcPct val="0"/>
              </a:spcBef>
              <a:buNone/>
            </a:pPr>
            <a:r>
              <a:rPr lang="en-US" sz="2000" b="1" dirty="0">
                <a:latin typeface="Times New Roman" pitchFamily="18" charset="0"/>
                <a:cs typeface="Times New Roman" pitchFamily="18" charset="0"/>
              </a:rPr>
              <a:t>Example</a:t>
            </a:r>
          </a:p>
          <a:p>
            <a:pPr marL="457200" lvl="1" indent="0">
              <a:spcBef>
                <a:spcPct val="0"/>
              </a:spcBef>
              <a:buNone/>
            </a:pPr>
            <a:r>
              <a:rPr lang="en-US" sz="2000" dirty="0">
                <a:latin typeface="Times New Roman" pitchFamily="18" charset="0"/>
                <a:cs typeface="Times New Roman" pitchFamily="18" charset="0"/>
              </a:rPr>
              <a:t>INSERT INTO </a:t>
            </a:r>
            <a:r>
              <a:rPr lang="en-US" sz="2000" i="1" dirty="0">
                <a:latin typeface="Times New Roman" pitchFamily="18" charset="0"/>
                <a:cs typeface="Times New Roman" pitchFamily="18" charset="0"/>
              </a:rPr>
              <a:t>stud</a:t>
            </a:r>
            <a:r>
              <a:rPr lang="en-US" sz="2000" dirty="0">
                <a:latin typeface="Times New Roman" pitchFamily="18" charset="0"/>
                <a:cs typeface="Times New Roman" pitchFamily="18" charset="0"/>
              </a:rPr>
              <a:t> VALUES (100, ‘</a:t>
            </a:r>
            <a:r>
              <a:rPr lang="en-US" sz="2000" dirty="0" err="1">
                <a:latin typeface="Times New Roman" pitchFamily="18" charset="0"/>
                <a:cs typeface="Times New Roman" pitchFamily="18" charset="0"/>
              </a:rPr>
              <a:t>Asha</a:t>
            </a:r>
            <a:r>
              <a:rPr lang="en-US" sz="2000" dirty="0">
                <a:latin typeface="Times New Roman" pitchFamily="18" charset="0"/>
                <a:cs typeface="Times New Roman" pitchFamily="18" charset="0"/>
              </a:rPr>
              <a:t>’, ‘27-Jan-2021’, ‘First Street’, 15, 89, 90);</a:t>
            </a:r>
            <a:endParaRPr lang="en-US" sz="2000" b="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1 row will be created</a:t>
            </a:r>
          </a:p>
          <a:p>
            <a:r>
              <a:rPr lang="en-US" sz="2400" b="1" dirty="0">
                <a:latin typeface="Times New Roman" pitchFamily="18" charset="0"/>
                <a:cs typeface="Times New Roman" pitchFamily="18" charset="0"/>
              </a:rPr>
              <a:t>Insert NULL Value to a column</a:t>
            </a:r>
          </a:p>
          <a:p>
            <a:pPr marL="457200" lvl="1" indent="0">
              <a:spcBef>
                <a:spcPct val="0"/>
              </a:spcBef>
              <a:buNone/>
            </a:pPr>
            <a:r>
              <a:rPr lang="en-US" sz="2000" dirty="0">
                <a:latin typeface="Times New Roman" pitchFamily="18" charset="0"/>
                <a:cs typeface="Times New Roman" pitchFamily="18" charset="0"/>
              </a:rPr>
              <a:t>INSERT INTO </a:t>
            </a:r>
            <a:r>
              <a:rPr lang="en-US" sz="2000" i="1" dirty="0">
                <a:latin typeface="Times New Roman" pitchFamily="18" charset="0"/>
                <a:cs typeface="Times New Roman" pitchFamily="18" charset="0"/>
              </a:rPr>
              <a:t>stud</a:t>
            </a:r>
            <a:r>
              <a:rPr lang="en-US" sz="2000" dirty="0">
                <a:latin typeface="Times New Roman" pitchFamily="18" charset="0"/>
                <a:cs typeface="Times New Roman" pitchFamily="18" charset="0"/>
              </a:rPr>
              <a:t> VALUES (101, ‘Alex’, ‘27-feb-2021’, ‘Second Street’, null, 98, 79);</a:t>
            </a:r>
          </a:p>
          <a:p>
            <a:pPr marL="457200" lvl="1" indent="0">
              <a:spcBef>
                <a:spcPct val="0"/>
              </a:spcBef>
              <a:buNone/>
            </a:pPr>
            <a:r>
              <a:rPr lang="en-US" sz="2000" dirty="0">
                <a:latin typeface="Times New Roman" pitchFamily="18" charset="0"/>
                <a:cs typeface="Times New Roman" pitchFamily="18" charset="0"/>
              </a:rPr>
              <a:t>The above command will insert null to age column.</a:t>
            </a:r>
          </a:p>
          <a:p>
            <a:pPr>
              <a:spcBef>
                <a:spcPct val="0"/>
              </a:spcBef>
            </a:pPr>
            <a:r>
              <a:rPr lang="en-US" sz="2400" b="1" dirty="0">
                <a:latin typeface="Times New Roman" pitchFamily="18" charset="0"/>
                <a:cs typeface="Times New Roman" pitchFamily="18" charset="0"/>
              </a:rPr>
              <a:t>Insert Default value to a column</a:t>
            </a:r>
          </a:p>
          <a:p>
            <a:pPr marL="0" lvl="1" indent="0">
              <a:spcBef>
                <a:spcPct val="0"/>
              </a:spcBef>
              <a:buNone/>
            </a:pPr>
            <a:r>
              <a:rPr lang="en-US" sz="1600" dirty="0">
                <a:latin typeface="Times New Roman" pitchFamily="18" charset="0"/>
                <a:cs typeface="Times New Roman" pitchFamily="18" charset="0"/>
              </a:rPr>
              <a:t>        INSERT into Student values(103,'Chris')</a:t>
            </a:r>
            <a:endParaRPr lang="en-US" sz="1600" b="1" dirty="0">
              <a:latin typeface="Times New Roman" pitchFamily="18" charset="0"/>
              <a:cs typeface="Times New Roman" pitchFamily="18" charset="0"/>
            </a:endParaRPr>
          </a:p>
          <a:p>
            <a:pPr marL="400050" lvl="1" indent="0">
              <a:buNone/>
            </a:pPr>
            <a:r>
              <a:rPr lang="en-US" sz="1600" dirty="0">
                <a:latin typeface="Times New Roman" pitchFamily="18" charset="0"/>
                <a:cs typeface="Times New Roman" pitchFamily="18" charset="0"/>
              </a:rPr>
              <a:t>Suppose the </a:t>
            </a:r>
            <a:r>
              <a:rPr lang="en-US" sz="1600" b="1" dirty="0">
                <a:latin typeface="Times New Roman" pitchFamily="18" charset="0"/>
                <a:cs typeface="Times New Roman" pitchFamily="18" charset="0"/>
              </a:rPr>
              <a:t>age</a:t>
            </a:r>
            <a:r>
              <a:rPr lang="en-US" sz="1600" dirty="0">
                <a:latin typeface="Times New Roman" pitchFamily="18" charset="0"/>
                <a:cs typeface="Times New Roman" pitchFamily="18" charset="0"/>
              </a:rPr>
              <a:t> column of student table has default value of 14.</a:t>
            </a:r>
          </a:p>
          <a:p>
            <a:pPr marL="400050" lvl="1" indent="0">
              <a:buNone/>
            </a:pPr>
            <a:r>
              <a:rPr lang="en-US" sz="1600" dirty="0">
                <a:latin typeface="Times New Roman" pitchFamily="18" charset="0"/>
                <a:cs typeface="Times New Roman" pitchFamily="18" charset="0"/>
              </a:rPr>
              <a:t>Also, if you run the below query, it will insert default value into the age column, whatever the default value may be.</a:t>
            </a:r>
          </a:p>
          <a:p>
            <a:pPr marL="0" indent="0">
              <a:buNone/>
            </a:pPr>
            <a:endParaRPr lang="en-US" sz="2000" i="1" dirty="0">
              <a:latin typeface="Times New Roman" pitchFamily="18" charset="0"/>
              <a:cs typeface="Times New Roman" pitchFamily="18" charset="0"/>
            </a:endParaRP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162800" y="0"/>
            <a:ext cx="1981200" cy="838200"/>
          </a:xfrm>
          <a:prstGeom prst="rect">
            <a:avLst/>
          </a:prstGeom>
          <a:noFill/>
          <a:ln>
            <a:noFill/>
          </a:ln>
        </p:spPr>
      </p:pic>
    </p:spTree>
    <p:extLst>
      <p:ext uri="{BB962C8B-B14F-4D97-AF65-F5344CB8AC3E}">
        <p14:creationId xmlns:p14="http://schemas.microsoft.com/office/powerpoint/2010/main" val="748117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Where Clause</a:t>
            </a:r>
          </a:p>
        </p:txBody>
      </p:sp>
      <p:sp>
        <p:nvSpPr>
          <p:cNvPr id="3" name="Content Placeholder 2"/>
          <p:cNvSpPr>
            <a:spLocks noGrp="1"/>
          </p:cNvSpPr>
          <p:nvPr>
            <p:ph idx="1"/>
          </p:nvPr>
        </p:nvSpPr>
        <p:spPr>
          <a:xfrm>
            <a:off x="381000" y="1066800"/>
            <a:ext cx="8763000" cy="5791200"/>
          </a:xfrm>
        </p:spPr>
        <p:txBody>
          <a:bodyPr>
            <a:noAutofit/>
          </a:bodyPr>
          <a:lstStyle/>
          <a:p>
            <a:pPr algn="just"/>
            <a:r>
              <a:rPr lang="en-US" sz="2400" b="1" dirty="0">
                <a:latin typeface="Times New Roman" pitchFamily="18" charset="0"/>
                <a:cs typeface="Times New Roman" pitchFamily="18" charset="0"/>
              </a:rPr>
              <a:t>Where</a:t>
            </a:r>
            <a:r>
              <a:rPr lang="en-US" sz="2400" dirty="0">
                <a:latin typeface="Times New Roman" pitchFamily="18" charset="0"/>
                <a:cs typeface="Times New Roman" pitchFamily="18" charset="0"/>
              </a:rPr>
              <a:t> clause is used to specify condition while retrieving data from table. </a:t>
            </a:r>
            <a:r>
              <a:rPr lang="en-US" sz="2400" b="1" dirty="0">
                <a:latin typeface="Times New Roman" pitchFamily="18" charset="0"/>
                <a:cs typeface="Times New Roman" pitchFamily="18" charset="0"/>
              </a:rPr>
              <a:t>Where</a:t>
            </a:r>
            <a:r>
              <a:rPr lang="en-US" sz="2400" dirty="0">
                <a:latin typeface="Times New Roman" pitchFamily="18" charset="0"/>
                <a:cs typeface="Times New Roman" pitchFamily="18" charset="0"/>
              </a:rPr>
              <a:t> clause is used mostly with Select, Update and Delete query. If condition specified by </a:t>
            </a:r>
            <a:r>
              <a:rPr lang="en-US" sz="2400" b="1" dirty="0">
                <a:latin typeface="Times New Roman" pitchFamily="18" charset="0"/>
                <a:cs typeface="Times New Roman" pitchFamily="18" charset="0"/>
              </a:rPr>
              <a:t>where </a:t>
            </a:r>
            <a:r>
              <a:rPr lang="en-US" sz="2400" dirty="0">
                <a:latin typeface="Times New Roman" pitchFamily="18" charset="0"/>
                <a:cs typeface="Times New Roman" pitchFamily="18" charset="0"/>
              </a:rPr>
              <a:t>clause is true then only the result from table is returned.</a:t>
            </a:r>
          </a:p>
          <a:p>
            <a:pPr marL="0" indent="0">
              <a:buNone/>
            </a:pPr>
            <a:r>
              <a:rPr lang="en-US" sz="2400" b="1" dirty="0">
                <a:latin typeface="Times New Roman" pitchFamily="18" charset="0"/>
                <a:cs typeface="Times New Roman" pitchFamily="18" charset="0"/>
              </a:rPr>
              <a:t>Syntax: </a:t>
            </a:r>
          </a:p>
          <a:p>
            <a:pPr marL="0" indent="0">
              <a:spcBef>
                <a:spcPct val="0"/>
              </a:spcBef>
              <a:buNone/>
            </a:pPr>
            <a:r>
              <a:rPr lang="en-US" sz="2400" dirty="0">
                <a:latin typeface="Times New Roman" pitchFamily="18" charset="0"/>
                <a:cs typeface="Times New Roman" pitchFamily="18" charset="0"/>
              </a:rPr>
              <a:t>	SELECT </a:t>
            </a:r>
            <a:r>
              <a:rPr lang="en-US" sz="2400" i="1" dirty="0">
                <a:latin typeface="Times New Roman" pitchFamily="18" charset="0"/>
                <a:cs typeface="Times New Roman" pitchFamily="18" charset="0"/>
              </a:rPr>
              <a:t>column1</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column2,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FROM </a:t>
            </a:r>
            <a:r>
              <a:rPr lang="en-US" sz="2400" i="1" dirty="0" err="1">
                <a:latin typeface="Times New Roman" pitchFamily="18" charset="0"/>
                <a:cs typeface="Times New Roman" pitchFamily="18" charset="0"/>
              </a:rPr>
              <a:t>table_name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WHERE </a:t>
            </a:r>
            <a:r>
              <a:rPr lang="en-US" sz="2400" i="1" dirty="0">
                <a:latin typeface="Times New Roman" pitchFamily="18" charset="0"/>
                <a:cs typeface="Times New Roman" pitchFamily="18" charset="0"/>
              </a:rPr>
              <a:t>condition</a:t>
            </a:r>
            <a:r>
              <a:rPr lang="en-US" sz="2400" dirty="0">
                <a:latin typeface="Times New Roman" pitchFamily="18" charset="0"/>
                <a:cs typeface="Times New Roman" pitchFamily="18" charset="0"/>
              </a:rPr>
              <a:t>; </a:t>
            </a:r>
          </a:p>
          <a:p>
            <a:pPr marL="0" indent="0">
              <a:spcBef>
                <a:spcPct val="0"/>
              </a:spcBef>
              <a:buNone/>
            </a:pPr>
            <a:r>
              <a:rPr lang="en-US" sz="2400" b="1" dirty="0">
                <a:latin typeface="Times New Roman" pitchFamily="18" charset="0"/>
                <a:cs typeface="Times New Roman" pitchFamily="18" charset="0"/>
              </a:rPr>
              <a:t>Example</a:t>
            </a:r>
          </a:p>
          <a:p>
            <a:pPr marL="0" indent="0">
              <a:spcBef>
                <a:spcPct val="0"/>
              </a:spcBef>
              <a:buNone/>
            </a:pPr>
            <a:r>
              <a:rPr lang="en-US" sz="2400" dirty="0">
                <a:latin typeface="Times New Roman" pitchFamily="18" charset="0"/>
                <a:cs typeface="Times New Roman" pitchFamily="18" charset="0"/>
              </a:rPr>
              <a:t>	SELECT </a:t>
            </a:r>
            <a:r>
              <a:rPr lang="en-US" sz="2400" i="1" dirty="0" err="1">
                <a:latin typeface="Times New Roman" pitchFamily="18" charset="0"/>
                <a:cs typeface="Times New Roman" pitchFamily="18" charset="0"/>
              </a:rPr>
              <a:t>regno</a:t>
            </a:r>
            <a:r>
              <a:rPr lang="en-US" sz="2400" i="1" dirty="0">
                <a:latin typeface="Times New Roman" pitchFamily="18" charset="0"/>
                <a:cs typeface="Times New Roman" pitchFamily="18" charset="0"/>
              </a:rPr>
              <a:t>, name </a:t>
            </a:r>
          </a:p>
          <a:p>
            <a:pPr marL="0" indent="0">
              <a:spcBef>
                <a:spcPct val="0"/>
              </a:spcBef>
              <a:buNone/>
            </a:pPr>
            <a:r>
              <a:rPr lang="en-US" sz="2400" dirty="0">
                <a:latin typeface="Times New Roman" pitchFamily="18" charset="0"/>
                <a:cs typeface="Times New Roman" pitchFamily="18" charset="0"/>
              </a:rPr>
              <a:t>	FROM </a:t>
            </a:r>
            <a:r>
              <a:rPr lang="en-US" sz="2400" i="1" dirty="0">
                <a:latin typeface="Times New Roman" pitchFamily="18" charset="0"/>
                <a:cs typeface="Times New Roman" pitchFamily="18" charset="0"/>
              </a:rPr>
              <a:t>stud</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WHERE</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regno</a:t>
            </a:r>
            <a:r>
              <a:rPr lang="en-US" sz="2400" i="1" dirty="0">
                <a:latin typeface="Times New Roman" pitchFamily="18" charset="0"/>
                <a:cs typeface="Times New Roman" pitchFamily="18" charset="0"/>
              </a:rPr>
              <a:t>=101;</a:t>
            </a:r>
          </a:p>
          <a:p>
            <a:pPr marL="0" indent="0">
              <a:spcBef>
                <a:spcPct val="0"/>
              </a:spcBef>
              <a:buNone/>
            </a:pPr>
            <a:r>
              <a:rPr lang="en-US" sz="2400" dirty="0">
                <a:latin typeface="Times New Roman" pitchFamily="18" charset="0"/>
                <a:cs typeface="Times New Roman" pitchFamily="18" charset="0"/>
              </a:rPr>
              <a:t>This displays only the </a:t>
            </a:r>
            <a:r>
              <a:rPr lang="en-US" sz="2400" dirty="0" err="1">
                <a:latin typeface="Times New Roman" pitchFamily="18" charset="0"/>
                <a:cs typeface="Times New Roman" pitchFamily="18" charset="0"/>
              </a:rPr>
              <a:t>regno</a:t>
            </a:r>
            <a:r>
              <a:rPr lang="en-US" sz="2400" dirty="0">
                <a:latin typeface="Times New Roman" pitchFamily="18" charset="0"/>
                <a:cs typeface="Times New Roman" pitchFamily="18" charset="0"/>
              </a:rPr>
              <a:t> and name of the stud with </a:t>
            </a:r>
            <a:r>
              <a:rPr lang="en-US" sz="2400" dirty="0" err="1">
                <a:latin typeface="Times New Roman" pitchFamily="18" charset="0"/>
                <a:cs typeface="Times New Roman" pitchFamily="18" charset="0"/>
              </a:rPr>
              <a:t>regno</a:t>
            </a:r>
            <a:r>
              <a:rPr lang="en-US" sz="2400" dirty="0">
                <a:latin typeface="Times New Roman" pitchFamily="18" charset="0"/>
                <a:cs typeface="Times New Roman" pitchFamily="18" charset="0"/>
              </a:rPr>
              <a:t> 101.</a:t>
            </a:r>
          </a:p>
          <a:p>
            <a:pPr marL="0" indent="0">
              <a:spcBef>
                <a:spcPct val="0"/>
              </a:spcBef>
              <a:buNone/>
            </a:pPr>
            <a:r>
              <a:rPr lang="en-US" sz="2400" dirty="0">
                <a:latin typeface="Times New Roman" pitchFamily="18" charset="0"/>
                <a:cs typeface="Times New Roman" pitchFamily="18" charset="0"/>
              </a:rPr>
              <a:t>	</a:t>
            </a:r>
          </a:p>
          <a:p>
            <a:pPr marL="0" indent="0">
              <a:spcBef>
                <a:spcPct val="0"/>
              </a:spcBef>
              <a:buNone/>
            </a:pPr>
            <a:r>
              <a:rPr lang="en-US" sz="2400" dirty="0">
                <a:latin typeface="Times New Roman" pitchFamily="18" charset="0"/>
                <a:cs typeface="Times New Roman" pitchFamily="18" charset="0"/>
              </a:rPr>
              <a:t>	SELECT *FROM </a:t>
            </a:r>
            <a:r>
              <a:rPr lang="en-US" sz="2400" i="1" dirty="0">
                <a:latin typeface="Times New Roman" pitchFamily="18" charset="0"/>
                <a:cs typeface="Times New Roman" pitchFamily="18" charset="0"/>
              </a:rPr>
              <a:t>stud</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WHERE</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regno</a:t>
            </a:r>
            <a:r>
              <a:rPr lang="en-US" sz="2400" i="1" dirty="0">
                <a:latin typeface="Times New Roman" pitchFamily="18" charset="0"/>
                <a:cs typeface="Times New Roman" pitchFamily="18" charset="0"/>
              </a:rPr>
              <a:t>=101</a:t>
            </a:r>
            <a:r>
              <a:rPr lang="en-US" sz="2400" dirty="0">
                <a:latin typeface="Times New Roman" pitchFamily="18" charset="0"/>
                <a:cs typeface="Times New Roman" pitchFamily="18" charset="0"/>
              </a:rPr>
              <a:t>;</a:t>
            </a:r>
          </a:p>
          <a:p>
            <a:pPr marL="0" indent="0">
              <a:spcBef>
                <a:spcPct val="0"/>
              </a:spcBef>
              <a:buNone/>
            </a:pPr>
            <a:r>
              <a:rPr lang="en-US" sz="2400" dirty="0">
                <a:latin typeface="Times New Roman" pitchFamily="18" charset="0"/>
                <a:cs typeface="Times New Roman" pitchFamily="18" charset="0"/>
              </a:rPr>
              <a:t>This displays the all the details of the stud with </a:t>
            </a:r>
            <a:r>
              <a:rPr lang="en-US" sz="2400" dirty="0" err="1">
                <a:latin typeface="Times New Roman" pitchFamily="18" charset="0"/>
                <a:cs typeface="Times New Roman" pitchFamily="18" charset="0"/>
              </a:rPr>
              <a:t>regno</a:t>
            </a:r>
            <a:r>
              <a:rPr lang="en-US" sz="2400" dirty="0">
                <a:latin typeface="Times New Roman" pitchFamily="18" charset="0"/>
                <a:cs typeface="Times New Roman" pitchFamily="18" charset="0"/>
              </a:rPr>
              <a:t> 101.</a:t>
            </a:r>
          </a:p>
          <a:p>
            <a:pPr marL="0" indent="0">
              <a:spcBef>
                <a:spcPct val="0"/>
              </a:spcBef>
              <a:buNone/>
            </a:pPr>
            <a:endParaRPr lang="en-US" sz="2000" b="1" dirty="0">
              <a:latin typeface="Times New Roman" pitchFamily="18" charset="0"/>
              <a:cs typeface="Times New Roman" pitchFamily="18" charset="0"/>
            </a:endParaRP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010400" y="0"/>
            <a:ext cx="2133600" cy="914400"/>
          </a:xfrm>
          <a:prstGeom prst="rect">
            <a:avLst/>
          </a:prstGeom>
          <a:noFill/>
          <a:ln>
            <a:noFill/>
          </a:ln>
        </p:spPr>
      </p:pic>
    </p:spTree>
    <p:extLst>
      <p:ext uri="{BB962C8B-B14F-4D97-AF65-F5344CB8AC3E}">
        <p14:creationId xmlns:p14="http://schemas.microsoft.com/office/powerpoint/2010/main" val="1830487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Update Statement</a:t>
            </a:r>
          </a:p>
        </p:txBody>
      </p:sp>
      <p:sp>
        <p:nvSpPr>
          <p:cNvPr id="3" name="Content Placeholder 2"/>
          <p:cNvSpPr>
            <a:spLocks noGrp="1"/>
          </p:cNvSpPr>
          <p:nvPr>
            <p:ph idx="1"/>
          </p:nvPr>
        </p:nvSpPr>
        <p:spPr>
          <a:xfrm>
            <a:off x="381000" y="1066800"/>
            <a:ext cx="8763000" cy="5791200"/>
          </a:xfrm>
        </p:spPr>
        <p:txBody>
          <a:bodyPr>
            <a:noAutofit/>
          </a:bodyPr>
          <a:lstStyle/>
          <a:p>
            <a:pPr algn="just"/>
            <a:r>
              <a:rPr lang="en-US" sz="2400" dirty="0">
                <a:latin typeface="Times New Roman" pitchFamily="18" charset="0"/>
                <a:cs typeface="Times New Roman" pitchFamily="18" charset="0"/>
              </a:rPr>
              <a:t>The UPDATE statement is used to modify the existing records in a table..</a:t>
            </a:r>
          </a:p>
          <a:p>
            <a:pPr marL="0" indent="0">
              <a:buNone/>
            </a:pPr>
            <a:r>
              <a:rPr lang="en-US" sz="2400" b="1" dirty="0">
                <a:latin typeface="Times New Roman" pitchFamily="18" charset="0"/>
                <a:cs typeface="Times New Roman" pitchFamily="18" charset="0"/>
              </a:rPr>
              <a:t>Syntax: </a:t>
            </a:r>
          </a:p>
          <a:p>
            <a:pPr marL="0" indent="0">
              <a:spcBef>
                <a:spcPct val="0"/>
              </a:spcBef>
              <a:buNone/>
            </a:pPr>
            <a:r>
              <a:rPr lang="en-US" sz="2400" dirty="0">
                <a:latin typeface="Times New Roman" pitchFamily="18" charset="0"/>
                <a:cs typeface="Times New Roman" pitchFamily="18" charset="0"/>
              </a:rPr>
              <a:t>	UPDATE </a:t>
            </a:r>
            <a:r>
              <a:rPr lang="en-US" sz="2400" i="1" dirty="0" err="1">
                <a:latin typeface="Times New Roman" pitchFamily="18" charset="0"/>
                <a:cs typeface="Times New Roman" pitchFamily="18" charset="0"/>
              </a:rPr>
              <a:t>table_name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SET </a:t>
            </a:r>
            <a:r>
              <a:rPr lang="en-US" sz="2400" i="1" dirty="0">
                <a:latin typeface="Times New Roman" pitchFamily="18" charset="0"/>
                <a:cs typeface="Times New Roman" pitchFamily="18" charset="0"/>
              </a:rPr>
              <a:t>column1 </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value1</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column2 </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value2</a:t>
            </a: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WHERE </a:t>
            </a:r>
            <a:r>
              <a:rPr lang="en-US" sz="2400" i="1" dirty="0">
                <a:latin typeface="Times New Roman" pitchFamily="18" charset="0"/>
                <a:cs typeface="Times New Roman" pitchFamily="18" charset="0"/>
              </a:rPr>
              <a:t>condition</a:t>
            </a:r>
            <a:r>
              <a:rPr lang="en-US" sz="2400" dirty="0">
                <a:latin typeface="Times New Roman" pitchFamily="18" charset="0"/>
                <a:cs typeface="Times New Roman" pitchFamily="18" charset="0"/>
              </a:rPr>
              <a:t>;; </a:t>
            </a:r>
          </a:p>
          <a:p>
            <a:pPr marL="0" indent="0">
              <a:spcBef>
                <a:spcPct val="0"/>
              </a:spcBef>
              <a:buNone/>
            </a:pPr>
            <a:r>
              <a:rPr lang="en-US" sz="2400" b="1" dirty="0">
                <a:latin typeface="Times New Roman" pitchFamily="18" charset="0"/>
                <a:cs typeface="Times New Roman" pitchFamily="18" charset="0"/>
              </a:rPr>
              <a:t>Example</a:t>
            </a:r>
          </a:p>
          <a:p>
            <a:pPr marL="0" indent="0">
              <a:spcBef>
                <a:spcPct val="0"/>
              </a:spcBef>
              <a:buNone/>
            </a:pPr>
            <a:r>
              <a:rPr lang="en-US" sz="2400" dirty="0">
                <a:latin typeface="Times New Roman" pitchFamily="18" charset="0"/>
                <a:cs typeface="Times New Roman" pitchFamily="18" charset="0"/>
              </a:rPr>
              <a:t>	UPDATE </a:t>
            </a:r>
            <a:r>
              <a:rPr lang="en-US" sz="2400" i="1" dirty="0">
                <a:latin typeface="Times New Roman" pitchFamily="18" charset="0"/>
                <a:cs typeface="Times New Roman" pitchFamily="18" charset="0"/>
              </a:rPr>
              <a:t>stud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SET </a:t>
            </a:r>
            <a:r>
              <a:rPr lang="en-US" sz="2400" i="1" dirty="0">
                <a:latin typeface="Times New Roman" pitchFamily="18" charset="0"/>
                <a:cs typeface="Times New Roman" pitchFamily="18" charset="0"/>
              </a:rPr>
              <a:t>name = 'Alfred ', age= 15</a:t>
            </a:r>
            <a:br>
              <a:rPr lang="en-US" sz="2400" i="1" dirty="0">
                <a:latin typeface="Times New Roman" pitchFamily="18" charset="0"/>
                <a:cs typeface="Times New Roman" pitchFamily="18" charset="0"/>
              </a:rPr>
            </a:br>
            <a:r>
              <a:rPr lang="en-US" sz="2400" dirty="0">
                <a:latin typeface="Times New Roman" pitchFamily="18" charset="0"/>
                <a:cs typeface="Times New Roman" pitchFamily="18" charset="0"/>
              </a:rPr>
              <a:t>	WHERE </a:t>
            </a:r>
            <a:r>
              <a:rPr lang="en-US" sz="2400" i="1" dirty="0" err="1">
                <a:latin typeface="Times New Roman" pitchFamily="18" charset="0"/>
                <a:cs typeface="Times New Roman" pitchFamily="18" charset="0"/>
              </a:rPr>
              <a:t>regno</a:t>
            </a:r>
            <a:r>
              <a:rPr lang="en-US" sz="2400" i="1" dirty="0">
                <a:latin typeface="Times New Roman" pitchFamily="18" charset="0"/>
                <a:cs typeface="Times New Roman" pitchFamily="18" charset="0"/>
              </a:rPr>
              <a:t> = 103</a:t>
            </a:r>
            <a:r>
              <a:rPr lang="en-US" sz="2400" dirty="0">
                <a:latin typeface="Times New Roman" pitchFamily="18" charset="0"/>
                <a:cs typeface="Times New Roman" pitchFamily="18" charset="0"/>
              </a:rPr>
              <a:t>;</a:t>
            </a:r>
          </a:p>
          <a:p>
            <a:pPr marL="0" indent="0">
              <a:spcBef>
                <a:spcPct val="0"/>
              </a:spcBef>
              <a:buNone/>
            </a:pPr>
            <a:endParaRPr lang="en-US" sz="2400" b="1" dirty="0">
              <a:latin typeface="Times New Roman" pitchFamily="18" charset="0"/>
              <a:cs typeface="Times New Roman" pitchFamily="18" charset="0"/>
            </a:endParaRPr>
          </a:p>
          <a:p>
            <a:pPr marL="0" indent="0">
              <a:spcBef>
                <a:spcPct val="0"/>
              </a:spcBef>
              <a:buNone/>
            </a:pPr>
            <a:r>
              <a:rPr lang="en-US" sz="2400" dirty="0">
                <a:latin typeface="Times New Roman" pitchFamily="18" charset="0"/>
                <a:cs typeface="Times New Roman" pitchFamily="18" charset="0"/>
              </a:rPr>
              <a:t>The above command will update two columns of a record.</a:t>
            </a:r>
          </a:p>
          <a:p>
            <a:pPr marL="0" indent="0">
              <a:spcBef>
                <a:spcPct val="0"/>
              </a:spcBef>
              <a:buNone/>
            </a:pPr>
            <a:endParaRPr lang="en-US" sz="2000" b="1" dirty="0">
              <a:latin typeface="Times New Roman" pitchFamily="18" charset="0"/>
              <a:cs typeface="Times New Roman" pitchFamily="18" charset="0"/>
            </a:endParaRP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010400" y="0"/>
            <a:ext cx="2133600" cy="838200"/>
          </a:xfrm>
          <a:prstGeom prst="rect">
            <a:avLst/>
          </a:prstGeom>
          <a:noFill/>
          <a:ln>
            <a:noFill/>
          </a:ln>
        </p:spPr>
      </p:pic>
    </p:spTree>
    <p:extLst>
      <p:ext uri="{BB962C8B-B14F-4D97-AF65-F5344CB8AC3E}">
        <p14:creationId xmlns:p14="http://schemas.microsoft.com/office/powerpoint/2010/main" val="300545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normAutofit fontScale="77500" lnSpcReduction="20000"/>
          </a:bodyPr>
          <a:lstStyle/>
          <a:p>
            <a:r>
              <a:rPr lang="en-US" dirty="0"/>
              <a:t>Basics of SQL- DDL,DML,TCL</a:t>
            </a:r>
          </a:p>
          <a:p>
            <a:r>
              <a:rPr lang="en-US" dirty="0"/>
              <a:t>Structure Creation</a:t>
            </a:r>
          </a:p>
          <a:p>
            <a:r>
              <a:rPr lang="en-US" dirty="0"/>
              <a:t>Constraints</a:t>
            </a:r>
          </a:p>
          <a:p>
            <a:r>
              <a:rPr lang="en-US" dirty="0"/>
              <a:t>Functions-Built-in , Aggregate</a:t>
            </a:r>
          </a:p>
          <a:p>
            <a:r>
              <a:rPr lang="en-US" dirty="0"/>
              <a:t>Subqueries</a:t>
            </a:r>
          </a:p>
          <a:p>
            <a:r>
              <a:rPr lang="en-US" dirty="0"/>
              <a:t>Set operations</a:t>
            </a:r>
          </a:p>
          <a:p>
            <a:r>
              <a:rPr lang="en-US" dirty="0"/>
              <a:t>Triggers</a:t>
            </a:r>
          </a:p>
          <a:p>
            <a:r>
              <a:rPr lang="en-US" dirty="0"/>
              <a:t>Query processing</a:t>
            </a:r>
          </a:p>
          <a:p>
            <a:r>
              <a:rPr lang="en-US" dirty="0"/>
              <a:t>Transaction control commands</a:t>
            </a:r>
          </a:p>
          <a:p>
            <a:r>
              <a:rPr lang="en-US" dirty="0"/>
              <a:t>Views</a:t>
            </a:r>
          </a:p>
          <a:p>
            <a:r>
              <a:rPr lang="en-US" dirty="0"/>
              <a:t>PL/SQL</a:t>
            </a:r>
          </a:p>
          <a:p>
            <a:endParaRPr lang="en-US"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858000" y="-10236"/>
            <a:ext cx="2181225" cy="1000836"/>
          </a:xfrm>
          <a:prstGeom prst="rect">
            <a:avLst/>
          </a:prstGeom>
          <a:noFill/>
          <a:ln>
            <a:noFill/>
          </a:ln>
        </p:spPr>
      </p:pic>
    </p:spTree>
    <p:extLst>
      <p:ext uri="{BB962C8B-B14F-4D97-AF65-F5344CB8AC3E}">
        <p14:creationId xmlns:p14="http://schemas.microsoft.com/office/powerpoint/2010/main" val="2262166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4000" dirty="0">
                <a:solidFill>
                  <a:srgbClr val="003399"/>
                </a:solidFill>
                <a:latin typeface="Times New Roman" pitchFamily="18" charset="0"/>
                <a:cs typeface="Times New Roman" pitchFamily="18" charset="0"/>
              </a:rPr>
              <a:t>Delete Statement</a:t>
            </a:r>
          </a:p>
        </p:txBody>
      </p:sp>
      <p:sp>
        <p:nvSpPr>
          <p:cNvPr id="3" name="Content Placeholder 2"/>
          <p:cNvSpPr>
            <a:spLocks noGrp="1"/>
          </p:cNvSpPr>
          <p:nvPr>
            <p:ph idx="1"/>
          </p:nvPr>
        </p:nvSpPr>
        <p:spPr>
          <a:xfrm>
            <a:off x="381000" y="1066800"/>
            <a:ext cx="8763000" cy="5791200"/>
          </a:xfrm>
        </p:spPr>
        <p:txBody>
          <a:bodyPr>
            <a:noAutofit/>
          </a:bodyPr>
          <a:lstStyle/>
          <a:p>
            <a:pPr algn="just"/>
            <a:r>
              <a:rPr lang="en-US" sz="2400" b="1" dirty="0">
                <a:latin typeface="Times New Roman" pitchFamily="18" charset="0"/>
                <a:cs typeface="Times New Roman" pitchFamily="18" charset="0"/>
              </a:rPr>
              <a:t>The DELETE statement is used to delete all records in a table.</a:t>
            </a:r>
          </a:p>
          <a:p>
            <a:pPr marL="0" indent="0" algn="just">
              <a:buNone/>
            </a:pPr>
            <a:r>
              <a:rPr lang="en-US" sz="2400" b="1" dirty="0">
                <a:latin typeface="Times New Roman" pitchFamily="18" charset="0"/>
                <a:cs typeface="Times New Roman" pitchFamily="18" charset="0"/>
              </a:rPr>
              <a:t>Syntax: </a:t>
            </a:r>
          </a:p>
          <a:p>
            <a:pPr marL="0" indent="0">
              <a:spcBef>
                <a:spcPct val="0"/>
              </a:spcBef>
              <a:buNone/>
            </a:pPr>
            <a:r>
              <a:rPr lang="en-US" sz="2400" dirty="0">
                <a:latin typeface="Times New Roman" pitchFamily="18" charset="0"/>
                <a:cs typeface="Times New Roman" pitchFamily="18" charset="0"/>
              </a:rPr>
              <a:t>	DELETE FROM </a:t>
            </a:r>
            <a:r>
              <a:rPr lang="en-US" sz="2400" i="1" dirty="0" err="1">
                <a:latin typeface="Times New Roman" pitchFamily="18" charset="0"/>
                <a:cs typeface="Times New Roman" pitchFamily="18" charset="0"/>
              </a:rPr>
              <a:t>table_name</a:t>
            </a:r>
            <a:r>
              <a:rPr lang="en-US" sz="2400" i="1" dirty="0">
                <a:latin typeface="Times New Roman" pitchFamily="18" charset="0"/>
                <a:cs typeface="Times New Roman" pitchFamily="18" charset="0"/>
              </a:rPr>
              <a:t>; </a:t>
            </a:r>
          </a:p>
          <a:p>
            <a:pPr marL="0" indent="0">
              <a:spcBef>
                <a:spcPct val="0"/>
              </a:spcBef>
              <a:buNone/>
            </a:pPr>
            <a:r>
              <a:rPr lang="en-US" sz="2400" b="1" dirty="0">
                <a:latin typeface="Times New Roman" pitchFamily="18" charset="0"/>
                <a:cs typeface="Times New Roman" pitchFamily="18" charset="0"/>
              </a:rPr>
              <a:t>Example</a:t>
            </a:r>
          </a:p>
          <a:p>
            <a:pPr marL="0" indent="0">
              <a:spcBef>
                <a:spcPct val="0"/>
              </a:spcBef>
              <a:buNone/>
            </a:pPr>
            <a:r>
              <a:rPr lang="en-US" sz="2400" dirty="0">
                <a:latin typeface="Times New Roman" pitchFamily="18" charset="0"/>
                <a:cs typeface="Times New Roman" pitchFamily="18" charset="0"/>
              </a:rPr>
              <a:t>	DELETE FROM </a:t>
            </a:r>
            <a:r>
              <a:rPr lang="en-US" sz="2400" i="1" dirty="0">
                <a:latin typeface="Times New Roman" pitchFamily="18" charset="0"/>
                <a:cs typeface="Times New Roman" pitchFamily="18" charset="0"/>
              </a:rPr>
              <a:t>stud;</a:t>
            </a:r>
          </a:p>
          <a:p>
            <a:pPr marL="0" indent="0">
              <a:spcBef>
                <a:spcPct val="0"/>
              </a:spcBef>
              <a:buNone/>
            </a:pPr>
            <a:r>
              <a:rPr lang="en-US" sz="2400" i="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Delete command can also be used with condition to delete a particular row</a:t>
            </a:r>
          </a:p>
          <a:p>
            <a:pPr marL="0" indent="0" algn="just">
              <a:buNone/>
            </a:pPr>
            <a:r>
              <a:rPr lang="en-US" sz="2400" b="1" dirty="0">
                <a:latin typeface="Times New Roman" pitchFamily="18" charset="0"/>
                <a:cs typeface="Times New Roman" pitchFamily="18" charset="0"/>
              </a:rPr>
              <a:t>Syntax: </a:t>
            </a:r>
          </a:p>
          <a:p>
            <a:pPr marL="0" indent="0">
              <a:spcBef>
                <a:spcPct val="0"/>
              </a:spcBef>
              <a:buNone/>
            </a:pPr>
            <a:r>
              <a:rPr lang="en-US" sz="2400" dirty="0">
                <a:latin typeface="Times New Roman" pitchFamily="18" charset="0"/>
                <a:cs typeface="Times New Roman" pitchFamily="18" charset="0"/>
              </a:rPr>
              <a:t>	DELETE FROM </a:t>
            </a:r>
            <a:r>
              <a:rPr lang="en-US" sz="2400" i="1" dirty="0" err="1">
                <a:latin typeface="Times New Roman" pitchFamily="18" charset="0"/>
                <a:cs typeface="Times New Roman" pitchFamily="18" charset="0"/>
              </a:rPr>
              <a:t>table_name</a:t>
            </a:r>
            <a:r>
              <a:rPr lang="en-US" sz="2400" i="1" dirty="0">
                <a:latin typeface="Times New Roman" pitchFamily="18" charset="0"/>
                <a:cs typeface="Times New Roman" pitchFamily="18" charset="0"/>
              </a:rPr>
              <a:t> </a:t>
            </a:r>
          </a:p>
          <a:p>
            <a:pPr marL="0" indent="0">
              <a:spcBef>
                <a:spcPct val="0"/>
              </a:spcBef>
              <a:buNone/>
            </a:pP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WHERE </a:t>
            </a:r>
            <a:r>
              <a:rPr lang="en-US" sz="2400" i="1" dirty="0">
                <a:latin typeface="Times New Roman" pitchFamily="18" charset="0"/>
                <a:cs typeface="Times New Roman" pitchFamily="18" charset="0"/>
              </a:rPr>
              <a:t>condition</a:t>
            </a:r>
            <a:r>
              <a:rPr lang="en-US" sz="2400" dirty="0">
                <a:latin typeface="Times New Roman" pitchFamily="18" charset="0"/>
                <a:cs typeface="Times New Roman" pitchFamily="18" charset="0"/>
              </a:rPr>
              <a:t>;</a:t>
            </a:r>
          </a:p>
          <a:p>
            <a:pPr marL="0" indent="0">
              <a:spcBef>
                <a:spcPct val="0"/>
              </a:spcBef>
              <a:buNone/>
            </a:pPr>
            <a:r>
              <a:rPr lang="en-US" sz="2400" b="1" dirty="0">
                <a:latin typeface="Times New Roman" pitchFamily="18" charset="0"/>
                <a:cs typeface="Times New Roman" pitchFamily="18" charset="0"/>
              </a:rPr>
              <a:t>Example</a:t>
            </a:r>
          </a:p>
          <a:p>
            <a:pPr marL="0" indent="0">
              <a:spcBef>
                <a:spcPct val="0"/>
              </a:spcBef>
              <a:buNone/>
            </a:pPr>
            <a:r>
              <a:rPr lang="en-US" sz="2400" dirty="0">
                <a:latin typeface="Times New Roman" pitchFamily="18" charset="0"/>
                <a:cs typeface="Times New Roman" pitchFamily="18" charset="0"/>
              </a:rPr>
              <a:t>	DELETE FROM </a:t>
            </a:r>
            <a:r>
              <a:rPr lang="en-US" sz="2400" i="1" dirty="0">
                <a:latin typeface="Times New Roman" pitchFamily="18" charset="0"/>
                <a:cs typeface="Times New Roman" pitchFamily="18" charset="0"/>
              </a:rPr>
              <a:t>stud</a:t>
            </a:r>
          </a:p>
          <a:p>
            <a:pPr marL="0" indent="0">
              <a:spcBef>
                <a:spcPct val="0"/>
              </a:spcBef>
              <a:buNone/>
            </a:pP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WHERE </a:t>
            </a:r>
            <a:r>
              <a:rPr lang="en-US" sz="2400" i="1" dirty="0" err="1">
                <a:latin typeface="Times New Roman" pitchFamily="18" charset="0"/>
                <a:cs typeface="Times New Roman" pitchFamily="18" charset="0"/>
              </a:rPr>
              <a:t>regno</a:t>
            </a:r>
            <a:r>
              <a:rPr lang="en-US" sz="2400" i="1" dirty="0">
                <a:latin typeface="Times New Roman" pitchFamily="18" charset="0"/>
                <a:cs typeface="Times New Roman" pitchFamily="18" charset="0"/>
              </a:rPr>
              <a:t>=105;</a:t>
            </a:r>
            <a:endParaRPr lang="en-US" sz="2400" dirty="0">
              <a:latin typeface="Times New Roman" pitchFamily="18" charset="0"/>
              <a:cs typeface="Times New Roman" pitchFamily="18" charset="0"/>
            </a:endParaRPr>
          </a:p>
          <a:p>
            <a:pPr marL="0" indent="0">
              <a:spcBef>
                <a:spcPct val="0"/>
              </a:spcBef>
              <a:buNone/>
            </a:pPr>
            <a:endParaRPr lang="en-US" sz="2400" b="1" dirty="0">
              <a:latin typeface="Times New Roman" pitchFamily="18" charset="0"/>
              <a:cs typeface="Times New Roman" pitchFamily="18" charset="0"/>
            </a:endParaRP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6858000" y="0"/>
            <a:ext cx="2286000" cy="1066800"/>
          </a:xfrm>
          <a:prstGeom prst="rect">
            <a:avLst/>
          </a:prstGeom>
          <a:noFill/>
          <a:ln>
            <a:noFill/>
          </a:ln>
        </p:spPr>
      </p:pic>
    </p:spTree>
    <p:extLst>
      <p:ext uri="{BB962C8B-B14F-4D97-AF65-F5344CB8AC3E}">
        <p14:creationId xmlns:p14="http://schemas.microsoft.com/office/powerpoint/2010/main" val="878353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bl07-02a"/>
          <p:cNvPicPr>
            <a:picLocks noChangeAspect="1" noChangeArrowheads="1"/>
          </p:cNvPicPr>
          <p:nvPr/>
        </p:nvPicPr>
        <p:blipFill>
          <a:blip r:embed="rId2"/>
          <a:srcRect/>
          <a:stretch>
            <a:fillRect/>
          </a:stretch>
        </p:blipFill>
        <p:spPr>
          <a:xfrm>
            <a:off x="990600" y="838200"/>
            <a:ext cx="7162800" cy="5102268"/>
          </a:xfrm>
          <a:prstGeom prst="rect">
            <a:avLst/>
          </a:prstGeom>
        </p:spPr>
      </p:pic>
      <p:pic>
        <p:nvPicPr>
          <p:cNvPr id="3"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162800" y="0"/>
            <a:ext cx="1981200" cy="762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bl07-02b"/>
          <p:cNvPicPr>
            <a:picLocks noChangeAspect="1" noChangeArrowheads="1"/>
          </p:cNvPicPr>
          <p:nvPr/>
        </p:nvPicPr>
        <p:blipFill>
          <a:blip r:embed="rId2"/>
          <a:srcRect/>
          <a:stretch>
            <a:fillRect/>
          </a:stretch>
        </p:blipFill>
        <p:spPr>
          <a:xfrm>
            <a:off x="228599" y="1219200"/>
            <a:ext cx="8542751" cy="4724400"/>
          </a:xfrm>
          <a:prstGeom prst="rect">
            <a:avLst/>
          </a:prstGeom>
        </p:spPr>
      </p:pic>
      <p:pic>
        <p:nvPicPr>
          <p:cNvPr id="3"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010400" y="0"/>
            <a:ext cx="2133600" cy="990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1022" y="2286000"/>
            <a:ext cx="8229600" cy="615048"/>
          </a:xfrm>
          <a:ln/>
        </p:spPr>
        <p:txBody>
          <a:bodyPr vert="horz" wrap="square" lIns="91440" tIns="45720" rIns="91440" bIns="45720" anchor="ctr" anchorCtr="0">
            <a:normAutofit fontScale="90000"/>
          </a:bodyPr>
          <a:lstStyle/>
          <a:p>
            <a:pPr eaLnBrk="1" hangingPunct="1"/>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rmAutofit/>
          </a:bodyPr>
          <a:lstStyle/>
          <a:p>
            <a:endParaRPr lang="en-IN" dirty="0"/>
          </a:p>
          <a:p>
            <a:endParaRPr lang="en-IN" dirty="0"/>
          </a:p>
          <a:p>
            <a:endParaRPr lang="en-IN" dirty="0"/>
          </a:p>
          <a:p>
            <a:endParaRPr lang="en-IN" dirty="0"/>
          </a:p>
          <a:p>
            <a:r>
              <a:rPr lang="en-IN" dirty="0"/>
              <a:t> </a:t>
            </a:r>
            <a:r>
              <a:rPr lang="en-IN" i="1" dirty="0"/>
              <a:t>Defining Constraints-Primary Key, Foreign Key, Unique, not null, check, IN operator 	</a:t>
            </a: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010400" y="0"/>
            <a:ext cx="2133600" cy="990600"/>
          </a:xfrm>
          <a:prstGeom prst="rect">
            <a:avLst/>
          </a:prstGeom>
          <a:noFill/>
          <a:ln>
            <a:noFill/>
          </a:ln>
        </p:spPr>
      </p:pic>
    </p:spTree>
    <p:extLst>
      <p:ext uri="{BB962C8B-B14F-4D97-AF65-F5344CB8AC3E}">
        <p14:creationId xmlns:p14="http://schemas.microsoft.com/office/powerpoint/2010/main" val="1301373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rmAutofit fontScale="85000" lnSpcReduction="10000"/>
          </a:bodyPr>
          <a:lstStyle/>
          <a:p>
            <a:r>
              <a:rPr lang="en-IN" dirty="0"/>
              <a:t> Integrity constraints ensure that changes made to the database  do not result in a loss of data consistency. </a:t>
            </a:r>
          </a:p>
          <a:p>
            <a:r>
              <a:rPr lang="en-IN" dirty="0">
                <a:solidFill>
                  <a:srgbClr val="FF0000"/>
                </a:solidFill>
              </a:rPr>
              <a:t>Examples:</a:t>
            </a:r>
          </a:p>
          <a:p>
            <a:pPr>
              <a:buNone/>
            </a:pPr>
            <a:r>
              <a:rPr lang="en-IN" dirty="0">
                <a:solidFill>
                  <a:srgbClr val="FF0000"/>
                </a:solidFill>
              </a:rPr>
              <a:t>	• An instructor name cannot be </a:t>
            </a:r>
            <a:r>
              <a:rPr lang="en-IN" i="1" dirty="0">
                <a:solidFill>
                  <a:srgbClr val="FF0000"/>
                </a:solidFill>
              </a:rPr>
              <a:t>null.</a:t>
            </a:r>
          </a:p>
          <a:p>
            <a:pPr>
              <a:buNone/>
            </a:pPr>
            <a:r>
              <a:rPr lang="en-IN" dirty="0">
                <a:solidFill>
                  <a:srgbClr val="FF0000"/>
                </a:solidFill>
              </a:rPr>
              <a:t>	• No two instructors can have the same instructor ID.</a:t>
            </a:r>
          </a:p>
          <a:p>
            <a:pPr>
              <a:buNone/>
            </a:pPr>
            <a:r>
              <a:rPr lang="en-IN" dirty="0">
                <a:solidFill>
                  <a:srgbClr val="FF0000"/>
                </a:solidFill>
              </a:rPr>
              <a:t>	• Every department name in the </a:t>
            </a:r>
            <a:r>
              <a:rPr lang="en-IN" i="1" dirty="0">
                <a:solidFill>
                  <a:srgbClr val="FF0000"/>
                </a:solidFill>
              </a:rPr>
              <a:t>course relation must have a matching  department </a:t>
            </a:r>
            <a:r>
              <a:rPr lang="en-IN" dirty="0">
                <a:solidFill>
                  <a:srgbClr val="FF0000"/>
                </a:solidFill>
              </a:rPr>
              <a:t>name in the </a:t>
            </a:r>
            <a:r>
              <a:rPr lang="en-IN" i="1" dirty="0">
                <a:solidFill>
                  <a:srgbClr val="FF0000"/>
                </a:solidFill>
              </a:rPr>
              <a:t>department relation.</a:t>
            </a:r>
          </a:p>
          <a:p>
            <a:pPr>
              <a:buNone/>
            </a:pPr>
            <a:r>
              <a:rPr lang="en-IN" dirty="0">
                <a:solidFill>
                  <a:srgbClr val="FF0000"/>
                </a:solidFill>
              </a:rPr>
              <a:t>	• The budget of a department must be greater than $0.00.</a:t>
            </a:r>
          </a:p>
          <a:p>
            <a:r>
              <a:rPr lang="en-IN" dirty="0"/>
              <a:t>integrity constraints that can be tested with minimal overhead (cost).</a:t>
            </a:r>
          </a:p>
          <a:p>
            <a:pPr>
              <a:buNone/>
            </a:pPr>
            <a:endParaRPr lang="en-IN" i="1"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010400" y="0"/>
            <a:ext cx="2133600" cy="990600"/>
          </a:xfrm>
          <a:prstGeom prst="rect">
            <a:avLst/>
          </a:prstGeom>
          <a:noFill/>
          <a:ln>
            <a:noFill/>
          </a:ln>
        </p:spPr>
      </p:pic>
    </p:spTree>
    <p:extLst>
      <p:ext uri="{BB962C8B-B14F-4D97-AF65-F5344CB8AC3E}">
        <p14:creationId xmlns:p14="http://schemas.microsoft.com/office/powerpoint/2010/main" val="4062360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dirty="0"/>
              <a:t> </a:t>
            </a:r>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rmAutofit fontScale="92500" lnSpcReduction="10000"/>
          </a:bodyPr>
          <a:lstStyle/>
          <a:p>
            <a:r>
              <a:rPr lang="en-IN" dirty="0"/>
              <a:t>(1) Integrity constraints are declared as part of the </a:t>
            </a:r>
            <a:r>
              <a:rPr lang="en-IN" b="1" dirty="0"/>
              <a:t>create table command </a:t>
            </a:r>
          </a:p>
          <a:p>
            <a:r>
              <a:rPr lang="en-IN" dirty="0"/>
              <a:t>(2) Integrity constraints can also be added to an existing relation by using </a:t>
            </a:r>
          </a:p>
          <a:p>
            <a:pPr>
              <a:buNone/>
            </a:pPr>
            <a:r>
              <a:rPr lang="en-IN" b="1" dirty="0"/>
              <a:t>	alter table </a:t>
            </a:r>
            <a:r>
              <a:rPr lang="en-IN" b="1" i="1" dirty="0" err="1"/>
              <a:t>table</a:t>
            </a:r>
            <a:r>
              <a:rPr lang="en-IN" b="1" i="1" dirty="0"/>
              <a:t>-name add constraint</a:t>
            </a:r>
            <a:endParaRPr lang="en-IN" dirty="0"/>
          </a:p>
          <a:p>
            <a:pPr>
              <a:buNone/>
            </a:pPr>
            <a:endParaRPr lang="en-IN" b="1" dirty="0"/>
          </a:p>
          <a:p>
            <a:pPr>
              <a:buNone/>
            </a:pPr>
            <a:r>
              <a:rPr lang="en-IN" b="1" dirty="0">
                <a:solidFill>
                  <a:srgbClr val="FF0000"/>
                </a:solidFill>
              </a:rPr>
              <a:t>Constraints on a Single Relation</a:t>
            </a:r>
          </a:p>
          <a:p>
            <a:pPr>
              <a:buNone/>
            </a:pPr>
            <a:r>
              <a:rPr lang="en-IN" dirty="0"/>
              <a:t>• </a:t>
            </a:r>
            <a:r>
              <a:rPr lang="en-IN" b="1" dirty="0"/>
              <a:t>primary key</a:t>
            </a:r>
          </a:p>
          <a:p>
            <a:pPr>
              <a:buNone/>
            </a:pPr>
            <a:r>
              <a:rPr lang="en-IN" dirty="0"/>
              <a:t>• </a:t>
            </a:r>
            <a:r>
              <a:rPr lang="en-IN" b="1" dirty="0"/>
              <a:t>not null</a:t>
            </a:r>
          </a:p>
          <a:p>
            <a:pPr>
              <a:buNone/>
            </a:pPr>
            <a:r>
              <a:rPr lang="en-IN" dirty="0"/>
              <a:t>• </a:t>
            </a:r>
            <a:r>
              <a:rPr lang="en-IN" b="1" dirty="0"/>
              <a:t>unique</a:t>
            </a:r>
          </a:p>
          <a:p>
            <a:pPr>
              <a:buNone/>
            </a:pPr>
            <a:r>
              <a:rPr lang="en-IN" dirty="0"/>
              <a:t>• </a:t>
            </a:r>
            <a:r>
              <a:rPr lang="en-IN" b="1" dirty="0"/>
              <a:t>check(</a:t>
            </a:r>
            <a:r>
              <a:rPr lang="en-IN" b="1" i="1" dirty="0"/>
              <a:t>&lt;predicate&gt;)</a:t>
            </a: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010400" y="0"/>
            <a:ext cx="2133600" cy="990600"/>
          </a:xfrm>
          <a:prstGeom prst="rect">
            <a:avLst/>
          </a:prstGeom>
          <a:noFill/>
          <a:ln>
            <a:noFill/>
          </a:ln>
        </p:spPr>
      </p:pic>
    </p:spTree>
    <p:extLst>
      <p:ext uri="{BB962C8B-B14F-4D97-AF65-F5344CB8AC3E}">
        <p14:creationId xmlns:p14="http://schemas.microsoft.com/office/powerpoint/2010/main" val="2113300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dirty="0"/>
              <a:t> </a:t>
            </a:r>
            <a:r>
              <a:rPr lang="en-IN" dirty="0"/>
              <a:t>Constraints</a:t>
            </a:r>
            <a:endParaRPr dirty="0"/>
          </a:p>
        </p:txBody>
      </p:sp>
      <p:sp>
        <p:nvSpPr>
          <p:cNvPr id="31747" name="Rectangle 3"/>
          <p:cNvSpPr>
            <a:spLocks noGrp="1" noChangeArrowheads="1"/>
          </p:cNvSpPr>
          <p:nvPr>
            <p:ph idx="1"/>
          </p:nvPr>
        </p:nvSpPr>
        <p:spPr>
          <a:xfrm>
            <a:off x="222422" y="815546"/>
            <a:ext cx="8686800" cy="6042454"/>
          </a:xfrm>
        </p:spPr>
        <p:txBody>
          <a:bodyPr vert="horz" wrap="square" lIns="91440" tIns="45720" rIns="91440" bIns="45720" numCol="1" rtlCol="0" anchor="t" anchorCtr="0" compatLnSpc="1">
            <a:noAutofit/>
          </a:bodyPr>
          <a:lstStyle/>
          <a:p>
            <a:pPr>
              <a:buNone/>
            </a:pPr>
            <a:r>
              <a:rPr lang="en-IN" sz="1800" dirty="0"/>
              <a:t>The general form of the </a:t>
            </a:r>
            <a:r>
              <a:rPr lang="en-IN" sz="1800" b="1" dirty="0"/>
              <a:t>create table command is:</a:t>
            </a:r>
          </a:p>
          <a:p>
            <a:pPr indent="15875">
              <a:spcBef>
                <a:spcPts val="0"/>
              </a:spcBef>
              <a:buNone/>
            </a:pPr>
            <a:r>
              <a:rPr lang="en-IN" sz="1800" b="1" dirty="0"/>
              <a:t>create table </a:t>
            </a:r>
            <a:r>
              <a:rPr lang="en-IN" sz="1800" b="1" i="1" dirty="0"/>
              <a:t>r</a:t>
            </a:r>
          </a:p>
          <a:p>
            <a:pPr indent="15875">
              <a:spcBef>
                <a:spcPts val="0"/>
              </a:spcBef>
              <a:buNone/>
            </a:pPr>
            <a:r>
              <a:rPr lang="en-IN" sz="1800" dirty="0"/>
              <a:t>(</a:t>
            </a:r>
            <a:r>
              <a:rPr lang="en-IN" sz="1800" i="1" dirty="0"/>
              <a:t>A1 D1,</a:t>
            </a:r>
          </a:p>
          <a:p>
            <a:pPr indent="15875">
              <a:spcBef>
                <a:spcPts val="0"/>
              </a:spcBef>
              <a:buNone/>
            </a:pPr>
            <a:r>
              <a:rPr lang="en-IN" sz="1800" i="1" dirty="0"/>
              <a:t>A2 D2,</a:t>
            </a:r>
          </a:p>
          <a:p>
            <a:pPr indent="15875">
              <a:spcBef>
                <a:spcPts val="0"/>
              </a:spcBef>
              <a:buNone/>
            </a:pPr>
            <a:r>
              <a:rPr lang="en-IN" sz="1800" dirty="0"/>
              <a:t>. . . ,</a:t>
            </a:r>
          </a:p>
          <a:p>
            <a:pPr indent="15875">
              <a:spcBef>
                <a:spcPts val="0"/>
              </a:spcBef>
              <a:buNone/>
            </a:pPr>
            <a:r>
              <a:rPr lang="en-IN" sz="1800" i="1" dirty="0"/>
              <a:t>An </a:t>
            </a:r>
            <a:r>
              <a:rPr lang="en-IN" sz="1800" i="1" dirty="0" err="1"/>
              <a:t>Dn</a:t>
            </a:r>
            <a:r>
              <a:rPr lang="en-IN" sz="1800" i="1" dirty="0"/>
              <a:t>,</a:t>
            </a:r>
          </a:p>
          <a:p>
            <a:pPr indent="15875">
              <a:spcBef>
                <a:spcPts val="0"/>
              </a:spcBef>
              <a:buNone/>
            </a:pPr>
            <a:r>
              <a:rPr lang="en-IN" sz="1800" dirty="0"/>
              <a:t>integrity-constraint1,</a:t>
            </a:r>
          </a:p>
          <a:p>
            <a:pPr indent="15875">
              <a:spcBef>
                <a:spcPts val="0"/>
              </a:spcBef>
              <a:buNone/>
            </a:pPr>
            <a:r>
              <a:rPr lang="en-IN" sz="1800" i="1" dirty="0"/>
              <a:t>. . . ,</a:t>
            </a:r>
          </a:p>
          <a:p>
            <a:pPr indent="15875">
              <a:spcBef>
                <a:spcPts val="0"/>
              </a:spcBef>
              <a:buNone/>
            </a:pPr>
            <a:r>
              <a:rPr lang="en-IN" sz="1800" dirty="0"/>
              <a:t>integrity-</a:t>
            </a:r>
            <a:r>
              <a:rPr lang="en-IN" sz="1800" dirty="0" err="1"/>
              <a:t>constraint</a:t>
            </a:r>
            <a:r>
              <a:rPr lang="en-IN" sz="1800" i="1" dirty="0" err="1"/>
              <a:t>k</a:t>
            </a:r>
            <a:r>
              <a:rPr lang="en-IN" sz="1800" dirty="0"/>
              <a:t>);</a:t>
            </a:r>
          </a:p>
          <a:p>
            <a:pPr algn="just"/>
            <a:r>
              <a:rPr lang="en-IN" sz="1800" dirty="0"/>
              <a:t>where </a:t>
            </a:r>
            <a:r>
              <a:rPr lang="en-IN" sz="1800" i="1" dirty="0"/>
              <a:t>r is the name of the relation, each Ai is the name of an attribute in the </a:t>
            </a:r>
            <a:r>
              <a:rPr lang="en-IN" sz="1800" dirty="0"/>
              <a:t>schema of relation </a:t>
            </a:r>
            <a:r>
              <a:rPr lang="en-IN" sz="1800" i="1" dirty="0"/>
              <a:t>r, and Di is the domain of attribute Ai; that is, Di specifies the </a:t>
            </a:r>
            <a:r>
              <a:rPr lang="en-IN" sz="1800" dirty="0"/>
              <a:t>type of attribute </a:t>
            </a:r>
            <a:r>
              <a:rPr lang="en-IN" sz="1800" i="1" dirty="0"/>
              <a:t>Ai along with optional constraints that restrict the set of allowed </a:t>
            </a:r>
            <a:r>
              <a:rPr lang="en-IN" sz="1800" dirty="0"/>
              <a:t>values for </a:t>
            </a:r>
            <a:r>
              <a:rPr lang="en-IN" sz="1800" i="1" dirty="0"/>
              <a:t>Ai .</a:t>
            </a:r>
          </a:p>
          <a:p>
            <a:pPr algn="just">
              <a:buNone/>
            </a:pPr>
            <a:r>
              <a:rPr lang="en-IN" sz="1800" i="1" dirty="0"/>
              <a:t>	</a:t>
            </a:r>
            <a:endParaRPr lang="en-IN" sz="1800" b="1" i="1" dirty="0"/>
          </a:p>
          <a:p>
            <a:pPr indent="15875">
              <a:buNone/>
            </a:pPr>
            <a:endParaRPr lang="en-IN" sz="2000" b="1" i="1" dirty="0"/>
          </a:p>
          <a:p>
            <a:pPr algn="just">
              <a:buNone/>
            </a:pPr>
            <a:endParaRPr lang="en-IN" sz="2000" i="1"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010400" y="0"/>
            <a:ext cx="2133600" cy="990600"/>
          </a:xfrm>
          <a:prstGeom prst="rect">
            <a:avLst/>
          </a:prstGeom>
          <a:noFill/>
          <a:ln>
            <a:noFill/>
          </a:ln>
        </p:spPr>
      </p:pic>
    </p:spTree>
    <p:extLst>
      <p:ext uri="{BB962C8B-B14F-4D97-AF65-F5344CB8AC3E}">
        <p14:creationId xmlns:p14="http://schemas.microsoft.com/office/powerpoint/2010/main" val="4129554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dirty="0"/>
              <a:t> </a:t>
            </a:r>
            <a:r>
              <a:rPr lang="en-IN" dirty="0"/>
              <a:t>Constraints</a:t>
            </a:r>
            <a:endParaRPr dirty="0"/>
          </a:p>
        </p:txBody>
      </p:sp>
      <p:sp>
        <p:nvSpPr>
          <p:cNvPr id="31747" name="Rectangle 3"/>
          <p:cNvSpPr>
            <a:spLocks noGrp="1" noChangeArrowheads="1"/>
          </p:cNvSpPr>
          <p:nvPr>
            <p:ph idx="1"/>
          </p:nvPr>
        </p:nvSpPr>
        <p:spPr>
          <a:xfrm>
            <a:off x="222422" y="815546"/>
            <a:ext cx="8686800" cy="6042454"/>
          </a:xfrm>
        </p:spPr>
        <p:txBody>
          <a:bodyPr vert="horz" wrap="square" lIns="91440" tIns="45720" rIns="91440" bIns="45720" numCol="1" rtlCol="0" anchor="t" anchorCtr="0" compatLnSpc="1">
            <a:noAutofit/>
          </a:bodyPr>
          <a:lstStyle/>
          <a:p>
            <a:pPr algn="just">
              <a:buNone/>
            </a:pPr>
            <a:r>
              <a:rPr lang="en-IN" b="1" dirty="0">
                <a:solidFill>
                  <a:srgbClr val="FF0000"/>
                </a:solidFill>
              </a:rPr>
              <a:t>Primary key</a:t>
            </a:r>
          </a:p>
          <a:p>
            <a:pPr algn="just"/>
            <a:r>
              <a:rPr lang="en-IN" sz="2000" b="1" dirty="0"/>
              <a:t>primary key (</a:t>
            </a:r>
            <a:r>
              <a:rPr lang="en-IN" sz="2000" b="1" i="1" dirty="0"/>
              <a:t>Aj1 , Aj2, . . . , </a:t>
            </a:r>
            <a:r>
              <a:rPr lang="en-IN" sz="2000" b="1" i="1" dirty="0" err="1"/>
              <a:t>Ajm</a:t>
            </a:r>
            <a:r>
              <a:rPr lang="en-IN" sz="2000" b="1" i="1" dirty="0"/>
              <a:t> ): </a:t>
            </a:r>
            <a:r>
              <a:rPr lang="en-IN" sz="2000" i="1" dirty="0"/>
              <a:t>The attributes Aj1 , Aj2, . . . , </a:t>
            </a:r>
            <a:r>
              <a:rPr lang="en-IN" sz="2000" i="1" dirty="0" err="1"/>
              <a:t>Ajm</a:t>
            </a:r>
            <a:r>
              <a:rPr lang="en-IN" sz="2000" i="1" dirty="0"/>
              <a:t> form the primary key for the relation. The primary key </a:t>
            </a:r>
            <a:r>
              <a:rPr lang="en-IN" sz="2000" dirty="0"/>
              <a:t>attributes are required to be </a:t>
            </a:r>
            <a:r>
              <a:rPr lang="en-IN" sz="2000" i="1" dirty="0">
                <a:solidFill>
                  <a:srgbClr val="FF0000"/>
                </a:solidFill>
              </a:rPr>
              <a:t>not null and unique; </a:t>
            </a:r>
          </a:p>
          <a:p>
            <a:pPr algn="just">
              <a:buNone/>
            </a:pPr>
            <a:endParaRPr lang="en-IN" sz="2000" i="1" dirty="0">
              <a:solidFill>
                <a:srgbClr val="FF0000"/>
              </a:solidFill>
            </a:endParaRPr>
          </a:p>
          <a:p>
            <a:pPr algn="just">
              <a:buNone/>
            </a:pPr>
            <a:r>
              <a:rPr lang="en-IN" sz="2000" dirty="0"/>
              <a:t>• </a:t>
            </a:r>
            <a:r>
              <a:rPr lang="en-IN" sz="2000" b="1" dirty="0"/>
              <a:t>foreign key (</a:t>
            </a:r>
            <a:r>
              <a:rPr lang="en-IN" sz="2000" b="1" i="1" dirty="0"/>
              <a:t>Ak1 , Ak2, . . . , </a:t>
            </a:r>
            <a:r>
              <a:rPr lang="en-IN" sz="2000" b="1" i="1" dirty="0" err="1"/>
              <a:t>Akn</a:t>
            </a:r>
            <a:r>
              <a:rPr lang="en-IN" sz="2000" b="1" i="1" dirty="0"/>
              <a:t> ) references s: </a:t>
            </a:r>
            <a:r>
              <a:rPr lang="en-IN" sz="2000" i="1" dirty="0"/>
              <a:t>T</a:t>
            </a:r>
            <a:r>
              <a:rPr lang="en-IN" sz="2000" dirty="0"/>
              <a:t>he values of attributes (</a:t>
            </a:r>
            <a:r>
              <a:rPr lang="en-IN" sz="2000" i="1" dirty="0"/>
              <a:t>Ak1 , Ak2, . . . , </a:t>
            </a:r>
            <a:r>
              <a:rPr lang="en-IN" sz="2000" i="1" dirty="0" err="1"/>
              <a:t>Akn</a:t>
            </a:r>
            <a:r>
              <a:rPr lang="en-IN" sz="2000" i="1" dirty="0"/>
              <a:t> ) for any </a:t>
            </a:r>
            <a:r>
              <a:rPr lang="en-IN" sz="2000" i="1" dirty="0" err="1"/>
              <a:t>tuple</a:t>
            </a:r>
            <a:r>
              <a:rPr lang="en-IN" sz="2000" i="1" dirty="0"/>
              <a:t> in the relation </a:t>
            </a:r>
            <a:r>
              <a:rPr lang="en-IN" sz="2000" dirty="0"/>
              <a:t>must correspond to values of the primary key attributes of some </a:t>
            </a:r>
            <a:r>
              <a:rPr lang="en-IN" sz="2000" dirty="0" err="1"/>
              <a:t>tuple</a:t>
            </a:r>
            <a:r>
              <a:rPr lang="en-IN" sz="2000" dirty="0"/>
              <a:t> in relation </a:t>
            </a:r>
            <a:r>
              <a:rPr lang="en-IN" sz="2000" i="1" dirty="0"/>
              <a:t>s.</a:t>
            </a:r>
          </a:p>
          <a:p>
            <a:pPr algn="just">
              <a:buNone/>
            </a:pPr>
            <a:endParaRPr lang="en-IN" sz="2000" i="1" dirty="0"/>
          </a:p>
          <a:p>
            <a:pPr algn="just">
              <a:buNone/>
            </a:pPr>
            <a:endParaRPr lang="en-IN" sz="2000" b="1" i="1"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010400" y="0"/>
            <a:ext cx="2133600" cy="990600"/>
          </a:xfrm>
          <a:prstGeom prst="rect">
            <a:avLst/>
          </a:prstGeom>
          <a:noFill/>
          <a:ln>
            <a:noFill/>
          </a:ln>
        </p:spPr>
      </p:pic>
    </p:spTree>
    <p:extLst>
      <p:ext uri="{BB962C8B-B14F-4D97-AF65-F5344CB8AC3E}">
        <p14:creationId xmlns:p14="http://schemas.microsoft.com/office/powerpoint/2010/main" val="2355363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dirty="0"/>
              <a:t> </a:t>
            </a:r>
            <a:r>
              <a:rPr lang="en-IN" dirty="0"/>
              <a:t>Constraints</a:t>
            </a:r>
            <a:endParaRPr dirty="0"/>
          </a:p>
        </p:txBody>
      </p:sp>
      <p:sp>
        <p:nvSpPr>
          <p:cNvPr id="31747" name="Rectangle 3"/>
          <p:cNvSpPr>
            <a:spLocks noGrp="1" noChangeArrowheads="1"/>
          </p:cNvSpPr>
          <p:nvPr>
            <p:ph idx="1"/>
          </p:nvPr>
        </p:nvSpPr>
        <p:spPr>
          <a:xfrm>
            <a:off x="222422" y="815546"/>
            <a:ext cx="8686800" cy="6042454"/>
          </a:xfrm>
        </p:spPr>
        <p:txBody>
          <a:bodyPr vert="horz" wrap="square" lIns="91440" tIns="45720" rIns="91440" bIns="45720" numCol="1" rtlCol="0" anchor="t" anchorCtr="0" compatLnSpc="1">
            <a:noAutofit/>
          </a:bodyPr>
          <a:lstStyle/>
          <a:p>
            <a:pPr>
              <a:buNone/>
            </a:pPr>
            <a:r>
              <a:rPr lang="en-IN" sz="2000" b="1" dirty="0"/>
              <a:t>Example:</a:t>
            </a:r>
          </a:p>
          <a:p>
            <a:pPr indent="15875">
              <a:buNone/>
            </a:pPr>
            <a:r>
              <a:rPr lang="en-IN" sz="1400" b="1" dirty="0"/>
              <a:t>create table </a:t>
            </a:r>
            <a:r>
              <a:rPr lang="en-IN" sz="1400" b="1" i="1" dirty="0"/>
              <a:t>department</a:t>
            </a:r>
          </a:p>
          <a:p>
            <a:pPr indent="15875">
              <a:buNone/>
            </a:pPr>
            <a:r>
              <a:rPr lang="en-IN" sz="1400" dirty="0"/>
              <a:t>(</a:t>
            </a:r>
            <a:r>
              <a:rPr lang="en-IN" sz="1400" i="1" dirty="0"/>
              <a:t>dept name </a:t>
            </a:r>
            <a:r>
              <a:rPr lang="en-IN" sz="1400" b="1" i="1" dirty="0" err="1"/>
              <a:t>varchar</a:t>
            </a:r>
            <a:r>
              <a:rPr lang="en-IN" sz="1400" b="1" i="1" dirty="0"/>
              <a:t> (20),</a:t>
            </a:r>
          </a:p>
          <a:p>
            <a:pPr indent="15875">
              <a:buNone/>
            </a:pPr>
            <a:r>
              <a:rPr lang="en-IN" sz="1400" i="1" dirty="0"/>
              <a:t>building </a:t>
            </a:r>
            <a:r>
              <a:rPr lang="en-IN" sz="1400" b="1" i="1" dirty="0" err="1"/>
              <a:t>varchar</a:t>
            </a:r>
            <a:r>
              <a:rPr lang="en-IN" sz="1400" b="1" i="1" dirty="0"/>
              <a:t> (15),</a:t>
            </a:r>
          </a:p>
          <a:p>
            <a:pPr indent="15875">
              <a:buNone/>
            </a:pPr>
            <a:r>
              <a:rPr lang="en-IN" sz="1400" i="1" dirty="0"/>
              <a:t>budget </a:t>
            </a:r>
            <a:r>
              <a:rPr lang="en-IN" sz="1400" b="1" i="1" dirty="0"/>
              <a:t>numeric (12,2),</a:t>
            </a:r>
          </a:p>
          <a:p>
            <a:pPr indent="15875">
              <a:buNone/>
            </a:pPr>
            <a:r>
              <a:rPr lang="en-IN" sz="1400" b="1" dirty="0">
                <a:solidFill>
                  <a:srgbClr val="FF0000"/>
                </a:solidFill>
              </a:rPr>
              <a:t>primary key (</a:t>
            </a:r>
            <a:r>
              <a:rPr lang="en-IN" sz="1400" b="1" i="1" dirty="0">
                <a:solidFill>
                  <a:srgbClr val="FF0000"/>
                </a:solidFill>
              </a:rPr>
              <a:t>dept name));</a:t>
            </a:r>
          </a:p>
          <a:p>
            <a:pPr indent="15875">
              <a:buNone/>
            </a:pPr>
            <a:endParaRPr lang="en-IN" sz="1400" b="1" i="1" dirty="0"/>
          </a:p>
          <a:p>
            <a:pPr indent="15875">
              <a:buNone/>
            </a:pPr>
            <a:r>
              <a:rPr lang="en-IN" sz="1400" b="1" dirty="0"/>
              <a:t>create table </a:t>
            </a:r>
            <a:r>
              <a:rPr lang="en-IN" sz="1400" b="1" i="1" dirty="0"/>
              <a:t>course</a:t>
            </a:r>
          </a:p>
          <a:p>
            <a:pPr indent="15875">
              <a:buNone/>
            </a:pPr>
            <a:r>
              <a:rPr lang="en-IN" sz="1400" dirty="0"/>
              <a:t>(</a:t>
            </a:r>
            <a:r>
              <a:rPr lang="en-IN" sz="1400" i="1" dirty="0"/>
              <a:t>course id </a:t>
            </a:r>
            <a:r>
              <a:rPr lang="en-IN" sz="1400" b="1" i="1" dirty="0" err="1"/>
              <a:t>varchar</a:t>
            </a:r>
            <a:r>
              <a:rPr lang="en-IN" sz="1400" b="1" i="1" dirty="0"/>
              <a:t> (7),</a:t>
            </a:r>
          </a:p>
          <a:p>
            <a:pPr indent="15875">
              <a:buNone/>
            </a:pPr>
            <a:r>
              <a:rPr lang="en-IN" sz="1400" i="1" dirty="0"/>
              <a:t>title </a:t>
            </a:r>
            <a:r>
              <a:rPr lang="en-IN" sz="1400" b="1" i="1" dirty="0" err="1"/>
              <a:t>varchar</a:t>
            </a:r>
            <a:r>
              <a:rPr lang="en-IN" sz="1400" b="1" i="1" dirty="0"/>
              <a:t> (50),</a:t>
            </a:r>
          </a:p>
          <a:p>
            <a:pPr indent="15875">
              <a:buNone/>
            </a:pPr>
            <a:r>
              <a:rPr lang="en-IN" sz="1400" i="1" dirty="0"/>
              <a:t>dept name </a:t>
            </a:r>
            <a:r>
              <a:rPr lang="en-IN" sz="1400" b="1" i="1" dirty="0" err="1"/>
              <a:t>varchar</a:t>
            </a:r>
            <a:r>
              <a:rPr lang="en-IN" sz="1400" b="1" i="1" dirty="0"/>
              <a:t> (20),</a:t>
            </a:r>
          </a:p>
          <a:p>
            <a:pPr indent="15875">
              <a:buNone/>
            </a:pPr>
            <a:r>
              <a:rPr lang="en-IN" sz="1400" i="1" dirty="0"/>
              <a:t>credits </a:t>
            </a:r>
            <a:r>
              <a:rPr lang="en-IN" sz="1400" b="1" i="1" dirty="0"/>
              <a:t>numeric (2,0),</a:t>
            </a:r>
          </a:p>
          <a:p>
            <a:pPr indent="15875">
              <a:buNone/>
            </a:pPr>
            <a:r>
              <a:rPr lang="en-IN" sz="1400" b="1" dirty="0">
                <a:solidFill>
                  <a:srgbClr val="FF0000"/>
                </a:solidFill>
              </a:rPr>
              <a:t>primary key (</a:t>
            </a:r>
            <a:r>
              <a:rPr lang="en-IN" sz="1400" b="1" i="1" dirty="0">
                <a:solidFill>
                  <a:srgbClr val="FF0000"/>
                </a:solidFill>
              </a:rPr>
              <a:t>course id),</a:t>
            </a:r>
          </a:p>
          <a:p>
            <a:pPr indent="15875">
              <a:buNone/>
            </a:pPr>
            <a:r>
              <a:rPr lang="en-IN" sz="1400" b="1" dirty="0">
                <a:solidFill>
                  <a:srgbClr val="FF0000"/>
                </a:solidFill>
              </a:rPr>
              <a:t>foreign key (</a:t>
            </a:r>
            <a:r>
              <a:rPr lang="en-IN" sz="1400" b="1" i="1" dirty="0">
                <a:solidFill>
                  <a:srgbClr val="FF0000"/>
                </a:solidFill>
              </a:rPr>
              <a:t>dept name) references department);</a:t>
            </a:r>
          </a:p>
          <a:p>
            <a:pPr indent="15875">
              <a:buNone/>
            </a:pPr>
            <a:endParaRPr lang="en-IN" sz="1400" b="1" i="1" dirty="0">
              <a:solidFill>
                <a:srgbClr val="FF0000"/>
              </a:solidFill>
            </a:endParaRP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010400" y="0"/>
            <a:ext cx="2133600" cy="990600"/>
          </a:xfrm>
          <a:prstGeom prst="rect">
            <a:avLst/>
          </a:prstGeom>
          <a:noFill/>
          <a:ln>
            <a:noFill/>
          </a:ln>
        </p:spPr>
      </p:pic>
    </p:spTree>
    <p:extLst>
      <p:ext uri="{BB962C8B-B14F-4D97-AF65-F5344CB8AC3E}">
        <p14:creationId xmlns:p14="http://schemas.microsoft.com/office/powerpoint/2010/main" val="37136175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rmAutofit fontScale="70000" lnSpcReduction="20000"/>
          </a:bodyPr>
          <a:lstStyle/>
          <a:p>
            <a:pPr>
              <a:buNone/>
            </a:pPr>
            <a:r>
              <a:rPr lang="en-IN" b="1" dirty="0">
                <a:solidFill>
                  <a:srgbClr val="FF0000"/>
                </a:solidFill>
              </a:rPr>
              <a:t>Not Null Constraint</a:t>
            </a:r>
          </a:p>
          <a:p>
            <a:r>
              <a:rPr lang="en-IN" dirty="0"/>
              <a:t>For certain attributes, null values may be inappropriate. </a:t>
            </a:r>
          </a:p>
          <a:p>
            <a:r>
              <a:rPr lang="en-IN" b="1" dirty="0"/>
              <a:t>prohibits the insertion of a null value for the attribute. </a:t>
            </a:r>
            <a:r>
              <a:rPr lang="en-IN" dirty="0"/>
              <a:t>That is </a:t>
            </a:r>
            <a:r>
              <a:rPr lang="en-IN" b="1" dirty="0"/>
              <a:t>t</a:t>
            </a:r>
            <a:r>
              <a:rPr lang="en-IN" dirty="0"/>
              <a:t>he null value  is not allowed for that attribute.</a:t>
            </a:r>
          </a:p>
          <a:p>
            <a:pPr>
              <a:buNone/>
            </a:pPr>
            <a:endParaRPr lang="en-IN" dirty="0">
              <a:solidFill>
                <a:srgbClr val="FF0000"/>
              </a:solidFill>
            </a:endParaRPr>
          </a:p>
          <a:p>
            <a:pPr>
              <a:buNone/>
            </a:pPr>
            <a:r>
              <a:rPr lang="en-IN" b="1" dirty="0"/>
              <a:t>Example: </a:t>
            </a:r>
          </a:p>
          <a:p>
            <a:pPr indent="15875">
              <a:buNone/>
            </a:pPr>
            <a:r>
              <a:rPr lang="en-IN" b="1" dirty="0"/>
              <a:t>create table </a:t>
            </a:r>
            <a:r>
              <a:rPr lang="en-IN" b="1" i="1" dirty="0"/>
              <a:t>instructor</a:t>
            </a:r>
          </a:p>
          <a:p>
            <a:pPr indent="15875">
              <a:buNone/>
            </a:pPr>
            <a:r>
              <a:rPr lang="en-IN" dirty="0"/>
              <a:t>(</a:t>
            </a:r>
            <a:r>
              <a:rPr lang="en-IN" i="1" dirty="0"/>
              <a:t>ID </a:t>
            </a:r>
            <a:r>
              <a:rPr lang="en-IN" b="1" i="1" dirty="0" err="1"/>
              <a:t>varchar</a:t>
            </a:r>
            <a:r>
              <a:rPr lang="en-IN" b="1" i="1" dirty="0"/>
              <a:t> (5),</a:t>
            </a:r>
          </a:p>
          <a:p>
            <a:pPr indent="15875">
              <a:buNone/>
            </a:pPr>
            <a:r>
              <a:rPr lang="en-IN" i="1" dirty="0">
                <a:solidFill>
                  <a:srgbClr val="FF0000"/>
                </a:solidFill>
              </a:rPr>
              <a:t>name </a:t>
            </a:r>
            <a:r>
              <a:rPr lang="en-IN" b="1" i="1" dirty="0" err="1">
                <a:solidFill>
                  <a:srgbClr val="FF0000"/>
                </a:solidFill>
              </a:rPr>
              <a:t>varchar</a:t>
            </a:r>
            <a:r>
              <a:rPr lang="en-IN" b="1" i="1" dirty="0">
                <a:solidFill>
                  <a:srgbClr val="FF0000"/>
                </a:solidFill>
              </a:rPr>
              <a:t> (20) not null,</a:t>
            </a:r>
          </a:p>
          <a:p>
            <a:pPr indent="15875">
              <a:buNone/>
            </a:pPr>
            <a:r>
              <a:rPr lang="en-IN" i="1" dirty="0"/>
              <a:t>dept name </a:t>
            </a:r>
            <a:r>
              <a:rPr lang="en-IN" b="1" i="1" dirty="0" err="1"/>
              <a:t>varchar</a:t>
            </a:r>
            <a:r>
              <a:rPr lang="en-IN" b="1" i="1" dirty="0"/>
              <a:t> (20),</a:t>
            </a:r>
          </a:p>
          <a:p>
            <a:pPr indent="15875">
              <a:buNone/>
            </a:pPr>
            <a:r>
              <a:rPr lang="en-IN" i="1" dirty="0"/>
              <a:t>salary </a:t>
            </a:r>
            <a:r>
              <a:rPr lang="en-IN" b="1" i="1" dirty="0"/>
              <a:t>numeric (8,2),</a:t>
            </a:r>
          </a:p>
          <a:p>
            <a:pPr indent="15875">
              <a:buNone/>
            </a:pPr>
            <a:r>
              <a:rPr lang="en-IN" b="1" dirty="0"/>
              <a:t>primary key (</a:t>
            </a:r>
            <a:r>
              <a:rPr lang="en-IN" b="1" i="1" dirty="0"/>
              <a:t>ID),</a:t>
            </a:r>
          </a:p>
          <a:p>
            <a:pPr indent="15875">
              <a:buNone/>
            </a:pPr>
            <a:r>
              <a:rPr lang="en-IN" b="1" dirty="0"/>
              <a:t>foreign key (</a:t>
            </a:r>
            <a:r>
              <a:rPr lang="en-IN" b="1" i="1" dirty="0"/>
              <a:t>dept name) references department);</a:t>
            </a:r>
            <a:endParaRPr lang="en-IN" b="1" i="1" dirty="0">
              <a:solidFill>
                <a:srgbClr val="FF0000"/>
              </a:solidFill>
            </a:endParaRPr>
          </a:p>
          <a:p>
            <a:pPr>
              <a:buNone/>
            </a:pPr>
            <a:endParaRPr lang="en-IN" dirty="0"/>
          </a:p>
          <a:p>
            <a:pPr>
              <a:buNone/>
            </a:pPr>
            <a:r>
              <a:rPr lang="en-IN" i="1" dirty="0"/>
              <a:t>	</a:t>
            </a:r>
            <a:endParaRPr lang="en-IN" b="1" i="1"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010400" y="0"/>
            <a:ext cx="2133600" cy="990600"/>
          </a:xfrm>
          <a:prstGeom prst="rect">
            <a:avLst/>
          </a:prstGeom>
          <a:noFill/>
          <a:ln>
            <a:noFill/>
          </a:ln>
        </p:spPr>
      </p:pic>
    </p:spTree>
    <p:extLst>
      <p:ext uri="{BB962C8B-B14F-4D97-AF65-F5344CB8AC3E}">
        <p14:creationId xmlns:p14="http://schemas.microsoft.com/office/powerpoint/2010/main" val="1721746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Times New Roman" pitchFamily="18" charset="0"/>
                <a:cs typeface="Times New Roman" pitchFamily="18" charset="0"/>
              </a:rPr>
              <a:t>Basics of SQL-DDL,DML,DCL,TCL </a:t>
            </a:r>
          </a:p>
        </p:txBody>
      </p:sp>
      <p:pic>
        <p:nvPicPr>
          <p:cNvPr id="3"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934200" y="9099"/>
            <a:ext cx="2209800" cy="1057701"/>
          </a:xfrm>
          <a:prstGeom prst="rect">
            <a:avLst/>
          </a:prstGeom>
          <a:noFill/>
          <a:ln>
            <a:noFill/>
          </a:ln>
        </p:spPr>
      </p:pic>
    </p:spTree>
    <p:extLst>
      <p:ext uri="{BB962C8B-B14F-4D97-AF65-F5344CB8AC3E}">
        <p14:creationId xmlns:p14="http://schemas.microsoft.com/office/powerpoint/2010/main" val="3357764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dirty="0"/>
              <a:t> </a:t>
            </a:r>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rmAutofit/>
          </a:bodyPr>
          <a:lstStyle/>
          <a:p>
            <a:pPr>
              <a:buNone/>
            </a:pPr>
            <a:r>
              <a:rPr lang="en-IN" b="1" dirty="0">
                <a:solidFill>
                  <a:srgbClr val="FF0000"/>
                </a:solidFill>
              </a:rPr>
              <a:t>Unique Constraint</a:t>
            </a:r>
          </a:p>
          <a:p>
            <a:r>
              <a:rPr lang="en-IN" b="1" dirty="0"/>
              <a:t>unique (</a:t>
            </a:r>
            <a:r>
              <a:rPr lang="en-IN" b="1" i="1" dirty="0"/>
              <a:t>Aj1 , Aj2, . . . , </a:t>
            </a:r>
            <a:r>
              <a:rPr lang="en-IN" b="1" i="1" dirty="0" err="1"/>
              <a:t>Ajm</a:t>
            </a:r>
            <a:r>
              <a:rPr lang="en-IN" b="1" i="1" dirty="0"/>
              <a:t> )</a:t>
            </a:r>
          </a:p>
          <a:p>
            <a:r>
              <a:rPr lang="en-IN" b="1" dirty="0"/>
              <a:t>attributes </a:t>
            </a:r>
            <a:r>
              <a:rPr lang="en-IN" b="1" i="1" dirty="0"/>
              <a:t>Aj1 , Aj2, . . . , </a:t>
            </a:r>
            <a:r>
              <a:rPr lang="en-IN" b="1" i="1" dirty="0" err="1"/>
              <a:t>Ajm</a:t>
            </a:r>
            <a:r>
              <a:rPr lang="en-IN" b="1" i="1" dirty="0"/>
              <a:t> form a candidate</a:t>
            </a:r>
          </a:p>
          <a:p>
            <a:pPr>
              <a:buNone/>
            </a:pPr>
            <a:r>
              <a:rPr lang="en-IN" dirty="0"/>
              <a:t>	key; that is, no two </a:t>
            </a:r>
            <a:r>
              <a:rPr lang="en-IN" dirty="0" err="1"/>
              <a:t>tuples</a:t>
            </a:r>
            <a:r>
              <a:rPr lang="en-IN" dirty="0"/>
              <a:t> in the relation can be equal on all the listed attributes.</a:t>
            </a: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010400" y="0"/>
            <a:ext cx="2133600" cy="990600"/>
          </a:xfrm>
          <a:prstGeom prst="rect">
            <a:avLst/>
          </a:prstGeom>
          <a:noFill/>
          <a:ln>
            <a:noFill/>
          </a:ln>
        </p:spPr>
      </p:pic>
    </p:spTree>
    <p:extLst>
      <p:ext uri="{BB962C8B-B14F-4D97-AF65-F5344CB8AC3E}">
        <p14:creationId xmlns:p14="http://schemas.microsoft.com/office/powerpoint/2010/main" val="3198447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dirty="0"/>
              <a:t> </a:t>
            </a:r>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rmAutofit fontScale="32500" lnSpcReduction="20000"/>
          </a:bodyPr>
          <a:lstStyle/>
          <a:p>
            <a:pPr>
              <a:buNone/>
            </a:pPr>
            <a:r>
              <a:rPr lang="en-IN" sz="9800" b="1" dirty="0">
                <a:solidFill>
                  <a:srgbClr val="FF0000"/>
                </a:solidFill>
              </a:rPr>
              <a:t>The check Clause</a:t>
            </a:r>
          </a:p>
          <a:p>
            <a:r>
              <a:rPr lang="en-IN" sz="7200" dirty="0"/>
              <a:t>The clause </a:t>
            </a:r>
            <a:r>
              <a:rPr lang="en-IN" sz="7200" b="1" dirty="0"/>
              <a:t>check(</a:t>
            </a:r>
            <a:r>
              <a:rPr lang="en-IN" sz="7200" b="1" i="1" dirty="0"/>
              <a:t>P) specifies a predicate </a:t>
            </a:r>
            <a:r>
              <a:rPr lang="en-IN" sz="7200" i="1" dirty="0"/>
              <a:t>P that must be satisfied by every </a:t>
            </a:r>
            <a:r>
              <a:rPr lang="en-IN" sz="7200" i="1" dirty="0" err="1"/>
              <a:t>tuple</a:t>
            </a:r>
            <a:r>
              <a:rPr lang="en-IN" sz="7200" i="1" dirty="0"/>
              <a:t> in a relation.</a:t>
            </a:r>
          </a:p>
          <a:p>
            <a:r>
              <a:rPr lang="en-IN" sz="7200" b="1" dirty="0"/>
              <a:t>ensure that attribute values satisfy </a:t>
            </a:r>
            <a:r>
              <a:rPr lang="en-IN" sz="7200" dirty="0"/>
              <a:t>specified conditions</a:t>
            </a:r>
          </a:p>
          <a:p>
            <a:r>
              <a:rPr lang="en-IN" sz="7200" dirty="0"/>
              <a:t>Example:</a:t>
            </a:r>
          </a:p>
          <a:p>
            <a:pPr indent="15875">
              <a:buNone/>
            </a:pPr>
            <a:r>
              <a:rPr lang="en-IN" sz="7200" b="1" dirty="0"/>
              <a:t>create table </a:t>
            </a:r>
            <a:r>
              <a:rPr lang="en-IN" sz="7200" b="1" i="1" dirty="0"/>
              <a:t>section</a:t>
            </a:r>
          </a:p>
          <a:p>
            <a:pPr indent="15875">
              <a:buNone/>
            </a:pPr>
            <a:r>
              <a:rPr lang="en-IN" sz="7200" dirty="0"/>
              <a:t>(</a:t>
            </a:r>
            <a:r>
              <a:rPr lang="en-IN" sz="7200" i="1" dirty="0"/>
              <a:t>course id </a:t>
            </a:r>
            <a:r>
              <a:rPr lang="en-IN" sz="7200" b="1" i="1" dirty="0" err="1"/>
              <a:t>varchar</a:t>
            </a:r>
            <a:r>
              <a:rPr lang="en-IN" sz="7200" b="1" i="1" dirty="0"/>
              <a:t> (8),</a:t>
            </a:r>
          </a:p>
          <a:p>
            <a:pPr indent="15875">
              <a:buNone/>
            </a:pPr>
            <a:r>
              <a:rPr lang="en-IN" sz="7200" i="1" dirty="0"/>
              <a:t>sec id </a:t>
            </a:r>
            <a:r>
              <a:rPr lang="en-IN" sz="7200" b="1" i="1" dirty="0" err="1"/>
              <a:t>varchar</a:t>
            </a:r>
            <a:r>
              <a:rPr lang="en-IN" sz="7200" b="1" i="1" dirty="0"/>
              <a:t> (8),</a:t>
            </a:r>
          </a:p>
          <a:p>
            <a:pPr indent="15875">
              <a:buNone/>
            </a:pPr>
            <a:r>
              <a:rPr lang="en-IN" sz="7200" i="1" dirty="0"/>
              <a:t>semester </a:t>
            </a:r>
            <a:r>
              <a:rPr lang="en-IN" sz="7200" b="1" i="1" dirty="0" err="1"/>
              <a:t>varchar</a:t>
            </a:r>
            <a:r>
              <a:rPr lang="en-IN" sz="7200" b="1" i="1" dirty="0"/>
              <a:t> (6),</a:t>
            </a:r>
          </a:p>
          <a:p>
            <a:pPr indent="15875">
              <a:buNone/>
            </a:pPr>
            <a:r>
              <a:rPr lang="en-IN" sz="7200" i="1" dirty="0"/>
              <a:t>year </a:t>
            </a:r>
            <a:r>
              <a:rPr lang="en-IN" sz="7200" b="1" i="1" dirty="0"/>
              <a:t>numeric (4,0),</a:t>
            </a:r>
          </a:p>
          <a:p>
            <a:pPr indent="15875">
              <a:buNone/>
            </a:pPr>
            <a:r>
              <a:rPr lang="en-IN" sz="7200" i="1" dirty="0"/>
              <a:t>building </a:t>
            </a:r>
            <a:r>
              <a:rPr lang="en-IN" sz="7200" b="1" i="1" dirty="0" err="1"/>
              <a:t>varchar</a:t>
            </a:r>
            <a:r>
              <a:rPr lang="en-IN" sz="7200" b="1" i="1" dirty="0"/>
              <a:t> (15),</a:t>
            </a:r>
          </a:p>
          <a:p>
            <a:pPr indent="15875">
              <a:buNone/>
            </a:pPr>
            <a:r>
              <a:rPr lang="en-IN" sz="7200" i="1" dirty="0"/>
              <a:t>room number </a:t>
            </a:r>
            <a:r>
              <a:rPr lang="en-IN" sz="7200" b="1" i="1" dirty="0" err="1"/>
              <a:t>varchar</a:t>
            </a:r>
            <a:r>
              <a:rPr lang="en-IN" sz="7200" b="1" i="1" dirty="0"/>
              <a:t> (7),</a:t>
            </a:r>
          </a:p>
          <a:p>
            <a:pPr indent="15875">
              <a:buNone/>
            </a:pPr>
            <a:r>
              <a:rPr lang="en-IN" sz="7200" i="1" dirty="0"/>
              <a:t>time slot id </a:t>
            </a:r>
            <a:r>
              <a:rPr lang="en-IN" sz="7200" b="1" i="1" dirty="0" err="1"/>
              <a:t>varchar</a:t>
            </a:r>
            <a:r>
              <a:rPr lang="en-IN" sz="7200" b="1" i="1" dirty="0"/>
              <a:t> (4),</a:t>
            </a:r>
          </a:p>
          <a:p>
            <a:pPr indent="15875">
              <a:buNone/>
            </a:pPr>
            <a:r>
              <a:rPr lang="en-IN" sz="7200" b="1" dirty="0"/>
              <a:t>primary key (</a:t>
            </a:r>
            <a:r>
              <a:rPr lang="en-IN" sz="7200" b="1" i="1" dirty="0"/>
              <a:t>course id, sec id, semester, year),</a:t>
            </a:r>
          </a:p>
          <a:p>
            <a:pPr indent="15875">
              <a:buNone/>
            </a:pPr>
            <a:r>
              <a:rPr lang="en-IN" sz="7200" b="1" dirty="0">
                <a:solidFill>
                  <a:srgbClr val="FF0000"/>
                </a:solidFill>
              </a:rPr>
              <a:t>check (</a:t>
            </a:r>
            <a:r>
              <a:rPr lang="en-IN" sz="7200" b="1" i="1" dirty="0">
                <a:solidFill>
                  <a:srgbClr val="FF0000"/>
                </a:solidFill>
              </a:rPr>
              <a:t>semester in (’Fall’, ’Winter’, ’Spring’, ’Summer’)));</a:t>
            </a: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010400" y="0"/>
            <a:ext cx="2133600" cy="990600"/>
          </a:xfrm>
          <a:prstGeom prst="rect">
            <a:avLst/>
          </a:prstGeom>
          <a:noFill/>
          <a:ln>
            <a:noFill/>
          </a:ln>
        </p:spPr>
      </p:pic>
    </p:spTree>
    <p:extLst>
      <p:ext uri="{BB962C8B-B14F-4D97-AF65-F5344CB8AC3E}">
        <p14:creationId xmlns:p14="http://schemas.microsoft.com/office/powerpoint/2010/main" val="2954628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Autofit/>
          </a:bodyPr>
          <a:lstStyle/>
          <a:p>
            <a:pPr>
              <a:buNone/>
            </a:pPr>
            <a:r>
              <a:rPr lang="en-IN" sz="2000" b="1" dirty="0">
                <a:solidFill>
                  <a:srgbClr val="FF0000"/>
                </a:solidFill>
              </a:rPr>
              <a:t>Referential Integrity</a:t>
            </a:r>
          </a:p>
          <a:p>
            <a:r>
              <a:rPr lang="en-IN" sz="2000" dirty="0"/>
              <a:t>ensure that a value in one relation for a given set of attributes also appears for a certain set of attributes in another relation. </a:t>
            </a:r>
          </a:p>
          <a:p>
            <a:r>
              <a:rPr lang="en-IN" sz="2000" dirty="0"/>
              <a:t>Foreign keys can be specified as part of the SQL </a:t>
            </a:r>
            <a:r>
              <a:rPr lang="en-IN" sz="2000" b="1" dirty="0"/>
              <a:t>create table statement by using </a:t>
            </a:r>
            <a:r>
              <a:rPr lang="en-IN" sz="2000" dirty="0"/>
              <a:t>the </a:t>
            </a:r>
            <a:r>
              <a:rPr lang="en-IN" sz="2000" b="1" dirty="0"/>
              <a:t>foreign key clause </a:t>
            </a:r>
          </a:p>
          <a:p>
            <a:r>
              <a:rPr lang="en-IN" sz="2000" b="1" i="1" dirty="0"/>
              <a:t>Example: </a:t>
            </a:r>
            <a:r>
              <a:rPr lang="en-IN" sz="2000" i="1" dirty="0"/>
              <a:t>“</a:t>
            </a:r>
            <a:r>
              <a:rPr lang="en-IN" sz="2000" b="1" i="1" dirty="0"/>
              <a:t>foreign </a:t>
            </a:r>
            <a:r>
              <a:rPr lang="en-IN" sz="2000" b="1" dirty="0"/>
              <a:t>key (</a:t>
            </a:r>
            <a:r>
              <a:rPr lang="en-IN" sz="2000" b="1" i="1" dirty="0"/>
              <a:t>dept name) references department”</a:t>
            </a:r>
          </a:p>
          <a:p>
            <a:pPr algn="just"/>
            <a:r>
              <a:rPr lang="en-IN" sz="2000" dirty="0"/>
              <a:t>Let </a:t>
            </a:r>
            <a:r>
              <a:rPr lang="en-IN" sz="2000" i="1" dirty="0"/>
              <a:t>r1 and r2 be relations whose set of attributes are R1 and R2, respectively, with primary keys K1 and K2. The subset  of R2 is a </a:t>
            </a:r>
            <a:r>
              <a:rPr lang="en-IN" sz="2000" b="1" dirty="0"/>
              <a:t>foreign key referencing </a:t>
            </a:r>
            <a:r>
              <a:rPr lang="en-IN" sz="2000" b="1" i="1" dirty="0"/>
              <a:t>K1 in relation r1 if it is required that, for every </a:t>
            </a:r>
            <a:r>
              <a:rPr lang="en-IN" sz="2000" b="1" i="1" dirty="0" err="1"/>
              <a:t>tuple</a:t>
            </a:r>
            <a:r>
              <a:rPr lang="en-IN" sz="2000" b="1" i="1" dirty="0"/>
              <a:t> t2 in </a:t>
            </a:r>
            <a:r>
              <a:rPr lang="en-IN" sz="2000" i="1" dirty="0"/>
              <a:t>r2, there must be a </a:t>
            </a:r>
            <a:r>
              <a:rPr lang="en-IN" sz="2000" i="1" dirty="0" err="1"/>
              <a:t>tuple</a:t>
            </a:r>
            <a:r>
              <a:rPr lang="en-IN" sz="2000" i="1" dirty="0"/>
              <a:t> t1 in r1 such that t1.K1 = t2..</a:t>
            </a:r>
          </a:p>
          <a:p>
            <a:pPr algn="just">
              <a:buNone/>
            </a:pPr>
            <a:endParaRPr lang="en-IN" sz="2000" i="1"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010400" y="0"/>
            <a:ext cx="2133600" cy="990600"/>
          </a:xfrm>
          <a:prstGeom prst="rect">
            <a:avLst/>
          </a:prstGeom>
          <a:noFill/>
          <a:ln>
            <a:noFill/>
          </a:ln>
        </p:spPr>
      </p:pic>
    </p:spTree>
    <p:extLst>
      <p:ext uri="{BB962C8B-B14F-4D97-AF65-F5344CB8AC3E}">
        <p14:creationId xmlns:p14="http://schemas.microsoft.com/office/powerpoint/2010/main" val="2612684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lang="en-IN" dirty="0"/>
              <a:t>Constraints</a:t>
            </a:r>
            <a:endParaRPr dirty="0"/>
          </a:p>
        </p:txBody>
      </p:sp>
      <p:sp>
        <p:nvSpPr>
          <p:cNvPr id="31747" name="Rectangle 3"/>
          <p:cNvSpPr>
            <a:spLocks noGrp="1" noChangeArrowheads="1"/>
          </p:cNvSpPr>
          <p:nvPr>
            <p:ph idx="1"/>
          </p:nvPr>
        </p:nvSpPr>
        <p:spPr>
          <a:xfrm>
            <a:off x="222422" y="988541"/>
            <a:ext cx="8686800" cy="5659394"/>
          </a:xfrm>
        </p:spPr>
        <p:txBody>
          <a:bodyPr vert="horz" wrap="square" lIns="91440" tIns="45720" rIns="91440" bIns="45720" numCol="1" rtlCol="0" anchor="t" anchorCtr="0" compatLnSpc="1">
            <a:noAutofit/>
          </a:bodyPr>
          <a:lstStyle/>
          <a:p>
            <a:pPr>
              <a:buNone/>
            </a:pPr>
            <a:r>
              <a:rPr lang="en-IN" sz="2000" b="1" dirty="0"/>
              <a:t>Referential Integrity</a:t>
            </a:r>
          </a:p>
          <a:p>
            <a:pPr indent="15875">
              <a:buNone/>
            </a:pPr>
            <a:r>
              <a:rPr lang="en-IN" sz="2000" b="1" dirty="0"/>
              <a:t>create table </a:t>
            </a:r>
            <a:r>
              <a:rPr lang="en-IN" sz="2000" b="1" i="1" dirty="0"/>
              <a:t>department</a:t>
            </a:r>
          </a:p>
          <a:p>
            <a:pPr indent="15875">
              <a:buNone/>
            </a:pPr>
            <a:r>
              <a:rPr lang="en-IN" sz="2000" dirty="0"/>
              <a:t>(</a:t>
            </a:r>
            <a:r>
              <a:rPr lang="en-IN" sz="2000" i="1" dirty="0"/>
              <a:t>dept name </a:t>
            </a:r>
            <a:r>
              <a:rPr lang="en-IN" sz="2000" b="1" i="1" dirty="0" err="1"/>
              <a:t>varchar</a:t>
            </a:r>
            <a:r>
              <a:rPr lang="en-IN" sz="2000" b="1" i="1" dirty="0"/>
              <a:t> (20),</a:t>
            </a:r>
          </a:p>
          <a:p>
            <a:pPr indent="15875">
              <a:buNone/>
            </a:pPr>
            <a:r>
              <a:rPr lang="en-IN" sz="2000" i="1" dirty="0"/>
              <a:t>building </a:t>
            </a:r>
            <a:r>
              <a:rPr lang="en-IN" sz="2000" b="1" i="1" dirty="0" err="1"/>
              <a:t>varchar</a:t>
            </a:r>
            <a:r>
              <a:rPr lang="en-IN" sz="2000" b="1" i="1" dirty="0"/>
              <a:t> (15),</a:t>
            </a:r>
          </a:p>
          <a:p>
            <a:pPr indent="15875">
              <a:buNone/>
            </a:pPr>
            <a:r>
              <a:rPr lang="en-IN" sz="2000" i="1" dirty="0"/>
              <a:t>budget </a:t>
            </a:r>
            <a:r>
              <a:rPr lang="en-IN" sz="2000" b="1" i="1" dirty="0"/>
              <a:t>numeric (12,2) check (budget &gt; 0),</a:t>
            </a:r>
          </a:p>
          <a:p>
            <a:pPr indent="15875">
              <a:buNone/>
            </a:pPr>
            <a:r>
              <a:rPr lang="en-IN" sz="2000" b="1" dirty="0"/>
              <a:t>primary key (</a:t>
            </a:r>
            <a:r>
              <a:rPr lang="en-IN" sz="2000" b="1" i="1" dirty="0"/>
              <a:t>dept name))</a:t>
            </a:r>
          </a:p>
          <a:p>
            <a:pPr indent="15875">
              <a:buNone/>
            </a:pPr>
            <a:endParaRPr lang="en-IN" sz="2000" b="1" i="1" dirty="0"/>
          </a:p>
          <a:p>
            <a:pPr indent="15875">
              <a:buNone/>
            </a:pPr>
            <a:r>
              <a:rPr lang="en-IN" sz="2000" b="1" dirty="0"/>
              <a:t>create table </a:t>
            </a:r>
            <a:r>
              <a:rPr lang="en-IN" sz="2000" b="1" i="1" dirty="0"/>
              <a:t>course</a:t>
            </a:r>
          </a:p>
          <a:p>
            <a:pPr indent="15875">
              <a:buNone/>
            </a:pPr>
            <a:r>
              <a:rPr lang="en-IN" sz="2000" dirty="0"/>
              <a:t>(</a:t>
            </a:r>
            <a:r>
              <a:rPr lang="en-IN" sz="2000" i="1" dirty="0"/>
              <a:t>course id </a:t>
            </a:r>
            <a:r>
              <a:rPr lang="en-IN" sz="2000" b="1" i="1" dirty="0" err="1"/>
              <a:t>varchar</a:t>
            </a:r>
            <a:r>
              <a:rPr lang="en-IN" sz="2000" b="1" i="1" dirty="0"/>
              <a:t> (8),</a:t>
            </a:r>
          </a:p>
          <a:p>
            <a:pPr indent="15875">
              <a:buNone/>
            </a:pPr>
            <a:r>
              <a:rPr lang="en-IN" sz="2000" i="1" dirty="0"/>
              <a:t>title </a:t>
            </a:r>
            <a:r>
              <a:rPr lang="en-IN" sz="2000" b="1" i="1" dirty="0" err="1"/>
              <a:t>varchar</a:t>
            </a:r>
            <a:r>
              <a:rPr lang="en-IN" sz="2000" b="1" i="1" dirty="0"/>
              <a:t> (50),</a:t>
            </a:r>
          </a:p>
          <a:p>
            <a:pPr indent="15875">
              <a:buNone/>
            </a:pPr>
            <a:r>
              <a:rPr lang="en-IN" sz="2000" i="1" dirty="0"/>
              <a:t>dept name </a:t>
            </a:r>
            <a:r>
              <a:rPr lang="en-IN" sz="2000" b="1" i="1" dirty="0" err="1"/>
              <a:t>varchar</a:t>
            </a:r>
            <a:r>
              <a:rPr lang="en-IN" sz="2000" b="1" i="1" dirty="0"/>
              <a:t> (20),</a:t>
            </a:r>
          </a:p>
          <a:p>
            <a:pPr indent="15875">
              <a:buNone/>
            </a:pPr>
            <a:r>
              <a:rPr lang="en-IN" sz="2000" i="1" dirty="0"/>
              <a:t>credits </a:t>
            </a:r>
            <a:r>
              <a:rPr lang="en-IN" sz="2000" b="1" i="1" dirty="0"/>
              <a:t>numeric (2,0) check (credits &gt; 0),</a:t>
            </a:r>
          </a:p>
          <a:p>
            <a:pPr indent="15875">
              <a:buNone/>
            </a:pPr>
            <a:r>
              <a:rPr lang="en-IN" sz="2000" b="1" dirty="0"/>
              <a:t>primary key (</a:t>
            </a:r>
            <a:r>
              <a:rPr lang="en-IN" sz="2000" b="1" i="1" dirty="0"/>
              <a:t>course id),</a:t>
            </a:r>
          </a:p>
          <a:p>
            <a:pPr indent="15875">
              <a:buNone/>
            </a:pPr>
            <a:r>
              <a:rPr lang="en-IN" sz="2000" b="1" dirty="0">
                <a:solidFill>
                  <a:srgbClr val="FF0000"/>
                </a:solidFill>
              </a:rPr>
              <a:t>foreign key (</a:t>
            </a:r>
            <a:r>
              <a:rPr lang="en-IN" sz="2000" b="1" i="1" dirty="0">
                <a:solidFill>
                  <a:srgbClr val="FF0000"/>
                </a:solidFill>
              </a:rPr>
              <a:t>dept name) references department)</a:t>
            </a:r>
            <a:endParaRPr lang="en-IN" sz="2000" i="1" dirty="0">
              <a:solidFill>
                <a:srgbClr val="FF0000"/>
              </a:solidFill>
            </a:endParaRP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7010400" y="0"/>
            <a:ext cx="2133600" cy="990600"/>
          </a:xfrm>
          <a:prstGeom prst="rect">
            <a:avLst/>
          </a:prstGeom>
          <a:noFill/>
          <a:ln>
            <a:noFill/>
          </a:ln>
        </p:spPr>
      </p:pic>
    </p:spTree>
    <p:extLst>
      <p:ext uri="{BB962C8B-B14F-4D97-AF65-F5344CB8AC3E}">
        <p14:creationId xmlns:p14="http://schemas.microsoft.com/office/powerpoint/2010/main" val="2754979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74638"/>
            <a:ext cx="8229600" cy="615048"/>
          </a:xfrm>
          <a:ln/>
        </p:spPr>
        <p:txBody>
          <a:bodyPr vert="horz" wrap="square" lIns="91440" tIns="45720" rIns="91440" bIns="45720" anchor="ctr" anchorCtr="0">
            <a:normAutofit fontScale="90000"/>
          </a:bodyPr>
          <a:lstStyle/>
          <a:p>
            <a:pPr eaLnBrk="1" hangingPunct="1"/>
            <a:r>
              <a:rPr lang="en-IN" dirty="0"/>
              <a:t>Constraints</a:t>
            </a:r>
            <a:endParaRPr dirty="0"/>
          </a:p>
        </p:txBody>
      </p:sp>
      <p:pic>
        <p:nvPicPr>
          <p:cNvPr id="2" name="Picture 2"/>
          <p:cNvPicPr>
            <a:picLocks noGrp="1" noChangeAspect="1" noChangeArrowheads="1"/>
          </p:cNvPicPr>
          <p:nvPr>
            <p:ph idx="1"/>
          </p:nvPr>
        </p:nvPicPr>
        <p:blipFill>
          <a:blip r:embed="rId3"/>
          <a:srcRect/>
          <a:stretch>
            <a:fillRect/>
          </a:stretch>
        </p:blipFill>
        <p:spPr bwMode="auto">
          <a:xfrm>
            <a:off x="963827" y="827902"/>
            <a:ext cx="7216346" cy="299033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926757" y="3813887"/>
            <a:ext cx="7265773" cy="2834047"/>
          </a:xfrm>
          <a:prstGeom prst="rect">
            <a:avLst/>
          </a:prstGeom>
          <a:noFill/>
          <a:ln w="9525">
            <a:noFill/>
            <a:miter lim="800000"/>
            <a:headEnd/>
            <a:tailEnd/>
          </a:ln>
          <a:effectLst/>
        </p:spPr>
      </p:pic>
      <p:pic>
        <p:nvPicPr>
          <p:cNvPr id="5"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5">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1977894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6210" y="1528394"/>
            <a:ext cx="6453505" cy="2078989"/>
          </a:xfrm>
          <a:prstGeom prst="rect">
            <a:avLst/>
          </a:prstGeom>
        </p:spPr>
        <p:txBody>
          <a:bodyPr vert="horz" wrap="square" lIns="0" tIns="12700" rIns="0" bIns="0" rtlCol="0">
            <a:spAutoFit/>
          </a:bodyPr>
          <a:lstStyle/>
          <a:p>
            <a:pPr algn="ctr">
              <a:lnSpc>
                <a:spcPct val="100000"/>
              </a:lnSpc>
              <a:spcBef>
                <a:spcPts val="100"/>
              </a:spcBef>
            </a:pPr>
            <a:r>
              <a:rPr sz="6600" spc="-5" dirty="0"/>
              <a:t>SQL</a:t>
            </a:r>
            <a:endParaRPr sz="6600" dirty="0"/>
          </a:p>
          <a:p>
            <a:pPr algn="ctr">
              <a:lnSpc>
                <a:spcPct val="100000"/>
              </a:lnSpc>
              <a:spcBef>
                <a:spcPts val="325"/>
              </a:spcBef>
              <a:tabLst>
                <a:tab pos="2883535" algn="l"/>
              </a:tabLst>
            </a:pPr>
            <a:r>
              <a:rPr sz="6600" spc="-5" dirty="0"/>
              <a:t>Buil</a:t>
            </a:r>
            <a:r>
              <a:rPr sz="6600" dirty="0"/>
              <a:t>t-in</a:t>
            </a:r>
            <a:r>
              <a:rPr lang="en-US" sz="6600" dirty="0"/>
              <a:t> </a:t>
            </a:r>
            <a:r>
              <a:rPr sz="6600" dirty="0"/>
              <a:t>Functions</a:t>
            </a:r>
          </a:p>
        </p:txBody>
      </p:sp>
      <p:pic>
        <p:nvPicPr>
          <p:cNvPr id="6"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2985014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706881"/>
            <a:ext cx="6899275" cy="726440"/>
          </a:xfrm>
          <a:prstGeom prst="rect">
            <a:avLst/>
          </a:prstGeom>
        </p:spPr>
        <p:txBody>
          <a:bodyPr vert="horz" wrap="square" lIns="0" tIns="12065" rIns="0" bIns="0" rtlCol="0">
            <a:spAutoFit/>
          </a:bodyPr>
          <a:lstStyle/>
          <a:p>
            <a:pPr marL="12700">
              <a:lnSpc>
                <a:spcPct val="100000"/>
              </a:lnSpc>
              <a:spcBef>
                <a:spcPts val="95"/>
              </a:spcBef>
            </a:pPr>
            <a:r>
              <a:rPr spc="-70" dirty="0"/>
              <a:t>What </a:t>
            </a:r>
            <a:r>
              <a:rPr spc="-65" dirty="0"/>
              <a:t>are </a:t>
            </a:r>
            <a:r>
              <a:rPr spc="-75" dirty="0"/>
              <a:t>Built-In</a:t>
            </a:r>
            <a:r>
              <a:rPr spc="-405" dirty="0"/>
              <a:t> </a:t>
            </a:r>
            <a:r>
              <a:rPr spc="-80" dirty="0"/>
              <a:t>Functions?</a:t>
            </a:r>
          </a:p>
        </p:txBody>
      </p:sp>
      <p:sp>
        <p:nvSpPr>
          <p:cNvPr id="3" name="object 3"/>
          <p:cNvSpPr txBox="1"/>
          <p:nvPr/>
        </p:nvSpPr>
        <p:spPr>
          <a:xfrm>
            <a:off x="318008" y="1598421"/>
            <a:ext cx="7992109" cy="2247265"/>
          </a:xfrm>
          <a:prstGeom prst="rect">
            <a:avLst/>
          </a:prstGeom>
        </p:spPr>
        <p:txBody>
          <a:bodyPr vert="horz" wrap="square" lIns="0" tIns="8255" rIns="0" bIns="0" rtlCol="0">
            <a:spAutoFit/>
          </a:bodyPr>
          <a:lstStyle/>
          <a:p>
            <a:pPr marL="241300" marR="5080" indent="-228600">
              <a:lnSpc>
                <a:spcPct val="101499"/>
              </a:lnSpc>
              <a:spcBef>
                <a:spcPts val="65"/>
              </a:spcBef>
              <a:buFont typeface="Symbol"/>
              <a:buChar char=""/>
              <a:tabLst>
                <a:tab pos="241300" algn="l"/>
              </a:tabLst>
            </a:pPr>
            <a:r>
              <a:rPr sz="2000" dirty="0">
                <a:latin typeface="Carlito"/>
                <a:cs typeface="Carlito"/>
              </a:rPr>
              <a:t>In </a:t>
            </a:r>
            <a:r>
              <a:rPr sz="2000" spc="-5" dirty="0">
                <a:latin typeface="Carlito"/>
                <a:cs typeface="Carlito"/>
              </a:rPr>
              <a:t>SQL </a:t>
            </a:r>
            <a:r>
              <a:rPr sz="2000" dirty="0">
                <a:latin typeface="Carlito"/>
                <a:cs typeface="Carlito"/>
              </a:rPr>
              <a:t>a </a:t>
            </a:r>
            <a:r>
              <a:rPr sz="2000" spc="-5" dirty="0">
                <a:latin typeface="Carlito"/>
                <a:cs typeface="Carlito"/>
              </a:rPr>
              <a:t>built-in function </a:t>
            </a:r>
            <a:r>
              <a:rPr sz="2000" dirty="0">
                <a:latin typeface="Carlito"/>
                <a:cs typeface="Carlito"/>
              </a:rPr>
              <a:t>is a </a:t>
            </a:r>
            <a:r>
              <a:rPr sz="2000" spc="-5" dirty="0">
                <a:latin typeface="Carlito"/>
                <a:cs typeface="Carlito"/>
              </a:rPr>
              <a:t>piece for programming that </a:t>
            </a:r>
            <a:r>
              <a:rPr sz="2000" dirty="0">
                <a:latin typeface="Carlito"/>
                <a:cs typeface="Carlito"/>
              </a:rPr>
              <a:t>takes </a:t>
            </a:r>
            <a:r>
              <a:rPr sz="2000" spc="-5" dirty="0">
                <a:latin typeface="Carlito"/>
                <a:cs typeface="Carlito"/>
              </a:rPr>
              <a:t>zero or  more </a:t>
            </a:r>
            <a:r>
              <a:rPr sz="2000" dirty="0">
                <a:latin typeface="Carlito"/>
                <a:cs typeface="Carlito"/>
              </a:rPr>
              <a:t>inputs </a:t>
            </a:r>
            <a:r>
              <a:rPr sz="2000" spc="-5" dirty="0">
                <a:latin typeface="Carlito"/>
                <a:cs typeface="Carlito"/>
              </a:rPr>
              <a:t>and returns </a:t>
            </a:r>
            <a:r>
              <a:rPr sz="2000" dirty="0">
                <a:latin typeface="Carlito"/>
                <a:cs typeface="Carlito"/>
              </a:rPr>
              <a:t>a</a:t>
            </a:r>
            <a:r>
              <a:rPr sz="2000" spc="-15" dirty="0">
                <a:latin typeface="Carlito"/>
                <a:cs typeface="Carlito"/>
              </a:rPr>
              <a:t> </a:t>
            </a:r>
            <a:r>
              <a:rPr sz="2000" spc="-5" dirty="0">
                <a:latin typeface="Carlito"/>
                <a:cs typeface="Carlito"/>
              </a:rPr>
              <a:t>value.</a:t>
            </a:r>
            <a:endParaRPr sz="2000">
              <a:latin typeface="Carlito"/>
              <a:cs typeface="Carlito"/>
            </a:endParaRPr>
          </a:p>
          <a:p>
            <a:pPr marL="241300" marR="7620" indent="-228600">
              <a:lnSpc>
                <a:spcPct val="101499"/>
              </a:lnSpc>
              <a:spcBef>
                <a:spcPts val="125"/>
              </a:spcBef>
              <a:buFont typeface="Symbol"/>
              <a:buChar char=""/>
              <a:tabLst>
                <a:tab pos="241300" algn="l"/>
              </a:tabLst>
            </a:pPr>
            <a:r>
              <a:rPr sz="2000" dirty="0">
                <a:latin typeface="Carlito"/>
                <a:cs typeface="Carlito"/>
              </a:rPr>
              <a:t>An </a:t>
            </a:r>
            <a:r>
              <a:rPr sz="2000" spc="-5" dirty="0">
                <a:latin typeface="Carlito"/>
                <a:cs typeface="Carlito"/>
              </a:rPr>
              <a:t>example </a:t>
            </a:r>
            <a:r>
              <a:rPr sz="2000" spc="-10" dirty="0">
                <a:latin typeface="Carlito"/>
                <a:cs typeface="Carlito"/>
              </a:rPr>
              <a:t>of </a:t>
            </a:r>
            <a:r>
              <a:rPr sz="2000" dirty="0">
                <a:latin typeface="Carlito"/>
                <a:cs typeface="Carlito"/>
              </a:rPr>
              <a:t>a built-in </a:t>
            </a:r>
            <a:r>
              <a:rPr sz="2000" spc="-5" dirty="0">
                <a:latin typeface="Carlito"/>
                <a:cs typeface="Carlito"/>
              </a:rPr>
              <a:t>function </a:t>
            </a:r>
            <a:r>
              <a:rPr sz="2000" dirty="0">
                <a:latin typeface="Carlito"/>
                <a:cs typeface="Carlito"/>
              </a:rPr>
              <a:t>is </a:t>
            </a:r>
            <a:r>
              <a:rPr sz="2000" spc="-5" dirty="0">
                <a:latin typeface="Carlito"/>
                <a:cs typeface="Carlito"/>
              </a:rPr>
              <a:t>ABS(), which when given </a:t>
            </a:r>
            <a:r>
              <a:rPr sz="2000" dirty="0">
                <a:latin typeface="Carlito"/>
                <a:cs typeface="Carlito"/>
              </a:rPr>
              <a:t>a </a:t>
            </a:r>
            <a:r>
              <a:rPr sz="2000" spc="-5" dirty="0">
                <a:latin typeface="Carlito"/>
                <a:cs typeface="Carlito"/>
              </a:rPr>
              <a:t>value  </a:t>
            </a:r>
            <a:r>
              <a:rPr sz="2000" dirty="0">
                <a:latin typeface="Carlito"/>
                <a:cs typeface="Carlito"/>
              </a:rPr>
              <a:t>calculates the absolute </a:t>
            </a:r>
            <a:r>
              <a:rPr sz="2000" spc="-5" dirty="0">
                <a:latin typeface="Carlito"/>
                <a:cs typeface="Carlito"/>
              </a:rPr>
              <a:t>(non-negative) value of the</a:t>
            </a:r>
            <a:r>
              <a:rPr sz="2000" spc="-30" dirty="0">
                <a:latin typeface="Carlito"/>
                <a:cs typeface="Carlito"/>
              </a:rPr>
              <a:t> </a:t>
            </a:r>
            <a:r>
              <a:rPr sz="2000" spc="-5" dirty="0">
                <a:latin typeface="Carlito"/>
                <a:cs typeface="Carlito"/>
              </a:rPr>
              <a:t>number.</a:t>
            </a:r>
            <a:endParaRPr sz="2000">
              <a:latin typeface="Carlito"/>
              <a:cs typeface="Carlito"/>
            </a:endParaRPr>
          </a:p>
          <a:p>
            <a:pPr marL="241300" indent="-228600">
              <a:lnSpc>
                <a:spcPct val="100000"/>
              </a:lnSpc>
              <a:spcBef>
                <a:spcPts val="155"/>
              </a:spcBef>
              <a:buFont typeface="Symbol"/>
              <a:buChar char=""/>
              <a:tabLst>
                <a:tab pos="241300" algn="l"/>
              </a:tabLst>
            </a:pPr>
            <a:r>
              <a:rPr sz="2000" dirty="0">
                <a:latin typeface="Carlito"/>
                <a:cs typeface="Carlito"/>
              </a:rPr>
              <a:t>ABS </a:t>
            </a:r>
            <a:r>
              <a:rPr sz="2000" spc="-5" dirty="0">
                <a:latin typeface="Carlito"/>
                <a:cs typeface="Carlito"/>
              </a:rPr>
              <a:t>() </a:t>
            </a:r>
            <a:r>
              <a:rPr sz="2000" dirty="0">
                <a:latin typeface="Carlito"/>
                <a:cs typeface="Carlito"/>
              </a:rPr>
              <a:t>are </a:t>
            </a:r>
            <a:r>
              <a:rPr sz="2000" spc="-5" dirty="0">
                <a:latin typeface="Carlito"/>
                <a:cs typeface="Carlito"/>
              </a:rPr>
              <a:t>used </a:t>
            </a:r>
            <a:r>
              <a:rPr sz="2000" dirty="0">
                <a:latin typeface="Carlito"/>
                <a:cs typeface="Carlito"/>
              </a:rPr>
              <a:t>to </a:t>
            </a:r>
            <a:r>
              <a:rPr sz="2000" spc="-5" dirty="0">
                <a:latin typeface="Carlito"/>
                <a:cs typeface="Carlito"/>
              </a:rPr>
              <a:t>perform</a:t>
            </a:r>
            <a:r>
              <a:rPr sz="2000" spc="-25" dirty="0">
                <a:latin typeface="Carlito"/>
                <a:cs typeface="Carlito"/>
              </a:rPr>
              <a:t> </a:t>
            </a:r>
            <a:r>
              <a:rPr sz="2000" dirty="0">
                <a:latin typeface="Carlito"/>
                <a:cs typeface="Carlito"/>
              </a:rPr>
              <a:t>calculations.</a:t>
            </a:r>
            <a:endParaRPr sz="2000">
              <a:latin typeface="Carlito"/>
              <a:cs typeface="Carlito"/>
            </a:endParaRPr>
          </a:p>
          <a:p>
            <a:pPr marL="241300" indent="-228600">
              <a:lnSpc>
                <a:spcPct val="100000"/>
              </a:lnSpc>
              <a:spcBef>
                <a:spcPts val="145"/>
              </a:spcBef>
              <a:buFont typeface="Symbol"/>
              <a:buChar char=""/>
              <a:tabLst>
                <a:tab pos="241300" algn="l"/>
              </a:tabLst>
            </a:pPr>
            <a:r>
              <a:rPr sz="2000" dirty="0">
                <a:latin typeface="Carlito"/>
                <a:cs typeface="Carlito"/>
              </a:rPr>
              <a:t>GETDATE </a:t>
            </a:r>
            <a:r>
              <a:rPr sz="2000" spc="-5" dirty="0">
                <a:latin typeface="Carlito"/>
                <a:cs typeface="Carlito"/>
              </a:rPr>
              <a:t>() are used </a:t>
            </a:r>
            <a:r>
              <a:rPr sz="2000" dirty="0">
                <a:latin typeface="Carlito"/>
                <a:cs typeface="Carlito"/>
              </a:rPr>
              <a:t>to </a:t>
            </a:r>
            <a:r>
              <a:rPr sz="2000" spc="-10" dirty="0">
                <a:latin typeface="Carlito"/>
                <a:cs typeface="Carlito"/>
              </a:rPr>
              <a:t>obtain </a:t>
            </a:r>
            <a:r>
              <a:rPr sz="2000" dirty="0">
                <a:latin typeface="Carlito"/>
                <a:cs typeface="Carlito"/>
              </a:rPr>
              <a:t>a </a:t>
            </a:r>
            <a:r>
              <a:rPr sz="2000" spc="-5" dirty="0">
                <a:latin typeface="Carlito"/>
                <a:cs typeface="Carlito"/>
              </a:rPr>
              <a:t>system </a:t>
            </a:r>
            <a:r>
              <a:rPr sz="2000" dirty="0">
                <a:latin typeface="Carlito"/>
                <a:cs typeface="Carlito"/>
              </a:rPr>
              <a:t>value, </a:t>
            </a:r>
            <a:r>
              <a:rPr sz="2000" spc="-5" dirty="0">
                <a:latin typeface="Carlito"/>
                <a:cs typeface="Carlito"/>
              </a:rPr>
              <a:t>such </a:t>
            </a:r>
            <a:r>
              <a:rPr sz="2000" dirty="0">
                <a:latin typeface="Carlito"/>
                <a:cs typeface="Carlito"/>
              </a:rPr>
              <a:t>as </a:t>
            </a:r>
            <a:r>
              <a:rPr sz="2000" spc="-5" dirty="0">
                <a:latin typeface="Carlito"/>
                <a:cs typeface="Carlito"/>
              </a:rPr>
              <a:t>the current</a:t>
            </a:r>
            <a:r>
              <a:rPr sz="2000" spc="50" dirty="0">
                <a:latin typeface="Carlito"/>
                <a:cs typeface="Carlito"/>
              </a:rPr>
              <a:t> </a:t>
            </a:r>
            <a:r>
              <a:rPr sz="2000" dirty="0">
                <a:latin typeface="Carlito"/>
                <a:cs typeface="Carlito"/>
              </a:rPr>
              <a:t>data.</a:t>
            </a:r>
            <a:endParaRPr sz="2000">
              <a:latin typeface="Carlito"/>
              <a:cs typeface="Carlito"/>
            </a:endParaRPr>
          </a:p>
          <a:p>
            <a:pPr marL="241300" indent="-228600">
              <a:lnSpc>
                <a:spcPct val="100000"/>
              </a:lnSpc>
              <a:spcBef>
                <a:spcPts val="155"/>
              </a:spcBef>
              <a:buFont typeface="Symbol"/>
              <a:buChar char=""/>
              <a:tabLst>
                <a:tab pos="241300" algn="l"/>
              </a:tabLst>
            </a:pPr>
            <a:r>
              <a:rPr sz="2000" dirty="0">
                <a:latin typeface="Carlito"/>
                <a:cs typeface="Carlito"/>
              </a:rPr>
              <a:t>LEFT (), are </a:t>
            </a:r>
            <a:r>
              <a:rPr sz="2000" spc="-5" dirty="0">
                <a:latin typeface="Carlito"/>
                <a:cs typeface="Carlito"/>
              </a:rPr>
              <a:t>used </a:t>
            </a:r>
            <a:r>
              <a:rPr sz="2000" dirty="0">
                <a:latin typeface="Carlito"/>
                <a:cs typeface="Carlito"/>
              </a:rPr>
              <a:t>to </a:t>
            </a:r>
            <a:r>
              <a:rPr sz="2000" spc="-5" dirty="0">
                <a:latin typeface="Carlito"/>
                <a:cs typeface="Carlito"/>
              </a:rPr>
              <a:t>manipulate </a:t>
            </a:r>
            <a:r>
              <a:rPr sz="2000" dirty="0">
                <a:latin typeface="Carlito"/>
                <a:cs typeface="Carlito"/>
              </a:rPr>
              <a:t>textual</a:t>
            </a:r>
            <a:r>
              <a:rPr sz="2000" spc="-45" dirty="0">
                <a:latin typeface="Carlito"/>
                <a:cs typeface="Carlito"/>
              </a:rPr>
              <a:t> </a:t>
            </a:r>
            <a:r>
              <a:rPr sz="2000" spc="-5" dirty="0">
                <a:latin typeface="Carlito"/>
                <a:cs typeface="Carlito"/>
              </a:rPr>
              <a:t>data.</a:t>
            </a:r>
            <a:endParaRPr sz="2000">
              <a:latin typeface="Carlito"/>
              <a:cs typeface="Carlito"/>
            </a:endParaRPr>
          </a:p>
        </p:txBody>
      </p:sp>
      <p:sp>
        <p:nvSpPr>
          <p:cNvPr id="4" name="object 4"/>
          <p:cNvSpPr/>
          <p:nvPr/>
        </p:nvSpPr>
        <p:spPr>
          <a:xfrm>
            <a:off x="2036445" y="4210050"/>
            <a:ext cx="4550410" cy="1454150"/>
          </a:xfrm>
          <a:custGeom>
            <a:avLst/>
            <a:gdLst/>
            <a:ahLst/>
            <a:cxnLst/>
            <a:rect l="l" t="t" r="r" b="b"/>
            <a:pathLst>
              <a:path w="4550409" h="1454150">
                <a:moveTo>
                  <a:pt x="0" y="1454150"/>
                </a:moveTo>
                <a:lnTo>
                  <a:pt x="4550409" y="1454150"/>
                </a:lnTo>
                <a:lnTo>
                  <a:pt x="4550409" y="0"/>
                </a:lnTo>
                <a:lnTo>
                  <a:pt x="0" y="0"/>
                </a:lnTo>
                <a:lnTo>
                  <a:pt x="0" y="1454150"/>
                </a:lnTo>
                <a:close/>
              </a:path>
            </a:pathLst>
          </a:custGeom>
          <a:ln w="9525">
            <a:solidFill>
              <a:srgbClr val="000000"/>
            </a:solidFill>
          </a:ln>
        </p:spPr>
        <p:txBody>
          <a:bodyPr wrap="square" lIns="0" tIns="0" rIns="0" bIns="0" rtlCol="0"/>
          <a:lstStyle/>
          <a:p>
            <a:endParaRPr/>
          </a:p>
        </p:txBody>
      </p:sp>
      <p:sp>
        <p:nvSpPr>
          <p:cNvPr id="5" name="object 5"/>
          <p:cNvSpPr txBox="1"/>
          <p:nvPr/>
        </p:nvSpPr>
        <p:spPr>
          <a:xfrm>
            <a:off x="2115566" y="4261992"/>
            <a:ext cx="4396105" cy="1352550"/>
          </a:xfrm>
          <a:prstGeom prst="rect">
            <a:avLst/>
          </a:prstGeom>
          <a:solidFill>
            <a:srgbClr val="DDD9C3"/>
          </a:solidFill>
        </p:spPr>
        <p:txBody>
          <a:bodyPr vert="horz" wrap="square" lIns="0" tIns="0" rIns="0" bIns="0" rtlCol="0">
            <a:spAutoFit/>
          </a:bodyPr>
          <a:lstStyle/>
          <a:p>
            <a:pPr marL="17780">
              <a:lnSpc>
                <a:spcPts val="1395"/>
              </a:lnSpc>
            </a:pPr>
            <a:r>
              <a:rPr sz="1400" spc="-5" dirty="0">
                <a:latin typeface="Courier New"/>
                <a:cs typeface="Courier New"/>
              </a:rPr>
              <a:t>SELECT</a:t>
            </a:r>
            <a:r>
              <a:rPr sz="1400" spc="-10" dirty="0">
                <a:latin typeface="Courier New"/>
                <a:cs typeface="Courier New"/>
              </a:rPr>
              <a:t> </a:t>
            </a:r>
            <a:r>
              <a:rPr sz="1400" spc="-5" dirty="0">
                <a:latin typeface="Courier New"/>
                <a:cs typeface="Courier New"/>
              </a:rPr>
              <a:t>Name,</a:t>
            </a:r>
            <a:endParaRPr sz="1400">
              <a:latin typeface="Courier New"/>
              <a:cs typeface="Courier New"/>
            </a:endParaRPr>
          </a:p>
          <a:p>
            <a:pPr marL="17780" marR="1168400" indent="746760">
              <a:lnSpc>
                <a:spcPts val="1580"/>
              </a:lnSpc>
              <a:spcBef>
                <a:spcPts val="85"/>
              </a:spcBef>
            </a:pPr>
            <a:r>
              <a:rPr sz="1400" spc="-5" dirty="0">
                <a:solidFill>
                  <a:srgbClr val="FF0000"/>
                </a:solidFill>
                <a:latin typeface="Courier New"/>
                <a:cs typeface="Courier New"/>
              </a:rPr>
              <a:t>ABS(</a:t>
            </a:r>
            <a:r>
              <a:rPr sz="1400" spc="-5" dirty="0">
                <a:latin typeface="Courier New"/>
                <a:cs typeface="Courier New"/>
              </a:rPr>
              <a:t>500 </a:t>
            </a:r>
            <a:r>
              <a:rPr sz="1400" dirty="0">
                <a:latin typeface="Courier New"/>
                <a:cs typeface="Courier New"/>
              </a:rPr>
              <a:t>- </a:t>
            </a:r>
            <a:r>
              <a:rPr sz="1400" spc="-5" dirty="0">
                <a:latin typeface="Courier New"/>
                <a:cs typeface="Courier New"/>
              </a:rPr>
              <a:t>ReorderPoint</a:t>
            </a:r>
            <a:r>
              <a:rPr sz="1400" spc="-5" dirty="0">
                <a:solidFill>
                  <a:srgbClr val="FF0000"/>
                </a:solidFill>
                <a:latin typeface="Courier New"/>
                <a:cs typeface="Courier New"/>
              </a:rPr>
              <a:t>)  </a:t>
            </a:r>
            <a:r>
              <a:rPr sz="1400" spc="-5" dirty="0">
                <a:latin typeface="Courier New"/>
                <a:cs typeface="Courier New"/>
              </a:rPr>
              <a:t>ReorderPointDeviation</a:t>
            </a:r>
            <a:endParaRPr sz="1400">
              <a:latin typeface="Courier New"/>
              <a:cs typeface="Courier New"/>
            </a:endParaRPr>
          </a:p>
          <a:p>
            <a:pPr marL="17780">
              <a:lnSpc>
                <a:spcPts val="1505"/>
              </a:lnSpc>
              <a:tabLst>
                <a:tab pos="765175" algn="l"/>
              </a:tabLst>
            </a:pPr>
            <a:r>
              <a:rPr sz="1400" spc="-5" dirty="0">
                <a:latin typeface="Courier New"/>
                <a:cs typeface="Courier New"/>
              </a:rPr>
              <a:t>FROM	production.Product</a:t>
            </a:r>
            <a:endParaRPr sz="1400">
              <a:latin typeface="Courier New"/>
              <a:cs typeface="Courier New"/>
            </a:endParaRPr>
          </a:p>
          <a:p>
            <a:pPr marL="17780">
              <a:lnSpc>
                <a:spcPts val="1630"/>
              </a:lnSpc>
              <a:tabLst>
                <a:tab pos="765175" algn="l"/>
              </a:tabLst>
            </a:pPr>
            <a:r>
              <a:rPr sz="1400" spc="-5" dirty="0">
                <a:latin typeface="Courier New"/>
                <a:cs typeface="Courier New"/>
              </a:rPr>
              <a:t>WHERE	</a:t>
            </a:r>
            <a:r>
              <a:rPr sz="1400" spc="-5" dirty="0">
                <a:solidFill>
                  <a:srgbClr val="FF0000"/>
                </a:solidFill>
                <a:latin typeface="Courier New"/>
                <a:cs typeface="Courier New"/>
              </a:rPr>
              <a:t>ABS(</a:t>
            </a:r>
            <a:r>
              <a:rPr sz="1400" spc="-5" dirty="0">
                <a:latin typeface="Courier New"/>
                <a:cs typeface="Courier New"/>
              </a:rPr>
              <a:t>500 </a:t>
            </a:r>
            <a:r>
              <a:rPr sz="1400" dirty="0">
                <a:latin typeface="Courier New"/>
                <a:cs typeface="Courier New"/>
              </a:rPr>
              <a:t>- </a:t>
            </a:r>
            <a:r>
              <a:rPr sz="1400" spc="-5" dirty="0">
                <a:latin typeface="Courier New"/>
                <a:cs typeface="Courier New"/>
              </a:rPr>
              <a:t>ReorderPoint</a:t>
            </a:r>
            <a:r>
              <a:rPr sz="1400" spc="-5" dirty="0">
                <a:solidFill>
                  <a:srgbClr val="FF0000"/>
                </a:solidFill>
                <a:latin typeface="Courier New"/>
                <a:cs typeface="Courier New"/>
              </a:rPr>
              <a:t>) </a:t>
            </a:r>
            <a:r>
              <a:rPr sz="1400" dirty="0">
                <a:latin typeface="Courier New"/>
                <a:cs typeface="Courier New"/>
              </a:rPr>
              <a:t>&gt;</a:t>
            </a:r>
            <a:r>
              <a:rPr sz="1400" spc="-25" dirty="0">
                <a:latin typeface="Courier New"/>
                <a:cs typeface="Courier New"/>
              </a:rPr>
              <a:t> </a:t>
            </a:r>
            <a:r>
              <a:rPr sz="1400" spc="-5" dirty="0">
                <a:latin typeface="Courier New"/>
                <a:cs typeface="Courier New"/>
              </a:rPr>
              <a:t>200</a:t>
            </a:r>
            <a:endParaRPr sz="1400">
              <a:latin typeface="Courier New"/>
              <a:cs typeface="Courier New"/>
            </a:endParaRPr>
          </a:p>
        </p:txBody>
      </p:sp>
      <p:pic>
        <p:nvPicPr>
          <p:cNvPr id="6"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1364479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80" dirty="0"/>
              <a:t>Function</a:t>
            </a:r>
            <a:r>
              <a:rPr spc="-235" dirty="0"/>
              <a:t> </a:t>
            </a:r>
            <a:r>
              <a:rPr spc="-80" dirty="0"/>
              <a:t>Categories</a:t>
            </a:r>
          </a:p>
        </p:txBody>
      </p:sp>
      <p:sp>
        <p:nvSpPr>
          <p:cNvPr id="3" name="object 3"/>
          <p:cNvSpPr txBox="1"/>
          <p:nvPr/>
        </p:nvSpPr>
        <p:spPr>
          <a:xfrm>
            <a:off x="318008" y="1363954"/>
            <a:ext cx="7985759" cy="4155240"/>
          </a:xfrm>
          <a:prstGeom prst="rect">
            <a:avLst/>
          </a:prstGeom>
        </p:spPr>
        <p:txBody>
          <a:bodyPr vert="horz" wrap="square" lIns="0" tIns="186690" rIns="0" bIns="0" rtlCol="0">
            <a:spAutoFit/>
          </a:bodyPr>
          <a:lstStyle/>
          <a:p>
            <a:pPr marL="241300" indent="-228600">
              <a:lnSpc>
                <a:spcPct val="100000"/>
              </a:lnSpc>
              <a:spcBef>
                <a:spcPts val="1470"/>
              </a:spcBef>
              <a:buClr>
                <a:srgbClr val="000000"/>
              </a:buClr>
              <a:buFont typeface="Symbol"/>
              <a:buChar char=""/>
              <a:tabLst>
                <a:tab pos="241300" algn="l"/>
              </a:tabLst>
            </a:pPr>
            <a:r>
              <a:rPr sz="2000" dirty="0">
                <a:latin typeface="Carlito"/>
                <a:cs typeface="Carlito"/>
              </a:rPr>
              <a:t>Numeric </a:t>
            </a:r>
            <a:r>
              <a:rPr sz="2000" spc="-5" dirty="0">
                <a:latin typeface="Carlito"/>
                <a:cs typeface="Carlito"/>
              </a:rPr>
              <a:t>Functions </a:t>
            </a:r>
            <a:r>
              <a:rPr sz="2000" dirty="0">
                <a:latin typeface="Carlito"/>
                <a:cs typeface="Carlito"/>
              </a:rPr>
              <a:t>– </a:t>
            </a:r>
            <a:r>
              <a:rPr sz="2000" spc="-5" dirty="0">
                <a:latin typeface="Carlito"/>
                <a:cs typeface="Carlito"/>
                <a:hlinkClick r:id="rId2"/>
              </a:rPr>
              <a:t>perform </a:t>
            </a:r>
            <a:r>
              <a:rPr sz="2000" dirty="0">
                <a:latin typeface="Carlito"/>
                <a:cs typeface="Carlito"/>
                <a:hlinkClick r:id="rId2"/>
              </a:rPr>
              <a:t>advanced </a:t>
            </a:r>
            <a:r>
              <a:rPr sz="2000" spc="-5" dirty="0">
                <a:latin typeface="Carlito"/>
                <a:cs typeface="Carlito"/>
                <a:hlinkClick r:id="rId2"/>
              </a:rPr>
              <a:t>calculations and round</a:t>
            </a:r>
            <a:r>
              <a:rPr sz="2000" spc="-10" dirty="0">
                <a:latin typeface="Carlito"/>
                <a:cs typeface="Carlito"/>
                <a:hlinkClick r:id="rId2"/>
              </a:rPr>
              <a:t> </a:t>
            </a:r>
            <a:r>
              <a:rPr sz="2000" dirty="0">
                <a:latin typeface="Carlito"/>
                <a:cs typeface="Carlito"/>
                <a:hlinkClick r:id="rId2"/>
              </a:rPr>
              <a:t>numbers</a:t>
            </a:r>
            <a:r>
              <a:rPr sz="2000" dirty="0">
                <a:latin typeface="Carlito"/>
                <a:cs typeface="Carlito"/>
              </a:rPr>
              <a:t>.</a:t>
            </a:r>
          </a:p>
          <a:p>
            <a:pPr marL="241300" marR="6350" indent="-228600">
              <a:lnSpc>
                <a:spcPct val="152500"/>
              </a:lnSpc>
              <a:spcBef>
                <a:spcPts val="110"/>
              </a:spcBef>
              <a:buClr>
                <a:srgbClr val="000000"/>
              </a:buClr>
              <a:buFont typeface="Symbol"/>
              <a:buChar char=""/>
              <a:tabLst>
                <a:tab pos="241300" algn="l"/>
              </a:tabLst>
            </a:pPr>
            <a:r>
              <a:rPr sz="2000" spc="-5" dirty="0">
                <a:latin typeface="Carlito"/>
                <a:cs typeface="Carlito"/>
              </a:rPr>
              <a:t>String Functions </a:t>
            </a:r>
            <a:r>
              <a:rPr sz="2000" dirty="0">
                <a:latin typeface="Carlito"/>
                <a:cs typeface="Carlito"/>
              </a:rPr>
              <a:t>– </a:t>
            </a:r>
            <a:r>
              <a:rPr sz="2000" dirty="0">
                <a:latin typeface="Carlito"/>
                <a:cs typeface="Carlito"/>
                <a:hlinkClick r:id="rId3"/>
              </a:rPr>
              <a:t>change </a:t>
            </a:r>
            <a:r>
              <a:rPr sz="2000" spc="-5" dirty="0">
                <a:latin typeface="Carlito"/>
                <a:cs typeface="Carlito"/>
                <a:hlinkClick r:id="rId3"/>
              </a:rPr>
              <a:t>text values </a:t>
            </a:r>
            <a:r>
              <a:rPr sz="2000" dirty="0">
                <a:latin typeface="Carlito"/>
                <a:cs typeface="Carlito"/>
                <a:hlinkClick r:id="rId3"/>
              </a:rPr>
              <a:t>to all </a:t>
            </a:r>
            <a:r>
              <a:rPr sz="2000" spc="-5" dirty="0">
                <a:latin typeface="Carlito"/>
                <a:cs typeface="Carlito"/>
                <a:hlinkClick r:id="rId3"/>
              </a:rPr>
              <a:t>upper case, or remove </a:t>
            </a:r>
            <a:r>
              <a:rPr sz="2000" spc="-10" dirty="0">
                <a:latin typeface="Carlito"/>
                <a:cs typeface="Carlito"/>
                <a:hlinkClick r:id="rId3"/>
              </a:rPr>
              <a:t>the  </a:t>
            </a:r>
            <a:r>
              <a:rPr sz="2000" spc="-5" dirty="0">
                <a:latin typeface="Carlito"/>
                <a:cs typeface="Carlito"/>
                <a:hlinkClick r:id="rId3"/>
              </a:rPr>
              <a:t>trailing spaces from</a:t>
            </a:r>
            <a:r>
              <a:rPr sz="2000" spc="-10" dirty="0">
                <a:latin typeface="Carlito"/>
                <a:cs typeface="Carlito"/>
                <a:hlinkClick r:id="rId3"/>
              </a:rPr>
              <a:t> </a:t>
            </a:r>
            <a:r>
              <a:rPr sz="2000" spc="-5" dirty="0">
                <a:latin typeface="Carlito"/>
                <a:cs typeface="Carlito"/>
                <a:hlinkClick r:id="rId3"/>
              </a:rPr>
              <a:t>values.</a:t>
            </a:r>
            <a:endParaRPr sz="2000" dirty="0">
              <a:latin typeface="Carlito"/>
              <a:cs typeface="Carlito"/>
            </a:endParaRPr>
          </a:p>
          <a:p>
            <a:pPr marL="241300" indent="-228600">
              <a:lnSpc>
                <a:spcPct val="100000"/>
              </a:lnSpc>
              <a:spcBef>
                <a:spcPts val="1370"/>
              </a:spcBef>
              <a:buClr>
                <a:srgbClr val="000000"/>
              </a:buClr>
              <a:buFont typeface="Symbol"/>
              <a:buChar char=""/>
              <a:tabLst>
                <a:tab pos="241300" algn="l"/>
              </a:tabLst>
            </a:pPr>
            <a:r>
              <a:rPr sz="2000" spc="-5" dirty="0">
                <a:latin typeface="Carlito"/>
                <a:cs typeface="Carlito"/>
              </a:rPr>
              <a:t>Conversion Functions </a:t>
            </a:r>
            <a:r>
              <a:rPr sz="2000" dirty="0">
                <a:latin typeface="Carlito"/>
                <a:cs typeface="Carlito"/>
              </a:rPr>
              <a:t>– </a:t>
            </a:r>
            <a:r>
              <a:rPr sz="2000" spc="-5" dirty="0">
                <a:latin typeface="Carlito"/>
                <a:cs typeface="Carlito"/>
                <a:hlinkClick r:id="rId4"/>
              </a:rPr>
              <a:t>Convert data with CAST and</a:t>
            </a:r>
            <a:r>
              <a:rPr sz="2000" spc="25" dirty="0">
                <a:latin typeface="Carlito"/>
                <a:cs typeface="Carlito"/>
                <a:hlinkClick r:id="rId4"/>
              </a:rPr>
              <a:t> </a:t>
            </a:r>
            <a:r>
              <a:rPr sz="2000" spc="-5" dirty="0">
                <a:latin typeface="Carlito"/>
                <a:cs typeface="Carlito"/>
                <a:hlinkClick r:id="rId4"/>
              </a:rPr>
              <a:t>CONVERT</a:t>
            </a:r>
            <a:endParaRPr sz="2000" dirty="0">
              <a:latin typeface="Carlito"/>
              <a:cs typeface="Carlito"/>
            </a:endParaRPr>
          </a:p>
          <a:p>
            <a:pPr marL="241300" marR="5080" indent="-228600">
              <a:lnSpc>
                <a:spcPct val="152600"/>
              </a:lnSpc>
              <a:spcBef>
                <a:spcPts val="105"/>
              </a:spcBef>
              <a:buClr>
                <a:srgbClr val="000000"/>
              </a:buClr>
              <a:buFont typeface="Symbol"/>
              <a:buChar char=""/>
              <a:tabLst>
                <a:tab pos="241300" algn="l"/>
              </a:tabLst>
            </a:pPr>
            <a:r>
              <a:rPr sz="2000" spc="-5" dirty="0">
                <a:latin typeface="Carlito"/>
                <a:cs typeface="Carlito"/>
              </a:rPr>
              <a:t>Group Functions- functions that operate </a:t>
            </a:r>
            <a:r>
              <a:rPr sz="2000" spc="-10" dirty="0">
                <a:latin typeface="Carlito"/>
                <a:cs typeface="Carlito"/>
              </a:rPr>
              <a:t>on </a:t>
            </a:r>
            <a:r>
              <a:rPr sz="2000" spc="-5" dirty="0">
                <a:latin typeface="Carlito"/>
                <a:cs typeface="Carlito"/>
              </a:rPr>
              <a:t>groups of rows and return </a:t>
            </a:r>
            <a:r>
              <a:rPr sz="2000" spc="-10" dirty="0">
                <a:latin typeface="Carlito"/>
                <a:cs typeface="Carlito"/>
              </a:rPr>
              <a:t>one  </a:t>
            </a:r>
            <a:r>
              <a:rPr sz="2000" spc="-5" dirty="0">
                <a:latin typeface="Carlito"/>
                <a:cs typeface="Carlito"/>
              </a:rPr>
              <a:t>value for the entire</a:t>
            </a:r>
            <a:r>
              <a:rPr sz="2000" spc="10" dirty="0">
                <a:latin typeface="Carlito"/>
                <a:cs typeface="Carlito"/>
              </a:rPr>
              <a:t> </a:t>
            </a:r>
            <a:r>
              <a:rPr sz="2000" spc="-5" dirty="0">
                <a:latin typeface="Carlito"/>
                <a:cs typeface="Carlito"/>
              </a:rPr>
              <a:t>group</a:t>
            </a:r>
            <a:endParaRPr sz="2000" dirty="0">
              <a:latin typeface="Carlito"/>
              <a:cs typeface="Carlito"/>
            </a:endParaRPr>
          </a:p>
          <a:p>
            <a:pPr marL="241300" marR="8255" indent="-228600">
              <a:lnSpc>
                <a:spcPct val="152500"/>
              </a:lnSpc>
              <a:spcBef>
                <a:spcPts val="105"/>
              </a:spcBef>
              <a:buClr>
                <a:srgbClr val="000000"/>
              </a:buClr>
              <a:buFont typeface="Symbol"/>
              <a:buChar char=""/>
              <a:tabLst>
                <a:tab pos="241300" algn="l"/>
              </a:tabLst>
            </a:pPr>
            <a:r>
              <a:rPr sz="2000" spc="-5" dirty="0">
                <a:latin typeface="Carlito"/>
                <a:cs typeface="Carlito"/>
              </a:rPr>
              <a:t>Date Functions </a:t>
            </a:r>
            <a:r>
              <a:rPr sz="2000" dirty="0">
                <a:latin typeface="Carlito"/>
                <a:cs typeface="Carlito"/>
              </a:rPr>
              <a:t>– </a:t>
            </a:r>
            <a:r>
              <a:rPr sz="2000" spc="-5" dirty="0">
                <a:latin typeface="Carlito"/>
                <a:cs typeface="Carlito"/>
                <a:hlinkClick r:id="rId5"/>
              </a:rPr>
              <a:t>add days </a:t>
            </a:r>
            <a:r>
              <a:rPr sz="2000" spc="-10" dirty="0">
                <a:latin typeface="Carlito"/>
                <a:cs typeface="Carlito"/>
                <a:hlinkClick r:id="rId5"/>
              </a:rPr>
              <a:t>or </a:t>
            </a:r>
            <a:r>
              <a:rPr sz="2000" spc="-5" dirty="0">
                <a:latin typeface="Carlito"/>
                <a:cs typeface="Carlito"/>
                <a:hlinkClick r:id="rId5"/>
              </a:rPr>
              <a:t>months </a:t>
            </a:r>
            <a:r>
              <a:rPr sz="2000" dirty="0">
                <a:latin typeface="Carlito"/>
                <a:cs typeface="Carlito"/>
                <a:hlinkClick r:id="rId5"/>
              </a:rPr>
              <a:t>to a </a:t>
            </a:r>
            <a:r>
              <a:rPr sz="2000" spc="-5" dirty="0">
                <a:latin typeface="Carlito"/>
                <a:cs typeface="Carlito"/>
                <a:hlinkClick r:id="rId5"/>
              </a:rPr>
              <a:t>date. Calculate </a:t>
            </a:r>
            <a:r>
              <a:rPr sz="2000" dirty="0">
                <a:latin typeface="Carlito"/>
                <a:cs typeface="Carlito"/>
                <a:hlinkClick r:id="rId5"/>
              </a:rPr>
              <a:t>the </a:t>
            </a:r>
            <a:r>
              <a:rPr sz="2000" spc="-5" dirty="0">
                <a:latin typeface="Carlito"/>
                <a:cs typeface="Carlito"/>
                <a:hlinkClick r:id="rId5"/>
              </a:rPr>
              <a:t>day of </a:t>
            </a:r>
            <a:r>
              <a:rPr sz="2000" spc="-10" dirty="0">
                <a:latin typeface="Carlito"/>
                <a:cs typeface="Carlito"/>
                <a:hlinkClick r:id="rId5"/>
              </a:rPr>
              <a:t>the  </a:t>
            </a:r>
            <a:r>
              <a:rPr sz="2000" spc="-5" dirty="0">
                <a:latin typeface="Carlito"/>
                <a:cs typeface="Carlito"/>
                <a:hlinkClick r:id="rId5"/>
              </a:rPr>
              <a:t>week from </a:t>
            </a:r>
            <a:r>
              <a:rPr sz="2000" dirty="0">
                <a:latin typeface="Carlito"/>
                <a:cs typeface="Carlito"/>
                <a:hlinkClick r:id="rId5"/>
              </a:rPr>
              <a:t>the</a:t>
            </a:r>
            <a:r>
              <a:rPr sz="2000" spc="-20" dirty="0">
                <a:latin typeface="Carlito"/>
                <a:cs typeface="Carlito"/>
                <a:hlinkClick r:id="rId5"/>
              </a:rPr>
              <a:t> </a:t>
            </a:r>
            <a:r>
              <a:rPr sz="2000" dirty="0">
                <a:latin typeface="Carlito"/>
                <a:cs typeface="Carlito"/>
                <a:hlinkClick r:id="rId5"/>
              </a:rPr>
              <a:t>date.</a:t>
            </a:r>
            <a:endParaRPr sz="2000" dirty="0">
              <a:latin typeface="Carlito"/>
              <a:cs typeface="Carlito"/>
            </a:endParaRP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6">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184700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08" y="0"/>
            <a:ext cx="4396740" cy="696595"/>
          </a:xfrm>
          <a:prstGeom prst="rect">
            <a:avLst/>
          </a:prstGeom>
        </p:spPr>
        <p:txBody>
          <a:bodyPr vert="horz" wrap="square" lIns="0" tIns="12700" rIns="0" bIns="0" rtlCol="0">
            <a:spAutoFit/>
          </a:bodyPr>
          <a:lstStyle/>
          <a:p>
            <a:pPr marL="12700">
              <a:lnSpc>
                <a:spcPct val="100000"/>
              </a:lnSpc>
              <a:spcBef>
                <a:spcPts val="100"/>
              </a:spcBef>
            </a:pPr>
            <a:r>
              <a:rPr sz="4400" spc="-75" dirty="0"/>
              <a:t>Numeric</a:t>
            </a:r>
            <a:r>
              <a:rPr sz="4400" spc="-235" dirty="0"/>
              <a:t> </a:t>
            </a:r>
            <a:r>
              <a:rPr sz="4400" spc="-80" dirty="0"/>
              <a:t>Functions</a:t>
            </a:r>
            <a:endParaRPr sz="4400"/>
          </a:p>
        </p:txBody>
      </p:sp>
      <p:graphicFrame>
        <p:nvGraphicFramePr>
          <p:cNvPr id="3" name="object 3"/>
          <p:cNvGraphicFramePr>
            <a:graphicFrameLocks noGrp="1"/>
          </p:cNvGraphicFramePr>
          <p:nvPr/>
        </p:nvGraphicFramePr>
        <p:xfrm>
          <a:off x="300227" y="848360"/>
          <a:ext cx="8416288" cy="5336483"/>
        </p:xfrm>
        <a:graphic>
          <a:graphicData uri="http://schemas.openxmlformats.org/drawingml/2006/table">
            <a:tbl>
              <a:tblPr firstRow="1" bandRow="1">
                <a:tableStyleId>{2D5ABB26-0587-4C30-8999-92F81FD0307C}</a:tableStyleId>
              </a:tblPr>
              <a:tblGrid>
                <a:gridCol w="1626870">
                  <a:extLst>
                    <a:ext uri="{9D8B030D-6E8A-4147-A177-3AD203B41FA5}">
                      <a16:colId xmlns:a16="http://schemas.microsoft.com/office/drawing/2014/main" val="20000"/>
                    </a:ext>
                  </a:extLst>
                </a:gridCol>
                <a:gridCol w="4171314">
                  <a:extLst>
                    <a:ext uri="{9D8B030D-6E8A-4147-A177-3AD203B41FA5}">
                      <a16:colId xmlns:a16="http://schemas.microsoft.com/office/drawing/2014/main" val="20001"/>
                    </a:ext>
                  </a:extLst>
                </a:gridCol>
                <a:gridCol w="2618104">
                  <a:extLst>
                    <a:ext uri="{9D8B030D-6E8A-4147-A177-3AD203B41FA5}">
                      <a16:colId xmlns:a16="http://schemas.microsoft.com/office/drawing/2014/main" val="20002"/>
                    </a:ext>
                  </a:extLst>
                </a:gridCol>
              </a:tblGrid>
              <a:tr h="340614">
                <a:tc>
                  <a:txBody>
                    <a:bodyPr/>
                    <a:lstStyle/>
                    <a:p>
                      <a:pPr marL="519430">
                        <a:lnSpc>
                          <a:spcPct val="100000"/>
                        </a:lnSpc>
                        <a:spcBef>
                          <a:spcPts val="555"/>
                        </a:spcBef>
                      </a:pPr>
                      <a:r>
                        <a:rPr sz="1200" b="1" spc="-5" dirty="0">
                          <a:latin typeface="Times New Roman"/>
                          <a:cs typeface="Times New Roman"/>
                        </a:rPr>
                        <a:t>Function</a:t>
                      </a:r>
                      <a:endParaRPr sz="1200">
                        <a:latin typeface="Times New Roman"/>
                        <a:cs typeface="Times New Roman"/>
                      </a:endParaRPr>
                    </a:p>
                  </a:txBody>
                  <a:tcPr marL="0" marR="0" marT="7048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algn="ctr">
                        <a:lnSpc>
                          <a:spcPct val="100000"/>
                        </a:lnSpc>
                        <a:spcBef>
                          <a:spcPts val="555"/>
                        </a:spcBef>
                      </a:pPr>
                      <a:r>
                        <a:rPr sz="1200" b="1" spc="-5" dirty="0">
                          <a:latin typeface="Times New Roman"/>
                          <a:cs typeface="Times New Roman"/>
                        </a:rPr>
                        <a:t>Input Argument</a:t>
                      </a:r>
                      <a:endParaRPr sz="1200">
                        <a:latin typeface="Times New Roman"/>
                        <a:cs typeface="Times New Roman"/>
                      </a:endParaRPr>
                    </a:p>
                  </a:txBody>
                  <a:tcPr marL="0" marR="0" marT="7048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790575">
                        <a:lnSpc>
                          <a:spcPct val="100000"/>
                        </a:lnSpc>
                        <a:spcBef>
                          <a:spcPts val="555"/>
                        </a:spcBef>
                      </a:pPr>
                      <a:r>
                        <a:rPr sz="1200" b="1" spc="-5" dirty="0">
                          <a:latin typeface="Times New Roman"/>
                          <a:cs typeface="Times New Roman"/>
                        </a:rPr>
                        <a:t>Value</a:t>
                      </a:r>
                      <a:r>
                        <a:rPr sz="1200" b="1" spc="-10" dirty="0">
                          <a:latin typeface="Times New Roman"/>
                          <a:cs typeface="Times New Roman"/>
                        </a:rPr>
                        <a:t> </a:t>
                      </a:r>
                      <a:r>
                        <a:rPr sz="1200" b="1" spc="-5" dirty="0">
                          <a:latin typeface="Times New Roman"/>
                          <a:cs typeface="Times New Roman"/>
                        </a:rPr>
                        <a:t>Returned</a:t>
                      </a:r>
                      <a:endParaRPr sz="1200">
                        <a:latin typeface="Times New Roman"/>
                        <a:cs typeface="Times New Roman"/>
                      </a:endParaRPr>
                    </a:p>
                  </a:txBody>
                  <a:tcPr marL="0" marR="0" marT="7048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0"/>
                  </a:ext>
                </a:extLst>
              </a:tr>
              <a:tr h="231647">
                <a:tc>
                  <a:txBody>
                    <a:bodyPr/>
                    <a:lstStyle/>
                    <a:p>
                      <a:pPr marL="25400">
                        <a:lnSpc>
                          <a:spcPct val="100000"/>
                        </a:lnSpc>
                        <a:spcBef>
                          <a:spcPts val="145"/>
                        </a:spcBef>
                      </a:pPr>
                      <a:r>
                        <a:rPr sz="1200" spc="-5" dirty="0">
                          <a:latin typeface="Times New Roman"/>
                          <a:cs typeface="Times New Roman"/>
                        </a:rPr>
                        <a:t>ABS </a:t>
                      </a:r>
                      <a:r>
                        <a:rPr sz="1200" dirty="0">
                          <a:latin typeface="Times New Roman"/>
                          <a:cs typeface="Times New Roman"/>
                        </a:rPr>
                        <a:t>( m</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m =</a:t>
                      </a:r>
                      <a:r>
                        <a:rPr sz="1200" spc="-5" dirty="0">
                          <a:latin typeface="Times New Roman"/>
                          <a:cs typeface="Times New Roman"/>
                        </a:rPr>
                        <a:t> value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dirty="0">
                          <a:latin typeface="Times New Roman"/>
                          <a:cs typeface="Times New Roman"/>
                        </a:rPr>
                        <a:t>Absolute </a:t>
                      </a:r>
                      <a:r>
                        <a:rPr sz="1200" spc="-5" dirty="0">
                          <a:latin typeface="Times New Roman"/>
                          <a:cs typeface="Times New Roman"/>
                        </a:rPr>
                        <a:t>value </a:t>
                      </a:r>
                      <a:r>
                        <a:rPr sz="1200" dirty="0">
                          <a:latin typeface="Times New Roman"/>
                          <a:cs typeface="Times New Roman"/>
                        </a:rPr>
                        <a:t>of</a:t>
                      </a:r>
                      <a:r>
                        <a:rPr sz="1200" spc="-20" dirty="0">
                          <a:latin typeface="Times New Roman"/>
                          <a:cs typeface="Times New Roman"/>
                        </a:rPr>
                        <a:t> </a:t>
                      </a:r>
                      <a:r>
                        <a:rPr sz="1200" dirty="0">
                          <a:latin typeface="Times New Roman"/>
                          <a:cs typeface="Times New Roman"/>
                        </a:rPr>
                        <a:t>m</a:t>
                      </a:r>
                      <a:endParaRPr sz="1200">
                        <a:latin typeface="Times New Roman"/>
                        <a:cs typeface="Times New Roman"/>
                      </a:endParaRPr>
                    </a:p>
                  </a:txBody>
                  <a:tcPr marL="0" marR="0" marT="1841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1"/>
                  </a:ext>
                </a:extLst>
              </a:tr>
              <a:tr h="233172">
                <a:tc>
                  <a:txBody>
                    <a:bodyPr/>
                    <a:lstStyle/>
                    <a:p>
                      <a:pPr marL="25400">
                        <a:lnSpc>
                          <a:spcPct val="100000"/>
                        </a:lnSpc>
                        <a:spcBef>
                          <a:spcPts val="145"/>
                        </a:spcBef>
                      </a:pPr>
                      <a:r>
                        <a:rPr sz="1200" spc="-5" dirty="0">
                          <a:latin typeface="Times New Roman"/>
                          <a:cs typeface="Times New Roman"/>
                        </a:rPr>
                        <a:t>MOD </a:t>
                      </a:r>
                      <a:r>
                        <a:rPr sz="1200" dirty="0">
                          <a:latin typeface="Times New Roman"/>
                          <a:cs typeface="Times New Roman"/>
                        </a:rPr>
                        <a:t>( m, n</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m = </a:t>
                      </a:r>
                      <a:r>
                        <a:rPr sz="1200" spc="-5" dirty="0">
                          <a:latin typeface="Times New Roman"/>
                          <a:cs typeface="Times New Roman"/>
                        </a:rPr>
                        <a:t>value, </a:t>
                      </a:r>
                      <a:r>
                        <a:rPr sz="1200" dirty="0">
                          <a:latin typeface="Times New Roman"/>
                          <a:cs typeface="Times New Roman"/>
                        </a:rPr>
                        <a:t>n =</a:t>
                      </a:r>
                      <a:r>
                        <a:rPr sz="1200" spc="-15" dirty="0">
                          <a:latin typeface="Times New Roman"/>
                          <a:cs typeface="Times New Roman"/>
                        </a:rPr>
                        <a:t> </a:t>
                      </a:r>
                      <a:r>
                        <a:rPr sz="1200" dirty="0">
                          <a:latin typeface="Times New Roman"/>
                          <a:cs typeface="Times New Roman"/>
                        </a:rPr>
                        <a:t>divisor</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Remainder </a:t>
                      </a:r>
                      <a:r>
                        <a:rPr sz="1200" dirty="0">
                          <a:latin typeface="Times New Roman"/>
                          <a:cs typeface="Times New Roman"/>
                        </a:rPr>
                        <a:t>of m divided by</a:t>
                      </a:r>
                      <a:r>
                        <a:rPr sz="1200" spc="-15"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841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2"/>
                  </a:ext>
                </a:extLst>
              </a:tr>
              <a:tr h="231648">
                <a:tc>
                  <a:txBody>
                    <a:bodyPr/>
                    <a:lstStyle/>
                    <a:p>
                      <a:pPr marL="25400">
                        <a:lnSpc>
                          <a:spcPct val="100000"/>
                        </a:lnSpc>
                        <a:spcBef>
                          <a:spcPts val="140"/>
                        </a:spcBef>
                      </a:pPr>
                      <a:r>
                        <a:rPr sz="1200" spc="-5" dirty="0">
                          <a:latin typeface="Times New Roman"/>
                          <a:cs typeface="Times New Roman"/>
                        </a:rPr>
                        <a:t>POWER </a:t>
                      </a:r>
                      <a:r>
                        <a:rPr sz="1200" dirty="0">
                          <a:latin typeface="Times New Roman"/>
                          <a:cs typeface="Times New Roman"/>
                        </a:rPr>
                        <a:t>( m, n</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dirty="0">
                          <a:latin typeface="Times New Roman"/>
                          <a:cs typeface="Times New Roman"/>
                        </a:rPr>
                        <a:t>m = </a:t>
                      </a:r>
                      <a:r>
                        <a:rPr sz="1200" spc="-5" dirty="0">
                          <a:latin typeface="Times New Roman"/>
                          <a:cs typeface="Times New Roman"/>
                        </a:rPr>
                        <a:t>value, </a:t>
                      </a:r>
                      <a:r>
                        <a:rPr sz="1200" dirty="0">
                          <a:latin typeface="Times New Roman"/>
                          <a:cs typeface="Times New Roman"/>
                        </a:rPr>
                        <a:t>n = </a:t>
                      </a:r>
                      <a:r>
                        <a:rPr sz="1200" spc="-5" dirty="0">
                          <a:latin typeface="Times New Roman"/>
                          <a:cs typeface="Times New Roman"/>
                        </a:rPr>
                        <a:t>exponent</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dirty="0">
                          <a:latin typeface="Times New Roman"/>
                          <a:cs typeface="Times New Roman"/>
                        </a:rPr>
                        <a:t>m </a:t>
                      </a:r>
                      <a:r>
                        <a:rPr sz="1200" spc="-5" dirty="0">
                          <a:latin typeface="Times New Roman"/>
                          <a:cs typeface="Times New Roman"/>
                        </a:rPr>
                        <a:t>raised </a:t>
                      </a:r>
                      <a:r>
                        <a:rPr sz="1200" dirty="0">
                          <a:latin typeface="Times New Roman"/>
                          <a:cs typeface="Times New Roman"/>
                        </a:rPr>
                        <a:t>to the nth</a:t>
                      </a:r>
                      <a:r>
                        <a:rPr sz="1200" spc="-10" dirty="0">
                          <a:latin typeface="Times New Roman"/>
                          <a:cs typeface="Times New Roman"/>
                        </a:rPr>
                        <a:t> </a:t>
                      </a:r>
                      <a:r>
                        <a:rPr sz="1200" spc="-5" dirty="0">
                          <a:latin typeface="Times New Roman"/>
                          <a:cs typeface="Times New Roman"/>
                        </a:rPr>
                        <a:t>power</a:t>
                      </a:r>
                      <a:endParaRPr sz="1200">
                        <a:latin typeface="Times New Roman"/>
                        <a:cs typeface="Times New Roman"/>
                      </a:endParaRPr>
                    </a:p>
                  </a:txBody>
                  <a:tcPr marL="0" marR="0" marT="177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3"/>
                  </a:ext>
                </a:extLst>
              </a:tr>
              <a:tr h="257556">
                <a:tc>
                  <a:txBody>
                    <a:bodyPr/>
                    <a:lstStyle/>
                    <a:p>
                      <a:pPr marL="25400">
                        <a:lnSpc>
                          <a:spcPct val="100000"/>
                        </a:lnSpc>
                        <a:spcBef>
                          <a:spcPts val="240"/>
                        </a:spcBef>
                      </a:pPr>
                      <a:r>
                        <a:rPr sz="1200" spc="-5" dirty="0">
                          <a:latin typeface="Times New Roman"/>
                          <a:cs typeface="Times New Roman"/>
                        </a:rPr>
                        <a:t>ROUND </a:t>
                      </a:r>
                      <a:r>
                        <a:rPr sz="1200" dirty="0">
                          <a:latin typeface="Times New Roman"/>
                          <a:cs typeface="Times New Roman"/>
                        </a:rPr>
                        <a:t>( m </a:t>
                      </a:r>
                      <a:r>
                        <a:rPr sz="1200" spc="-5" dirty="0">
                          <a:latin typeface="Times New Roman"/>
                          <a:cs typeface="Times New Roman"/>
                        </a:rPr>
                        <a:t>[, </a:t>
                      </a:r>
                      <a:r>
                        <a:rPr sz="1200" dirty="0">
                          <a:latin typeface="Times New Roman"/>
                          <a:cs typeface="Times New Roman"/>
                        </a:rPr>
                        <a:t>n ]</a:t>
                      </a:r>
                      <a:r>
                        <a:rPr sz="1200" spc="-2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304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240"/>
                        </a:spcBef>
                      </a:pPr>
                      <a:r>
                        <a:rPr sz="1200" dirty="0">
                          <a:latin typeface="Times New Roman"/>
                          <a:cs typeface="Times New Roman"/>
                        </a:rPr>
                        <a:t>m = </a:t>
                      </a:r>
                      <a:r>
                        <a:rPr sz="1200" spc="-5" dirty="0">
                          <a:latin typeface="Times New Roman"/>
                          <a:cs typeface="Times New Roman"/>
                        </a:rPr>
                        <a:t>value, </a:t>
                      </a:r>
                      <a:r>
                        <a:rPr sz="1200" dirty="0">
                          <a:latin typeface="Times New Roman"/>
                          <a:cs typeface="Times New Roman"/>
                        </a:rPr>
                        <a:t>n = number of </a:t>
                      </a:r>
                      <a:r>
                        <a:rPr sz="1200" spc="-5" dirty="0">
                          <a:latin typeface="Times New Roman"/>
                          <a:cs typeface="Times New Roman"/>
                        </a:rPr>
                        <a:t>decimal places, default</a:t>
                      </a:r>
                      <a:r>
                        <a:rPr sz="1200" dirty="0">
                          <a:latin typeface="Times New Roman"/>
                          <a:cs typeface="Times New Roman"/>
                        </a:rPr>
                        <a:t> 0</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240"/>
                        </a:spcBef>
                      </a:pPr>
                      <a:r>
                        <a:rPr sz="1200" dirty="0">
                          <a:latin typeface="Times New Roman"/>
                          <a:cs typeface="Times New Roman"/>
                        </a:rPr>
                        <a:t>m </a:t>
                      </a:r>
                      <a:r>
                        <a:rPr sz="1200" spc="-5" dirty="0">
                          <a:latin typeface="Times New Roman"/>
                          <a:cs typeface="Times New Roman"/>
                        </a:rPr>
                        <a:t>rounded </a:t>
                      </a:r>
                      <a:r>
                        <a:rPr sz="1200" dirty="0">
                          <a:latin typeface="Times New Roman"/>
                          <a:cs typeface="Times New Roman"/>
                        </a:rPr>
                        <a:t>to the nth </a:t>
                      </a:r>
                      <a:r>
                        <a:rPr sz="1200" spc="-5" dirty="0">
                          <a:latin typeface="Times New Roman"/>
                          <a:cs typeface="Times New Roman"/>
                        </a:rPr>
                        <a:t>decimal</a:t>
                      </a:r>
                      <a:r>
                        <a:rPr sz="1200" spc="-15" dirty="0">
                          <a:latin typeface="Times New Roman"/>
                          <a:cs typeface="Times New Roman"/>
                        </a:rPr>
                        <a:t> </a:t>
                      </a:r>
                      <a:r>
                        <a:rPr sz="1200" spc="-5" dirty="0">
                          <a:latin typeface="Times New Roman"/>
                          <a:cs typeface="Times New Roman"/>
                        </a:rPr>
                        <a:t>place</a:t>
                      </a:r>
                      <a:endParaRPr sz="1200">
                        <a:latin typeface="Times New Roman"/>
                        <a:cs typeface="Times New Roman"/>
                      </a:endParaRPr>
                    </a:p>
                  </a:txBody>
                  <a:tcPr marL="0" marR="0" marT="304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4"/>
                  </a:ext>
                </a:extLst>
              </a:tr>
              <a:tr h="280796">
                <a:tc>
                  <a:txBody>
                    <a:bodyPr/>
                    <a:lstStyle/>
                    <a:p>
                      <a:pPr marL="25400">
                        <a:lnSpc>
                          <a:spcPct val="100000"/>
                        </a:lnSpc>
                        <a:spcBef>
                          <a:spcPts val="325"/>
                        </a:spcBef>
                      </a:pPr>
                      <a:r>
                        <a:rPr sz="1200" spc="-5" dirty="0">
                          <a:latin typeface="Times New Roman"/>
                          <a:cs typeface="Times New Roman"/>
                        </a:rPr>
                        <a:t>TRUNC </a:t>
                      </a:r>
                      <a:r>
                        <a:rPr sz="1200" dirty="0">
                          <a:latin typeface="Times New Roman"/>
                          <a:cs typeface="Times New Roman"/>
                        </a:rPr>
                        <a:t>( m </a:t>
                      </a:r>
                      <a:r>
                        <a:rPr sz="1200" spc="-5" dirty="0">
                          <a:latin typeface="Times New Roman"/>
                          <a:cs typeface="Times New Roman"/>
                        </a:rPr>
                        <a:t>[, </a:t>
                      </a:r>
                      <a:r>
                        <a:rPr sz="1200" dirty="0">
                          <a:latin typeface="Times New Roman"/>
                          <a:cs typeface="Times New Roman"/>
                        </a:rPr>
                        <a:t>n ]</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412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325"/>
                        </a:spcBef>
                      </a:pPr>
                      <a:r>
                        <a:rPr sz="1200" dirty="0">
                          <a:latin typeface="Times New Roman"/>
                          <a:cs typeface="Times New Roman"/>
                        </a:rPr>
                        <a:t>m = </a:t>
                      </a:r>
                      <a:r>
                        <a:rPr sz="1200" spc="-5" dirty="0">
                          <a:latin typeface="Times New Roman"/>
                          <a:cs typeface="Times New Roman"/>
                        </a:rPr>
                        <a:t>value, </a:t>
                      </a:r>
                      <a:r>
                        <a:rPr sz="1200" dirty="0">
                          <a:latin typeface="Times New Roman"/>
                          <a:cs typeface="Times New Roman"/>
                        </a:rPr>
                        <a:t>n = number of </a:t>
                      </a:r>
                      <a:r>
                        <a:rPr sz="1200" spc="-5" dirty="0">
                          <a:latin typeface="Times New Roman"/>
                          <a:cs typeface="Times New Roman"/>
                        </a:rPr>
                        <a:t>decimal places, default </a:t>
                      </a:r>
                      <a:r>
                        <a:rPr sz="1200" dirty="0">
                          <a:latin typeface="Times New Roman"/>
                          <a:cs typeface="Times New Roman"/>
                        </a:rPr>
                        <a:t>0</a:t>
                      </a:r>
                      <a:endParaRPr sz="1200">
                        <a:latin typeface="Times New Roman"/>
                        <a:cs typeface="Times New Roman"/>
                      </a:endParaRPr>
                    </a:p>
                  </a:txBody>
                  <a:tcPr marL="0" marR="0" marT="412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325"/>
                        </a:spcBef>
                      </a:pPr>
                      <a:r>
                        <a:rPr sz="1200" dirty="0">
                          <a:latin typeface="Times New Roman"/>
                          <a:cs typeface="Times New Roman"/>
                        </a:rPr>
                        <a:t>m </a:t>
                      </a:r>
                      <a:r>
                        <a:rPr sz="1200" spc="-5" dirty="0">
                          <a:latin typeface="Times New Roman"/>
                          <a:cs typeface="Times New Roman"/>
                        </a:rPr>
                        <a:t>truncated </a:t>
                      </a:r>
                      <a:r>
                        <a:rPr sz="1200" dirty="0">
                          <a:latin typeface="Times New Roman"/>
                          <a:cs typeface="Times New Roman"/>
                        </a:rPr>
                        <a:t>to the nth </a:t>
                      </a:r>
                      <a:r>
                        <a:rPr sz="1200" spc="-5" dirty="0">
                          <a:latin typeface="Times New Roman"/>
                          <a:cs typeface="Times New Roman"/>
                        </a:rPr>
                        <a:t>decimal place</a:t>
                      </a:r>
                      <a:endParaRPr sz="1200">
                        <a:latin typeface="Times New Roman"/>
                        <a:cs typeface="Times New Roman"/>
                      </a:endParaRPr>
                    </a:p>
                  </a:txBody>
                  <a:tcPr marL="0" marR="0" marT="4127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5"/>
                  </a:ext>
                </a:extLst>
              </a:tr>
              <a:tr h="231648">
                <a:tc>
                  <a:txBody>
                    <a:bodyPr/>
                    <a:lstStyle/>
                    <a:p>
                      <a:pPr marL="25400">
                        <a:lnSpc>
                          <a:spcPct val="100000"/>
                        </a:lnSpc>
                        <a:spcBef>
                          <a:spcPts val="130"/>
                        </a:spcBef>
                      </a:pPr>
                      <a:r>
                        <a:rPr sz="1200" spc="-10" dirty="0">
                          <a:latin typeface="Times New Roman"/>
                          <a:cs typeface="Times New Roman"/>
                        </a:rPr>
                        <a:t>SIN </a:t>
                      </a:r>
                      <a:r>
                        <a:rPr sz="1200" dirty="0">
                          <a:latin typeface="Times New Roman"/>
                          <a:cs typeface="Times New Roman"/>
                        </a:rPr>
                        <a:t>( n )</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 </a:t>
                      </a:r>
                      <a:r>
                        <a:rPr sz="1200" spc="-5" dirty="0">
                          <a:latin typeface="Times New Roman"/>
                          <a:cs typeface="Times New Roman"/>
                        </a:rPr>
                        <a:t>angle expressed </a:t>
                      </a:r>
                      <a:r>
                        <a:rPr sz="1200" dirty="0">
                          <a:latin typeface="Times New Roman"/>
                          <a:cs typeface="Times New Roman"/>
                        </a:rPr>
                        <a:t>in radians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sine</a:t>
                      </a:r>
                      <a:r>
                        <a:rPr sz="1200" spc="-5" dirty="0">
                          <a:latin typeface="Times New Roman"/>
                          <a:cs typeface="Times New Roman"/>
                        </a:rPr>
                        <a:t> (n)</a:t>
                      </a:r>
                      <a:endParaRPr sz="1200">
                        <a:latin typeface="Times New Roman"/>
                        <a:cs typeface="Times New Roman"/>
                      </a:endParaRPr>
                    </a:p>
                  </a:txBody>
                  <a:tcPr marL="0" marR="0" marT="1651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6"/>
                  </a:ext>
                </a:extLst>
              </a:tr>
              <a:tr h="233172">
                <a:tc>
                  <a:txBody>
                    <a:bodyPr/>
                    <a:lstStyle/>
                    <a:p>
                      <a:pPr marL="25400">
                        <a:lnSpc>
                          <a:spcPct val="100000"/>
                        </a:lnSpc>
                        <a:spcBef>
                          <a:spcPts val="145"/>
                        </a:spcBef>
                      </a:pPr>
                      <a:r>
                        <a:rPr sz="1200" spc="-5" dirty="0">
                          <a:latin typeface="Times New Roman"/>
                          <a:cs typeface="Times New Roman"/>
                        </a:rPr>
                        <a:t>COS </a:t>
                      </a:r>
                      <a:r>
                        <a:rPr sz="1200" dirty="0">
                          <a:latin typeface="Times New Roman"/>
                          <a:cs typeface="Times New Roman"/>
                        </a:rPr>
                        <a:t>(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n = </a:t>
                      </a:r>
                      <a:r>
                        <a:rPr sz="1200" spc="-5" dirty="0">
                          <a:latin typeface="Times New Roman"/>
                          <a:cs typeface="Times New Roman"/>
                        </a:rPr>
                        <a:t>angle expressed </a:t>
                      </a:r>
                      <a:r>
                        <a:rPr sz="1200" dirty="0">
                          <a:latin typeface="Times New Roman"/>
                          <a:cs typeface="Times New Roman"/>
                        </a:rPr>
                        <a:t>in radians</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cosine (n)</a:t>
                      </a:r>
                      <a:endParaRPr sz="1200">
                        <a:latin typeface="Times New Roman"/>
                        <a:cs typeface="Times New Roman"/>
                      </a:endParaRPr>
                    </a:p>
                  </a:txBody>
                  <a:tcPr marL="0" marR="0" marT="1841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7"/>
                  </a:ext>
                </a:extLst>
              </a:tr>
              <a:tr h="231647">
                <a:tc>
                  <a:txBody>
                    <a:bodyPr/>
                    <a:lstStyle/>
                    <a:p>
                      <a:pPr marL="25400">
                        <a:lnSpc>
                          <a:spcPct val="100000"/>
                        </a:lnSpc>
                        <a:spcBef>
                          <a:spcPts val="130"/>
                        </a:spcBef>
                      </a:pPr>
                      <a:r>
                        <a:rPr sz="1200" spc="-5" dirty="0">
                          <a:latin typeface="Times New Roman"/>
                          <a:cs typeface="Times New Roman"/>
                        </a:rPr>
                        <a:t>TAN </a:t>
                      </a:r>
                      <a:r>
                        <a:rPr sz="1200" dirty="0">
                          <a:latin typeface="Times New Roman"/>
                          <a:cs typeface="Times New Roman"/>
                        </a:rPr>
                        <a:t>( n</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 </a:t>
                      </a:r>
                      <a:r>
                        <a:rPr sz="1200" spc="-5" dirty="0">
                          <a:latin typeface="Times New Roman"/>
                          <a:cs typeface="Times New Roman"/>
                        </a:rPr>
                        <a:t>angle expressed </a:t>
                      </a:r>
                      <a:r>
                        <a:rPr sz="1200" dirty="0">
                          <a:latin typeface="Times New Roman"/>
                          <a:cs typeface="Times New Roman"/>
                        </a:rPr>
                        <a:t>in radians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tan</a:t>
                      </a:r>
                      <a:r>
                        <a:rPr sz="1200" spc="-5" dirty="0">
                          <a:latin typeface="Times New Roman"/>
                          <a:cs typeface="Times New Roman"/>
                        </a:rPr>
                        <a:t> (n)</a:t>
                      </a:r>
                      <a:endParaRPr sz="1200">
                        <a:latin typeface="Times New Roman"/>
                        <a:cs typeface="Times New Roman"/>
                      </a:endParaRPr>
                    </a:p>
                  </a:txBody>
                  <a:tcPr marL="0" marR="0" marT="1651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8"/>
                  </a:ext>
                </a:extLst>
              </a:tr>
              <a:tr h="233172">
                <a:tc>
                  <a:txBody>
                    <a:bodyPr/>
                    <a:lstStyle/>
                    <a:p>
                      <a:pPr marL="25400">
                        <a:lnSpc>
                          <a:spcPct val="100000"/>
                        </a:lnSpc>
                        <a:spcBef>
                          <a:spcPts val="140"/>
                        </a:spcBef>
                      </a:pPr>
                      <a:r>
                        <a:rPr sz="1200" spc="-5" dirty="0">
                          <a:latin typeface="Times New Roman"/>
                          <a:cs typeface="Times New Roman"/>
                        </a:rPr>
                        <a:t>ASIN </a:t>
                      </a:r>
                      <a:r>
                        <a:rPr sz="1200" dirty="0">
                          <a:latin typeface="Times New Roman"/>
                          <a:cs typeface="Times New Roman"/>
                        </a:rPr>
                        <a:t>(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dirty="0">
                          <a:latin typeface="Times New Roman"/>
                          <a:cs typeface="Times New Roman"/>
                        </a:rPr>
                        <a:t>n </a:t>
                      </a:r>
                      <a:r>
                        <a:rPr sz="1200" spc="-5" dirty="0">
                          <a:latin typeface="Times New Roman"/>
                          <a:cs typeface="Times New Roman"/>
                        </a:rPr>
                        <a:t>is </a:t>
                      </a:r>
                      <a:r>
                        <a:rPr sz="1200" dirty="0">
                          <a:latin typeface="Times New Roman"/>
                          <a:cs typeface="Times New Roman"/>
                        </a:rPr>
                        <a:t>in the </a:t>
                      </a:r>
                      <a:r>
                        <a:rPr sz="1200" spc="-5" dirty="0">
                          <a:latin typeface="Times New Roman"/>
                          <a:cs typeface="Times New Roman"/>
                        </a:rPr>
                        <a:t>range -1 </a:t>
                      </a:r>
                      <a:r>
                        <a:rPr sz="1200" dirty="0">
                          <a:latin typeface="Times New Roman"/>
                          <a:cs typeface="Times New Roman"/>
                        </a:rPr>
                        <a:t>to +1</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spc="-5" dirty="0">
                          <a:latin typeface="Times New Roman"/>
                          <a:cs typeface="Times New Roman"/>
                        </a:rPr>
                        <a:t>arc </a:t>
                      </a:r>
                      <a:r>
                        <a:rPr sz="1200" dirty="0">
                          <a:latin typeface="Times New Roman"/>
                          <a:cs typeface="Times New Roman"/>
                        </a:rPr>
                        <a:t>sine of n in the range </a:t>
                      </a:r>
                      <a:r>
                        <a:rPr sz="1200" spc="-5" dirty="0">
                          <a:latin typeface="Times New Roman"/>
                          <a:cs typeface="Times New Roman"/>
                        </a:rPr>
                        <a:t>-π/2 </a:t>
                      </a:r>
                      <a:r>
                        <a:rPr sz="1200" dirty="0">
                          <a:latin typeface="Times New Roman"/>
                          <a:cs typeface="Times New Roman"/>
                        </a:rPr>
                        <a:t>to</a:t>
                      </a:r>
                      <a:r>
                        <a:rPr sz="1200" spc="-25" dirty="0">
                          <a:latin typeface="Times New Roman"/>
                          <a:cs typeface="Times New Roman"/>
                        </a:rPr>
                        <a:t> </a:t>
                      </a:r>
                      <a:r>
                        <a:rPr sz="1200" spc="-5" dirty="0">
                          <a:latin typeface="Times New Roman"/>
                          <a:cs typeface="Times New Roman"/>
                        </a:rPr>
                        <a:t>+π/2</a:t>
                      </a:r>
                      <a:endParaRPr sz="1200">
                        <a:latin typeface="Times New Roman"/>
                        <a:cs typeface="Times New Roman"/>
                      </a:endParaRPr>
                    </a:p>
                  </a:txBody>
                  <a:tcPr marL="0" marR="0" marT="177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9"/>
                  </a:ext>
                </a:extLst>
              </a:tr>
              <a:tr h="231648">
                <a:tc>
                  <a:txBody>
                    <a:bodyPr/>
                    <a:lstStyle/>
                    <a:p>
                      <a:pPr marL="25400">
                        <a:lnSpc>
                          <a:spcPct val="100000"/>
                        </a:lnSpc>
                        <a:spcBef>
                          <a:spcPts val="130"/>
                        </a:spcBef>
                      </a:pPr>
                      <a:r>
                        <a:rPr sz="1200" spc="-5" dirty="0">
                          <a:latin typeface="Times New Roman"/>
                          <a:cs typeface="Times New Roman"/>
                        </a:rPr>
                        <a:t>ACOS </a:t>
                      </a:r>
                      <a:r>
                        <a:rPr sz="1200" dirty="0">
                          <a:latin typeface="Times New Roman"/>
                          <a:cs typeface="Times New Roman"/>
                        </a:rPr>
                        <a:t>(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a:t>
                      </a:r>
                      <a:r>
                        <a:rPr sz="1200" spc="-5" dirty="0">
                          <a:latin typeface="Times New Roman"/>
                          <a:cs typeface="Times New Roman"/>
                        </a:rPr>
                        <a:t>is </a:t>
                      </a:r>
                      <a:r>
                        <a:rPr sz="1200" dirty="0">
                          <a:latin typeface="Times New Roman"/>
                          <a:cs typeface="Times New Roman"/>
                        </a:rPr>
                        <a:t>in the </a:t>
                      </a:r>
                      <a:r>
                        <a:rPr sz="1200" spc="-5" dirty="0">
                          <a:latin typeface="Times New Roman"/>
                          <a:cs typeface="Times New Roman"/>
                        </a:rPr>
                        <a:t>range -1 </a:t>
                      </a:r>
                      <a:r>
                        <a:rPr sz="1200" dirty="0">
                          <a:latin typeface="Times New Roman"/>
                          <a:cs typeface="Times New Roman"/>
                        </a:rPr>
                        <a:t>to +1</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arc </a:t>
                      </a:r>
                      <a:r>
                        <a:rPr sz="1200" dirty="0">
                          <a:latin typeface="Times New Roman"/>
                          <a:cs typeface="Times New Roman"/>
                        </a:rPr>
                        <a:t>cosine of n in the range 0 to</a:t>
                      </a:r>
                      <a:r>
                        <a:rPr sz="1200" spc="-55" dirty="0">
                          <a:latin typeface="Times New Roman"/>
                          <a:cs typeface="Times New Roman"/>
                        </a:rPr>
                        <a:t> </a:t>
                      </a:r>
                      <a:r>
                        <a:rPr sz="1200" dirty="0">
                          <a:latin typeface="Times New Roman"/>
                          <a:cs typeface="Times New Roman"/>
                        </a:rPr>
                        <a:t>π</a:t>
                      </a:r>
                      <a:endParaRPr sz="1200">
                        <a:latin typeface="Times New Roman"/>
                        <a:cs typeface="Times New Roman"/>
                      </a:endParaRPr>
                    </a:p>
                  </a:txBody>
                  <a:tcPr marL="0" marR="0" marT="1651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0"/>
                  </a:ext>
                </a:extLst>
              </a:tr>
              <a:tr h="233426">
                <a:tc>
                  <a:txBody>
                    <a:bodyPr/>
                    <a:lstStyle/>
                    <a:p>
                      <a:pPr marL="25400">
                        <a:lnSpc>
                          <a:spcPct val="100000"/>
                        </a:lnSpc>
                        <a:spcBef>
                          <a:spcPts val="145"/>
                        </a:spcBef>
                      </a:pPr>
                      <a:r>
                        <a:rPr sz="1200" spc="-5" dirty="0">
                          <a:latin typeface="Times New Roman"/>
                          <a:cs typeface="Times New Roman"/>
                        </a:rPr>
                        <a:t>ATAN </a:t>
                      </a:r>
                      <a:r>
                        <a:rPr sz="1200" dirty="0">
                          <a:latin typeface="Times New Roman"/>
                          <a:cs typeface="Times New Roman"/>
                        </a:rPr>
                        <a:t>( n</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n </a:t>
                      </a:r>
                      <a:r>
                        <a:rPr sz="1200" spc="-5" dirty="0">
                          <a:latin typeface="Times New Roman"/>
                          <a:cs typeface="Times New Roman"/>
                        </a:rPr>
                        <a:t>is unbounded</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arc </a:t>
                      </a:r>
                      <a:r>
                        <a:rPr sz="1200" dirty="0">
                          <a:latin typeface="Times New Roman"/>
                          <a:cs typeface="Times New Roman"/>
                        </a:rPr>
                        <a:t>tangent of n in the range </a:t>
                      </a:r>
                      <a:r>
                        <a:rPr sz="1200" spc="-5" dirty="0">
                          <a:latin typeface="Times New Roman"/>
                          <a:cs typeface="Times New Roman"/>
                        </a:rPr>
                        <a:t>-π/2 </a:t>
                      </a:r>
                      <a:r>
                        <a:rPr sz="1200" dirty="0">
                          <a:latin typeface="Times New Roman"/>
                          <a:cs typeface="Times New Roman"/>
                        </a:rPr>
                        <a:t>to +</a:t>
                      </a:r>
                      <a:r>
                        <a:rPr sz="1200" spc="-75" dirty="0">
                          <a:latin typeface="Times New Roman"/>
                          <a:cs typeface="Times New Roman"/>
                        </a:rPr>
                        <a:t> </a:t>
                      </a:r>
                      <a:r>
                        <a:rPr sz="1200" dirty="0">
                          <a:latin typeface="Times New Roman"/>
                          <a:cs typeface="Times New Roman"/>
                        </a:rPr>
                        <a:t>π/2</a:t>
                      </a:r>
                      <a:endParaRPr sz="1200">
                        <a:latin typeface="Times New Roman"/>
                        <a:cs typeface="Times New Roman"/>
                      </a:endParaRPr>
                    </a:p>
                  </a:txBody>
                  <a:tcPr marL="0" marR="0" marT="1841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1"/>
                  </a:ext>
                </a:extLst>
              </a:tr>
              <a:tr h="231648">
                <a:tc>
                  <a:txBody>
                    <a:bodyPr/>
                    <a:lstStyle/>
                    <a:p>
                      <a:pPr marL="25400">
                        <a:lnSpc>
                          <a:spcPct val="100000"/>
                        </a:lnSpc>
                        <a:spcBef>
                          <a:spcPts val="130"/>
                        </a:spcBef>
                      </a:pPr>
                      <a:r>
                        <a:rPr sz="1200" spc="-10" dirty="0">
                          <a:latin typeface="Times New Roman"/>
                          <a:cs typeface="Times New Roman"/>
                        </a:rPr>
                        <a:t>SINH </a:t>
                      </a:r>
                      <a:r>
                        <a:rPr sz="1200" dirty="0">
                          <a:latin typeface="Times New Roman"/>
                          <a:cs typeface="Times New Roman"/>
                        </a:rPr>
                        <a:t>(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hyperbolic </a:t>
                      </a:r>
                      <a:r>
                        <a:rPr sz="1200" dirty="0">
                          <a:latin typeface="Times New Roman"/>
                          <a:cs typeface="Times New Roman"/>
                        </a:rPr>
                        <a:t>sine of</a:t>
                      </a:r>
                      <a:r>
                        <a:rPr sz="1200" spc="-10"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651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2"/>
                  </a:ext>
                </a:extLst>
              </a:tr>
              <a:tr h="233171">
                <a:tc>
                  <a:txBody>
                    <a:bodyPr/>
                    <a:lstStyle/>
                    <a:p>
                      <a:pPr marL="25400">
                        <a:lnSpc>
                          <a:spcPct val="100000"/>
                        </a:lnSpc>
                        <a:spcBef>
                          <a:spcPts val="145"/>
                        </a:spcBef>
                      </a:pPr>
                      <a:r>
                        <a:rPr sz="1200" spc="-5" dirty="0">
                          <a:latin typeface="Times New Roman"/>
                          <a:cs typeface="Times New Roman"/>
                        </a:rPr>
                        <a:t>COSH </a:t>
                      </a:r>
                      <a:r>
                        <a:rPr sz="1200" dirty="0">
                          <a:latin typeface="Times New Roman"/>
                          <a:cs typeface="Times New Roman"/>
                        </a:rPr>
                        <a:t>( n</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hyperbolic cosine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841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3"/>
                  </a:ext>
                </a:extLst>
              </a:tr>
              <a:tr h="231648">
                <a:tc>
                  <a:txBody>
                    <a:bodyPr/>
                    <a:lstStyle/>
                    <a:p>
                      <a:pPr marL="25400">
                        <a:lnSpc>
                          <a:spcPct val="100000"/>
                        </a:lnSpc>
                        <a:spcBef>
                          <a:spcPts val="130"/>
                        </a:spcBef>
                      </a:pPr>
                      <a:r>
                        <a:rPr sz="1200" spc="-5" dirty="0">
                          <a:latin typeface="Times New Roman"/>
                          <a:cs typeface="Times New Roman"/>
                        </a:rPr>
                        <a:t>TANH </a:t>
                      </a:r>
                      <a:r>
                        <a:rPr sz="1200" dirty="0">
                          <a:latin typeface="Times New Roman"/>
                          <a:cs typeface="Times New Roman"/>
                        </a:rPr>
                        <a:t>( n</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hyperbolic tangent </a:t>
                      </a:r>
                      <a:r>
                        <a:rPr sz="1200" dirty="0">
                          <a:latin typeface="Times New Roman"/>
                          <a:cs typeface="Times New Roman"/>
                        </a:rPr>
                        <a:t>of n</a:t>
                      </a:r>
                      <a:endParaRPr sz="1200">
                        <a:latin typeface="Times New Roman"/>
                        <a:cs typeface="Times New Roman"/>
                      </a:endParaRPr>
                    </a:p>
                  </a:txBody>
                  <a:tcPr marL="0" marR="0" marT="1651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4"/>
                  </a:ext>
                </a:extLst>
              </a:tr>
              <a:tr h="233171">
                <a:tc>
                  <a:txBody>
                    <a:bodyPr/>
                    <a:lstStyle/>
                    <a:p>
                      <a:pPr marL="25400">
                        <a:lnSpc>
                          <a:spcPct val="100000"/>
                        </a:lnSpc>
                        <a:spcBef>
                          <a:spcPts val="140"/>
                        </a:spcBef>
                      </a:pPr>
                      <a:r>
                        <a:rPr sz="1200" spc="-5" dirty="0">
                          <a:latin typeface="Times New Roman"/>
                          <a:cs typeface="Times New Roman"/>
                        </a:rPr>
                        <a:t>SQRT </a:t>
                      </a:r>
                      <a:r>
                        <a:rPr sz="1200" dirty="0">
                          <a:latin typeface="Times New Roman"/>
                          <a:cs typeface="Times New Roman"/>
                        </a:rPr>
                        <a:t>( n</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dirty="0">
                          <a:latin typeface="Times New Roman"/>
                          <a:cs typeface="Times New Roman"/>
                        </a:rPr>
                        <a:t>positive </a:t>
                      </a:r>
                      <a:r>
                        <a:rPr sz="1200" spc="-5" dirty="0">
                          <a:latin typeface="Times New Roman"/>
                          <a:cs typeface="Times New Roman"/>
                        </a:rPr>
                        <a:t>square </a:t>
                      </a:r>
                      <a:r>
                        <a:rPr sz="1200" dirty="0">
                          <a:latin typeface="Times New Roman"/>
                          <a:cs typeface="Times New Roman"/>
                        </a:rPr>
                        <a:t>root of</a:t>
                      </a:r>
                      <a:r>
                        <a:rPr sz="1200" spc="-25"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77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5"/>
                  </a:ext>
                </a:extLst>
              </a:tr>
              <a:tr h="231648">
                <a:tc>
                  <a:txBody>
                    <a:bodyPr/>
                    <a:lstStyle/>
                    <a:p>
                      <a:pPr marL="25400">
                        <a:lnSpc>
                          <a:spcPct val="100000"/>
                        </a:lnSpc>
                        <a:spcBef>
                          <a:spcPts val="130"/>
                        </a:spcBef>
                      </a:pPr>
                      <a:r>
                        <a:rPr sz="1200" spc="-5" dirty="0">
                          <a:latin typeface="Times New Roman"/>
                          <a:cs typeface="Times New Roman"/>
                        </a:rPr>
                        <a:t>EXP </a:t>
                      </a:r>
                      <a:r>
                        <a:rPr sz="1200" dirty="0">
                          <a:latin typeface="Times New Roman"/>
                          <a:cs typeface="Times New Roman"/>
                        </a:rPr>
                        <a:t>(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e </a:t>
                      </a:r>
                      <a:r>
                        <a:rPr sz="1200" spc="-5" dirty="0">
                          <a:latin typeface="Times New Roman"/>
                          <a:cs typeface="Times New Roman"/>
                        </a:rPr>
                        <a:t>raised </a:t>
                      </a:r>
                      <a:r>
                        <a:rPr sz="1200" dirty="0">
                          <a:latin typeface="Times New Roman"/>
                          <a:cs typeface="Times New Roman"/>
                        </a:rPr>
                        <a:t>to the power</a:t>
                      </a:r>
                      <a:r>
                        <a:rPr sz="1200" spc="-20"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651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6"/>
                  </a:ext>
                </a:extLst>
              </a:tr>
              <a:tr h="233171">
                <a:tc>
                  <a:txBody>
                    <a:bodyPr/>
                    <a:lstStyle/>
                    <a:p>
                      <a:pPr marL="25400">
                        <a:lnSpc>
                          <a:spcPct val="100000"/>
                        </a:lnSpc>
                        <a:spcBef>
                          <a:spcPts val="140"/>
                        </a:spcBef>
                      </a:pPr>
                      <a:r>
                        <a:rPr sz="1200" spc="-5" dirty="0">
                          <a:latin typeface="Times New Roman"/>
                          <a:cs typeface="Times New Roman"/>
                        </a:rPr>
                        <a:t>LN </a:t>
                      </a:r>
                      <a:r>
                        <a:rPr sz="1200" dirty="0">
                          <a:latin typeface="Times New Roman"/>
                          <a:cs typeface="Times New Roman"/>
                        </a:rPr>
                        <a:t>( n</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dirty="0">
                          <a:latin typeface="Times New Roman"/>
                          <a:cs typeface="Times New Roman"/>
                        </a:rPr>
                        <a:t>n &gt;</a:t>
                      </a:r>
                      <a:r>
                        <a:rPr sz="1200" spc="-10" dirty="0">
                          <a:latin typeface="Times New Roman"/>
                          <a:cs typeface="Times New Roman"/>
                        </a:rPr>
                        <a:t> </a:t>
                      </a:r>
                      <a:r>
                        <a:rPr sz="1200" dirty="0">
                          <a:latin typeface="Times New Roman"/>
                          <a:cs typeface="Times New Roman"/>
                        </a:rPr>
                        <a:t>0</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spc="-5" dirty="0">
                          <a:latin typeface="Times New Roman"/>
                          <a:cs typeface="Times New Roman"/>
                        </a:rPr>
                        <a:t>natural logarithm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77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7"/>
                  </a:ext>
                </a:extLst>
              </a:tr>
              <a:tr h="274701">
                <a:tc>
                  <a:txBody>
                    <a:bodyPr/>
                    <a:lstStyle/>
                    <a:p>
                      <a:pPr marL="25400">
                        <a:lnSpc>
                          <a:spcPct val="100000"/>
                        </a:lnSpc>
                        <a:spcBef>
                          <a:spcPts val="300"/>
                        </a:spcBef>
                      </a:pPr>
                      <a:r>
                        <a:rPr sz="1200" spc="-5" dirty="0">
                          <a:latin typeface="Times New Roman"/>
                          <a:cs typeface="Times New Roman"/>
                        </a:rPr>
                        <a:t>LOG </a:t>
                      </a:r>
                      <a:r>
                        <a:rPr sz="1200" dirty="0">
                          <a:latin typeface="Times New Roman"/>
                          <a:cs typeface="Times New Roman"/>
                        </a:rPr>
                        <a:t>( n2, n1</a:t>
                      </a:r>
                      <a:r>
                        <a:rPr sz="1200" spc="-2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3810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300"/>
                        </a:spcBef>
                      </a:pPr>
                      <a:r>
                        <a:rPr sz="1200" spc="-5" dirty="0">
                          <a:latin typeface="Times New Roman"/>
                          <a:cs typeface="Times New Roman"/>
                        </a:rPr>
                        <a:t>base </a:t>
                      </a:r>
                      <a:r>
                        <a:rPr sz="1200" dirty="0">
                          <a:latin typeface="Times New Roman"/>
                          <a:cs typeface="Times New Roman"/>
                        </a:rPr>
                        <a:t>n2 </a:t>
                      </a:r>
                      <a:r>
                        <a:rPr sz="1200" spc="-5" dirty="0">
                          <a:latin typeface="Times New Roman"/>
                          <a:cs typeface="Times New Roman"/>
                        </a:rPr>
                        <a:t>any </a:t>
                      </a:r>
                      <a:r>
                        <a:rPr sz="1200" dirty="0">
                          <a:latin typeface="Times New Roman"/>
                          <a:cs typeface="Times New Roman"/>
                        </a:rPr>
                        <a:t>positive value other than 0 or 1, n1 any positive</a:t>
                      </a:r>
                      <a:r>
                        <a:rPr sz="1200" spc="-6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3810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300"/>
                        </a:spcBef>
                      </a:pPr>
                      <a:r>
                        <a:rPr sz="1200" spc="-5" dirty="0">
                          <a:latin typeface="Times New Roman"/>
                          <a:cs typeface="Times New Roman"/>
                        </a:rPr>
                        <a:t>logarithm </a:t>
                      </a:r>
                      <a:r>
                        <a:rPr sz="1200" dirty="0">
                          <a:latin typeface="Times New Roman"/>
                          <a:cs typeface="Times New Roman"/>
                        </a:rPr>
                        <a:t>of n1, </a:t>
                      </a:r>
                      <a:r>
                        <a:rPr sz="1200" spc="-5" dirty="0">
                          <a:latin typeface="Times New Roman"/>
                          <a:cs typeface="Times New Roman"/>
                        </a:rPr>
                        <a:t>base</a:t>
                      </a:r>
                      <a:r>
                        <a:rPr sz="1200" spc="-10" dirty="0">
                          <a:latin typeface="Times New Roman"/>
                          <a:cs typeface="Times New Roman"/>
                        </a:rPr>
                        <a:t> </a:t>
                      </a:r>
                      <a:r>
                        <a:rPr sz="1200" dirty="0">
                          <a:latin typeface="Times New Roman"/>
                          <a:cs typeface="Times New Roman"/>
                        </a:rPr>
                        <a:t>n2</a:t>
                      </a:r>
                      <a:endParaRPr sz="1200">
                        <a:latin typeface="Times New Roman"/>
                        <a:cs typeface="Times New Roman"/>
                      </a:endParaRPr>
                    </a:p>
                  </a:txBody>
                  <a:tcPr marL="0" marR="0" marT="3810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8"/>
                  </a:ext>
                </a:extLst>
              </a:tr>
              <a:tr h="231597">
                <a:tc>
                  <a:txBody>
                    <a:bodyPr/>
                    <a:lstStyle/>
                    <a:p>
                      <a:pPr marL="25400">
                        <a:lnSpc>
                          <a:spcPct val="100000"/>
                        </a:lnSpc>
                        <a:spcBef>
                          <a:spcPts val="130"/>
                        </a:spcBef>
                      </a:pPr>
                      <a:r>
                        <a:rPr sz="1200" spc="-5" dirty="0">
                          <a:latin typeface="Times New Roman"/>
                          <a:cs typeface="Times New Roman"/>
                        </a:rPr>
                        <a:t>CEIL </a:t>
                      </a:r>
                      <a:r>
                        <a:rPr sz="1200" dirty="0">
                          <a:latin typeface="Times New Roman"/>
                          <a:cs typeface="Times New Roman"/>
                        </a:rPr>
                        <a:t>(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smallest </a:t>
                      </a:r>
                      <a:r>
                        <a:rPr sz="1200" spc="-5" dirty="0">
                          <a:latin typeface="Times New Roman"/>
                          <a:cs typeface="Times New Roman"/>
                        </a:rPr>
                        <a:t>integer greater </a:t>
                      </a:r>
                      <a:r>
                        <a:rPr sz="1200" dirty="0">
                          <a:latin typeface="Times New Roman"/>
                          <a:cs typeface="Times New Roman"/>
                        </a:rPr>
                        <a:t>than or </a:t>
                      </a:r>
                      <a:r>
                        <a:rPr sz="1200" spc="-5" dirty="0">
                          <a:latin typeface="Times New Roman"/>
                          <a:cs typeface="Times New Roman"/>
                        </a:rPr>
                        <a:t>equal </a:t>
                      </a:r>
                      <a:r>
                        <a:rPr sz="1200" dirty="0">
                          <a:latin typeface="Times New Roman"/>
                          <a:cs typeface="Times New Roman"/>
                        </a:rPr>
                        <a:t>to</a:t>
                      </a:r>
                      <a:r>
                        <a:rPr sz="1200" spc="-25"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9"/>
                  </a:ext>
                </a:extLst>
              </a:tr>
              <a:tr h="233172">
                <a:tc>
                  <a:txBody>
                    <a:bodyPr/>
                    <a:lstStyle/>
                    <a:p>
                      <a:pPr marL="25400">
                        <a:lnSpc>
                          <a:spcPct val="100000"/>
                        </a:lnSpc>
                        <a:spcBef>
                          <a:spcPts val="145"/>
                        </a:spcBef>
                      </a:pPr>
                      <a:r>
                        <a:rPr sz="1200" spc="-5" dirty="0">
                          <a:latin typeface="Times New Roman"/>
                          <a:cs typeface="Times New Roman"/>
                        </a:rPr>
                        <a:t>FLOOR </a:t>
                      </a:r>
                      <a:r>
                        <a:rPr sz="1200" dirty="0">
                          <a:latin typeface="Times New Roman"/>
                          <a:cs typeface="Times New Roman"/>
                        </a:rPr>
                        <a:t>( n</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greatest </a:t>
                      </a:r>
                      <a:r>
                        <a:rPr sz="1200" dirty="0">
                          <a:latin typeface="Times New Roman"/>
                          <a:cs typeface="Times New Roman"/>
                        </a:rPr>
                        <a:t>integer </a:t>
                      </a:r>
                      <a:r>
                        <a:rPr sz="1200" spc="-5" dirty="0">
                          <a:latin typeface="Times New Roman"/>
                          <a:cs typeface="Times New Roman"/>
                        </a:rPr>
                        <a:t>smaller </a:t>
                      </a:r>
                      <a:r>
                        <a:rPr sz="1200" dirty="0">
                          <a:latin typeface="Times New Roman"/>
                          <a:cs typeface="Times New Roman"/>
                        </a:rPr>
                        <a:t>than or </a:t>
                      </a:r>
                      <a:r>
                        <a:rPr sz="1200" spc="-5" dirty="0">
                          <a:latin typeface="Times New Roman"/>
                          <a:cs typeface="Times New Roman"/>
                        </a:rPr>
                        <a:t>equal </a:t>
                      </a:r>
                      <a:r>
                        <a:rPr sz="1200" dirty="0">
                          <a:latin typeface="Times New Roman"/>
                          <a:cs typeface="Times New Roman"/>
                        </a:rPr>
                        <a:t>to</a:t>
                      </a:r>
                      <a:r>
                        <a:rPr sz="1200" spc="-20" dirty="0">
                          <a:latin typeface="Times New Roman"/>
                          <a:cs typeface="Times New Roman"/>
                        </a:rPr>
                        <a:t> </a:t>
                      </a:r>
                      <a:r>
                        <a:rPr sz="1200" dirty="0">
                          <a:latin typeface="Times New Roman"/>
                          <a:cs typeface="Times New Roman"/>
                        </a:rPr>
                        <a:t>n</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20"/>
                  </a:ext>
                </a:extLst>
              </a:tr>
              <a:tr h="232410">
                <a:tc>
                  <a:txBody>
                    <a:bodyPr/>
                    <a:lstStyle/>
                    <a:p>
                      <a:pPr marL="25400">
                        <a:lnSpc>
                          <a:spcPct val="100000"/>
                        </a:lnSpc>
                        <a:spcBef>
                          <a:spcPts val="130"/>
                        </a:spcBef>
                      </a:pPr>
                      <a:r>
                        <a:rPr sz="1200" spc="-10" dirty="0">
                          <a:latin typeface="Times New Roman"/>
                          <a:cs typeface="Times New Roman"/>
                        </a:rPr>
                        <a:t>SIGN </a:t>
                      </a:r>
                      <a:r>
                        <a:rPr sz="1200" dirty="0">
                          <a:latin typeface="Times New Roman"/>
                          <a:cs typeface="Times New Roman"/>
                        </a:rPr>
                        <a:t>(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n =</a:t>
                      </a:r>
                      <a:r>
                        <a:rPr sz="1200" spc="-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-1 </a:t>
                      </a:r>
                      <a:r>
                        <a:rPr sz="1200" dirty="0">
                          <a:latin typeface="Times New Roman"/>
                          <a:cs typeface="Times New Roman"/>
                        </a:rPr>
                        <a:t>if n &lt; 0, 0 if n = 0, </a:t>
                      </a:r>
                      <a:r>
                        <a:rPr sz="1200" spc="-5" dirty="0">
                          <a:latin typeface="Times New Roman"/>
                          <a:cs typeface="Times New Roman"/>
                        </a:rPr>
                        <a:t>and </a:t>
                      </a:r>
                      <a:r>
                        <a:rPr sz="1200" dirty="0">
                          <a:latin typeface="Times New Roman"/>
                          <a:cs typeface="Times New Roman"/>
                        </a:rPr>
                        <a:t>1 if n &gt;</a:t>
                      </a:r>
                      <a:r>
                        <a:rPr sz="1200" spc="-50" dirty="0">
                          <a:latin typeface="Times New Roman"/>
                          <a:cs typeface="Times New Roman"/>
                        </a:rPr>
                        <a:t> </a:t>
                      </a:r>
                      <a:r>
                        <a:rPr sz="1200" dirty="0">
                          <a:latin typeface="Times New Roman"/>
                          <a:cs typeface="Times New Roman"/>
                        </a:rPr>
                        <a:t>0</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21"/>
                  </a:ext>
                </a:extLst>
              </a:tr>
            </a:tbl>
          </a:graphicData>
        </a:graphic>
      </p:graphicFrame>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7391400" y="0"/>
            <a:ext cx="1752600" cy="696595"/>
          </a:xfrm>
          <a:prstGeom prst="rect">
            <a:avLst/>
          </a:prstGeom>
          <a:noFill/>
          <a:ln>
            <a:noFill/>
          </a:ln>
        </p:spPr>
      </p:pic>
    </p:spTree>
    <p:extLst>
      <p:ext uri="{BB962C8B-B14F-4D97-AF65-F5344CB8AC3E}">
        <p14:creationId xmlns:p14="http://schemas.microsoft.com/office/powerpoint/2010/main" val="3244859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08" y="385063"/>
            <a:ext cx="611505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000000"/>
                </a:solidFill>
                <a:latin typeface="Times New Roman"/>
                <a:cs typeface="Times New Roman"/>
              </a:rPr>
              <a:t>Here are some examples of the use of some of these numeric</a:t>
            </a:r>
            <a:r>
              <a:rPr sz="1600" b="1" spc="105" dirty="0">
                <a:solidFill>
                  <a:srgbClr val="000000"/>
                </a:solidFill>
                <a:latin typeface="Times New Roman"/>
                <a:cs typeface="Times New Roman"/>
              </a:rPr>
              <a:t> </a:t>
            </a:r>
            <a:r>
              <a:rPr sz="1600" b="1" spc="-5" dirty="0">
                <a:solidFill>
                  <a:srgbClr val="000000"/>
                </a:solidFill>
                <a:latin typeface="Times New Roman"/>
                <a:cs typeface="Times New Roman"/>
              </a:rPr>
              <a:t>functions:</a:t>
            </a:r>
            <a:endParaRPr sz="1600">
              <a:latin typeface="Times New Roman"/>
              <a:cs typeface="Times New Roman"/>
            </a:endParaRPr>
          </a:p>
        </p:txBody>
      </p:sp>
      <p:sp>
        <p:nvSpPr>
          <p:cNvPr id="3" name="object 3"/>
          <p:cNvSpPr txBox="1"/>
          <p:nvPr/>
        </p:nvSpPr>
        <p:spPr>
          <a:xfrm>
            <a:off x="318008" y="2548255"/>
            <a:ext cx="4939792" cy="696595"/>
          </a:xfrm>
          <a:prstGeom prst="rect">
            <a:avLst/>
          </a:prstGeom>
        </p:spPr>
        <p:txBody>
          <a:bodyPr vert="horz" wrap="square" lIns="0" tIns="13335" rIns="0" bIns="0" rtlCol="0">
            <a:spAutoFit/>
          </a:bodyPr>
          <a:lstStyle/>
          <a:p>
            <a:pPr marL="584200" indent="-571500">
              <a:lnSpc>
                <a:spcPct val="100000"/>
              </a:lnSpc>
              <a:spcBef>
                <a:spcPts val="105"/>
              </a:spcBef>
              <a:buFont typeface="Arial" panose="020B0604020202020204" pitchFamily="34" charset="0"/>
              <a:buChar char="•"/>
            </a:pPr>
            <a:r>
              <a:rPr lang="en-US" sz="4400" spc="-80" dirty="0">
                <a:solidFill>
                  <a:srgbClr val="675E46"/>
                </a:solidFill>
                <a:latin typeface="Caladea"/>
                <a:cs typeface="Caladea"/>
              </a:rPr>
              <a:t> </a:t>
            </a:r>
            <a:r>
              <a:rPr lang="en-US" sz="3200" spc="-80" dirty="0">
                <a:latin typeface="Arial" panose="020B0604020202020204" pitchFamily="34" charset="0"/>
                <a:cs typeface="Arial" panose="020B0604020202020204" pitchFamily="34" charset="0"/>
              </a:rPr>
              <a:t>String </a:t>
            </a:r>
            <a:r>
              <a:rPr sz="3200" spc="-80" dirty="0">
                <a:latin typeface="Arial" panose="020B0604020202020204" pitchFamily="34" charset="0"/>
                <a:cs typeface="Arial" panose="020B0604020202020204" pitchFamily="34" charset="0"/>
              </a:rPr>
              <a:t>Functions</a:t>
            </a:r>
            <a:endParaRPr sz="3200" dirty="0">
              <a:latin typeface="Arial" panose="020B0604020202020204" pitchFamily="34" charset="0"/>
              <a:cs typeface="Arial" panose="020B0604020202020204" pitchFamily="34" charset="0"/>
            </a:endParaRPr>
          </a:p>
        </p:txBody>
      </p:sp>
      <p:graphicFrame>
        <p:nvGraphicFramePr>
          <p:cNvPr id="4" name="object 4"/>
          <p:cNvGraphicFramePr>
            <a:graphicFrameLocks noGrp="1"/>
          </p:cNvGraphicFramePr>
          <p:nvPr/>
        </p:nvGraphicFramePr>
        <p:xfrm>
          <a:off x="300227" y="3436492"/>
          <a:ext cx="8302625" cy="2967809"/>
        </p:xfrm>
        <a:graphic>
          <a:graphicData uri="http://schemas.openxmlformats.org/drawingml/2006/table">
            <a:tbl>
              <a:tblPr firstRow="1" bandRow="1">
                <a:tableStyleId>{2D5ABB26-0587-4C30-8999-92F81FD0307C}</a:tableStyleId>
              </a:tblPr>
              <a:tblGrid>
                <a:gridCol w="1685925">
                  <a:extLst>
                    <a:ext uri="{9D8B030D-6E8A-4147-A177-3AD203B41FA5}">
                      <a16:colId xmlns:a16="http://schemas.microsoft.com/office/drawing/2014/main" val="20000"/>
                    </a:ext>
                  </a:extLst>
                </a:gridCol>
                <a:gridCol w="3486785">
                  <a:extLst>
                    <a:ext uri="{9D8B030D-6E8A-4147-A177-3AD203B41FA5}">
                      <a16:colId xmlns:a16="http://schemas.microsoft.com/office/drawing/2014/main" val="20001"/>
                    </a:ext>
                  </a:extLst>
                </a:gridCol>
                <a:gridCol w="3129915">
                  <a:extLst>
                    <a:ext uri="{9D8B030D-6E8A-4147-A177-3AD203B41FA5}">
                      <a16:colId xmlns:a16="http://schemas.microsoft.com/office/drawing/2014/main" val="20002"/>
                    </a:ext>
                  </a:extLst>
                </a:gridCol>
              </a:tblGrid>
              <a:tr h="232410">
                <a:tc>
                  <a:txBody>
                    <a:bodyPr/>
                    <a:lstStyle/>
                    <a:p>
                      <a:pPr marL="548640">
                        <a:lnSpc>
                          <a:spcPct val="100000"/>
                        </a:lnSpc>
                        <a:spcBef>
                          <a:spcPts val="135"/>
                        </a:spcBef>
                      </a:pPr>
                      <a:r>
                        <a:rPr sz="1200" b="1" spc="-5" dirty="0">
                          <a:latin typeface="Times New Roman"/>
                          <a:cs typeface="Times New Roman"/>
                        </a:rPr>
                        <a:t>Function</a:t>
                      </a:r>
                      <a:endParaRPr sz="1200" dirty="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algn="ctr">
                        <a:lnSpc>
                          <a:spcPct val="100000"/>
                        </a:lnSpc>
                        <a:spcBef>
                          <a:spcPts val="135"/>
                        </a:spcBef>
                      </a:pPr>
                      <a:r>
                        <a:rPr sz="1200" b="1" spc="-5" dirty="0">
                          <a:latin typeface="Times New Roman"/>
                          <a:cs typeface="Times New Roman"/>
                        </a:rPr>
                        <a:t>Input Argument</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1270" algn="ctr">
                        <a:lnSpc>
                          <a:spcPct val="100000"/>
                        </a:lnSpc>
                        <a:spcBef>
                          <a:spcPts val="135"/>
                        </a:spcBef>
                      </a:pPr>
                      <a:r>
                        <a:rPr sz="1200" b="1" spc="-5" dirty="0">
                          <a:latin typeface="Times New Roman"/>
                          <a:cs typeface="Times New Roman"/>
                        </a:rPr>
                        <a:t>Value</a:t>
                      </a:r>
                      <a:r>
                        <a:rPr sz="1200" b="1" spc="-10" dirty="0">
                          <a:latin typeface="Times New Roman"/>
                          <a:cs typeface="Times New Roman"/>
                        </a:rPr>
                        <a:t> </a:t>
                      </a:r>
                      <a:r>
                        <a:rPr sz="1200" b="1" spc="-5" dirty="0">
                          <a:latin typeface="Times New Roman"/>
                          <a:cs typeface="Times New Roman"/>
                        </a:rPr>
                        <a:t>Returned</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0"/>
                  </a:ext>
                </a:extLst>
              </a:tr>
              <a:tr h="407162">
                <a:tc>
                  <a:txBody>
                    <a:bodyPr/>
                    <a:lstStyle/>
                    <a:p>
                      <a:pPr marL="25400">
                        <a:lnSpc>
                          <a:spcPct val="100000"/>
                        </a:lnSpc>
                        <a:spcBef>
                          <a:spcPts val="830"/>
                        </a:spcBef>
                      </a:pPr>
                      <a:r>
                        <a:rPr sz="1200" spc="-5" dirty="0">
                          <a:latin typeface="Times New Roman"/>
                          <a:cs typeface="Times New Roman"/>
                        </a:rPr>
                        <a:t>INITCAP </a:t>
                      </a:r>
                      <a:r>
                        <a:rPr sz="1200" dirty="0">
                          <a:latin typeface="Times New Roman"/>
                          <a:cs typeface="Times New Roman"/>
                        </a:rPr>
                        <a:t>( </a:t>
                      </a:r>
                      <a:r>
                        <a:rPr sz="1200" spc="-5" dirty="0">
                          <a:latin typeface="Times New Roman"/>
                          <a:cs typeface="Times New Roman"/>
                        </a:rPr>
                        <a:t>s</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54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30"/>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a:t>
                      </a:r>
                      <a:endParaRPr sz="1200">
                        <a:latin typeface="Times New Roman"/>
                        <a:cs typeface="Times New Roman"/>
                      </a:endParaRPr>
                    </a:p>
                  </a:txBody>
                  <a:tcPr marL="0" marR="0" marT="1054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40970">
                        <a:lnSpc>
                          <a:spcPts val="1380"/>
                        </a:lnSpc>
                        <a:spcBef>
                          <a:spcPts val="240"/>
                        </a:spcBef>
                      </a:pPr>
                      <a:r>
                        <a:rPr sz="1200" spc="-5" dirty="0">
                          <a:latin typeface="Times New Roman"/>
                          <a:cs typeface="Times New Roman"/>
                        </a:rPr>
                        <a:t>First letter </a:t>
                      </a:r>
                      <a:r>
                        <a:rPr sz="1200" dirty="0">
                          <a:latin typeface="Times New Roman"/>
                          <a:cs typeface="Times New Roman"/>
                        </a:rPr>
                        <a:t>of </a:t>
                      </a:r>
                      <a:r>
                        <a:rPr sz="1200" spc="-5" dirty="0">
                          <a:latin typeface="Times New Roman"/>
                          <a:cs typeface="Times New Roman"/>
                        </a:rPr>
                        <a:t>each word </a:t>
                      </a:r>
                      <a:r>
                        <a:rPr sz="1200" dirty="0">
                          <a:latin typeface="Times New Roman"/>
                          <a:cs typeface="Times New Roman"/>
                        </a:rPr>
                        <a:t>is </a:t>
                      </a:r>
                      <a:r>
                        <a:rPr sz="1200" spc="-5" dirty="0">
                          <a:latin typeface="Times New Roman"/>
                          <a:cs typeface="Times New Roman"/>
                        </a:rPr>
                        <a:t>changed </a:t>
                      </a:r>
                      <a:r>
                        <a:rPr sz="1200" dirty="0">
                          <a:latin typeface="Times New Roman"/>
                          <a:cs typeface="Times New Roman"/>
                        </a:rPr>
                        <a:t>to uppercase  </a:t>
                      </a:r>
                      <a:r>
                        <a:rPr sz="1200" spc="-5" dirty="0">
                          <a:latin typeface="Times New Roman"/>
                          <a:cs typeface="Times New Roman"/>
                        </a:rPr>
                        <a:t>and all </a:t>
                      </a:r>
                      <a:r>
                        <a:rPr sz="1200" dirty="0">
                          <a:latin typeface="Times New Roman"/>
                          <a:cs typeface="Times New Roman"/>
                        </a:rPr>
                        <a:t>other </a:t>
                      </a:r>
                      <a:r>
                        <a:rPr sz="1200" spc="-5" dirty="0">
                          <a:latin typeface="Times New Roman"/>
                          <a:cs typeface="Times New Roman"/>
                        </a:rPr>
                        <a:t>letters are </a:t>
                      </a:r>
                      <a:r>
                        <a:rPr sz="1200" dirty="0">
                          <a:latin typeface="Times New Roman"/>
                          <a:cs typeface="Times New Roman"/>
                        </a:rPr>
                        <a:t>in </a:t>
                      </a:r>
                      <a:r>
                        <a:rPr sz="1200" spc="-5" dirty="0">
                          <a:latin typeface="Times New Roman"/>
                          <a:cs typeface="Times New Roman"/>
                        </a:rPr>
                        <a:t>lower</a:t>
                      </a:r>
                      <a:r>
                        <a:rPr sz="1200" spc="15" dirty="0">
                          <a:latin typeface="Times New Roman"/>
                          <a:cs typeface="Times New Roman"/>
                        </a:rPr>
                        <a:t> </a:t>
                      </a:r>
                      <a:r>
                        <a:rPr sz="1200" spc="-5" dirty="0">
                          <a:latin typeface="Times New Roman"/>
                          <a:cs typeface="Times New Roman"/>
                        </a:rPr>
                        <a:t>case.</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1"/>
                  </a:ext>
                </a:extLst>
              </a:tr>
              <a:tr h="233172">
                <a:tc>
                  <a:txBody>
                    <a:bodyPr/>
                    <a:lstStyle/>
                    <a:p>
                      <a:pPr marL="25400">
                        <a:lnSpc>
                          <a:spcPct val="100000"/>
                        </a:lnSpc>
                        <a:spcBef>
                          <a:spcPts val="140"/>
                        </a:spcBef>
                      </a:pPr>
                      <a:r>
                        <a:rPr sz="1200" spc="-5" dirty="0">
                          <a:latin typeface="Times New Roman"/>
                          <a:cs typeface="Times New Roman"/>
                        </a:rPr>
                        <a:t>LOWER </a:t>
                      </a:r>
                      <a:r>
                        <a:rPr sz="1200" dirty="0">
                          <a:latin typeface="Times New Roman"/>
                          <a:cs typeface="Times New Roman"/>
                        </a:rPr>
                        <a:t>( </a:t>
                      </a:r>
                      <a:r>
                        <a:rPr sz="1200" spc="-5" dirty="0">
                          <a:latin typeface="Times New Roman"/>
                          <a:cs typeface="Times New Roman"/>
                        </a:rPr>
                        <a:t>s </a:t>
                      </a:r>
                      <a:r>
                        <a:rPr sz="1200"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spc="-5" dirty="0">
                          <a:latin typeface="Times New Roman"/>
                          <a:cs typeface="Times New Roman"/>
                        </a:rPr>
                        <a:t>All letters are changed </a:t>
                      </a:r>
                      <a:r>
                        <a:rPr sz="1200" dirty="0">
                          <a:latin typeface="Times New Roman"/>
                          <a:cs typeface="Times New Roman"/>
                        </a:rPr>
                        <a:t>to</a:t>
                      </a:r>
                      <a:r>
                        <a:rPr sz="1200" spc="25" dirty="0">
                          <a:latin typeface="Times New Roman"/>
                          <a:cs typeface="Times New Roman"/>
                        </a:rPr>
                        <a:t> </a:t>
                      </a:r>
                      <a:r>
                        <a:rPr sz="1200" spc="-5" dirty="0">
                          <a:latin typeface="Times New Roman"/>
                          <a:cs typeface="Times New Roman"/>
                        </a:rPr>
                        <a:t>lowercase.</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2"/>
                  </a:ext>
                </a:extLst>
              </a:tr>
              <a:tr h="231647">
                <a:tc>
                  <a:txBody>
                    <a:bodyPr/>
                    <a:lstStyle/>
                    <a:p>
                      <a:pPr marL="25400">
                        <a:lnSpc>
                          <a:spcPct val="100000"/>
                        </a:lnSpc>
                        <a:spcBef>
                          <a:spcPts val="130"/>
                        </a:spcBef>
                      </a:pPr>
                      <a:r>
                        <a:rPr sz="1200" dirty="0">
                          <a:latin typeface="Times New Roman"/>
                          <a:cs typeface="Times New Roman"/>
                        </a:rPr>
                        <a:t>UPPER ( </a:t>
                      </a:r>
                      <a:r>
                        <a:rPr sz="1200" spc="-5" dirty="0">
                          <a:latin typeface="Times New Roman"/>
                          <a:cs typeface="Times New Roman"/>
                        </a:rPr>
                        <a:t>s</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All letters are changed </a:t>
                      </a:r>
                      <a:r>
                        <a:rPr sz="1200" dirty="0">
                          <a:latin typeface="Times New Roman"/>
                          <a:cs typeface="Times New Roman"/>
                        </a:rPr>
                        <a:t>to</a:t>
                      </a:r>
                      <a:r>
                        <a:rPr sz="1200" spc="25" dirty="0">
                          <a:latin typeface="Times New Roman"/>
                          <a:cs typeface="Times New Roman"/>
                        </a:rPr>
                        <a:t> </a:t>
                      </a:r>
                      <a:r>
                        <a:rPr sz="1200" spc="-5" dirty="0">
                          <a:latin typeface="Times New Roman"/>
                          <a:cs typeface="Times New Roman"/>
                        </a:rPr>
                        <a:t>uppercase.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3"/>
                  </a:ext>
                </a:extLst>
              </a:tr>
              <a:tr h="233172">
                <a:tc>
                  <a:txBody>
                    <a:bodyPr/>
                    <a:lstStyle/>
                    <a:p>
                      <a:pPr marL="25400">
                        <a:lnSpc>
                          <a:spcPct val="100000"/>
                        </a:lnSpc>
                        <a:spcBef>
                          <a:spcPts val="145"/>
                        </a:spcBef>
                      </a:pPr>
                      <a:r>
                        <a:rPr sz="1200" spc="-5" dirty="0">
                          <a:latin typeface="Times New Roman"/>
                          <a:cs typeface="Times New Roman"/>
                        </a:rPr>
                        <a:t>CONCAT </a:t>
                      </a:r>
                      <a:r>
                        <a:rPr sz="1200" dirty="0">
                          <a:latin typeface="Times New Roman"/>
                          <a:cs typeface="Times New Roman"/>
                        </a:rPr>
                        <a:t>( </a:t>
                      </a:r>
                      <a:r>
                        <a:rPr sz="1200" spc="-5" dirty="0">
                          <a:latin typeface="Times New Roman"/>
                          <a:cs typeface="Times New Roman"/>
                        </a:rPr>
                        <a:t>s1, s2</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s1 and s2 are character</a:t>
                      </a:r>
                      <a:r>
                        <a:rPr sz="1200" spc="20" dirty="0">
                          <a:latin typeface="Times New Roman"/>
                          <a:cs typeface="Times New Roman"/>
                        </a:rPr>
                        <a:t> </a:t>
                      </a:r>
                      <a:r>
                        <a:rPr sz="1200" spc="-5" dirty="0">
                          <a:latin typeface="Times New Roman"/>
                          <a:cs typeface="Times New Roman"/>
                        </a:rPr>
                        <a:t>strings</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Concatenation </a:t>
                      </a:r>
                      <a:r>
                        <a:rPr sz="1200" dirty="0">
                          <a:latin typeface="Times New Roman"/>
                          <a:cs typeface="Times New Roman"/>
                        </a:rPr>
                        <a:t>of </a:t>
                      </a:r>
                      <a:r>
                        <a:rPr sz="1200" spc="-5" dirty="0">
                          <a:latin typeface="Times New Roman"/>
                          <a:cs typeface="Times New Roman"/>
                        </a:rPr>
                        <a:t>s1 and s2. Equivalent </a:t>
                      </a:r>
                      <a:r>
                        <a:rPr sz="1200" dirty="0">
                          <a:latin typeface="Times New Roman"/>
                          <a:cs typeface="Times New Roman"/>
                        </a:rPr>
                        <a:t>to </a:t>
                      </a:r>
                      <a:r>
                        <a:rPr sz="1200" i="1" spc="-5" dirty="0">
                          <a:latin typeface="Times New Roman"/>
                          <a:cs typeface="Times New Roman"/>
                        </a:rPr>
                        <a:t>s1 </a:t>
                      </a:r>
                      <a:r>
                        <a:rPr sz="1200" i="1" dirty="0">
                          <a:latin typeface="Times New Roman"/>
                          <a:cs typeface="Times New Roman"/>
                        </a:rPr>
                        <a:t>||</a:t>
                      </a:r>
                      <a:r>
                        <a:rPr sz="1200" i="1" spc="80" dirty="0">
                          <a:latin typeface="Times New Roman"/>
                          <a:cs typeface="Times New Roman"/>
                        </a:rPr>
                        <a:t> </a:t>
                      </a:r>
                      <a:r>
                        <a:rPr sz="1200" i="1" spc="-5" dirty="0">
                          <a:latin typeface="Times New Roman"/>
                          <a:cs typeface="Times New Roman"/>
                        </a:rPr>
                        <a:t>s2</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4"/>
                  </a:ext>
                </a:extLst>
              </a:tr>
              <a:tr h="406907">
                <a:tc>
                  <a:txBody>
                    <a:bodyPr/>
                    <a:lstStyle/>
                    <a:p>
                      <a:pPr marL="25400">
                        <a:lnSpc>
                          <a:spcPct val="100000"/>
                        </a:lnSpc>
                        <a:spcBef>
                          <a:spcPts val="825"/>
                        </a:spcBef>
                      </a:pPr>
                      <a:r>
                        <a:rPr sz="1200" spc="-5" dirty="0">
                          <a:latin typeface="Times New Roman"/>
                          <a:cs typeface="Times New Roman"/>
                        </a:rPr>
                        <a:t>LPAD </a:t>
                      </a:r>
                      <a:r>
                        <a:rPr sz="1200" dirty="0">
                          <a:latin typeface="Times New Roman"/>
                          <a:cs typeface="Times New Roman"/>
                        </a:rPr>
                        <a:t>( </a:t>
                      </a:r>
                      <a:r>
                        <a:rPr sz="1200" spc="-5" dirty="0">
                          <a:latin typeface="Times New Roman"/>
                          <a:cs typeface="Times New Roman"/>
                        </a:rPr>
                        <a:t>s1, </a:t>
                      </a:r>
                      <a:r>
                        <a:rPr sz="1200" dirty="0">
                          <a:latin typeface="Times New Roman"/>
                          <a:cs typeface="Times New Roman"/>
                        </a:rPr>
                        <a:t>n </a:t>
                      </a:r>
                      <a:r>
                        <a:rPr sz="1200" spc="-5" dirty="0">
                          <a:latin typeface="Times New Roman"/>
                          <a:cs typeface="Times New Roman"/>
                        </a:rPr>
                        <a:t>[, s2]</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25"/>
                        </a:spcBef>
                      </a:pPr>
                      <a:r>
                        <a:rPr sz="1200" spc="-5" dirty="0">
                          <a:latin typeface="Times New Roman"/>
                          <a:cs typeface="Times New Roman"/>
                        </a:rPr>
                        <a:t>s1 and s2 are character strings and </a:t>
                      </a:r>
                      <a:r>
                        <a:rPr sz="1200" dirty="0">
                          <a:latin typeface="Times New Roman"/>
                          <a:cs typeface="Times New Roman"/>
                        </a:rPr>
                        <a:t>n </a:t>
                      </a:r>
                      <a:r>
                        <a:rPr sz="1200" spc="-5" dirty="0">
                          <a:latin typeface="Times New Roman"/>
                          <a:cs typeface="Times New Roman"/>
                        </a:rPr>
                        <a:t>is an integer</a:t>
                      </a:r>
                      <a:r>
                        <a:rPr sz="1200" spc="1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82880">
                        <a:lnSpc>
                          <a:spcPts val="1380"/>
                        </a:lnSpc>
                        <a:spcBef>
                          <a:spcPts val="225"/>
                        </a:spcBef>
                      </a:pPr>
                      <a:r>
                        <a:rPr sz="1200" spc="-5" dirty="0">
                          <a:latin typeface="Times New Roman"/>
                          <a:cs typeface="Times New Roman"/>
                        </a:rPr>
                        <a:t>Returns s1 </a:t>
                      </a:r>
                      <a:r>
                        <a:rPr sz="1200" dirty="0">
                          <a:latin typeface="Times New Roman"/>
                          <a:cs typeface="Times New Roman"/>
                        </a:rPr>
                        <a:t>right </a:t>
                      </a:r>
                      <a:r>
                        <a:rPr sz="1200" spc="-5" dirty="0">
                          <a:latin typeface="Times New Roman"/>
                          <a:cs typeface="Times New Roman"/>
                        </a:rPr>
                        <a:t>justified and padded </a:t>
                      </a:r>
                      <a:r>
                        <a:rPr sz="1200" dirty="0">
                          <a:latin typeface="Times New Roman"/>
                          <a:cs typeface="Times New Roman"/>
                        </a:rPr>
                        <a:t>left </a:t>
                      </a:r>
                      <a:r>
                        <a:rPr sz="1200" spc="-5" dirty="0">
                          <a:latin typeface="Times New Roman"/>
                          <a:cs typeface="Times New Roman"/>
                        </a:rPr>
                        <a:t>with </a:t>
                      </a:r>
                      <a:r>
                        <a:rPr sz="1200" dirty="0">
                          <a:latin typeface="Times New Roman"/>
                          <a:cs typeface="Times New Roman"/>
                        </a:rPr>
                        <a:t>n  </a:t>
                      </a:r>
                      <a:r>
                        <a:rPr sz="1200" spc="-5" dirty="0">
                          <a:latin typeface="Times New Roman"/>
                          <a:cs typeface="Times New Roman"/>
                        </a:rPr>
                        <a:t>characters from s2; s2 defaults </a:t>
                      </a:r>
                      <a:r>
                        <a:rPr sz="1200" dirty="0">
                          <a:latin typeface="Times New Roman"/>
                          <a:cs typeface="Times New Roman"/>
                        </a:rPr>
                        <a:t>to</a:t>
                      </a:r>
                      <a:r>
                        <a:rPr sz="1200" spc="45" dirty="0">
                          <a:latin typeface="Times New Roman"/>
                          <a:cs typeface="Times New Roman"/>
                        </a:rPr>
                        <a:t> </a:t>
                      </a:r>
                      <a:r>
                        <a:rPr sz="1200" spc="-5" dirty="0">
                          <a:latin typeface="Times New Roman"/>
                          <a:cs typeface="Times New Roman"/>
                        </a:rPr>
                        <a:t>space.</a:t>
                      </a:r>
                      <a:endParaRPr sz="1200">
                        <a:latin typeface="Times New Roman"/>
                        <a:cs typeface="Times New Roman"/>
                      </a:endParaRPr>
                    </a:p>
                  </a:txBody>
                  <a:tcPr marL="0" marR="0" marT="285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5"/>
                  </a:ext>
                </a:extLst>
              </a:tr>
              <a:tr h="408787">
                <a:tc>
                  <a:txBody>
                    <a:bodyPr/>
                    <a:lstStyle/>
                    <a:p>
                      <a:pPr marL="25400">
                        <a:lnSpc>
                          <a:spcPct val="100000"/>
                        </a:lnSpc>
                        <a:spcBef>
                          <a:spcPts val="830"/>
                        </a:spcBef>
                      </a:pPr>
                      <a:r>
                        <a:rPr sz="1200" spc="-5" dirty="0">
                          <a:latin typeface="Times New Roman"/>
                          <a:cs typeface="Times New Roman"/>
                        </a:rPr>
                        <a:t>RPAD </a:t>
                      </a:r>
                      <a:r>
                        <a:rPr sz="1200" dirty="0">
                          <a:latin typeface="Times New Roman"/>
                          <a:cs typeface="Times New Roman"/>
                        </a:rPr>
                        <a:t>( </a:t>
                      </a:r>
                      <a:r>
                        <a:rPr sz="1200" spc="-5" dirty="0">
                          <a:latin typeface="Times New Roman"/>
                          <a:cs typeface="Times New Roman"/>
                        </a:rPr>
                        <a:t>s1, </a:t>
                      </a:r>
                      <a:r>
                        <a:rPr sz="1200" dirty="0">
                          <a:latin typeface="Times New Roman"/>
                          <a:cs typeface="Times New Roman"/>
                        </a:rPr>
                        <a:t>n </a:t>
                      </a:r>
                      <a:r>
                        <a:rPr sz="1200" spc="-5" dirty="0">
                          <a:latin typeface="Times New Roman"/>
                          <a:cs typeface="Times New Roman"/>
                        </a:rPr>
                        <a:t>[, s2]</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54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30"/>
                        </a:spcBef>
                      </a:pPr>
                      <a:r>
                        <a:rPr sz="1200" spc="-5" dirty="0">
                          <a:latin typeface="Times New Roman"/>
                          <a:cs typeface="Times New Roman"/>
                        </a:rPr>
                        <a:t>s1 and s2 are character strings and </a:t>
                      </a:r>
                      <a:r>
                        <a:rPr sz="1200" dirty="0">
                          <a:latin typeface="Times New Roman"/>
                          <a:cs typeface="Times New Roman"/>
                        </a:rPr>
                        <a:t>n </a:t>
                      </a:r>
                      <a:r>
                        <a:rPr sz="1200" spc="-5" dirty="0">
                          <a:latin typeface="Times New Roman"/>
                          <a:cs typeface="Times New Roman"/>
                        </a:rPr>
                        <a:t>is an integer</a:t>
                      </a:r>
                      <a:r>
                        <a:rPr sz="1200" spc="110"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054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84150">
                        <a:lnSpc>
                          <a:spcPts val="1380"/>
                        </a:lnSpc>
                        <a:spcBef>
                          <a:spcPts val="240"/>
                        </a:spcBef>
                      </a:pPr>
                      <a:r>
                        <a:rPr sz="1200" spc="-5" dirty="0">
                          <a:latin typeface="Times New Roman"/>
                          <a:cs typeface="Times New Roman"/>
                        </a:rPr>
                        <a:t>Returns s1 left justified and padded </a:t>
                      </a:r>
                      <a:r>
                        <a:rPr sz="1200" dirty="0">
                          <a:latin typeface="Times New Roman"/>
                          <a:cs typeface="Times New Roman"/>
                        </a:rPr>
                        <a:t>right with n  </a:t>
                      </a:r>
                      <a:r>
                        <a:rPr sz="1200" spc="-5" dirty="0">
                          <a:latin typeface="Times New Roman"/>
                          <a:cs typeface="Times New Roman"/>
                        </a:rPr>
                        <a:t>characters from s2; s2 defaults </a:t>
                      </a:r>
                      <a:r>
                        <a:rPr sz="1200" dirty="0">
                          <a:latin typeface="Times New Roman"/>
                          <a:cs typeface="Times New Roman"/>
                        </a:rPr>
                        <a:t>to</a:t>
                      </a:r>
                      <a:r>
                        <a:rPr sz="1200" spc="35" dirty="0">
                          <a:latin typeface="Times New Roman"/>
                          <a:cs typeface="Times New Roman"/>
                        </a:rPr>
                        <a:t> </a:t>
                      </a:r>
                      <a:r>
                        <a:rPr sz="1200" spc="-5" dirty="0">
                          <a:latin typeface="Times New Roman"/>
                          <a:cs typeface="Times New Roman"/>
                        </a:rPr>
                        <a:t>space.</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6"/>
                  </a:ext>
                </a:extLst>
              </a:tr>
              <a:tr h="406882">
                <a:tc>
                  <a:txBody>
                    <a:bodyPr/>
                    <a:lstStyle/>
                    <a:p>
                      <a:pPr marL="25400">
                        <a:lnSpc>
                          <a:spcPct val="100000"/>
                        </a:lnSpc>
                        <a:spcBef>
                          <a:spcPts val="825"/>
                        </a:spcBef>
                      </a:pPr>
                      <a:r>
                        <a:rPr sz="1200" spc="-5" dirty="0">
                          <a:latin typeface="Times New Roman"/>
                          <a:cs typeface="Times New Roman"/>
                        </a:rPr>
                        <a:t>LTRIM </a:t>
                      </a:r>
                      <a:r>
                        <a:rPr sz="1200" dirty="0">
                          <a:latin typeface="Times New Roman"/>
                          <a:cs typeface="Times New Roman"/>
                        </a:rPr>
                        <a:t>( </a:t>
                      </a: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set </a:t>
                      </a:r>
                      <a:r>
                        <a:rPr sz="1200" dirty="0">
                          <a:latin typeface="Times New Roman"/>
                          <a:cs typeface="Times New Roman"/>
                        </a:rPr>
                        <a:t>]</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25"/>
                        </a:spcBef>
                      </a:pPr>
                      <a:r>
                        <a:rPr sz="1200" spc="-5" dirty="0">
                          <a:latin typeface="Times New Roman"/>
                          <a:cs typeface="Times New Roman"/>
                        </a:rPr>
                        <a:t>s is </a:t>
                      </a:r>
                      <a:r>
                        <a:rPr sz="1200" dirty="0">
                          <a:latin typeface="Times New Roman"/>
                          <a:cs typeface="Times New Roman"/>
                        </a:rPr>
                        <a:t>a </a:t>
                      </a:r>
                      <a:r>
                        <a:rPr sz="1200" spc="-5" dirty="0">
                          <a:latin typeface="Times New Roman"/>
                          <a:cs typeface="Times New Roman"/>
                        </a:rPr>
                        <a:t>character </a:t>
                      </a:r>
                      <a:r>
                        <a:rPr sz="1200" dirty="0">
                          <a:latin typeface="Times New Roman"/>
                          <a:cs typeface="Times New Roman"/>
                        </a:rPr>
                        <a:t>string </a:t>
                      </a:r>
                      <a:r>
                        <a:rPr sz="1200" spc="-5" dirty="0">
                          <a:latin typeface="Times New Roman"/>
                          <a:cs typeface="Times New Roman"/>
                        </a:rPr>
                        <a:t>and </a:t>
                      </a:r>
                      <a:r>
                        <a:rPr sz="1200" i="1" spc="-5" dirty="0">
                          <a:latin typeface="Times New Roman"/>
                          <a:cs typeface="Times New Roman"/>
                        </a:rPr>
                        <a:t>set </a:t>
                      </a:r>
                      <a:r>
                        <a:rPr sz="1200" spc="-5" dirty="0">
                          <a:latin typeface="Times New Roman"/>
                          <a:cs typeface="Times New Roman"/>
                        </a:rPr>
                        <a:t>is </a:t>
                      </a:r>
                      <a:r>
                        <a:rPr sz="1200" dirty="0">
                          <a:latin typeface="Times New Roman"/>
                          <a:cs typeface="Times New Roman"/>
                        </a:rPr>
                        <a:t>a </a:t>
                      </a:r>
                      <a:r>
                        <a:rPr sz="1200" spc="-5" dirty="0">
                          <a:latin typeface="Times New Roman"/>
                          <a:cs typeface="Times New Roman"/>
                        </a:rPr>
                        <a:t>set </a:t>
                      </a:r>
                      <a:r>
                        <a:rPr sz="1200" dirty="0">
                          <a:latin typeface="Times New Roman"/>
                          <a:cs typeface="Times New Roman"/>
                        </a:rPr>
                        <a:t>of</a:t>
                      </a:r>
                      <a:r>
                        <a:rPr sz="1200" spc="50" dirty="0">
                          <a:latin typeface="Times New Roman"/>
                          <a:cs typeface="Times New Roman"/>
                        </a:rPr>
                        <a:t> </a:t>
                      </a:r>
                      <a:r>
                        <a:rPr sz="1200" spc="-5" dirty="0">
                          <a:latin typeface="Times New Roman"/>
                          <a:cs typeface="Times New Roman"/>
                        </a:rPr>
                        <a:t>characters</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33985">
                        <a:lnSpc>
                          <a:spcPts val="1380"/>
                        </a:lnSpc>
                        <a:spcBef>
                          <a:spcPts val="225"/>
                        </a:spcBef>
                      </a:pPr>
                      <a:r>
                        <a:rPr sz="1200" spc="-5" dirty="0">
                          <a:latin typeface="Times New Roman"/>
                          <a:cs typeface="Times New Roman"/>
                        </a:rPr>
                        <a:t>Returns s </a:t>
                      </a:r>
                      <a:r>
                        <a:rPr sz="1200" dirty="0">
                          <a:latin typeface="Times New Roman"/>
                          <a:cs typeface="Times New Roman"/>
                        </a:rPr>
                        <a:t>with </a:t>
                      </a:r>
                      <a:r>
                        <a:rPr sz="1200" spc="-5" dirty="0">
                          <a:latin typeface="Times New Roman"/>
                          <a:cs typeface="Times New Roman"/>
                        </a:rPr>
                        <a:t>characters removed </a:t>
                      </a:r>
                      <a:r>
                        <a:rPr sz="1200" dirty="0">
                          <a:latin typeface="Times New Roman"/>
                          <a:cs typeface="Times New Roman"/>
                        </a:rPr>
                        <a:t>up to the </a:t>
                      </a:r>
                      <a:r>
                        <a:rPr sz="1200" spc="-5" dirty="0">
                          <a:latin typeface="Times New Roman"/>
                          <a:cs typeface="Times New Roman"/>
                        </a:rPr>
                        <a:t>first  character </a:t>
                      </a:r>
                      <a:r>
                        <a:rPr sz="1200" dirty="0">
                          <a:latin typeface="Times New Roman"/>
                          <a:cs typeface="Times New Roman"/>
                        </a:rPr>
                        <a:t>not in </a:t>
                      </a:r>
                      <a:r>
                        <a:rPr sz="1200" spc="-5" dirty="0">
                          <a:latin typeface="Times New Roman"/>
                          <a:cs typeface="Times New Roman"/>
                        </a:rPr>
                        <a:t>set; </a:t>
                      </a:r>
                      <a:r>
                        <a:rPr sz="1200" dirty="0">
                          <a:latin typeface="Times New Roman"/>
                          <a:cs typeface="Times New Roman"/>
                        </a:rPr>
                        <a:t>defaults to</a:t>
                      </a:r>
                      <a:r>
                        <a:rPr sz="1200" spc="-10" dirty="0">
                          <a:latin typeface="Times New Roman"/>
                          <a:cs typeface="Times New Roman"/>
                        </a:rPr>
                        <a:t> </a:t>
                      </a:r>
                      <a:r>
                        <a:rPr sz="1200" spc="-5" dirty="0">
                          <a:latin typeface="Times New Roman"/>
                          <a:cs typeface="Times New Roman"/>
                        </a:rPr>
                        <a:t>space</a:t>
                      </a:r>
                      <a:endParaRPr sz="1200">
                        <a:latin typeface="Times New Roman"/>
                        <a:cs typeface="Times New Roman"/>
                      </a:endParaRPr>
                    </a:p>
                  </a:txBody>
                  <a:tcPr marL="0" marR="0" marT="285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7"/>
                  </a:ext>
                </a:extLst>
              </a:tr>
              <a:tr h="407670">
                <a:tc>
                  <a:txBody>
                    <a:bodyPr/>
                    <a:lstStyle/>
                    <a:p>
                      <a:pPr marL="25400">
                        <a:lnSpc>
                          <a:spcPct val="100000"/>
                        </a:lnSpc>
                        <a:spcBef>
                          <a:spcPts val="825"/>
                        </a:spcBef>
                      </a:pPr>
                      <a:r>
                        <a:rPr sz="1200" spc="-5" dirty="0">
                          <a:latin typeface="Times New Roman"/>
                          <a:cs typeface="Times New Roman"/>
                        </a:rPr>
                        <a:t>RTRIM </a:t>
                      </a:r>
                      <a:r>
                        <a:rPr sz="1200" dirty="0">
                          <a:latin typeface="Times New Roman"/>
                          <a:cs typeface="Times New Roman"/>
                        </a:rPr>
                        <a:t>( </a:t>
                      </a:r>
                      <a:r>
                        <a:rPr sz="1200" spc="-5" dirty="0">
                          <a:latin typeface="Times New Roman"/>
                          <a:cs typeface="Times New Roman"/>
                        </a:rPr>
                        <a:t>s [, </a:t>
                      </a:r>
                      <a:r>
                        <a:rPr sz="1200" dirty="0">
                          <a:latin typeface="Times New Roman"/>
                          <a:cs typeface="Times New Roman"/>
                        </a:rPr>
                        <a:t>set ]</a:t>
                      </a:r>
                      <a:r>
                        <a:rPr sz="1200" spc="-10" dirty="0">
                          <a:latin typeface="Times New Roman"/>
                          <a:cs typeface="Times New Roman"/>
                        </a:rPr>
                        <a:t> </a:t>
                      </a:r>
                      <a:r>
                        <a:rPr sz="1200" dirty="0">
                          <a:latin typeface="Times New Roman"/>
                          <a:cs typeface="Times New Roman"/>
                        </a:rPr>
                        <a:t>)</a:t>
                      </a: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25"/>
                        </a:spcBef>
                      </a:pPr>
                      <a:r>
                        <a:rPr sz="1200" spc="-5" dirty="0">
                          <a:latin typeface="Times New Roman"/>
                          <a:cs typeface="Times New Roman"/>
                        </a:rPr>
                        <a:t>s is </a:t>
                      </a:r>
                      <a:r>
                        <a:rPr sz="1200" dirty="0">
                          <a:latin typeface="Times New Roman"/>
                          <a:cs typeface="Times New Roman"/>
                        </a:rPr>
                        <a:t>a </a:t>
                      </a:r>
                      <a:r>
                        <a:rPr sz="1200" spc="-5" dirty="0">
                          <a:latin typeface="Times New Roman"/>
                          <a:cs typeface="Times New Roman"/>
                        </a:rPr>
                        <a:t>character </a:t>
                      </a:r>
                      <a:r>
                        <a:rPr sz="1200" dirty="0">
                          <a:latin typeface="Times New Roman"/>
                          <a:cs typeface="Times New Roman"/>
                        </a:rPr>
                        <a:t>string </a:t>
                      </a:r>
                      <a:r>
                        <a:rPr sz="1200" spc="-5" dirty="0">
                          <a:latin typeface="Times New Roman"/>
                          <a:cs typeface="Times New Roman"/>
                        </a:rPr>
                        <a:t>and </a:t>
                      </a:r>
                      <a:r>
                        <a:rPr sz="1200" i="1" spc="-5" dirty="0">
                          <a:latin typeface="Times New Roman"/>
                          <a:cs typeface="Times New Roman"/>
                        </a:rPr>
                        <a:t>set </a:t>
                      </a:r>
                      <a:r>
                        <a:rPr sz="1200" spc="-5" dirty="0">
                          <a:latin typeface="Times New Roman"/>
                          <a:cs typeface="Times New Roman"/>
                        </a:rPr>
                        <a:t>is </a:t>
                      </a:r>
                      <a:r>
                        <a:rPr sz="1200" dirty="0">
                          <a:latin typeface="Times New Roman"/>
                          <a:cs typeface="Times New Roman"/>
                        </a:rPr>
                        <a:t>a </a:t>
                      </a:r>
                      <a:r>
                        <a:rPr sz="1200" spc="-5" dirty="0">
                          <a:latin typeface="Times New Roman"/>
                          <a:cs typeface="Times New Roman"/>
                        </a:rPr>
                        <a:t>set </a:t>
                      </a:r>
                      <a:r>
                        <a:rPr sz="1200" dirty="0">
                          <a:latin typeface="Times New Roman"/>
                          <a:cs typeface="Times New Roman"/>
                        </a:rPr>
                        <a:t>of</a:t>
                      </a:r>
                      <a:r>
                        <a:rPr sz="1200" spc="50" dirty="0">
                          <a:latin typeface="Times New Roman"/>
                          <a:cs typeface="Times New Roman"/>
                        </a:rPr>
                        <a:t> </a:t>
                      </a:r>
                      <a:r>
                        <a:rPr sz="1200" spc="-5" dirty="0">
                          <a:latin typeface="Times New Roman"/>
                          <a:cs typeface="Times New Roman"/>
                        </a:rPr>
                        <a:t>characters</a:t>
                      </a:r>
                      <a:endParaRPr sz="1200" dirty="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28905">
                        <a:lnSpc>
                          <a:spcPts val="1380"/>
                        </a:lnSpc>
                        <a:spcBef>
                          <a:spcPts val="240"/>
                        </a:spcBef>
                      </a:pPr>
                      <a:r>
                        <a:rPr sz="1200" spc="-5" dirty="0">
                          <a:latin typeface="Times New Roman"/>
                          <a:cs typeface="Times New Roman"/>
                        </a:rPr>
                        <a:t>Returns s </a:t>
                      </a:r>
                      <a:r>
                        <a:rPr sz="1200" dirty="0">
                          <a:latin typeface="Times New Roman"/>
                          <a:cs typeface="Times New Roman"/>
                        </a:rPr>
                        <a:t>with </a:t>
                      </a:r>
                      <a:r>
                        <a:rPr sz="1200" spc="-5" dirty="0">
                          <a:latin typeface="Times New Roman"/>
                          <a:cs typeface="Times New Roman"/>
                        </a:rPr>
                        <a:t>final characters </a:t>
                      </a:r>
                      <a:r>
                        <a:rPr sz="1200" dirty="0">
                          <a:latin typeface="Times New Roman"/>
                          <a:cs typeface="Times New Roman"/>
                        </a:rPr>
                        <a:t>removed </a:t>
                      </a:r>
                      <a:r>
                        <a:rPr sz="1200" spc="-5" dirty="0">
                          <a:latin typeface="Times New Roman"/>
                          <a:cs typeface="Times New Roman"/>
                        </a:rPr>
                        <a:t>after </a:t>
                      </a:r>
                      <a:r>
                        <a:rPr sz="1200" dirty="0">
                          <a:latin typeface="Times New Roman"/>
                          <a:cs typeface="Times New Roman"/>
                        </a:rPr>
                        <a:t>the  last </a:t>
                      </a:r>
                      <a:r>
                        <a:rPr sz="1200" spc="-5" dirty="0">
                          <a:latin typeface="Times New Roman"/>
                          <a:cs typeface="Times New Roman"/>
                        </a:rPr>
                        <a:t>character </a:t>
                      </a:r>
                      <a:r>
                        <a:rPr sz="1200" dirty="0">
                          <a:latin typeface="Times New Roman"/>
                          <a:cs typeface="Times New Roman"/>
                        </a:rPr>
                        <a:t>not in </a:t>
                      </a:r>
                      <a:r>
                        <a:rPr sz="1200" spc="-5" dirty="0">
                          <a:latin typeface="Times New Roman"/>
                          <a:cs typeface="Times New Roman"/>
                        </a:rPr>
                        <a:t>set; defaults </a:t>
                      </a:r>
                      <a:r>
                        <a:rPr sz="1200" dirty="0">
                          <a:latin typeface="Times New Roman"/>
                          <a:cs typeface="Times New Roman"/>
                        </a:rPr>
                        <a:t>to</a:t>
                      </a:r>
                      <a:r>
                        <a:rPr sz="1200" spc="5" dirty="0">
                          <a:latin typeface="Times New Roman"/>
                          <a:cs typeface="Times New Roman"/>
                        </a:rPr>
                        <a:t> </a:t>
                      </a:r>
                      <a:r>
                        <a:rPr sz="1200" spc="-5" dirty="0">
                          <a:latin typeface="Times New Roman"/>
                          <a:cs typeface="Times New Roman"/>
                        </a:rPr>
                        <a:t>space</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8"/>
                  </a:ext>
                </a:extLst>
              </a:tr>
            </a:tbl>
          </a:graphicData>
        </a:graphic>
      </p:graphicFrame>
      <p:graphicFrame>
        <p:nvGraphicFramePr>
          <p:cNvPr id="5" name="object 5"/>
          <p:cNvGraphicFramePr>
            <a:graphicFrameLocks noGrp="1"/>
          </p:cNvGraphicFramePr>
          <p:nvPr/>
        </p:nvGraphicFramePr>
        <p:xfrm>
          <a:off x="1194752" y="965200"/>
          <a:ext cx="4551680" cy="1403730"/>
        </p:xfrm>
        <a:graphic>
          <a:graphicData uri="http://schemas.openxmlformats.org/drawingml/2006/table">
            <a:tbl>
              <a:tblPr firstRow="1" bandRow="1">
                <a:tableStyleId>{2D5ABB26-0587-4C30-8999-92F81FD0307C}</a:tableStyleId>
              </a:tblPr>
              <a:tblGrid>
                <a:gridCol w="78105">
                  <a:extLst>
                    <a:ext uri="{9D8B030D-6E8A-4147-A177-3AD203B41FA5}">
                      <a16:colId xmlns:a16="http://schemas.microsoft.com/office/drawing/2014/main" val="20000"/>
                    </a:ext>
                  </a:extLst>
                </a:gridCol>
                <a:gridCol w="711835">
                  <a:extLst>
                    <a:ext uri="{9D8B030D-6E8A-4147-A177-3AD203B41FA5}">
                      <a16:colId xmlns:a16="http://schemas.microsoft.com/office/drawing/2014/main" val="20001"/>
                    </a:ext>
                  </a:extLst>
                </a:gridCol>
                <a:gridCol w="1814195">
                  <a:extLst>
                    <a:ext uri="{9D8B030D-6E8A-4147-A177-3AD203B41FA5}">
                      <a16:colId xmlns:a16="http://schemas.microsoft.com/office/drawing/2014/main" val="20002"/>
                    </a:ext>
                  </a:extLst>
                </a:gridCol>
                <a:gridCol w="1870710">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tblGrid>
              <a:tr h="51562">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T w="9525">
                      <a:solidFill>
                        <a:srgbClr val="000000"/>
                      </a:solidFill>
                      <a:prstDash val="solid"/>
                    </a:lnT>
                  </a:tcPr>
                </a:tc>
                <a:tc>
                  <a:txBody>
                    <a:bodyPr/>
                    <a:lstStyle/>
                    <a:p>
                      <a:pPr>
                        <a:lnSpc>
                          <a:spcPct val="100000"/>
                        </a:lnSpc>
                      </a:pPr>
                      <a:endParaRPr sz="100">
                        <a:latin typeface="Times New Roman"/>
                        <a:cs typeface="Times New Roman"/>
                      </a:endParaRPr>
                    </a:p>
                  </a:txBody>
                  <a:tcPr marL="0" marR="0" marT="0" marB="0">
                    <a:lnT w="9525">
                      <a:solidFill>
                        <a:srgbClr val="000000"/>
                      </a:solidFill>
                      <a:prstDash val="solid"/>
                    </a:lnT>
                    <a:solidFill>
                      <a:srgbClr val="DDD9C3"/>
                    </a:solidFill>
                  </a:tcPr>
                </a:tc>
                <a:tc>
                  <a:txBody>
                    <a:bodyPr/>
                    <a:lstStyle/>
                    <a:p>
                      <a:pPr>
                        <a:lnSpc>
                          <a:spcPct val="100000"/>
                        </a:lnSpc>
                      </a:pPr>
                      <a:endParaRPr sz="100">
                        <a:latin typeface="Times New Roman"/>
                        <a:cs typeface="Times New Roman"/>
                      </a:endParaRPr>
                    </a:p>
                  </a:txBody>
                  <a:tcPr marL="0" marR="0" marT="0" marB="0">
                    <a:lnT w="9525">
                      <a:solidFill>
                        <a:srgbClr val="000000"/>
                      </a:solidFill>
                      <a:prstDash val="solid"/>
                    </a:lnT>
                    <a:solidFill>
                      <a:srgbClr val="DDD9C3"/>
                    </a:solidFill>
                  </a:tcPr>
                </a:tc>
                <a:tc>
                  <a:txBody>
                    <a:bodyPr/>
                    <a:lstStyle/>
                    <a:p>
                      <a:pPr>
                        <a:lnSpc>
                          <a:spcPct val="100000"/>
                        </a:lnSpc>
                      </a:pPr>
                      <a:endParaRPr sz="100">
                        <a:latin typeface="Times New Roman"/>
                        <a:cs typeface="Times New Roman"/>
                      </a:endParaRPr>
                    </a:p>
                  </a:txBody>
                  <a:tcPr marL="0" marR="0" marT="0" marB="0">
                    <a:lnR w="9525">
                      <a:solidFill>
                        <a:srgbClr val="000000"/>
                      </a:solidFill>
                      <a:prstDash val="solid"/>
                    </a:lnR>
                    <a:lnT w="9525">
                      <a:solidFill>
                        <a:srgbClr val="000000"/>
                      </a:solidFill>
                      <a:prstDash val="solid"/>
                    </a:lnT>
                    <a:solidFill>
                      <a:srgbClr val="DDD9C3"/>
                    </a:solidFill>
                  </a:tcPr>
                </a:tc>
                <a:tc>
                  <a:txBody>
                    <a:bodyPr/>
                    <a:lstStyle/>
                    <a:p>
                      <a:pPr>
                        <a:lnSpc>
                          <a:spcPct val="100000"/>
                        </a:lnSpc>
                      </a:pPr>
                      <a:endParaRPr sz="100">
                        <a:latin typeface="Times New Roman"/>
                        <a:cs typeface="Times New Roman"/>
                      </a:endParaRPr>
                    </a:p>
                  </a:txBody>
                  <a:tcPr marL="0" marR="0" marT="0" marB="0">
                    <a:lnL w="9525">
                      <a:solidFill>
                        <a:srgbClr val="000000"/>
                      </a:solidFill>
                      <a:prstDash val="solid"/>
                    </a:lnL>
                    <a:lnT w="9525">
                      <a:solidFill>
                        <a:srgbClr val="000000"/>
                      </a:solidFill>
                      <a:prstDash val="solid"/>
                    </a:lnT>
                  </a:tcPr>
                </a:tc>
                <a:extLst>
                  <a:ext uri="{0D108BD9-81ED-4DB2-BD59-A6C34878D82A}">
                    <a16:rowId xmlns:a16="http://schemas.microsoft.com/office/drawing/2014/main" val="10000"/>
                  </a:ext>
                </a:extLst>
              </a:tr>
              <a:tr h="1352168">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tcPr>
                </a:tc>
                <a:tc>
                  <a:txBody>
                    <a:bodyPr/>
                    <a:lstStyle/>
                    <a:p>
                      <a:pPr marL="17780">
                        <a:lnSpc>
                          <a:spcPts val="1445"/>
                        </a:lnSpc>
                      </a:pPr>
                      <a:r>
                        <a:rPr sz="1400" spc="-5" dirty="0">
                          <a:latin typeface="Courier New"/>
                          <a:cs typeface="Courier New"/>
                        </a:rPr>
                        <a:t>select</a:t>
                      </a:r>
                      <a:endParaRPr sz="1400">
                        <a:latin typeface="Courier New"/>
                        <a:cs typeface="Courier New"/>
                      </a:endParaRPr>
                    </a:p>
                    <a:p>
                      <a:pPr marL="17780" marR="46355">
                        <a:lnSpc>
                          <a:spcPct val="188600"/>
                        </a:lnSpc>
                      </a:pPr>
                      <a:r>
                        <a:rPr sz="1400" spc="-5" dirty="0">
                          <a:latin typeface="Courier New"/>
                          <a:cs typeface="Courier New"/>
                        </a:rPr>
                        <a:t>select  select</a:t>
                      </a:r>
                      <a:endParaRPr sz="1400">
                        <a:latin typeface="Courier New"/>
                        <a:cs typeface="Courier New"/>
                      </a:endParaRPr>
                    </a:p>
                  </a:txBody>
                  <a:tcPr marL="0" marR="0" marT="0" marB="0">
                    <a:solidFill>
                      <a:srgbClr val="DDD9C3"/>
                    </a:solidFill>
                  </a:tcPr>
                </a:tc>
                <a:tc>
                  <a:txBody>
                    <a:bodyPr/>
                    <a:lstStyle/>
                    <a:p>
                      <a:pPr marL="52705">
                        <a:lnSpc>
                          <a:spcPts val="1445"/>
                        </a:lnSpc>
                      </a:pPr>
                      <a:r>
                        <a:rPr sz="1400" spc="-5" dirty="0">
                          <a:solidFill>
                            <a:srgbClr val="FF0000"/>
                          </a:solidFill>
                          <a:latin typeface="Courier New"/>
                          <a:cs typeface="Courier New"/>
                        </a:rPr>
                        <a:t>round</a:t>
                      </a:r>
                      <a:r>
                        <a:rPr sz="1400" spc="-60" dirty="0">
                          <a:solidFill>
                            <a:srgbClr val="FF0000"/>
                          </a:solidFill>
                          <a:latin typeface="Courier New"/>
                          <a:cs typeface="Courier New"/>
                        </a:rPr>
                        <a:t> </a:t>
                      </a:r>
                      <a:r>
                        <a:rPr sz="1400" spc="-5" dirty="0">
                          <a:latin typeface="Courier New"/>
                          <a:cs typeface="Courier New"/>
                        </a:rPr>
                        <a:t>(83.28749,</a:t>
                      </a:r>
                      <a:endParaRPr sz="1400">
                        <a:latin typeface="Courier New"/>
                        <a:cs typeface="Courier New"/>
                      </a:endParaRPr>
                    </a:p>
                    <a:p>
                      <a:pPr>
                        <a:lnSpc>
                          <a:spcPct val="100000"/>
                        </a:lnSpc>
                        <a:spcBef>
                          <a:spcPts val="50"/>
                        </a:spcBef>
                      </a:pPr>
                      <a:endParaRPr sz="1250">
                        <a:latin typeface="Times New Roman"/>
                        <a:cs typeface="Times New Roman"/>
                      </a:endParaRPr>
                    </a:p>
                    <a:p>
                      <a:pPr marL="52705">
                        <a:lnSpc>
                          <a:spcPct val="100000"/>
                        </a:lnSpc>
                      </a:pPr>
                      <a:r>
                        <a:rPr sz="1400" spc="-5" dirty="0">
                          <a:solidFill>
                            <a:srgbClr val="FF0000"/>
                          </a:solidFill>
                          <a:latin typeface="Courier New"/>
                          <a:cs typeface="Courier New"/>
                        </a:rPr>
                        <a:t>sqrt </a:t>
                      </a:r>
                      <a:r>
                        <a:rPr sz="1400" spc="-5" dirty="0">
                          <a:latin typeface="Courier New"/>
                          <a:cs typeface="Courier New"/>
                        </a:rPr>
                        <a:t>(3.67)</a:t>
                      </a:r>
                      <a:r>
                        <a:rPr sz="1400" spc="-60" dirty="0">
                          <a:latin typeface="Courier New"/>
                          <a:cs typeface="Courier New"/>
                        </a:rPr>
                        <a:t> </a:t>
                      </a:r>
                      <a:r>
                        <a:rPr sz="1400" spc="-5" dirty="0">
                          <a:latin typeface="Courier New"/>
                          <a:cs typeface="Courier New"/>
                        </a:rPr>
                        <a:t>from</a:t>
                      </a:r>
                      <a:endParaRPr sz="1400">
                        <a:latin typeface="Courier New"/>
                        <a:cs typeface="Courier New"/>
                      </a:endParaRPr>
                    </a:p>
                    <a:p>
                      <a:pPr>
                        <a:lnSpc>
                          <a:spcPct val="100000"/>
                        </a:lnSpc>
                        <a:spcBef>
                          <a:spcPts val="50"/>
                        </a:spcBef>
                      </a:pPr>
                      <a:endParaRPr sz="1250">
                        <a:latin typeface="Times New Roman"/>
                        <a:cs typeface="Times New Roman"/>
                      </a:endParaRPr>
                    </a:p>
                    <a:p>
                      <a:pPr marL="52705">
                        <a:lnSpc>
                          <a:spcPct val="100000"/>
                        </a:lnSpc>
                      </a:pPr>
                      <a:r>
                        <a:rPr sz="1400" spc="-5" dirty="0">
                          <a:solidFill>
                            <a:srgbClr val="FF0000"/>
                          </a:solidFill>
                          <a:latin typeface="Courier New"/>
                          <a:cs typeface="Courier New"/>
                        </a:rPr>
                        <a:t>power </a:t>
                      </a:r>
                      <a:r>
                        <a:rPr sz="1400" spc="-5" dirty="0">
                          <a:latin typeface="Courier New"/>
                          <a:cs typeface="Courier New"/>
                        </a:rPr>
                        <a:t>(2.512,</a:t>
                      </a:r>
                      <a:r>
                        <a:rPr sz="1400" spc="-60" dirty="0">
                          <a:latin typeface="Courier New"/>
                          <a:cs typeface="Courier New"/>
                        </a:rPr>
                        <a:t> </a:t>
                      </a:r>
                      <a:r>
                        <a:rPr sz="1400" spc="-5" dirty="0">
                          <a:latin typeface="Courier New"/>
                          <a:cs typeface="Courier New"/>
                        </a:rPr>
                        <a:t>5)</a:t>
                      </a:r>
                      <a:endParaRPr sz="1400">
                        <a:latin typeface="Courier New"/>
                        <a:cs typeface="Courier New"/>
                      </a:endParaRPr>
                    </a:p>
                  </a:txBody>
                  <a:tcPr marL="0" marR="0" marT="0" marB="0">
                    <a:solidFill>
                      <a:srgbClr val="DDD9C3"/>
                    </a:solidFill>
                  </a:tcPr>
                </a:tc>
                <a:tc>
                  <a:txBody>
                    <a:bodyPr/>
                    <a:lstStyle/>
                    <a:p>
                      <a:pPr marL="52705">
                        <a:lnSpc>
                          <a:spcPts val="1445"/>
                        </a:lnSpc>
                      </a:pPr>
                      <a:r>
                        <a:rPr sz="1400" spc="-5" dirty="0">
                          <a:latin typeface="Courier New"/>
                          <a:cs typeface="Courier New"/>
                        </a:rPr>
                        <a:t>2) from</a:t>
                      </a:r>
                      <a:r>
                        <a:rPr sz="1400" spc="-30" dirty="0">
                          <a:latin typeface="Courier New"/>
                          <a:cs typeface="Courier New"/>
                        </a:rPr>
                        <a:t> </a:t>
                      </a:r>
                      <a:r>
                        <a:rPr sz="1400" spc="-5" dirty="0">
                          <a:latin typeface="Courier New"/>
                          <a:cs typeface="Courier New"/>
                        </a:rPr>
                        <a:t>dual;</a:t>
                      </a:r>
                      <a:endParaRPr sz="1400">
                        <a:latin typeface="Courier New"/>
                        <a:cs typeface="Courier New"/>
                      </a:endParaRPr>
                    </a:p>
                    <a:p>
                      <a:pPr>
                        <a:lnSpc>
                          <a:spcPct val="100000"/>
                        </a:lnSpc>
                        <a:spcBef>
                          <a:spcPts val="50"/>
                        </a:spcBef>
                      </a:pPr>
                      <a:endParaRPr sz="1250">
                        <a:latin typeface="Times New Roman"/>
                        <a:cs typeface="Times New Roman"/>
                      </a:endParaRPr>
                    </a:p>
                    <a:p>
                      <a:pPr marL="52705">
                        <a:lnSpc>
                          <a:spcPct val="100000"/>
                        </a:lnSpc>
                      </a:pPr>
                      <a:r>
                        <a:rPr sz="1400" spc="-5" dirty="0">
                          <a:latin typeface="Courier New"/>
                          <a:cs typeface="Courier New"/>
                        </a:rPr>
                        <a:t>dual;</a:t>
                      </a:r>
                      <a:endParaRPr sz="1400">
                        <a:latin typeface="Courier New"/>
                        <a:cs typeface="Courier New"/>
                      </a:endParaRPr>
                    </a:p>
                    <a:p>
                      <a:pPr>
                        <a:lnSpc>
                          <a:spcPct val="100000"/>
                        </a:lnSpc>
                        <a:spcBef>
                          <a:spcPts val="50"/>
                        </a:spcBef>
                      </a:pPr>
                      <a:endParaRPr sz="1250">
                        <a:latin typeface="Times New Roman"/>
                        <a:cs typeface="Times New Roman"/>
                      </a:endParaRPr>
                    </a:p>
                    <a:p>
                      <a:pPr marL="53340">
                        <a:lnSpc>
                          <a:spcPct val="100000"/>
                        </a:lnSpc>
                      </a:pPr>
                      <a:r>
                        <a:rPr sz="1400" spc="-5" dirty="0">
                          <a:latin typeface="Courier New"/>
                          <a:cs typeface="Courier New"/>
                        </a:rPr>
                        <a:t>from</a:t>
                      </a:r>
                      <a:r>
                        <a:rPr sz="1400" spc="-15" dirty="0">
                          <a:latin typeface="Courier New"/>
                          <a:cs typeface="Courier New"/>
                        </a:rPr>
                        <a:t> </a:t>
                      </a:r>
                      <a:r>
                        <a:rPr sz="1400" spc="-5" dirty="0">
                          <a:latin typeface="Courier New"/>
                          <a:cs typeface="Courier New"/>
                        </a:rPr>
                        <a:t>dual;</a:t>
                      </a:r>
                      <a:endParaRPr sz="1400">
                        <a:latin typeface="Courier New"/>
                        <a:cs typeface="Courier New"/>
                      </a:endParaRPr>
                    </a:p>
                  </a:txBody>
                  <a:tcPr marL="0" marR="0" marT="0" marB="0">
                    <a:lnR w="9525">
                      <a:solidFill>
                        <a:srgbClr val="000000"/>
                      </a:solidFill>
                      <a:prstDash val="solid"/>
                    </a:lnR>
                    <a:solidFill>
                      <a:srgbClr val="DDD9C3"/>
                    </a:solidFill>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tcPr>
                </a:tc>
                <a:extLst>
                  <a:ext uri="{0D108BD9-81ED-4DB2-BD59-A6C34878D82A}">
                    <a16:rowId xmlns:a16="http://schemas.microsoft.com/office/drawing/2014/main" val="10001"/>
                  </a:ext>
                </a:extLst>
              </a:tr>
            </a:tbl>
          </a:graphicData>
        </a:graphic>
      </p:graphicFrame>
      <p:pic>
        <p:nvPicPr>
          <p:cNvPr id="6"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371900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SQL</a:t>
            </a:r>
          </a:p>
        </p:txBody>
      </p:sp>
      <p:sp>
        <p:nvSpPr>
          <p:cNvPr id="3" name="Content Placeholder 2"/>
          <p:cNvSpPr>
            <a:spLocks noGrp="1"/>
          </p:cNvSpPr>
          <p:nvPr>
            <p:ph idx="1"/>
          </p:nvPr>
        </p:nvSpPr>
        <p:spPr>
          <a:xfrm>
            <a:off x="381000" y="1219200"/>
            <a:ext cx="8458200" cy="5105400"/>
          </a:xfrm>
        </p:spPr>
        <p:txBody>
          <a:bodyPr>
            <a:normAutofit/>
          </a:bodyPr>
          <a:lstStyle/>
          <a:p>
            <a:pPr algn="just" fontAlgn="base"/>
            <a:r>
              <a:rPr lang="en-US" sz="2400" dirty="0">
                <a:latin typeface="Times New Roman" pitchFamily="18" charset="0"/>
                <a:cs typeface="Times New Roman" pitchFamily="18" charset="0"/>
              </a:rPr>
              <a:t>Structured Query Language(SQL) as we all know is the database language by the use of which we can perform certain operations on the existing database and also we can use this language to create a database. SQL uses certain commands like Create, Drop, Insert etc. to carry out the required tasks.</a:t>
            </a:r>
          </a:p>
          <a:p>
            <a:pPr algn="just" fontAlgn="base"/>
            <a:r>
              <a:rPr lang="en-US" sz="2400" dirty="0">
                <a:latin typeface="Times New Roman" pitchFamily="18" charset="0"/>
                <a:cs typeface="Times New Roman" pitchFamily="18" charset="0"/>
              </a:rPr>
              <a:t>These SQL commands are mainly categorized into four categories as:</a:t>
            </a:r>
          </a:p>
          <a:p>
            <a:pPr algn="just" fontAlgn="base">
              <a:buFont typeface="Wingdings" pitchFamily="2" charset="2"/>
              <a:buChar char="Ø"/>
            </a:pPr>
            <a:r>
              <a:rPr lang="en-US" sz="2400" dirty="0">
                <a:latin typeface="Times New Roman" pitchFamily="18" charset="0"/>
                <a:cs typeface="Times New Roman" pitchFamily="18" charset="0"/>
              </a:rPr>
              <a:t>DDL – Data Definition Language</a:t>
            </a:r>
          </a:p>
          <a:p>
            <a:pPr algn="just" fontAlgn="base">
              <a:buFont typeface="Wingdings" pitchFamily="2" charset="2"/>
              <a:buChar char="Ø"/>
            </a:pPr>
            <a:r>
              <a:rPr lang="en-US" sz="2400" dirty="0">
                <a:latin typeface="Times New Roman" pitchFamily="18" charset="0"/>
                <a:cs typeface="Times New Roman" pitchFamily="18" charset="0"/>
              </a:rPr>
              <a:t>DML – Data Manipulation Language</a:t>
            </a:r>
          </a:p>
          <a:p>
            <a:pPr algn="just" fontAlgn="base">
              <a:buFont typeface="Wingdings" pitchFamily="2" charset="2"/>
              <a:buChar char="Ø"/>
            </a:pPr>
            <a:r>
              <a:rPr lang="en-US" sz="2400" dirty="0">
                <a:latin typeface="Times New Roman" pitchFamily="18" charset="0"/>
                <a:cs typeface="Times New Roman" pitchFamily="18" charset="0"/>
              </a:rPr>
              <a:t>DCL – Data Control Language</a:t>
            </a:r>
          </a:p>
          <a:p>
            <a:pPr algn="just" fontAlgn="base">
              <a:buFont typeface="Wingdings" pitchFamily="2" charset="2"/>
              <a:buChar char="Ø"/>
            </a:pPr>
            <a:r>
              <a:rPr lang="en-US" sz="2400" dirty="0">
                <a:latin typeface="Times New Roman" pitchFamily="18" charset="0"/>
                <a:cs typeface="Times New Roman" pitchFamily="18" charset="0"/>
              </a:rPr>
              <a:t>TCL – Transaction Control Language 	</a:t>
            </a:r>
          </a:p>
          <a:p>
            <a:endParaRPr lang="en-IN"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629400" y="83569"/>
            <a:ext cx="2514600" cy="907031"/>
          </a:xfrm>
          <a:prstGeom prst="rect">
            <a:avLst/>
          </a:prstGeom>
          <a:noFill/>
          <a:ln>
            <a:noFill/>
          </a:ln>
        </p:spPr>
      </p:pic>
    </p:spTree>
    <p:extLst>
      <p:ext uri="{BB962C8B-B14F-4D97-AF65-F5344CB8AC3E}">
        <p14:creationId xmlns:p14="http://schemas.microsoft.com/office/powerpoint/2010/main" val="316801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08" y="313689"/>
            <a:ext cx="3790315" cy="696595"/>
          </a:xfrm>
          <a:prstGeom prst="rect">
            <a:avLst/>
          </a:prstGeom>
        </p:spPr>
        <p:txBody>
          <a:bodyPr vert="horz" wrap="square" lIns="0" tIns="12700" rIns="0" bIns="0" rtlCol="0">
            <a:spAutoFit/>
          </a:bodyPr>
          <a:lstStyle/>
          <a:p>
            <a:pPr marL="12700">
              <a:lnSpc>
                <a:spcPct val="100000"/>
              </a:lnSpc>
              <a:spcBef>
                <a:spcPts val="100"/>
              </a:spcBef>
            </a:pPr>
            <a:r>
              <a:rPr sz="4400" spc="-70" dirty="0"/>
              <a:t>String</a:t>
            </a:r>
            <a:r>
              <a:rPr sz="4400" spc="-240" dirty="0"/>
              <a:t> </a:t>
            </a:r>
            <a:r>
              <a:rPr sz="4400" spc="-80" dirty="0"/>
              <a:t>Functions</a:t>
            </a:r>
            <a:endParaRPr sz="4400"/>
          </a:p>
        </p:txBody>
      </p:sp>
      <p:graphicFrame>
        <p:nvGraphicFramePr>
          <p:cNvPr id="3" name="object 3"/>
          <p:cNvGraphicFramePr>
            <a:graphicFrameLocks noGrp="1"/>
          </p:cNvGraphicFramePr>
          <p:nvPr/>
        </p:nvGraphicFramePr>
        <p:xfrm>
          <a:off x="300227" y="1200403"/>
          <a:ext cx="8073389" cy="1981579"/>
        </p:xfrm>
        <a:graphic>
          <a:graphicData uri="http://schemas.openxmlformats.org/drawingml/2006/table">
            <a:tbl>
              <a:tblPr firstRow="1" bandRow="1">
                <a:tableStyleId>{2D5ABB26-0587-4C30-8999-92F81FD0307C}</a:tableStyleId>
              </a:tblPr>
              <a:tblGrid>
                <a:gridCol w="1912620">
                  <a:extLst>
                    <a:ext uri="{9D8B030D-6E8A-4147-A177-3AD203B41FA5}">
                      <a16:colId xmlns:a16="http://schemas.microsoft.com/office/drawing/2014/main" val="20000"/>
                    </a:ext>
                  </a:extLst>
                </a:gridCol>
                <a:gridCol w="3259454">
                  <a:extLst>
                    <a:ext uri="{9D8B030D-6E8A-4147-A177-3AD203B41FA5}">
                      <a16:colId xmlns:a16="http://schemas.microsoft.com/office/drawing/2014/main" val="20001"/>
                    </a:ext>
                  </a:extLst>
                </a:gridCol>
                <a:gridCol w="2901315">
                  <a:extLst>
                    <a:ext uri="{9D8B030D-6E8A-4147-A177-3AD203B41FA5}">
                      <a16:colId xmlns:a16="http://schemas.microsoft.com/office/drawing/2014/main" val="20002"/>
                    </a:ext>
                  </a:extLst>
                </a:gridCol>
              </a:tblGrid>
              <a:tr h="582929">
                <a:tc>
                  <a:txBody>
                    <a:bodyPr/>
                    <a:lstStyle/>
                    <a:p>
                      <a:pPr marL="25400" marR="288925">
                        <a:lnSpc>
                          <a:spcPts val="1380"/>
                        </a:lnSpc>
                        <a:spcBef>
                          <a:spcPts val="930"/>
                        </a:spcBef>
                      </a:pPr>
                      <a:r>
                        <a:rPr sz="1200" spc="-5" dirty="0">
                          <a:latin typeface="Times New Roman"/>
                          <a:cs typeface="Times New Roman"/>
                        </a:rPr>
                        <a:t>REPLACE </a:t>
                      </a:r>
                      <a:r>
                        <a:rPr sz="1200" dirty="0">
                          <a:latin typeface="Times New Roman"/>
                          <a:cs typeface="Times New Roman"/>
                        </a:rPr>
                        <a:t>( </a:t>
                      </a:r>
                      <a:r>
                        <a:rPr sz="1200" spc="-5" dirty="0">
                          <a:latin typeface="Times New Roman"/>
                          <a:cs typeface="Times New Roman"/>
                        </a:rPr>
                        <a:t>s, search_s</a:t>
                      </a:r>
                      <a:r>
                        <a:rPr sz="1200" spc="-35" dirty="0">
                          <a:latin typeface="Times New Roman"/>
                          <a:cs typeface="Times New Roman"/>
                        </a:rPr>
                        <a:t> </a:t>
                      </a:r>
                      <a:r>
                        <a:rPr sz="1200" dirty="0">
                          <a:latin typeface="Times New Roman"/>
                          <a:cs typeface="Times New Roman"/>
                        </a:rPr>
                        <a:t>[,  </a:t>
                      </a:r>
                      <a:r>
                        <a:rPr sz="1200" spc="-5" dirty="0">
                          <a:latin typeface="Times New Roman"/>
                          <a:cs typeface="Times New Roman"/>
                        </a:rPr>
                        <a:t>replace_s </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181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527685">
                        <a:lnSpc>
                          <a:spcPts val="1380"/>
                        </a:lnSpc>
                        <a:spcBef>
                          <a:spcPts val="930"/>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 search_s = </a:t>
                      </a:r>
                      <a:r>
                        <a:rPr sz="1200" spc="-5" dirty="0">
                          <a:latin typeface="Times New Roman"/>
                          <a:cs typeface="Times New Roman"/>
                        </a:rPr>
                        <a:t>target</a:t>
                      </a:r>
                      <a:r>
                        <a:rPr sz="1200" spc="-45" dirty="0">
                          <a:latin typeface="Times New Roman"/>
                          <a:cs typeface="Times New Roman"/>
                        </a:rPr>
                        <a:t> </a:t>
                      </a:r>
                      <a:r>
                        <a:rPr sz="1200" dirty="0">
                          <a:latin typeface="Times New Roman"/>
                          <a:cs typeface="Times New Roman"/>
                        </a:rPr>
                        <a:t>string,  </a:t>
                      </a:r>
                      <a:r>
                        <a:rPr sz="1200" spc="-5" dirty="0">
                          <a:latin typeface="Times New Roman"/>
                          <a:cs typeface="Times New Roman"/>
                        </a:rPr>
                        <a:t>replace_s </a:t>
                      </a:r>
                      <a:r>
                        <a:rPr sz="1200" dirty="0">
                          <a:latin typeface="Times New Roman"/>
                          <a:cs typeface="Times New Roman"/>
                        </a:rPr>
                        <a:t>= </a:t>
                      </a:r>
                      <a:r>
                        <a:rPr sz="1200" spc="-5" dirty="0">
                          <a:latin typeface="Times New Roman"/>
                          <a:cs typeface="Times New Roman"/>
                        </a:rPr>
                        <a:t>replacement</a:t>
                      </a:r>
                      <a:r>
                        <a:rPr sz="1200" spc="10" dirty="0">
                          <a:latin typeface="Times New Roman"/>
                          <a:cs typeface="Times New Roman"/>
                        </a:rPr>
                        <a:t> </a:t>
                      </a:r>
                      <a:r>
                        <a:rPr sz="1200" dirty="0">
                          <a:latin typeface="Times New Roman"/>
                          <a:cs typeface="Times New Roman"/>
                        </a:rPr>
                        <a:t>string</a:t>
                      </a:r>
                      <a:endParaRPr sz="1200">
                        <a:latin typeface="Times New Roman"/>
                        <a:cs typeface="Times New Roman"/>
                      </a:endParaRPr>
                    </a:p>
                  </a:txBody>
                  <a:tcPr marL="0" marR="0" marT="1181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76530">
                        <a:lnSpc>
                          <a:spcPts val="1380"/>
                        </a:lnSpc>
                        <a:spcBef>
                          <a:spcPts val="234"/>
                        </a:spcBef>
                      </a:pPr>
                      <a:r>
                        <a:rPr sz="1200" spc="-5" dirty="0">
                          <a:latin typeface="Times New Roman"/>
                          <a:cs typeface="Times New Roman"/>
                        </a:rPr>
                        <a:t>Returns s </a:t>
                      </a:r>
                      <a:r>
                        <a:rPr sz="1200" dirty="0">
                          <a:latin typeface="Times New Roman"/>
                          <a:cs typeface="Times New Roman"/>
                        </a:rPr>
                        <a:t>with </a:t>
                      </a:r>
                      <a:r>
                        <a:rPr sz="1200" spc="-5" dirty="0">
                          <a:latin typeface="Times New Roman"/>
                          <a:cs typeface="Times New Roman"/>
                        </a:rPr>
                        <a:t>every occurrence </a:t>
                      </a:r>
                      <a:r>
                        <a:rPr sz="1200" dirty="0">
                          <a:latin typeface="Times New Roman"/>
                          <a:cs typeface="Times New Roman"/>
                        </a:rPr>
                        <a:t>of </a:t>
                      </a:r>
                      <a:r>
                        <a:rPr sz="1200" spc="-5" dirty="0">
                          <a:latin typeface="Times New Roman"/>
                          <a:cs typeface="Times New Roman"/>
                        </a:rPr>
                        <a:t>search_s  </a:t>
                      </a:r>
                      <a:r>
                        <a:rPr sz="1200" dirty="0">
                          <a:latin typeface="Times New Roman"/>
                          <a:cs typeface="Times New Roman"/>
                        </a:rPr>
                        <a:t>in </a:t>
                      </a:r>
                      <a:r>
                        <a:rPr sz="1200" spc="-5" dirty="0">
                          <a:latin typeface="Times New Roman"/>
                          <a:cs typeface="Times New Roman"/>
                        </a:rPr>
                        <a:t>s replaced </a:t>
                      </a:r>
                      <a:r>
                        <a:rPr sz="1200" dirty="0">
                          <a:latin typeface="Times New Roman"/>
                          <a:cs typeface="Times New Roman"/>
                        </a:rPr>
                        <a:t>by replace_s; </a:t>
                      </a:r>
                      <a:r>
                        <a:rPr sz="1200" spc="-5" dirty="0">
                          <a:latin typeface="Times New Roman"/>
                          <a:cs typeface="Times New Roman"/>
                        </a:rPr>
                        <a:t>default removes  search_s</a:t>
                      </a:r>
                      <a:endParaRPr sz="1200">
                        <a:latin typeface="Times New Roman"/>
                        <a:cs typeface="Times New Roman"/>
                      </a:endParaRPr>
                    </a:p>
                  </a:txBody>
                  <a:tcPr marL="0" marR="0" marT="29844"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0"/>
                  </a:ext>
                </a:extLst>
              </a:tr>
              <a:tr h="584073">
                <a:tc>
                  <a:txBody>
                    <a:bodyPr/>
                    <a:lstStyle/>
                    <a:p>
                      <a:pPr>
                        <a:lnSpc>
                          <a:spcPct val="100000"/>
                        </a:lnSpc>
                        <a:spcBef>
                          <a:spcPts val="25"/>
                        </a:spcBef>
                      </a:pPr>
                      <a:endParaRPr sz="1300">
                        <a:latin typeface="Times New Roman"/>
                        <a:cs typeface="Times New Roman"/>
                      </a:endParaRPr>
                    </a:p>
                    <a:p>
                      <a:pPr marL="25400">
                        <a:lnSpc>
                          <a:spcPct val="100000"/>
                        </a:lnSpc>
                        <a:spcBef>
                          <a:spcPts val="5"/>
                        </a:spcBef>
                      </a:pPr>
                      <a:r>
                        <a:rPr sz="1200" spc="-5" dirty="0">
                          <a:latin typeface="Times New Roman"/>
                          <a:cs typeface="Times New Roman"/>
                        </a:rPr>
                        <a:t>SUBSTR </a:t>
                      </a:r>
                      <a:r>
                        <a:rPr sz="1200" dirty="0">
                          <a:latin typeface="Times New Roman"/>
                          <a:cs typeface="Times New Roman"/>
                        </a:rPr>
                        <a:t>( </a:t>
                      </a:r>
                      <a:r>
                        <a:rPr sz="1200" spc="-5" dirty="0">
                          <a:latin typeface="Times New Roman"/>
                          <a:cs typeface="Times New Roman"/>
                        </a:rPr>
                        <a:t>s, </a:t>
                      </a:r>
                      <a:r>
                        <a:rPr sz="1200" dirty="0">
                          <a:latin typeface="Times New Roman"/>
                          <a:cs typeface="Times New Roman"/>
                        </a:rPr>
                        <a:t>m [, n ]</a:t>
                      </a:r>
                      <a:r>
                        <a:rPr sz="1200" spc="-2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31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286385">
                        <a:lnSpc>
                          <a:spcPts val="1380"/>
                        </a:lnSpc>
                        <a:spcBef>
                          <a:spcPts val="919"/>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 m = </a:t>
                      </a:r>
                      <a:r>
                        <a:rPr sz="1200" spc="-5" dirty="0">
                          <a:latin typeface="Times New Roman"/>
                          <a:cs typeface="Times New Roman"/>
                        </a:rPr>
                        <a:t>beginning </a:t>
                      </a:r>
                      <a:r>
                        <a:rPr sz="1200" dirty="0">
                          <a:latin typeface="Times New Roman"/>
                          <a:cs typeface="Times New Roman"/>
                        </a:rPr>
                        <a:t>position, n =  number of</a:t>
                      </a:r>
                      <a:r>
                        <a:rPr sz="1200" spc="-15" dirty="0">
                          <a:latin typeface="Times New Roman"/>
                          <a:cs typeface="Times New Roman"/>
                        </a:rPr>
                        <a:t> </a:t>
                      </a:r>
                      <a:r>
                        <a:rPr sz="1200" spc="-5" dirty="0">
                          <a:latin typeface="Times New Roman"/>
                          <a:cs typeface="Times New Roman"/>
                        </a:rPr>
                        <a:t>characters</a:t>
                      </a:r>
                      <a:endParaRPr sz="1200">
                        <a:latin typeface="Times New Roman"/>
                        <a:cs typeface="Times New Roman"/>
                      </a:endParaRPr>
                    </a:p>
                  </a:txBody>
                  <a:tcPr marL="0" marR="0" marT="116839"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379730" algn="just">
                        <a:lnSpc>
                          <a:spcPct val="95900"/>
                        </a:lnSpc>
                        <a:spcBef>
                          <a:spcPts val="200"/>
                        </a:spcBef>
                      </a:pPr>
                      <a:r>
                        <a:rPr sz="1200" spc="-5" dirty="0">
                          <a:latin typeface="Times New Roman"/>
                          <a:cs typeface="Times New Roman"/>
                        </a:rPr>
                        <a:t>Returns </a:t>
                      </a:r>
                      <a:r>
                        <a:rPr sz="1200" dirty="0">
                          <a:latin typeface="Times New Roman"/>
                          <a:cs typeface="Times New Roman"/>
                        </a:rPr>
                        <a:t>a substring </a:t>
                      </a:r>
                      <a:r>
                        <a:rPr sz="1200" spc="-5" dirty="0">
                          <a:latin typeface="Times New Roman"/>
                          <a:cs typeface="Times New Roman"/>
                        </a:rPr>
                        <a:t>from s, beginning </a:t>
                      </a:r>
                      <a:r>
                        <a:rPr sz="1200" dirty="0">
                          <a:latin typeface="Times New Roman"/>
                          <a:cs typeface="Times New Roman"/>
                        </a:rPr>
                        <a:t>in  position m and n </a:t>
                      </a:r>
                      <a:r>
                        <a:rPr sz="1200" spc="-5" dirty="0">
                          <a:latin typeface="Times New Roman"/>
                          <a:cs typeface="Times New Roman"/>
                        </a:rPr>
                        <a:t>characters </a:t>
                      </a:r>
                      <a:r>
                        <a:rPr sz="1200" dirty="0">
                          <a:latin typeface="Times New Roman"/>
                          <a:cs typeface="Times New Roman"/>
                        </a:rPr>
                        <a:t>long;</a:t>
                      </a:r>
                      <a:r>
                        <a:rPr sz="1200" spc="-50" dirty="0">
                          <a:latin typeface="Times New Roman"/>
                          <a:cs typeface="Times New Roman"/>
                        </a:rPr>
                        <a:t> </a:t>
                      </a:r>
                      <a:r>
                        <a:rPr sz="1200" spc="-5" dirty="0">
                          <a:latin typeface="Times New Roman"/>
                          <a:cs typeface="Times New Roman"/>
                        </a:rPr>
                        <a:t>default  returns </a:t>
                      </a:r>
                      <a:r>
                        <a:rPr sz="1200" dirty="0">
                          <a:latin typeface="Times New Roman"/>
                          <a:cs typeface="Times New Roman"/>
                        </a:rPr>
                        <a:t>to end of</a:t>
                      </a:r>
                      <a:r>
                        <a:rPr sz="1200" spc="-15" dirty="0">
                          <a:latin typeface="Times New Roman"/>
                          <a:cs typeface="Times New Roman"/>
                        </a:rPr>
                        <a:t> </a:t>
                      </a:r>
                      <a:r>
                        <a:rPr sz="1200" spc="-5" dirty="0">
                          <a:latin typeface="Times New Roman"/>
                          <a:cs typeface="Times New Roman"/>
                        </a:rPr>
                        <a:t>s.</a:t>
                      </a:r>
                      <a:endParaRPr sz="1200">
                        <a:latin typeface="Times New Roman"/>
                        <a:cs typeface="Times New Roman"/>
                      </a:endParaRPr>
                    </a:p>
                  </a:txBody>
                  <a:tcPr marL="0" marR="0" marT="2540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1"/>
                  </a:ext>
                </a:extLst>
              </a:tr>
              <a:tr h="231648">
                <a:tc>
                  <a:txBody>
                    <a:bodyPr/>
                    <a:lstStyle/>
                    <a:p>
                      <a:pPr marL="25400">
                        <a:lnSpc>
                          <a:spcPct val="100000"/>
                        </a:lnSpc>
                        <a:spcBef>
                          <a:spcPts val="130"/>
                        </a:spcBef>
                      </a:pPr>
                      <a:r>
                        <a:rPr sz="1200" spc="-5" dirty="0">
                          <a:latin typeface="Times New Roman"/>
                          <a:cs typeface="Times New Roman"/>
                        </a:rPr>
                        <a:t>LENGTH </a:t>
                      </a:r>
                      <a:r>
                        <a:rPr sz="1200" dirty="0">
                          <a:latin typeface="Times New Roman"/>
                          <a:cs typeface="Times New Roman"/>
                        </a:rPr>
                        <a:t>( </a:t>
                      </a:r>
                      <a:r>
                        <a:rPr sz="1200" spc="-5" dirty="0">
                          <a:latin typeface="Times New Roman"/>
                          <a:cs typeface="Times New Roman"/>
                        </a:rPr>
                        <a:t>s</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Returns </a:t>
                      </a:r>
                      <a:r>
                        <a:rPr sz="1200" dirty="0">
                          <a:latin typeface="Times New Roman"/>
                          <a:cs typeface="Times New Roman"/>
                        </a:rPr>
                        <a:t>the </a:t>
                      </a:r>
                      <a:r>
                        <a:rPr sz="1200" spc="-5" dirty="0">
                          <a:latin typeface="Times New Roman"/>
                          <a:cs typeface="Times New Roman"/>
                        </a:rPr>
                        <a:t>number </a:t>
                      </a:r>
                      <a:r>
                        <a:rPr sz="1200" dirty="0">
                          <a:latin typeface="Times New Roman"/>
                          <a:cs typeface="Times New Roman"/>
                        </a:rPr>
                        <a:t>of </a:t>
                      </a:r>
                      <a:r>
                        <a:rPr sz="1200" spc="-5" dirty="0">
                          <a:latin typeface="Times New Roman"/>
                          <a:cs typeface="Times New Roman"/>
                        </a:rPr>
                        <a:t>characters </a:t>
                      </a:r>
                      <a:r>
                        <a:rPr sz="1200" dirty="0">
                          <a:latin typeface="Times New Roman"/>
                          <a:cs typeface="Times New Roman"/>
                        </a:rPr>
                        <a:t>in</a:t>
                      </a:r>
                      <a:r>
                        <a:rPr sz="1200" spc="5" dirty="0">
                          <a:latin typeface="Times New Roman"/>
                          <a:cs typeface="Times New Roman"/>
                        </a:rPr>
                        <a:t> </a:t>
                      </a:r>
                      <a:r>
                        <a:rPr sz="1200" spc="-5" dirty="0">
                          <a:latin typeface="Times New Roman"/>
                          <a:cs typeface="Times New Roman"/>
                        </a:rPr>
                        <a:t>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2"/>
                  </a:ext>
                </a:extLst>
              </a:tr>
              <a:tr h="582929">
                <a:tc>
                  <a:txBody>
                    <a:bodyPr/>
                    <a:lstStyle/>
                    <a:p>
                      <a:pPr>
                        <a:lnSpc>
                          <a:spcPct val="100000"/>
                        </a:lnSpc>
                        <a:spcBef>
                          <a:spcPts val="25"/>
                        </a:spcBef>
                      </a:pPr>
                      <a:endParaRPr sz="1300">
                        <a:latin typeface="Times New Roman"/>
                        <a:cs typeface="Times New Roman"/>
                      </a:endParaRPr>
                    </a:p>
                    <a:p>
                      <a:pPr marL="25400">
                        <a:lnSpc>
                          <a:spcPct val="100000"/>
                        </a:lnSpc>
                        <a:spcBef>
                          <a:spcPts val="5"/>
                        </a:spcBef>
                      </a:pPr>
                      <a:r>
                        <a:rPr sz="1200" spc="-5" dirty="0">
                          <a:latin typeface="Times New Roman"/>
                          <a:cs typeface="Times New Roman"/>
                        </a:rPr>
                        <a:t>INSTR </a:t>
                      </a:r>
                      <a:r>
                        <a:rPr sz="1200" dirty="0">
                          <a:latin typeface="Times New Roman"/>
                          <a:cs typeface="Times New Roman"/>
                        </a:rPr>
                        <a:t>( </a:t>
                      </a:r>
                      <a:r>
                        <a:rPr sz="1200" spc="-5" dirty="0">
                          <a:latin typeface="Times New Roman"/>
                          <a:cs typeface="Times New Roman"/>
                        </a:rPr>
                        <a:t>s1, s2 </a:t>
                      </a:r>
                      <a:r>
                        <a:rPr sz="1200" dirty="0">
                          <a:latin typeface="Times New Roman"/>
                          <a:cs typeface="Times New Roman"/>
                        </a:rPr>
                        <a:t>[, m </a:t>
                      </a:r>
                      <a:r>
                        <a:rPr sz="1200" spc="-5" dirty="0">
                          <a:latin typeface="Times New Roman"/>
                          <a:cs typeface="Times New Roman"/>
                        </a:rPr>
                        <a:t>[, </a:t>
                      </a:r>
                      <a:r>
                        <a:rPr sz="1200" dirty="0">
                          <a:latin typeface="Times New Roman"/>
                          <a:cs typeface="Times New Roman"/>
                        </a:rPr>
                        <a:t>n ] ]</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31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427355">
                        <a:lnSpc>
                          <a:spcPts val="1380"/>
                        </a:lnSpc>
                        <a:spcBef>
                          <a:spcPts val="925"/>
                        </a:spcBef>
                      </a:pPr>
                      <a:r>
                        <a:rPr sz="1200" spc="-5" dirty="0">
                          <a:latin typeface="Times New Roman"/>
                          <a:cs typeface="Times New Roman"/>
                        </a:rPr>
                        <a:t>s1 and s2 are character </a:t>
                      </a:r>
                      <a:r>
                        <a:rPr sz="1200" dirty="0">
                          <a:latin typeface="Times New Roman"/>
                          <a:cs typeface="Times New Roman"/>
                        </a:rPr>
                        <a:t>strings, m = </a:t>
                      </a:r>
                      <a:r>
                        <a:rPr sz="1200" spc="-5" dirty="0">
                          <a:latin typeface="Times New Roman"/>
                          <a:cs typeface="Times New Roman"/>
                        </a:rPr>
                        <a:t>beginning  </a:t>
                      </a:r>
                      <a:r>
                        <a:rPr sz="1200" dirty="0">
                          <a:latin typeface="Times New Roman"/>
                          <a:cs typeface="Times New Roman"/>
                        </a:rPr>
                        <a:t>position, n = </a:t>
                      </a:r>
                      <a:r>
                        <a:rPr sz="1200" spc="-5" dirty="0">
                          <a:latin typeface="Times New Roman"/>
                          <a:cs typeface="Times New Roman"/>
                        </a:rPr>
                        <a:t>occurrence </a:t>
                      </a:r>
                      <a:r>
                        <a:rPr sz="1200" dirty="0">
                          <a:latin typeface="Times New Roman"/>
                          <a:cs typeface="Times New Roman"/>
                        </a:rPr>
                        <a:t>of </a:t>
                      </a:r>
                      <a:r>
                        <a:rPr sz="1200" spc="-5" dirty="0">
                          <a:latin typeface="Times New Roman"/>
                          <a:cs typeface="Times New Roman"/>
                        </a:rPr>
                        <a:t>s2 </a:t>
                      </a:r>
                      <a:r>
                        <a:rPr sz="1200" dirty="0">
                          <a:latin typeface="Times New Roman"/>
                          <a:cs typeface="Times New Roman"/>
                        </a:rPr>
                        <a:t>in</a:t>
                      </a:r>
                      <a:r>
                        <a:rPr sz="1200" spc="-5" dirty="0">
                          <a:latin typeface="Times New Roman"/>
                          <a:cs typeface="Times New Roman"/>
                        </a:rPr>
                        <a:t> s1</a:t>
                      </a:r>
                      <a:endParaRPr sz="1200">
                        <a:latin typeface="Times New Roman"/>
                        <a:cs typeface="Times New Roman"/>
                      </a:endParaRPr>
                    </a:p>
                  </a:txBody>
                  <a:tcPr marL="0" marR="0" marT="1174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16839" algn="just">
                        <a:lnSpc>
                          <a:spcPts val="1380"/>
                        </a:lnSpc>
                        <a:spcBef>
                          <a:spcPts val="240"/>
                        </a:spcBef>
                      </a:pPr>
                      <a:r>
                        <a:rPr sz="1200" spc="-5" dirty="0">
                          <a:latin typeface="Times New Roman"/>
                          <a:cs typeface="Times New Roman"/>
                        </a:rPr>
                        <a:t>Returns </a:t>
                      </a:r>
                      <a:r>
                        <a:rPr sz="1200" dirty="0">
                          <a:latin typeface="Times New Roman"/>
                          <a:cs typeface="Times New Roman"/>
                        </a:rPr>
                        <a:t>the position of the nth </a:t>
                      </a:r>
                      <a:r>
                        <a:rPr sz="1200" spc="-5" dirty="0">
                          <a:latin typeface="Times New Roman"/>
                          <a:cs typeface="Times New Roman"/>
                        </a:rPr>
                        <a:t>occurrence </a:t>
                      </a:r>
                      <a:r>
                        <a:rPr sz="1200" dirty="0">
                          <a:latin typeface="Times New Roman"/>
                          <a:cs typeface="Times New Roman"/>
                        </a:rPr>
                        <a:t>of  </a:t>
                      </a:r>
                      <a:r>
                        <a:rPr sz="1200" spc="-5" dirty="0">
                          <a:latin typeface="Times New Roman"/>
                          <a:cs typeface="Times New Roman"/>
                        </a:rPr>
                        <a:t>s2 </a:t>
                      </a:r>
                      <a:r>
                        <a:rPr sz="1200" dirty="0">
                          <a:latin typeface="Times New Roman"/>
                          <a:cs typeface="Times New Roman"/>
                        </a:rPr>
                        <a:t>in </a:t>
                      </a:r>
                      <a:r>
                        <a:rPr sz="1200" spc="-5" dirty="0">
                          <a:latin typeface="Times New Roman"/>
                          <a:cs typeface="Times New Roman"/>
                        </a:rPr>
                        <a:t>s1, beginning at </a:t>
                      </a:r>
                      <a:r>
                        <a:rPr sz="1200" dirty="0">
                          <a:latin typeface="Times New Roman"/>
                          <a:cs typeface="Times New Roman"/>
                        </a:rPr>
                        <a:t>position m, both m and  n </a:t>
                      </a:r>
                      <a:r>
                        <a:rPr sz="1200" spc="-5" dirty="0">
                          <a:latin typeface="Times New Roman"/>
                          <a:cs typeface="Times New Roman"/>
                        </a:rPr>
                        <a:t>default </a:t>
                      </a:r>
                      <a:r>
                        <a:rPr sz="1200" dirty="0">
                          <a:latin typeface="Times New Roman"/>
                          <a:cs typeface="Times New Roman"/>
                        </a:rPr>
                        <a:t>to 1.</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3"/>
                  </a:ext>
                </a:extLst>
              </a:tr>
            </a:tbl>
          </a:graphicData>
        </a:graphic>
      </p:graphicFrame>
      <p:grpSp>
        <p:nvGrpSpPr>
          <p:cNvPr id="4" name="object 4"/>
          <p:cNvGrpSpPr/>
          <p:nvPr/>
        </p:nvGrpSpPr>
        <p:grpSpPr>
          <a:xfrm>
            <a:off x="655637" y="3866197"/>
            <a:ext cx="7604125" cy="2308225"/>
            <a:chOff x="655637" y="3866197"/>
            <a:chExt cx="7604125" cy="2308225"/>
          </a:xfrm>
        </p:grpSpPr>
        <p:sp>
          <p:nvSpPr>
            <p:cNvPr id="5" name="object 5"/>
            <p:cNvSpPr/>
            <p:nvPr/>
          </p:nvSpPr>
          <p:spPr>
            <a:xfrm>
              <a:off x="660400" y="3870959"/>
              <a:ext cx="7594600" cy="2298700"/>
            </a:xfrm>
            <a:custGeom>
              <a:avLst/>
              <a:gdLst/>
              <a:ahLst/>
              <a:cxnLst/>
              <a:rect l="l" t="t" r="r" b="b"/>
              <a:pathLst>
                <a:path w="7594600" h="2298700">
                  <a:moveTo>
                    <a:pt x="0" y="2298700"/>
                  </a:moveTo>
                  <a:lnTo>
                    <a:pt x="7594600" y="2298700"/>
                  </a:lnTo>
                  <a:lnTo>
                    <a:pt x="7594600" y="0"/>
                  </a:lnTo>
                  <a:lnTo>
                    <a:pt x="0" y="0"/>
                  </a:lnTo>
                  <a:lnTo>
                    <a:pt x="0" y="2298700"/>
                  </a:lnTo>
                  <a:close/>
                </a:path>
              </a:pathLst>
            </a:custGeom>
            <a:ln w="9525">
              <a:solidFill>
                <a:srgbClr val="000000"/>
              </a:solidFill>
            </a:ln>
          </p:spPr>
          <p:txBody>
            <a:bodyPr wrap="square" lIns="0" tIns="0" rIns="0" bIns="0" rtlCol="0"/>
            <a:lstStyle/>
            <a:p>
              <a:endParaRPr/>
            </a:p>
          </p:txBody>
        </p:sp>
        <p:sp>
          <p:nvSpPr>
            <p:cNvPr id="6" name="object 6"/>
            <p:cNvSpPr/>
            <p:nvPr/>
          </p:nvSpPr>
          <p:spPr>
            <a:xfrm>
              <a:off x="739140" y="3922140"/>
              <a:ext cx="7440295" cy="1756410"/>
            </a:xfrm>
            <a:custGeom>
              <a:avLst/>
              <a:gdLst/>
              <a:ahLst/>
              <a:cxnLst/>
              <a:rect l="l" t="t" r="r" b="b"/>
              <a:pathLst>
                <a:path w="7440295" h="1756410">
                  <a:moveTo>
                    <a:pt x="7440168" y="1152220"/>
                  </a:moveTo>
                  <a:lnTo>
                    <a:pt x="0" y="1152220"/>
                  </a:lnTo>
                  <a:lnTo>
                    <a:pt x="0" y="1353693"/>
                  </a:lnTo>
                  <a:lnTo>
                    <a:pt x="0" y="1554810"/>
                  </a:lnTo>
                  <a:lnTo>
                    <a:pt x="0" y="1755978"/>
                  </a:lnTo>
                  <a:lnTo>
                    <a:pt x="7440168" y="1755978"/>
                  </a:lnTo>
                  <a:lnTo>
                    <a:pt x="7440168" y="1554861"/>
                  </a:lnTo>
                  <a:lnTo>
                    <a:pt x="7440168" y="1353693"/>
                  </a:lnTo>
                  <a:lnTo>
                    <a:pt x="7440168" y="1152220"/>
                  </a:lnTo>
                  <a:close/>
                </a:path>
                <a:path w="7440295" h="1756410">
                  <a:moveTo>
                    <a:pt x="7440168" y="0"/>
                  </a:moveTo>
                  <a:lnTo>
                    <a:pt x="0" y="0"/>
                  </a:lnTo>
                  <a:lnTo>
                    <a:pt x="0" y="144780"/>
                  </a:lnTo>
                  <a:lnTo>
                    <a:pt x="0" y="345948"/>
                  </a:lnTo>
                  <a:lnTo>
                    <a:pt x="0" y="547116"/>
                  </a:lnTo>
                  <a:lnTo>
                    <a:pt x="0" y="748284"/>
                  </a:lnTo>
                  <a:lnTo>
                    <a:pt x="0" y="949452"/>
                  </a:lnTo>
                  <a:lnTo>
                    <a:pt x="0" y="1152144"/>
                  </a:lnTo>
                  <a:lnTo>
                    <a:pt x="7440168" y="1152144"/>
                  </a:lnTo>
                  <a:lnTo>
                    <a:pt x="7440168" y="144780"/>
                  </a:lnTo>
                  <a:lnTo>
                    <a:pt x="7440168" y="0"/>
                  </a:lnTo>
                  <a:close/>
                </a:path>
              </a:pathLst>
            </a:custGeom>
            <a:solidFill>
              <a:srgbClr val="DDD9C3"/>
            </a:solidFill>
          </p:spPr>
          <p:txBody>
            <a:bodyPr wrap="square" lIns="0" tIns="0" rIns="0" bIns="0" rtlCol="0"/>
            <a:lstStyle/>
            <a:p>
              <a:endParaRPr/>
            </a:p>
          </p:txBody>
        </p:sp>
      </p:grpSp>
      <p:sp>
        <p:nvSpPr>
          <p:cNvPr id="7" name="object 7"/>
          <p:cNvSpPr txBox="1"/>
          <p:nvPr/>
        </p:nvSpPr>
        <p:spPr>
          <a:xfrm>
            <a:off x="318008" y="3359022"/>
            <a:ext cx="7705725" cy="2314575"/>
          </a:xfrm>
          <a:prstGeom prst="rect">
            <a:avLst/>
          </a:prstGeom>
        </p:spPr>
        <p:txBody>
          <a:bodyPr vert="horz" wrap="square" lIns="0" tIns="13335" rIns="0" bIns="0" rtlCol="0">
            <a:spAutoFit/>
          </a:bodyPr>
          <a:lstStyle/>
          <a:p>
            <a:pPr marL="12700">
              <a:lnSpc>
                <a:spcPct val="100000"/>
              </a:lnSpc>
              <a:spcBef>
                <a:spcPts val="105"/>
              </a:spcBef>
            </a:pPr>
            <a:r>
              <a:rPr sz="1400" b="1" dirty="0">
                <a:latin typeface="Times New Roman"/>
                <a:cs typeface="Times New Roman"/>
              </a:rPr>
              <a:t>Here </a:t>
            </a:r>
            <a:r>
              <a:rPr sz="1400" b="1" spc="-5" dirty="0">
                <a:latin typeface="Times New Roman"/>
                <a:cs typeface="Times New Roman"/>
              </a:rPr>
              <a:t>are some examples </a:t>
            </a:r>
            <a:r>
              <a:rPr sz="1400" b="1" dirty="0">
                <a:latin typeface="Times New Roman"/>
                <a:cs typeface="Times New Roman"/>
              </a:rPr>
              <a:t>of the </a:t>
            </a:r>
            <a:r>
              <a:rPr sz="1400" b="1" spc="-5" dirty="0">
                <a:latin typeface="Times New Roman"/>
                <a:cs typeface="Times New Roman"/>
              </a:rPr>
              <a:t>use </a:t>
            </a:r>
            <a:r>
              <a:rPr sz="1400" b="1" dirty="0">
                <a:latin typeface="Times New Roman"/>
                <a:cs typeface="Times New Roman"/>
              </a:rPr>
              <a:t>of </a:t>
            </a:r>
            <a:r>
              <a:rPr sz="1400" b="1" spc="-5" dirty="0">
                <a:latin typeface="Times New Roman"/>
                <a:cs typeface="Times New Roman"/>
              </a:rPr>
              <a:t>String</a:t>
            </a:r>
            <a:r>
              <a:rPr sz="1400" b="1" spc="10" dirty="0">
                <a:latin typeface="Times New Roman"/>
                <a:cs typeface="Times New Roman"/>
              </a:rPr>
              <a:t> </a:t>
            </a:r>
            <a:r>
              <a:rPr sz="1400" b="1" spc="-5" dirty="0">
                <a:latin typeface="Times New Roman"/>
                <a:cs typeface="Times New Roman"/>
              </a:rPr>
              <a:t>functions:</a:t>
            </a:r>
            <a:endParaRPr sz="1400">
              <a:latin typeface="Times New Roman"/>
              <a:cs typeface="Times New Roman"/>
            </a:endParaRPr>
          </a:p>
          <a:p>
            <a:pPr>
              <a:lnSpc>
                <a:spcPct val="100000"/>
              </a:lnSpc>
              <a:spcBef>
                <a:spcPts val="50"/>
              </a:spcBef>
            </a:pPr>
            <a:endParaRPr sz="1750">
              <a:latin typeface="Times New Roman"/>
              <a:cs typeface="Times New Roman"/>
            </a:endParaRPr>
          </a:p>
          <a:p>
            <a:pPr marL="439420" marR="1604645">
              <a:lnSpc>
                <a:spcPct val="188600"/>
              </a:lnSpc>
            </a:pPr>
            <a:r>
              <a:rPr sz="1400" spc="-5" dirty="0">
                <a:latin typeface="Courier New"/>
                <a:cs typeface="Courier New"/>
              </a:rPr>
              <a:t>select concat ('Alan', 'Turing') as "NAME" from dual;  select 'Alan' || 'Turing' as "NAME" from</a:t>
            </a:r>
            <a:r>
              <a:rPr sz="1400" spc="10" dirty="0">
                <a:latin typeface="Courier New"/>
                <a:cs typeface="Courier New"/>
              </a:rPr>
              <a:t> </a:t>
            </a:r>
            <a:r>
              <a:rPr sz="1400" spc="-5" dirty="0">
                <a:latin typeface="Courier New"/>
                <a:cs typeface="Courier New"/>
              </a:rPr>
              <a:t>dual;</a:t>
            </a:r>
            <a:endParaRPr sz="1400">
              <a:latin typeface="Courier New"/>
              <a:cs typeface="Courier New"/>
            </a:endParaRPr>
          </a:p>
          <a:p>
            <a:pPr>
              <a:lnSpc>
                <a:spcPct val="100000"/>
              </a:lnSpc>
              <a:spcBef>
                <a:spcPts val="20"/>
              </a:spcBef>
            </a:pPr>
            <a:endParaRPr sz="1400">
              <a:latin typeface="Courier New"/>
              <a:cs typeface="Courier New"/>
            </a:endParaRPr>
          </a:p>
          <a:p>
            <a:pPr marL="439420" marR="5080">
              <a:lnSpc>
                <a:spcPts val="1600"/>
              </a:lnSpc>
              <a:spcBef>
                <a:spcPts val="5"/>
              </a:spcBef>
            </a:pPr>
            <a:r>
              <a:rPr sz="1400" spc="-5" dirty="0">
                <a:latin typeface="Courier New"/>
                <a:cs typeface="Courier New"/>
              </a:rPr>
              <a:t>select initcap ("now is the time for all good men to come to the aid  of the party") as "SLOGAN" from dual;</a:t>
            </a:r>
            <a:endParaRPr sz="1400">
              <a:latin typeface="Courier New"/>
              <a:cs typeface="Courier New"/>
            </a:endParaRPr>
          </a:p>
          <a:p>
            <a:pPr>
              <a:lnSpc>
                <a:spcPct val="100000"/>
              </a:lnSpc>
              <a:spcBef>
                <a:spcPts val="25"/>
              </a:spcBef>
            </a:pPr>
            <a:endParaRPr sz="1250">
              <a:latin typeface="Courier New"/>
              <a:cs typeface="Courier New"/>
            </a:endParaRPr>
          </a:p>
          <a:p>
            <a:pPr marL="439420">
              <a:lnSpc>
                <a:spcPct val="100000"/>
              </a:lnSpc>
              <a:spcBef>
                <a:spcPts val="5"/>
              </a:spcBef>
            </a:pPr>
            <a:r>
              <a:rPr sz="1400" spc="-5" dirty="0">
                <a:latin typeface="Courier New"/>
                <a:cs typeface="Courier New"/>
              </a:rPr>
              <a:t>select substr ('Alan Turing', 1, 4) as "FIRST" from</a:t>
            </a:r>
            <a:r>
              <a:rPr sz="1400" spc="20" dirty="0">
                <a:latin typeface="Courier New"/>
                <a:cs typeface="Courier New"/>
              </a:rPr>
              <a:t> </a:t>
            </a:r>
            <a:r>
              <a:rPr sz="1400" spc="-5" dirty="0">
                <a:latin typeface="Courier New"/>
                <a:cs typeface="Courier New"/>
              </a:rPr>
              <a:t>dual;</a:t>
            </a:r>
            <a:endParaRPr sz="1400">
              <a:latin typeface="Courier New"/>
              <a:cs typeface="Courier New"/>
            </a:endParaRPr>
          </a:p>
        </p:txBody>
      </p:sp>
      <p:sp>
        <p:nvSpPr>
          <p:cNvPr id="8" name="object 8"/>
          <p:cNvSpPr/>
          <p:nvPr/>
        </p:nvSpPr>
        <p:spPr>
          <a:xfrm>
            <a:off x="739140" y="5678119"/>
            <a:ext cx="7440295" cy="441959"/>
          </a:xfrm>
          <a:custGeom>
            <a:avLst/>
            <a:gdLst/>
            <a:ahLst/>
            <a:cxnLst/>
            <a:rect l="l" t="t" r="r" b="b"/>
            <a:pathLst>
              <a:path w="7440295" h="441960">
                <a:moveTo>
                  <a:pt x="7440168" y="0"/>
                </a:moveTo>
                <a:lnTo>
                  <a:pt x="0" y="0"/>
                </a:lnTo>
                <a:lnTo>
                  <a:pt x="0" y="441959"/>
                </a:lnTo>
                <a:lnTo>
                  <a:pt x="7440168" y="441959"/>
                </a:lnTo>
                <a:lnTo>
                  <a:pt x="7440168" y="0"/>
                </a:lnTo>
                <a:close/>
              </a:path>
            </a:pathLst>
          </a:custGeom>
          <a:solidFill>
            <a:srgbClr val="DDD9C3"/>
          </a:solidFill>
        </p:spPr>
        <p:txBody>
          <a:bodyPr wrap="square" lIns="0" tIns="0" rIns="0" bIns="0" rtlCol="0"/>
          <a:lstStyle/>
          <a:p>
            <a:endParaRPr/>
          </a:p>
        </p:txBody>
      </p:sp>
      <p:pic>
        <p:nvPicPr>
          <p:cNvPr id="9"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360124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08" y="281686"/>
            <a:ext cx="6517005" cy="1351915"/>
          </a:xfrm>
          <a:prstGeom prst="rect">
            <a:avLst/>
          </a:prstGeom>
        </p:spPr>
        <p:txBody>
          <a:bodyPr vert="horz" wrap="square" lIns="0" tIns="47625" rIns="0" bIns="0" rtlCol="0">
            <a:spAutoFit/>
          </a:bodyPr>
          <a:lstStyle/>
          <a:p>
            <a:pPr marL="12700" marR="5080">
              <a:lnSpc>
                <a:spcPts val="5160"/>
              </a:lnSpc>
              <a:spcBef>
                <a:spcPts val="375"/>
              </a:spcBef>
            </a:pPr>
            <a:r>
              <a:rPr sz="4400" spc="-70" dirty="0"/>
              <a:t>String </a:t>
            </a:r>
            <a:r>
              <a:rPr sz="4400" dirty="0"/>
              <a:t>/ </a:t>
            </a:r>
            <a:r>
              <a:rPr sz="4400" spc="-75" dirty="0"/>
              <a:t>Number</a:t>
            </a:r>
            <a:r>
              <a:rPr sz="4400" spc="-530" dirty="0"/>
              <a:t> </a:t>
            </a:r>
            <a:r>
              <a:rPr sz="4400" spc="-80" dirty="0"/>
              <a:t>Conversion  Functions</a:t>
            </a:r>
            <a:endParaRPr sz="4400"/>
          </a:p>
        </p:txBody>
      </p:sp>
      <p:graphicFrame>
        <p:nvGraphicFramePr>
          <p:cNvPr id="3" name="object 3"/>
          <p:cNvGraphicFramePr>
            <a:graphicFrameLocks noGrp="1"/>
          </p:cNvGraphicFramePr>
          <p:nvPr/>
        </p:nvGraphicFramePr>
        <p:xfrm>
          <a:off x="300227" y="1823720"/>
          <a:ext cx="7839074" cy="1280540"/>
        </p:xfrm>
        <a:graphic>
          <a:graphicData uri="http://schemas.openxmlformats.org/drawingml/2006/table">
            <a:tbl>
              <a:tblPr firstRow="1" bandRow="1">
                <a:tableStyleId>{2D5ABB26-0587-4C30-8999-92F81FD0307C}</a:tableStyleId>
              </a:tblPr>
              <a:tblGrid>
                <a:gridCol w="1911350">
                  <a:extLst>
                    <a:ext uri="{9D8B030D-6E8A-4147-A177-3AD203B41FA5}">
                      <a16:colId xmlns:a16="http://schemas.microsoft.com/office/drawing/2014/main" val="20000"/>
                    </a:ext>
                  </a:extLst>
                </a:gridCol>
                <a:gridCol w="2344420">
                  <a:extLst>
                    <a:ext uri="{9D8B030D-6E8A-4147-A177-3AD203B41FA5}">
                      <a16:colId xmlns:a16="http://schemas.microsoft.com/office/drawing/2014/main" val="20001"/>
                    </a:ext>
                  </a:extLst>
                </a:gridCol>
                <a:gridCol w="3583304">
                  <a:extLst>
                    <a:ext uri="{9D8B030D-6E8A-4147-A177-3AD203B41FA5}">
                      <a16:colId xmlns:a16="http://schemas.microsoft.com/office/drawing/2014/main" val="20002"/>
                    </a:ext>
                  </a:extLst>
                </a:gridCol>
              </a:tblGrid>
              <a:tr h="232410">
                <a:tc>
                  <a:txBody>
                    <a:bodyPr/>
                    <a:lstStyle/>
                    <a:p>
                      <a:pPr algn="ctr">
                        <a:lnSpc>
                          <a:spcPct val="100000"/>
                        </a:lnSpc>
                        <a:spcBef>
                          <a:spcPts val="150"/>
                        </a:spcBef>
                      </a:pPr>
                      <a:r>
                        <a:rPr sz="1200" b="1" spc="-5" dirty="0">
                          <a:latin typeface="Times New Roman"/>
                          <a:cs typeface="Times New Roman"/>
                        </a:rPr>
                        <a:t>Function</a:t>
                      </a:r>
                      <a:endParaRPr sz="1200">
                        <a:latin typeface="Times New Roman"/>
                        <a:cs typeface="Times New Roman"/>
                      </a:endParaRPr>
                    </a:p>
                  </a:txBody>
                  <a:tcPr marL="0" marR="0" marT="1905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633730">
                        <a:lnSpc>
                          <a:spcPct val="100000"/>
                        </a:lnSpc>
                        <a:spcBef>
                          <a:spcPts val="150"/>
                        </a:spcBef>
                      </a:pPr>
                      <a:r>
                        <a:rPr sz="1200" b="1" spc="-5" dirty="0">
                          <a:latin typeface="Times New Roman"/>
                          <a:cs typeface="Times New Roman"/>
                        </a:rPr>
                        <a:t>Input Argument</a:t>
                      </a:r>
                      <a:endParaRPr sz="1200">
                        <a:latin typeface="Times New Roman"/>
                        <a:cs typeface="Times New Roman"/>
                      </a:endParaRPr>
                    </a:p>
                  </a:txBody>
                  <a:tcPr marL="0" marR="0" marT="1905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algn="ctr">
                        <a:lnSpc>
                          <a:spcPct val="100000"/>
                        </a:lnSpc>
                        <a:spcBef>
                          <a:spcPts val="150"/>
                        </a:spcBef>
                      </a:pPr>
                      <a:r>
                        <a:rPr sz="1200" b="1" spc="-5" dirty="0">
                          <a:latin typeface="Times New Roman"/>
                          <a:cs typeface="Times New Roman"/>
                        </a:rPr>
                        <a:t>Value</a:t>
                      </a:r>
                      <a:r>
                        <a:rPr sz="1200" b="1" spc="-10" dirty="0">
                          <a:latin typeface="Times New Roman"/>
                          <a:cs typeface="Times New Roman"/>
                        </a:rPr>
                        <a:t> </a:t>
                      </a:r>
                      <a:r>
                        <a:rPr sz="1200" b="1" spc="-5" dirty="0">
                          <a:latin typeface="Times New Roman"/>
                          <a:cs typeface="Times New Roman"/>
                        </a:rPr>
                        <a:t>Returned</a:t>
                      </a:r>
                      <a:endParaRPr sz="1200">
                        <a:latin typeface="Times New Roman"/>
                        <a:cs typeface="Times New Roman"/>
                      </a:endParaRPr>
                    </a:p>
                  </a:txBody>
                  <a:tcPr marL="0" marR="0" marT="1905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0"/>
                  </a:ext>
                </a:extLst>
              </a:tr>
              <a:tr h="233552">
                <a:tc>
                  <a:txBody>
                    <a:bodyPr/>
                    <a:lstStyle/>
                    <a:p>
                      <a:pPr marL="25400">
                        <a:lnSpc>
                          <a:spcPct val="100000"/>
                        </a:lnSpc>
                        <a:spcBef>
                          <a:spcPts val="145"/>
                        </a:spcBef>
                      </a:pPr>
                      <a:r>
                        <a:rPr sz="1200" spc="-5" dirty="0">
                          <a:latin typeface="Times New Roman"/>
                          <a:cs typeface="Times New Roman"/>
                        </a:rPr>
                        <a:t>NANVL </a:t>
                      </a:r>
                      <a:r>
                        <a:rPr sz="1200" dirty="0">
                          <a:latin typeface="Times New Roman"/>
                          <a:cs typeface="Times New Roman"/>
                        </a:rPr>
                        <a:t>( n2, n1</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dirty="0">
                          <a:latin typeface="Times New Roman"/>
                          <a:cs typeface="Times New Roman"/>
                        </a:rPr>
                        <a:t>n1, n2 =</a:t>
                      </a:r>
                      <a:r>
                        <a:rPr sz="1200" spc="-15"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dirty="0">
                          <a:latin typeface="Times New Roman"/>
                          <a:cs typeface="Times New Roman"/>
                        </a:rPr>
                        <a:t>if </a:t>
                      </a:r>
                      <a:r>
                        <a:rPr sz="1200" spc="-5" dirty="0">
                          <a:latin typeface="Times New Roman"/>
                          <a:cs typeface="Times New Roman"/>
                        </a:rPr>
                        <a:t>(n2 </a:t>
                      </a:r>
                      <a:r>
                        <a:rPr sz="1200" dirty="0">
                          <a:latin typeface="Times New Roman"/>
                          <a:cs typeface="Times New Roman"/>
                        </a:rPr>
                        <a:t>= </a:t>
                      </a:r>
                      <a:r>
                        <a:rPr sz="1200" spc="-5" dirty="0">
                          <a:latin typeface="Times New Roman"/>
                          <a:cs typeface="Times New Roman"/>
                        </a:rPr>
                        <a:t>NaN) </a:t>
                      </a:r>
                      <a:r>
                        <a:rPr sz="1200" dirty="0">
                          <a:latin typeface="Times New Roman"/>
                          <a:cs typeface="Times New Roman"/>
                        </a:rPr>
                        <a:t>returns n1 </a:t>
                      </a:r>
                      <a:r>
                        <a:rPr sz="1200" spc="-5" dirty="0">
                          <a:latin typeface="Times New Roman"/>
                          <a:cs typeface="Times New Roman"/>
                        </a:rPr>
                        <a:t>else returns</a:t>
                      </a:r>
                      <a:r>
                        <a:rPr sz="1200" dirty="0">
                          <a:latin typeface="Times New Roman"/>
                          <a:cs typeface="Times New Roman"/>
                        </a:rPr>
                        <a:t> n2</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1"/>
                  </a:ext>
                </a:extLst>
              </a:tr>
              <a:tr h="406908">
                <a:tc>
                  <a:txBody>
                    <a:bodyPr/>
                    <a:lstStyle/>
                    <a:p>
                      <a:pPr marL="25400">
                        <a:lnSpc>
                          <a:spcPct val="100000"/>
                        </a:lnSpc>
                        <a:spcBef>
                          <a:spcPts val="825"/>
                        </a:spcBef>
                      </a:pPr>
                      <a:r>
                        <a:rPr sz="1200" spc="-5" dirty="0">
                          <a:latin typeface="Times New Roman"/>
                          <a:cs typeface="Times New Roman"/>
                        </a:rPr>
                        <a:t>TO_CHAR </a:t>
                      </a:r>
                      <a:r>
                        <a:rPr sz="1200" dirty="0">
                          <a:latin typeface="Times New Roman"/>
                          <a:cs typeface="Times New Roman"/>
                        </a:rPr>
                        <a:t>( m </a:t>
                      </a:r>
                      <a:r>
                        <a:rPr sz="1200" spc="-5" dirty="0">
                          <a:latin typeface="Times New Roman"/>
                          <a:cs typeface="Times New Roman"/>
                        </a:rPr>
                        <a:t>[, </a:t>
                      </a:r>
                      <a:r>
                        <a:rPr sz="1200" dirty="0">
                          <a:latin typeface="Times New Roman"/>
                          <a:cs typeface="Times New Roman"/>
                        </a:rPr>
                        <a:t>fmt ]</a:t>
                      </a:r>
                      <a:r>
                        <a:rPr sz="1200" spc="-2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25"/>
                        </a:spcBef>
                      </a:pPr>
                      <a:r>
                        <a:rPr sz="1200" dirty="0">
                          <a:latin typeface="Times New Roman"/>
                          <a:cs typeface="Times New Roman"/>
                        </a:rPr>
                        <a:t>m = </a:t>
                      </a:r>
                      <a:r>
                        <a:rPr sz="1200" spc="-5" dirty="0">
                          <a:latin typeface="Times New Roman"/>
                          <a:cs typeface="Times New Roman"/>
                        </a:rPr>
                        <a:t>numeric value, </a:t>
                      </a:r>
                      <a:r>
                        <a:rPr sz="1200" dirty="0">
                          <a:latin typeface="Times New Roman"/>
                          <a:cs typeface="Times New Roman"/>
                        </a:rPr>
                        <a:t>fmt =</a:t>
                      </a:r>
                      <a:r>
                        <a:rPr sz="1200" spc="-15" dirty="0">
                          <a:latin typeface="Times New Roman"/>
                          <a:cs typeface="Times New Roman"/>
                        </a:rPr>
                        <a:t> </a:t>
                      </a:r>
                      <a:r>
                        <a:rPr sz="1200" spc="-5" dirty="0">
                          <a:latin typeface="Times New Roman"/>
                          <a:cs typeface="Times New Roman"/>
                        </a:rPr>
                        <a:t>format</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172085">
                        <a:lnSpc>
                          <a:spcPts val="1380"/>
                        </a:lnSpc>
                        <a:spcBef>
                          <a:spcPts val="240"/>
                        </a:spcBef>
                      </a:pPr>
                      <a:r>
                        <a:rPr sz="1200" spc="-5" dirty="0">
                          <a:latin typeface="Times New Roman"/>
                          <a:cs typeface="Times New Roman"/>
                        </a:rPr>
                        <a:t>Number m converted </a:t>
                      </a:r>
                      <a:r>
                        <a:rPr sz="1200" dirty="0">
                          <a:latin typeface="Times New Roman"/>
                          <a:cs typeface="Times New Roman"/>
                        </a:rPr>
                        <a:t>to </a:t>
                      </a:r>
                      <a:r>
                        <a:rPr sz="1200" spc="-5" dirty="0">
                          <a:latin typeface="Times New Roman"/>
                          <a:cs typeface="Times New Roman"/>
                        </a:rPr>
                        <a:t>character </a:t>
                      </a:r>
                      <a:r>
                        <a:rPr sz="1200" dirty="0">
                          <a:latin typeface="Times New Roman"/>
                          <a:cs typeface="Times New Roman"/>
                        </a:rPr>
                        <a:t>string </a:t>
                      </a:r>
                      <a:r>
                        <a:rPr sz="1200" spc="-10" dirty="0">
                          <a:latin typeface="Times New Roman"/>
                          <a:cs typeface="Times New Roman"/>
                        </a:rPr>
                        <a:t>as </a:t>
                      </a:r>
                      <a:r>
                        <a:rPr sz="1200" dirty="0">
                          <a:latin typeface="Times New Roman"/>
                          <a:cs typeface="Times New Roman"/>
                        </a:rPr>
                        <a:t>specified by  the</a:t>
                      </a:r>
                      <a:r>
                        <a:rPr sz="1200" spc="-5" dirty="0">
                          <a:latin typeface="Times New Roman"/>
                          <a:cs typeface="Times New Roman"/>
                        </a:rPr>
                        <a:t> format</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2"/>
                  </a:ext>
                </a:extLst>
              </a:tr>
              <a:tr h="407670">
                <a:tc>
                  <a:txBody>
                    <a:bodyPr/>
                    <a:lstStyle/>
                    <a:p>
                      <a:pPr marL="25400">
                        <a:lnSpc>
                          <a:spcPct val="100000"/>
                        </a:lnSpc>
                        <a:spcBef>
                          <a:spcPts val="840"/>
                        </a:spcBef>
                      </a:pPr>
                      <a:r>
                        <a:rPr sz="1200" spc="-5" dirty="0">
                          <a:latin typeface="Times New Roman"/>
                          <a:cs typeface="Times New Roman"/>
                        </a:rPr>
                        <a:t>TO_NUMBER </a:t>
                      </a:r>
                      <a:r>
                        <a:rPr sz="1200" dirty="0">
                          <a:latin typeface="Times New Roman"/>
                          <a:cs typeface="Times New Roman"/>
                        </a:rPr>
                        <a:t>( </a:t>
                      </a:r>
                      <a:r>
                        <a:rPr sz="1200" spc="-5" dirty="0">
                          <a:latin typeface="Times New Roman"/>
                          <a:cs typeface="Times New Roman"/>
                        </a:rPr>
                        <a:t>s [, </a:t>
                      </a:r>
                      <a:r>
                        <a:rPr sz="1200" dirty="0">
                          <a:latin typeface="Times New Roman"/>
                          <a:cs typeface="Times New Roman"/>
                        </a:rPr>
                        <a:t>fmt ]</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66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40"/>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 </a:t>
                      </a:r>
                      <a:r>
                        <a:rPr sz="1200" spc="-5" dirty="0">
                          <a:latin typeface="Times New Roman"/>
                          <a:cs typeface="Times New Roman"/>
                        </a:rPr>
                        <a:t>fmt </a:t>
                      </a:r>
                      <a:r>
                        <a:rPr sz="1200" dirty="0">
                          <a:latin typeface="Times New Roman"/>
                          <a:cs typeface="Times New Roman"/>
                        </a:rPr>
                        <a:t>=</a:t>
                      </a:r>
                      <a:r>
                        <a:rPr sz="1200" spc="-10" dirty="0">
                          <a:latin typeface="Times New Roman"/>
                          <a:cs typeface="Times New Roman"/>
                        </a:rPr>
                        <a:t> </a:t>
                      </a:r>
                      <a:r>
                        <a:rPr sz="1200" spc="-5" dirty="0">
                          <a:latin typeface="Times New Roman"/>
                          <a:cs typeface="Times New Roman"/>
                        </a:rPr>
                        <a:t>format</a:t>
                      </a:r>
                      <a:endParaRPr sz="1200">
                        <a:latin typeface="Times New Roman"/>
                        <a:cs typeface="Times New Roman"/>
                      </a:endParaRPr>
                    </a:p>
                  </a:txBody>
                  <a:tcPr marL="0" marR="0" marT="1066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125730">
                        <a:lnSpc>
                          <a:spcPts val="1380"/>
                        </a:lnSpc>
                        <a:spcBef>
                          <a:spcPts val="240"/>
                        </a:spcBef>
                      </a:pPr>
                      <a:r>
                        <a:rPr sz="1200" spc="-5" dirty="0">
                          <a:latin typeface="Times New Roman"/>
                          <a:cs typeface="Times New Roman"/>
                        </a:rPr>
                        <a:t>Character </a:t>
                      </a:r>
                      <a:r>
                        <a:rPr sz="1200" dirty="0">
                          <a:latin typeface="Times New Roman"/>
                          <a:cs typeface="Times New Roman"/>
                        </a:rPr>
                        <a:t>string </a:t>
                      </a:r>
                      <a:r>
                        <a:rPr sz="1200" spc="-5" dirty="0">
                          <a:latin typeface="Times New Roman"/>
                          <a:cs typeface="Times New Roman"/>
                        </a:rPr>
                        <a:t>s converted </a:t>
                      </a:r>
                      <a:r>
                        <a:rPr sz="1200" dirty="0">
                          <a:latin typeface="Times New Roman"/>
                          <a:cs typeface="Times New Roman"/>
                        </a:rPr>
                        <a:t>to a number </a:t>
                      </a:r>
                      <a:r>
                        <a:rPr sz="1200" spc="-5" dirty="0">
                          <a:latin typeface="Times New Roman"/>
                          <a:cs typeface="Times New Roman"/>
                        </a:rPr>
                        <a:t>as </a:t>
                      </a:r>
                      <a:r>
                        <a:rPr sz="1200" dirty="0">
                          <a:latin typeface="Times New Roman"/>
                          <a:cs typeface="Times New Roman"/>
                        </a:rPr>
                        <a:t>specified by  the</a:t>
                      </a:r>
                      <a:r>
                        <a:rPr sz="1200" spc="-5" dirty="0">
                          <a:latin typeface="Times New Roman"/>
                          <a:cs typeface="Times New Roman"/>
                        </a:rPr>
                        <a:t> format</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3"/>
                  </a:ext>
                </a:extLst>
              </a:tr>
            </a:tbl>
          </a:graphicData>
        </a:graphic>
      </p:graphicFrame>
      <p:sp>
        <p:nvSpPr>
          <p:cNvPr id="4" name="object 4"/>
          <p:cNvSpPr txBox="1"/>
          <p:nvPr/>
        </p:nvSpPr>
        <p:spPr>
          <a:xfrm>
            <a:off x="318007" y="3409569"/>
            <a:ext cx="7821293" cy="505908"/>
          </a:xfrm>
          <a:prstGeom prst="rect">
            <a:avLst/>
          </a:prstGeom>
        </p:spPr>
        <p:txBody>
          <a:bodyPr vert="horz" wrap="square" lIns="0" tIns="13335" rIns="0" bIns="0" rtlCol="0">
            <a:spAutoFit/>
          </a:bodyPr>
          <a:lstStyle/>
          <a:p>
            <a:pPr marL="12700">
              <a:lnSpc>
                <a:spcPct val="100000"/>
              </a:lnSpc>
              <a:spcBef>
                <a:spcPts val="105"/>
              </a:spcBef>
            </a:pPr>
            <a:r>
              <a:rPr sz="3200" spc="-75" dirty="0">
                <a:latin typeface="Arial" panose="020B0604020202020204" pitchFamily="34" charset="0"/>
                <a:cs typeface="Arial" panose="020B0604020202020204" pitchFamily="34" charset="0"/>
              </a:rPr>
              <a:t>Formats </a:t>
            </a:r>
            <a:r>
              <a:rPr sz="3200" spc="-65" dirty="0">
                <a:latin typeface="Arial" panose="020B0604020202020204" pitchFamily="34" charset="0"/>
                <a:cs typeface="Arial" panose="020B0604020202020204" pitchFamily="34" charset="0"/>
              </a:rPr>
              <a:t>for </a:t>
            </a:r>
            <a:r>
              <a:rPr sz="3200" spc="-75" dirty="0">
                <a:latin typeface="Arial" panose="020B0604020202020204" pitchFamily="34" charset="0"/>
                <a:cs typeface="Arial" panose="020B0604020202020204" pitchFamily="34" charset="0"/>
              </a:rPr>
              <a:t>TO_CHAR</a:t>
            </a:r>
            <a:r>
              <a:rPr sz="3200" spc="-455" dirty="0">
                <a:latin typeface="Arial" panose="020B0604020202020204" pitchFamily="34" charset="0"/>
                <a:cs typeface="Arial" panose="020B0604020202020204" pitchFamily="34" charset="0"/>
              </a:rPr>
              <a:t> </a:t>
            </a:r>
            <a:r>
              <a:rPr sz="3200" spc="-75" dirty="0">
                <a:latin typeface="Arial" panose="020B0604020202020204" pitchFamily="34" charset="0"/>
                <a:cs typeface="Arial" panose="020B0604020202020204" pitchFamily="34" charset="0"/>
              </a:rPr>
              <a:t>Function</a:t>
            </a:r>
            <a:endParaRPr sz="3200" dirty="0">
              <a:latin typeface="Arial" panose="020B0604020202020204" pitchFamily="34" charset="0"/>
              <a:cs typeface="Arial" panose="020B0604020202020204" pitchFamily="34" charset="0"/>
            </a:endParaRPr>
          </a:p>
        </p:txBody>
      </p:sp>
      <p:graphicFrame>
        <p:nvGraphicFramePr>
          <p:cNvPr id="5" name="object 5"/>
          <p:cNvGraphicFramePr>
            <a:graphicFrameLocks noGrp="1"/>
          </p:cNvGraphicFramePr>
          <p:nvPr/>
        </p:nvGraphicFramePr>
        <p:xfrm>
          <a:off x="300227" y="4297807"/>
          <a:ext cx="5833744" cy="1626435"/>
        </p:xfrm>
        <a:graphic>
          <a:graphicData uri="http://schemas.openxmlformats.org/drawingml/2006/table">
            <a:tbl>
              <a:tblPr firstRow="1" bandRow="1">
                <a:tableStyleId>{2D5ABB26-0587-4C30-8999-92F81FD0307C}</a:tableStyleId>
              </a:tblPr>
              <a:tblGrid>
                <a:gridCol w="833119">
                  <a:extLst>
                    <a:ext uri="{9D8B030D-6E8A-4147-A177-3AD203B41FA5}">
                      <a16:colId xmlns:a16="http://schemas.microsoft.com/office/drawing/2014/main" val="20000"/>
                    </a:ext>
                  </a:extLst>
                </a:gridCol>
                <a:gridCol w="5000625">
                  <a:extLst>
                    <a:ext uri="{9D8B030D-6E8A-4147-A177-3AD203B41FA5}">
                      <a16:colId xmlns:a16="http://schemas.microsoft.com/office/drawing/2014/main" val="20001"/>
                    </a:ext>
                  </a:extLst>
                </a:gridCol>
              </a:tblGrid>
              <a:tr h="232409">
                <a:tc>
                  <a:txBody>
                    <a:bodyPr/>
                    <a:lstStyle/>
                    <a:p>
                      <a:pPr marL="168910">
                        <a:lnSpc>
                          <a:spcPct val="100000"/>
                        </a:lnSpc>
                        <a:spcBef>
                          <a:spcPts val="135"/>
                        </a:spcBef>
                      </a:pPr>
                      <a:r>
                        <a:rPr sz="1200" b="1" spc="-5" dirty="0">
                          <a:latin typeface="Times New Roman"/>
                          <a:cs typeface="Times New Roman"/>
                        </a:rPr>
                        <a:t>Symbol</a:t>
                      </a:r>
                      <a:endParaRPr sz="120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algn="ctr">
                        <a:lnSpc>
                          <a:spcPct val="100000"/>
                        </a:lnSpc>
                        <a:spcBef>
                          <a:spcPts val="135"/>
                        </a:spcBef>
                      </a:pPr>
                      <a:r>
                        <a:rPr sz="1200" b="1" spc="-5" dirty="0">
                          <a:latin typeface="Times New Roman"/>
                          <a:cs typeface="Times New Roman"/>
                        </a:rPr>
                        <a:t>Explanation</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0"/>
                  </a:ext>
                </a:extLst>
              </a:tr>
              <a:tr h="231648">
                <a:tc>
                  <a:txBody>
                    <a:bodyPr/>
                    <a:lstStyle/>
                    <a:p>
                      <a:pPr marL="25400">
                        <a:lnSpc>
                          <a:spcPct val="100000"/>
                        </a:lnSpc>
                        <a:spcBef>
                          <a:spcPts val="140"/>
                        </a:spcBef>
                      </a:pPr>
                      <a:r>
                        <a:rPr sz="1200" dirty="0">
                          <a:latin typeface="Times New Roman"/>
                          <a:cs typeface="Times New Roman"/>
                        </a:rPr>
                        <a:t>9</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spc="-5" dirty="0">
                          <a:latin typeface="Times New Roman"/>
                          <a:cs typeface="Times New Roman"/>
                        </a:rPr>
                        <a:t>Each </a:t>
                      </a:r>
                      <a:r>
                        <a:rPr sz="1200" dirty="0">
                          <a:latin typeface="Times New Roman"/>
                          <a:cs typeface="Times New Roman"/>
                        </a:rPr>
                        <a:t>9 </a:t>
                      </a:r>
                      <a:r>
                        <a:rPr sz="1200" spc="-5" dirty="0">
                          <a:latin typeface="Times New Roman"/>
                          <a:cs typeface="Times New Roman"/>
                        </a:rPr>
                        <a:t>represents </a:t>
                      </a:r>
                      <a:r>
                        <a:rPr sz="1200" dirty="0">
                          <a:latin typeface="Times New Roman"/>
                          <a:cs typeface="Times New Roman"/>
                        </a:rPr>
                        <a:t>one digit in the </a:t>
                      </a:r>
                      <a:r>
                        <a:rPr sz="1200" spc="-5" dirty="0">
                          <a:latin typeface="Times New Roman"/>
                          <a:cs typeface="Times New Roman"/>
                        </a:rPr>
                        <a:t>result</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1"/>
                  </a:ext>
                </a:extLst>
              </a:tr>
              <a:tr h="233172">
                <a:tc>
                  <a:txBody>
                    <a:bodyPr/>
                    <a:lstStyle/>
                    <a:p>
                      <a:pPr marL="25400">
                        <a:lnSpc>
                          <a:spcPct val="100000"/>
                        </a:lnSpc>
                        <a:spcBef>
                          <a:spcPts val="140"/>
                        </a:spcBef>
                      </a:pPr>
                      <a:r>
                        <a:rPr sz="1200" dirty="0">
                          <a:latin typeface="Times New Roman"/>
                          <a:cs typeface="Times New Roman"/>
                        </a:rPr>
                        <a:t>0</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spc="-5" dirty="0">
                          <a:latin typeface="Times New Roman"/>
                          <a:cs typeface="Times New Roman"/>
                        </a:rPr>
                        <a:t>Represents </a:t>
                      </a:r>
                      <a:r>
                        <a:rPr sz="1200" dirty="0">
                          <a:latin typeface="Times New Roman"/>
                          <a:cs typeface="Times New Roman"/>
                        </a:rPr>
                        <a:t>a leading zero to be </a:t>
                      </a:r>
                      <a:r>
                        <a:rPr sz="1200" spc="-5" dirty="0">
                          <a:latin typeface="Times New Roman"/>
                          <a:cs typeface="Times New Roman"/>
                        </a:rPr>
                        <a:t>displayed</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2"/>
                  </a:ext>
                </a:extLst>
              </a:tr>
              <a:tr h="231647">
                <a:tc>
                  <a:txBody>
                    <a:bodyPr/>
                    <a:lstStyle/>
                    <a:p>
                      <a:pPr marL="25400">
                        <a:lnSpc>
                          <a:spcPct val="100000"/>
                        </a:lnSpc>
                        <a:spcBef>
                          <a:spcPts val="145"/>
                        </a:spcBef>
                      </a:pP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Floating </a:t>
                      </a:r>
                      <a:r>
                        <a:rPr sz="1200" dirty="0">
                          <a:latin typeface="Times New Roman"/>
                          <a:cs typeface="Times New Roman"/>
                        </a:rPr>
                        <a:t>dollar sign </a:t>
                      </a:r>
                      <a:r>
                        <a:rPr sz="1200" spc="-5" dirty="0">
                          <a:latin typeface="Times New Roman"/>
                          <a:cs typeface="Times New Roman"/>
                        </a:rPr>
                        <a:t>printed </a:t>
                      </a:r>
                      <a:r>
                        <a:rPr sz="1200" dirty="0">
                          <a:latin typeface="Times New Roman"/>
                          <a:cs typeface="Times New Roman"/>
                        </a:rPr>
                        <a:t>to the </a:t>
                      </a:r>
                      <a:r>
                        <a:rPr sz="1200" spc="-5" dirty="0">
                          <a:latin typeface="Times New Roman"/>
                          <a:cs typeface="Times New Roman"/>
                        </a:rPr>
                        <a:t>left </a:t>
                      </a:r>
                      <a:r>
                        <a:rPr sz="1200" dirty="0">
                          <a:latin typeface="Times New Roman"/>
                          <a:cs typeface="Times New Roman"/>
                        </a:rPr>
                        <a:t>of</a:t>
                      </a:r>
                      <a:r>
                        <a:rPr sz="1200" spc="-5" dirty="0">
                          <a:latin typeface="Times New Roman"/>
                          <a:cs typeface="Times New Roman"/>
                        </a:rPr>
                        <a:t> number</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3"/>
                  </a:ext>
                </a:extLst>
              </a:tr>
              <a:tr h="233553">
                <a:tc>
                  <a:txBody>
                    <a:bodyPr/>
                    <a:lstStyle/>
                    <a:p>
                      <a:pPr marL="25400">
                        <a:lnSpc>
                          <a:spcPct val="100000"/>
                        </a:lnSpc>
                        <a:spcBef>
                          <a:spcPts val="145"/>
                        </a:spcBef>
                      </a:pPr>
                      <a:r>
                        <a:rPr sz="1200" dirty="0">
                          <a:latin typeface="Times New Roman"/>
                          <a:cs typeface="Times New Roman"/>
                        </a:rPr>
                        <a:t>L</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Any local floating currency</a:t>
                      </a:r>
                      <a:r>
                        <a:rPr sz="1200" spc="15" dirty="0">
                          <a:latin typeface="Times New Roman"/>
                          <a:cs typeface="Times New Roman"/>
                        </a:rPr>
                        <a:t> </a:t>
                      </a:r>
                      <a:r>
                        <a:rPr sz="1200" dirty="0">
                          <a:latin typeface="Times New Roman"/>
                          <a:cs typeface="Times New Roman"/>
                        </a:rPr>
                        <a:t>symbol</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4"/>
                  </a:ext>
                </a:extLst>
              </a:tr>
              <a:tr h="231597">
                <a:tc>
                  <a:txBody>
                    <a:bodyPr/>
                    <a:lstStyle/>
                    <a:p>
                      <a:pPr marL="25400">
                        <a:lnSpc>
                          <a:spcPct val="100000"/>
                        </a:lnSpc>
                        <a:spcBef>
                          <a:spcPts val="140"/>
                        </a:spcBef>
                      </a:pPr>
                      <a:r>
                        <a:rPr sz="1200" b="1"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spc="-5" dirty="0">
                          <a:latin typeface="Times New Roman"/>
                          <a:cs typeface="Times New Roman"/>
                        </a:rPr>
                        <a:t>Prints </a:t>
                      </a:r>
                      <a:r>
                        <a:rPr sz="1200" dirty="0">
                          <a:latin typeface="Times New Roman"/>
                          <a:cs typeface="Times New Roman"/>
                        </a:rPr>
                        <a:t>the </a:t>
                      </a:r>
                      <a:r>
                        <a:rPr sz="1200" spc="-5" dirty="0">
                          <a:latin typeface="Times New Roman"/>
                          <a:cs typeface="Times New Roman"/>
                        </a:rPr>
                        <a:t>decimal </a:t>
                      </a:r>
                      <a:r>
                        <a:rPr sz="1200" dirty="0">
                          <a:latin typeface="Times New Roman"/>
                          <a:cs typeface="Times New Roman"/>
                        </a:rPr>
                        <a:t>point</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5"/>
                  </a:ext>
                </a:extLst>
              </a:tr>
              <a:tr h="232409">
                <a:tc>
                  <a:txBody>
                    <a:bodyPr/>
                    <a:lstStyle/>
                    <a:p>
                      <a:pPr marL="25400">
                        <a:lnSpc>
                          <a:spcPct val="100000"/>
                        </a:lnSpc>
                        <a:spcBef>
                          <a:spcPts val="140"/>
                        </a:spcBef>
                      </a:pPr>
                      <a:r>
                        <a:rPr sz="1200" b="1"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spc="-5" dirty="0">
                          <a:latin typeface="Times New Roman"/>
                          <a:cs typeface="Times New Roman"/>
                        </a:rPr>
                        <a:t>Prints </a:t>
                      </a:r>
                      <a:r>
                        <a:rPr sz="1200" dirty="0">
                          <a:latin typeface="Times New Roman"/>
                          <a:cs typeface="Times New Roman"/>
                        </a:rPr>
                        <a:t>the </a:t>
                      </a:r>
                      <a:r>
                        <a:rPr sz="1200" spc="-5" dirty="0">
                          <a:latin typeface="Times New Roman"/>
                          <a:cs typeface="Times New Roman"/>
                        </a:rPr>
                        <a:t>comma </a:t>
                      </a:r>
                      <a:r>
                        <a:rPr sz="1200" dirty="0">
                          <a:latin typeface="Times New Roman"/>
                          <a:cs typeface="Times New Roman"/>
                        </a:rPr>
                        <a:t>to </a:t>
                      </a:r>
                      <a:r>
                        <a:rPr sz="1200" spc="-5" dirty="0">
                          <a:latin typeface="Times New Roman"/>
                          <a:cs typeface="Times New Roman"/>
                        </a:rPr>
                        <a:t>represent</a:t>
                      </a:r>
                      <a:r>
                        <a:rPr sz="1200" dirty="0">
                          <a:latin typeface="Times New Roman"/>
                          <a:cs typeface="Times New Roman"/>
                        </a:rPr>
                        <a:t> </a:t>
                      </a:r>
                      <a:r>
                        <a:rPr sz="1200" spc="-5" dirty="0">
                          <a:latin typeface="Times New Roman"/>
                          <a:cs typeface="Times New Roman"/>
                        </a:rPr>
                        <a:t>thousands</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6"/>
                  </a:ext>
                </a:extLst>
              </a:tr>
            </a:tbl>
          </a:graphicData>
        </a:graphic>
      </p:graphicFrame>
      <p:pic>
        <p:nvPicPr>
          <p:cNvPr id="6"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14542765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08" y="970533"/>
            <a:ext cx="3848100" cy="696595"/>
          </a:xfrm>
          <a:prstGeom prst="rect">
            <a:avLst/>
          </a:prstGeom>
        </p:spPr>
        <p:txBody>
          <a:bodyPr vert="horz" wrap="square" lIns="0" tIns="13335" rIns="0" bIns="0" rtlCol="0">
            <a:spAutoFit/>
          </a:bodyPr>
          <a:lstStyle/>
          <a:p>
            <a:pPr marL="12700">
              <a:lnSpc>
                <a:spcPct val="100000"/>
              </a:lnSpc>
              <a:spcBef>
                <a:spcPts val="105"/>
              </a:spcBef>
            </a:pPr>
            <a:r>
              <a:rPr sz="4400" spc="-70" dirty="0"/>
              <a:t>Group</a:t>
            </a:r>
            <a:r>
              <a:rPr sz="4400" spc="-240" dirty="0"/>
              <a:t> </a:t>
            </a:r>
            <a:r>
              <a:rPr sz="4400" spc="-80" dirty="0"/>
              <a:t>Functions</a:t>
            </a:r>
            <a:endParaRPr sz="4400"/>
          </a:p>
        </p:txBody>
      </p:sp>
      <p:graphicFrame>
        <p:nvGraphicFramePr>
          <p:cNvPr id="3" name="object 3"/>
          <p:cNvGraphicFramePr>
            <a:graphicFrameLocks noGrp="1"/>
          </p:cNvGraphicFramePr>
          <p:nvPr/>
        </p:nvGraphicFramePr>
        <p:xfrm>
          <a:off x="300227" y="1858772"/>
          <a:ext cx="7838440" cy="3608317"/>
        </p:xfrm>
        <a:graphic>
          <a:graphicData uri="http://schemas.openxmlformats.org/drawingml/2006/table">
            <a:tbl>
              <a:tblPr firstRow="1" bandRow="1">
                <a:tableStyleId>{2D5ABB26-0587-4C30-8999-92F81FD0307C}</a:tableStyleId>
              </a:tblPr>
              <a:tblGrid>
                <a:gridCol w="2592705">
                  <a:extLst>
                    <a:ext uri="{9D8B030D-6E8A-4147-A177-3AD203B41FA5}">
                      <a16:colId xmlns:a16="http://schemas.microsoft.com/office/drawing/2014/main" val="20000"/>
                    </a:ext>
                  </a:extLst>
                </a:gridCol>
                <a:gridCol w="2447290">
                  <a:extLst>
                    <a:ext uri="{9D8B030D-6E8A-4147-A177-3AD203B41FA5}">
                      <a16:colId xmlns:a16="http://schemas.microsoft.com/office/drawing/2014/main" val="20001"/>
                    </a:ext>
                  </a:extLst>
                </a:gridCol>
                <a:gridCol w="2798445">
                  <a:extLst>
                    <a:ext uri="{9D8B030D-6E8A-4147-A177-3AD203B41FA5}">
                      <a16:colId xmlns:a16="http://schemas.microsoft.com/office/drawing/2014/main" val="20002"/>
                    </a:ext>
                  </a:extLst>
                </a:gridCol>
              </a:tblGrid>
              <a:tr h="232409">
                <a:tc>
                  <a:txBody>
                    <a:bodyPr/>
                    <a:lstStyle/>
                    <a:p>
                      <a:pPr algn="ctr">
                        <a:lnSpc>
                          <a:spcPct val="100000"/>
                        </a:lnSpc>
                        <a:spcBef>
                          <a:spcPts val="135"/>
                        </a:spcBef>
                      </a:pPr>
                      <a:r>
                        <a:rPr sz="1200" b="1" spc="-5" dirty="0">
                          <a:latin typeface="Times New Roman"/>
                          <a:cs typeface="Times New Roman"/>
                        </a:rPr>
                        <a:t>Function</a:t>
                      </a:r>
                      <a:endParaRPr sz="120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687070">
                        <a:lnSpc>
                          <a:spcPct val="100000"/>
                        </a:lnSpc>
                        <a:spcBef>
                          <a:spcPts val="135"/>
                        </a:spcBef>
                      </a:pPr>
                      <a:r>
                        <a:rPr sz="1200" b="1" spc="-5" dirty="0">
                          <a:latin typeface="Times New Roman"/>
                          <a:cs typeface="Times New Roman"/>
                        </a:rPr>
                        <a:t>Input Argument</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880744">
                        <a:lnSpc>
                          <a:spcPct val="100000"/>
                        </a:lnSpc>
                        <a:spcBef>
                          <a:spcPts val="135"/>
                        </a:spcBef>
                      </a:pPr>
                      <a:r>
                        <a:rPr sz="1200" b="1" spc="-5" dirty="0">
                          <a:latin typeface="Times New Roman"/>
                          <a:cs typeface="Times New Roman"/>
                        </a:rPr>
                        <a:t>Value</a:t>
                      </a:r>
                      <a:r>
                        <a:rPr sz="1200" b="1" spc="-10" dirty="0">
                          <a:latin typeface="Times New Roman"/>
                          <a:cs typeface="Times New Roman"/>
                        </a:rPr>
                        <a:t> </a:t>
                      </a:r>
                      <a:r>
                        <a:rPr sz="1200" b="1" spc="-5" dirty="0">
                          <a:latin typeface="Times New Roman"/>
                          <a:cs typeface="Times New Roman"/>
                        </a:rPr>
                        <a:t>Returned</a:t>
                      </a:r>
                      <a:endParaRPr sz="1200">
                        <a:latin typeface="Times New Roman"/>
                        <a:cs typeface="Times New Roman"/>
                      </a:endParaRPr>
                    </a:p>
                  </a:txBody>
                  <a:tcPr marL="0" marR="0" marT="1714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0"/>
                  </a:ext>
                </a:extLst>
              </a:tr>
              <a:tr h="232028">
                <a:tc>
                  <a:txBody>
                    <a:bodyPr/>
                    <a:lstStyle/>
                    <a:p>
                      <a:pPr marL="25400">
                        <a:lnSpc>
                          <a:spcPct val="100000"/>
                        </a:lnSpc>
                        <a:spcBef>
                          <a:spcPts val="135"/>
                        </a:spcBef>
                      </a:pPr>
                      <a:r>
                        <a:rPr sz="1200" spc="-5" dirty="0">
                          <a:latin typeface="Times New Roman"/>
                          <a:cs typeface="Times New Roman"/>
                        </a:rPr>
                        <a:t>AVG </a:t>
                      </a:r>
                      <a:r>
                        <a:rPr sz="1200" dirty="0">
                          <a:latin typeface="Times New Roman"/>
                          <a:cs typeface="Times New Roman"/>
                        </a:rPr>
                        <a:t>( [ </a:t>
                      </a:r>
                      <a:r>
                        <a:rPr sz="1200" spc="-5" dirty="0">
                          <a:latin typeface="Times New Roman"/>
                          <a:cs typeface="Times New Roman"/>
                        </a:rPr>
                        <a:t>DISTINCT | </a:t>
                      </a:r>
                      <a:r>
                        <a:rPr sz="1200" dirty="0">
                          <a:latin typeface="Times New Roman"/>
                          <a:cs typeface="Times New Roman"/>
                        </a:rPr>
                        <a:t>ALL ] </a:t>
                      </a:r>
                      <a:r>
                        <a:rPr sz="1200" spc="-5" dirty="0">
                          <a:latin typeface="Times New Roman"/>
                          <a:cs typeface="Times New Roman"/>
                        </a:rPr>
                        <a:t>col</a:t>
                      </a:r>
                      <a:r>
                        <a:rPr sz="1200" spc="-2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135"/>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5"/>
                        </a:spcBef>
                      </a:pPr>
                      <a:r>
                        <a:rPr sz="1200" dirty="0">
                          <a:latin typeface="Times New Roman"/>
                          <a:cs typeface="Times New Roman"/>
                        </a:rPr>
                        <a:t>The </a:t>
                      </a:r>
                      <a:r>
                        <a:rPr sz="1200" spc="-5" dirty="0">
                          <a:latin typeface="Times New Roman"/>
                          <a:cs typeface="Times New Roman"/>
                        </a:rPr>
                        <a:t>average </a:t>
                      </a:r>
                      <a:r>
                        <a:rPr sz="1200" dirty="0">
                          <a:latin typeface="Times New Roman"/>
                          <a:cs typeface="Times New Roman"/>
                        </a:rPr>
                        <a:t>value of that</a:t>
                      </a:r>
                      <a:r>
                        <a:rPr sz="1200" spc="-20" dirty="0">
                          <a:latin typeface="Times New Roman"/>
                          <a:cs typeface="Times New Roman"/>
                        </a:rPr>
                        <a:t> </a:t>
                      </a:r>
                      <a:r>
                        <a:rPr sz="1200" spc="-5" dirty="0">
                          <a:latin typeface="Times New Roman"/>
                          <a:cs typeface="Times New Roman"/>
                        </a:rPr>
                        <a:t>column</a:t>
                      </a:r>
                      <a:endParaRPr sz="1200">
                        <a:latin typeface="Times New Roman"/>
                        <a:cs typeface="Times New Roman"/>
                      </a:endParaRPr>
                    </a:p>
                  </a:txBody>
                  <a:tcPr marL="0" marR="0" marT="1714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1"/>
                  </a:ext>
                </a:extLst>
              </a:tr>
              <a:tr h="408432">
                <a:tc>
                  <a:txBody>
                    <a:bodyPr/>
                    <a:lstStyle/>
                    <a:p>
                      <a:pPr marL="25400">
                        <a:lnSpc>
                          <a:spcPct val="100000"/>
                        </a:lnSpc>
                        <a:spcBef>
                          <a:spcPts val="825"/>
                        </a:spcBef>
                      </a:pPr>
                      <a:r>
                        <a:rPr sz="1200" spc="-5" dirty="0">
                          <a:latin typeface="Times New Roman"/>
                          <a:cs typeface="Times New Roman"/>
                        </a:rPr>
                        <a:t>COUNT </a:t>
                      </a:r>
                      <a:r>
                        <a:rPr sz="1200" dirty="0">
                          <a:latin typeface="Times New Roman"/>
                          <a:cs typeface="Times New Roman"/>
                        </a:rPr>
                        <a:t>( *</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825"/>
                        </a:spcBef>
                      </a:pPr>
                      <a:r>
                        <a:rPr sz="1200" dirty="0">
                          <a:latin typeface="Times New Roman"/>
                          <a:cs typeface="Times New Roman"/>
                        </a:rPr>
                        <a:t>none</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604520">
                        <a:lnSpc>
                          <a:spcPts val="1380"/>
                        </a:lnSpc>
                        <a:spcBef>
                          <a:spcPts val="240"/>
                        </a:spcBef>
                      </a:pPr>
                      <a:r>
                        <a:rPr sz="1200" spc="-5" dirty="0">
                          <a:latin typeface="Times New Roman"/>
                          <a:cs typeface="Times New Roman"/>
                        </a:rPr>
                        <a:t>Number </a:t>
                      </a:r>
                      <a:r>
                        <a:rPr sz="1200" dirty="0">
                          <a:latin typeface="Times New Roman"/>
                          <a:cs typeface="Times New Roman"/>
                        </a:rPr>
                        <a:t>of rows </a:t>
                      </a:r>
                      <a:r>
                        <a:rPr sz="1200" spc="-5" dirty="0">
                          <a:latin typeface="Times New Roman"/>
                          <a:cs typeface="Times New Roman"/>
                        </a:rPr>
                        <a:t>returned</a:t>
                      </a:r>
                      <a:r>
                        <a:rPr sz="1200" spc="-35" dirty="0">
                          <a:latin typeface="Times New Roman"/>
                          <a:cs typeface="Times New Roman"/>
                        </a:rPr>
                        <a:t> </a:t>
                      </a:r>
                      <a:r>
                        <a:rPr sz="1200" dirty="0">
                          <a:latin typeface="Times New Roman"/>
                          <a:cs typeface="Times New Roman"/>
                        </a:rPr>
                        <a:t>including  </a:t>
                      </a:r>
                      <a:r>
                        <a:rPr sz="1200" spc="-5" dirty="0">
                          <a:latin typeface="Times New Roman"/>
                          <a:cs typeface="Times New Roman"/>
                        </a:rPr>
                        <a:t>duplicates and</a:t>
                      </a:r>
                      <a:r>
                        <a:rPr sz="1200" dirty="0">
                          <a:latin typeface="Times New Roman"/>
                          <a:cs typeface="Times New Roman"/>
                        </a:rPr>
                        <a:t> </a:t>
                      </a:r>
                      <a:r>
                        <a:rPr sz="1200" spc="-5" dirty="0">
                          <a:latin typeface="Times New Roman"/>
                          <a:cs typeface="Times New Roman"/>
                        </a:rPr>
                        <a:t>NULLs</a:t>
                      </a:r>
                      <a:endParaRPr sz="1200">
                        <a:latin typeface="Times New Roman"/>
                        <a:cs typeface="Times New Roman"/>
                      </a:endParaRPr>
                    </a:p>
                  </a:txBody>
                  <a:tcPr marL="0" marR="0" marT="304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2"/>
                  </a:ext>
                </a:extLst>
              </a:tr>
              <a:tr h="406908">
                <a:tc>
                  <a:txBody>
                    <a:bodyPr/>
                    <a:lstStyle/>
                    <a:p>
                      <a:pPr marL="25400">
                        <a:lnSpc>
                          <a:spcPct val="100000"/>
                        </a:lnSpc>
                        <a:spcBef>
                          <a:spcPts val="825"/>
                        </a:spcBef>
                      </a:pPr>
                      <a:r>
                        <a:rPr sz="1200" spc="-5" dirty="0">
                          <a:latin typeface="Times New Roman"/>
                          <a:cs typeface="Times New Roman"/>
                        </a:rPr>
                        <a:t>COUNT </a:t>
                      </a:r>
                      <a:r>
                        <a:rPr sz="1200" dirty="0">
                          <a:latin typeface="Times New Roman"/>
                          <a:cs typeface="Times New Roman"/>
                        </a:rPr>
                        <a:t>( [ </a:t>
                      </a:r>
                      <a:r>
                        <a:rPr sz="1200" spc="-5" dirty="0">
                          <a:latin typeface="Times New Roman"/>
                          <a:cs typeface="Times New Roman"/>
                        </a:rPr>
                        <a:t>DISTINCT | ALL </a:t>
                      </a:r>
                      <a:r>
                        <a:rPr sz="1200" dirty="0">
                          <a:latin typeface="Times New Roman"/>
                          <a:cs typeface="Times New Roman"/>
                        </a:rPr>
                        <a:t>] </a:t>
                      </a:r>
                      <a:r>
                        <a:rPr sz="1200" spc="-5" dirty="0">
                          <a:latin typeface="Times New Roman"/>
                          <a:cs typeface="Times New Roman"/>
                        </a:rPr>
                        <a:t>col</a:t>
                      </a:r>
                      <a:r>
                        <a:rPr sz="1200" spc="-2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825"/>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374015">
                        <a:lnSpc>
                          <a:spcPts val="1380"/>
                        </a:lnSpc>
                        <a:spcBef>
                          <a:spcPts val="225"/>
                        </a:spcBef>
                      </a:pPr>
                      <a:r>
                        <a:rPr sz="1200" spc="-5" dirty="0">
                          <a:latin typeface="Times New Roman"/>
                          <a:cs typeface="Times New Roman"/>
                        </a:rPr>
                        <a:t>Number </a:t>
                      </a:r>
                      <a:r>
                        <a:rPr sz="1200" dirty="0">
                          <a:latin typeface="Times New Roman"/>
                          <a:cs typeface="Times New Roman"/>
                        </a:rPr>
                        <a:t>of rows </a:t>
                      </a:r>
                      <a:r>
                        <a:rPr sz="1200" spc="-5" dirty="0">
                          <a:latin typeface="Times New Roman"/>
                          <a:cs typeface="Times New Roman"/>
                        </a:rPr>
                        <a:t>where </a:t>
                      </a:r>
                      <a:r>
                        <a:rPr sz="1200" dirty="0">
                          <a:latin typeface="Times New Roman"/>
                          <a:cs typeface="Times New Roman"/>
                        </a:rPr>
                        <a:t>the </a:t>
                      </a:r>
                      <a:r>
                        <a:rPr sz="1200" spc="-5" dirty="0">
                          <a:latin typeface="Times New Roman"/>
                          <a:cs typeface="Times New Roman"/>
                        </a:rPr>
                        <a:t>value </a:t>
                      </a:r>
                      <a:r>
                        <a:rPr sz="1200" dirty="0">
                          <a:latin typeface="Times New Roman"/>
                          <a:cs typeface="Times New Roman"/>
                        </a:rPr>
                        <a:t>of</a:t>
                      </a:r>
                      <a:r>
                        <a:rPr sz="1200" spc="-40" dirty="0">
                          <a:latin typeface="Times New Roman"/>
                          <a:cs typeface="Times New Roman"/>
                        </a:rPr>
                        <a:t> </a:t>
                      </a:r>
                      <a:r>
                        <a:rPr sz="1200" dirty="0">
                          <a:latin typeface="Times New Roman"/>
                          <a:cs typeface="Times New Roman"/>
                        </a:rPr>
                        <a:t>the  </a:t>
                      </a:r>
                      <a:r>
                        <a:rPr sz="1200" spc="-5" dirty="0">
                          <a:latin typeface="Times New Roman"/>
                          <a:cs typeface="Times New Roman"/>
                        </a:rPr>
                        <a:t>column is </a:t>
                      </a:r>
                      <a:r>
                        <a:rPr sz="1200" dirty="0">
                          <a:latin typeface="Times New Roman"/>
                          <a:cs typeface="Times New Roman"/>
                        </a:rPr>
                        <a:t>not</a:t>
                      </a:r>
                      <a:r>
                        <a:rPr sz="1200" spc="5" dirty="0">
                          <a:latin typeface="Times New Roman"/>
                          <a:cs typeface="Times New Roman"/>
                        </a:rPr>
                        <a:t> </a:t>
                      </a:r>
                      <a:r>
                        <a:rPr sz="1200" spc="-5" dirty="0">
                          <a:latin typeface="Times New Roman"/>
                          <a:cs typeface="Times New Roman"/>
                        </a:rPr>
                        <a:t>NULL</a:t>
                      </a:r>
                      <a:endParaRPr sz="1200">
                        <a:latin typeface="Times New Roman"/>
                        <a:cs typeface="Times New Roman"/>
                      </a:endParaRPr>
                    </a:p>
                  </a:txBody>
                  <a:tcPr marL="0" marR="0" marT="2857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3"/>
                  </a:ext>
                </a:extLst>
              </a:tr>
              <a:tr h="233171">
                <a:tc>
                  <a:txBody>
                    <a:bodyPr/>
                    <a:lstStyle/>
                    <a:p>
                      <a:pPr marL="25400">
                        <a:lnSpc>
                          <a:spcPct val="100000"/>
                        </a:lnSpc>
                        <a:spcBef>
                          <a:spcPts val="140"/>
                        </a:spcBef>
                      </a:pPr>
                      <a:r>
                        <a:rPr sz="1200" spc="-5" dirty="0">
                          <a:latin typeface="Times New Roman"/>
                          <a:cs typeface="Times New Roman"/>
                        </a:rPr>
                        <a:t>MAX </a:t>
                      </a:r>
                      <a:r>
                        <a:rPr sz="1200" dirty="0">
                          <a:latin typeface="Times New Roman"/>
                          <a:cs typeface="Times New Roman"/>
                        </a:rPr>
                        <a:t>( [ </a:t>
                      </a:r>
                      <a:r>
                        <a:rPr sz="1200" spc="-5" dirty="0">
                          <a:latin typeface="Times New Roman"/>
                          <a:cs typeface="Times New Roman"/>
                        </a:rPr>
                        <a:t>DISTINCT | </a:t>
                      </a:r>
                      <a:r>
                        <a:rPr sz="1200" dirty="0">
                          <a:latin typeface="Times New Roman"/>
                          <a:cs typeface="Times New Roman"/>
                        </a:rPr>
                        <a:t>ALL ] </a:t>
                      </a:r>
                      <a:r>
                        <a:rPr sz="1200" spc="-5" dirty="0">
                          <a:latin typeface="Times New Roman"/>
                          <a:cs typeface="Times New Roman"/>
                        </a:rPr>
                        <a:t>col</a:t>
                      </a:r>
                      <a:r>
                        <a:rPr sz="1200" spc="-4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140"/>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spc="-5" dirty="0">
                          <a:latin typeface="Times New Roman"/>
                          <a:cs typeface="Times New Roman"/>
                        </a:rPr>
                        <a:t>Maximum </a:t>
                      </a:r>
                      <a:r>
                        <a:rPr sz="1200" dirty="0">
                          <a:latin typeface="Times New Roman"/>
                          <a:cs typeface="Times New Roman"/>
                        </a:rPr>
                        <a:t>value in the</a:t>
                      </a:r>
                      <a:r>
                        <a:rPr sz="1200" spc="-15" dirty="0">
                          <a:latin typeface="Times New Roman"/>
                          <a:cs typeface="Times New Roman"/>
                        </a:rPr>
                        <a:t> </a:t>
                      </a:r>
                      <a:r>
                        <a:rPr sz="1200" dirty="0">
                          <a:latin typeface="Times New Roman"/>
                          <a:cs typeface="Times New Roman"/>
                        </a:rPr>
                        <a:t>column</a:t>
                      </a:r>
                      <a:endParaRPr sz="1200">
                        <a:latin typeface="Times New Roman"/>
                        <a:cs typeface="Times New Roman"/>
                      </a:endParaRPr>
                    </a:p>
                  </a:txBody>
                  <a:tcPr marL="0" marR="0" marT="177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4"/>
                  </a:ext>
                </a:extLst>
              </a:tr>
              <a:tr h="231647">
                <a:tc>
                  <a:txBody>
                    <a:bodyPr/>
                    <a:lstStyle/>
                    <a:p>
                      <a:pPr marL="25400">
                        <a:lnSpc>
                          <a:spcPct val="100000"/>
                        </a:lnSpc>
                        <a:spcBef>
                          <a:spcPts val="130"/>
                        </a:spcBef>
                      </a:pPr>
                      <a:r>
                        <a:rPr sz="1200" spc="-10" dirty="0">
                          <a:latin typeface="Times New Roman"/>
                          <a:cs typeface="Times New Roman"/>
                        </a:rPr>
                        <a:t>MIN </a:t>
                      </a:r>
                      <a:r>
                        <a:rPr sz="1200" dirty="0">
                          <a:latin typeface="Times New Roman"/>
                          <a:cs typeface="Times New Roman"/>
                        </a:rPr>
                        <a:t>( [ </a:t>
                      </a:r>
                      <a:r>
                        <a:rPr sz="1200" spc="-5" dirty="0">
                          <a:latin typeface="Times New Roman"/>
                          <a:cs typeface="Times New Roman"/>
                        </a:rPr>
                        <a:t>DISTINCT | </a:t>
                      </a:r>
                      <a:r>
                        <a:rPr sz="1200" dirty="0">
                          <a:latin typeface="Times New Roman"/>
                          <a:cs typeface="Times New Roman"/>
                        </a:rPr>
                        <a:t>ALL ] </a:t>
                      </a:r>
                      <a:r>
                        <a:rPr sz="1200" spc="-5" dirty="0">
                          <a:latin typeface="Times New Roman"/>
                          <a:cs typeface="Times New Roman"/>
                        </a:rPr>
                        <a:t>col</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130"/>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Minimum value </a:t>
                      </a:r>
                      <a:r>
                        <a:rPr sz="1200" dirty="0">
                          <a:latin typeface="Times New Roman"/>
                          <a:cs typeface="Times New Roman"/>
                        </a:rPr>
                        <a:t>in the</a:t>
                      </a:r>
                      <a:r>
                        <a:rPr sz="1200" spc="5" dirty="0">
                          <a:latin typeface="Times New Roman"/>
                          <a:cs typeface="Times New Roman"/>
                        </a:rPr>
                        <a:t> </a:t>
                      </a:r>
                      <a:r>
                        <a:rPr sz="1200" spc="-5" dirty="0">
                          <a:latin typeface="Times New Roman"/>
                          <a:cs typeface="Times New Roman"/>
                        </a:rPr>
                        <a:t>column</a:t>
                      </a:r>
                      <a:endParaRPr sz="1200">
                        <a:latin typeface="Times New Roman"/>
                        <a:cs typeface="Times New Roman"/>
                      </a:endParaRPr>
                    </a:p>
                  </a:txBody>
                  <a:tcPr marL="0" marR="0" marT="1651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5"/>
                  </a:ext>
                </a:extLst>
              </a:tr>
              <a:tr h="233426">
                <a:tc>
                  <a:txBody>
                    <a:bodyPr/>
                    <a:lstStyle/>
                    <a:p>
                      <a:pPr marL="25400">
                        <a:lnSpc>
                          <a:spcPct val="100000"/>
                        </a:lnSpc>
                        <a:spcBef>
                          <a:spcPts val="145"/>
                        </a:spcBef>
                      </a:pPr>
                      <a:r>
                        <a:rPr sz="1200" spc="-5" dirty="0">
                          <a:latin typeface="Times New Roman"/>
                          <a:cs typeface="Times New Roman"/>
                        </a:rPr>
                        <a:t>SUM </a:t>
                      </a:r>
                      <a:r>
                        <a:rPr sz="1200" dirty="0">
                          <a:latin typeface="Times New Roman"/>
                          <a:cs typeface="Times New Roman"/>
                        </a:rPr>
                        <a:t>( [ </a:t>
                      </a:r>
                      <a:r>
                        <a:rPr sz="1200" spc="-5" dirty="0">
                          <a:latin typeface="Times New Roman"/>
                          <a:cs typeface="Times New Roman"/>
                        </a:rPr>
                        <a:t>DISTINCT | </a:t>
                      </a:r>
                      <a:r>
                        <a:rPr sz="1200" dirty="0">
                          <a:latin typeface="Times New Roman"/>
                          <a:cs typeface="Times New Roman"/>
                        </a:rPr>
                        <a:t>ALL ] </a:t>
                      </a:r>
                      <a:r>
                        <a:rPr sz="1200" spc="-5" dirty="0">
                          <a:latin typeface="Times New Roman"/>
                          <a:cs typeface="Times New Roman"/>
                        </a:rPr>
                        <a:t>col</a:t>
                      </a:r>
                      <a:r>
                        <a:rPr sz="1200" spc="-2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145"/>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Sum </a:t>
                      </a:r>
                      <a:r>
                        <a:rPr sz="1200" dirty="0">
                          <a:latin typeface="Times New Roman"/>
                          <a:cs typeface="Times New Roman"/>
                        </a:rPr>
                        <a:t>of the </a:t>
                      </a:r>
                      <a:r>
                        <a:rPr sz="1200" spc="-5" dirty="0">
                          <a:latin typeface="Times New Roman"/>
                          <a:cs typeface="Times New Roman"/>
                        </a:rPr>
                        <a:t>values </a:t>
                      </a:r>
                      <a:r>
                        <a:rPr sz="1200" dirty="0">
                          <a:latin typeface="Times New Roman"/>
                          <a:cs typeface="Times New Roman"/>
                        </a:rPr>
                        <a:t>in the</a:t>
                      </a:r>
                      <a:r>
                        <a:rPr sz="1200" spc="-10" dirty="0">
                          <a:latin typeface="Times New Roman"/>
                          <a:cs typeface="Times New Roman"/>
                        </a:rPr>
                        <a:t> </a:t>
                      </a:r>
                      <a:r>
                        <a:rPr sz="1200" spc="-5" dirty="0">
                          <a:latin typeface="Times New Roman"/>
                          <a:cs typeface="Times New Roman"/>
                        </a:rPr>
                        <a:t>column</a:t>
                      </a:r>
                      <a:endParaRPr sz="1200">
                        <a:latin typeface="Times New Roman"/>
                        <a:cs typeface="Times New Roman"/>
                      </a:endParaRPr>
                    </a:p>
                  </a:txBody>
                  <a:tcPr marL="0" marR="0" marT="1841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6"/>
                  </a:ext>
                </a:extLst>
              </a:tr>
              <a:tr h="406907">
                <a:tc>
                  <a:txBody>
                    <a:bodyPr/>
                    <a:lstStyle/>
                    <a:p>
                      <a:pPr marL="25400">
                        <a:lnSpc>
                          <a:spcPct val="100000"/>
                        </a:lnSpc>
                        <a:spcBef>
                          <a:spcPts val="825"/>
                        </a:spcBef>
                      </a:pPr>
                      <a:r>
                        <a:rPr sz="1200" dirty="0">
                          <a:latin typeface="Times New Roman"/>
                          <a:cs typeface="Times New Roman"/>
                        </a:rPr>
                        <a:t>CORR ( </a:t>
                      </a:r>
                      <a:r>
                        <a:rPr sz="1200" spc="-5" dirty="0">
                          <a:latin typeface="Times New Roman"/>
                          <a:cs typeface="Times New Roman"/>
                        </a:rPr>
                        <a:t>e1, e2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825"/>
                        </a:spcBef>
                      </a:pPr>
                      <a:r>
                        <a:rPr sz="1200" spc="-5" dirty="0">
                          <a:latin typeface="Times New Roman"/>
                          <a:cs typeface="Times New Roman"/>
                        </a:rPr>
                        <a:t>e1 and e2 are column</a:t>
                      </a:r>
                      <a:r>
                        <a:rPr sz="1200" spc="20" dirty="0">
                          <a:latin typeface="Times New Roman"/>
                          <a:cs typeface="Times New Roman"/>
                        </a:rPr>
                        <a:t> </a:t>
                      </a:r>
                      <a:r>
                        <a:rPr sz="1200" dirty="0">
                          <a:latin typeface="Times New Roman"/>
                          <a:cs typeface="Times New Roman"/>
                        </a:rPr>
                        <a:t>names</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344805">
                        <a:lnSpc>
                          <a:spcPts val="1380"/>
                        </a:lnSpc>
                        <a:spcBef>
                          <a:spcPts val="225"/>
                        </a:spcBef>
                      </a:pPr>
                      <a:r>
                        <a:rPr sz="1200" spc="-5" dirty="0">
                          <a:latin typeface="Times New Roman"/>
                          <a:cs typeface="Times New Roman"/>
                        </a:rPr>
                        <a:t>Correlation coefficient between </a:t>
                      </a:r>
                      <a:r>
                        <a:rPr sz="1200" dirty="0">
                          <a:latin typeface="Times New Roman"/>
                          <a:cs typeface="Times New Roman"/>
                        </a:rPr>
                        <a:t>the </a:t>
                      </a:r>
                      <a:r>
                        <a:rPr sz="1200" spc="-5" dirty="0">
                          <a:latin typeface="Times New Roman"/>
                          <a:cs typeface="Times New Roman"/>
                        </a:rPr>
                        <a:t>two  columns after eliminating</a:t>
                      </a:r>
                      <a:r>
                        <a:rPr sz="1200" spc="5" dirty="0">
                          <a:latin typeface="Times New Roman"/>
                          <a:cs typeface="Times New Roman"/>
                        </a:rPr>
                        <a:t> </a:t>
                      </a:r>
                      <a:r>
                        <a:rPr sz="1200" dirty="0">
                          <a:latin typeface="Times New Roman"/>
                          <a:cs typeface="Times New Roman"/>
                        </a:rPr>
                        <a:t>nulls</a:t>
                      </a:r>
                      <a:endParaRPr sz="1200">
                        <a:latin typeface="Times New Roman"/>
                        <a:cs typeface="Times New Roman"/>
                      </a:endParaRPr>
                    </a:p>
                  </a:txBody>
                  <a:tcPr marL="0" marR="0" marT="2857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7"/>
                  </a:ext>
                </a:extLst>
              </a:tr>
              <a:tr h="408432">
                <a:tc>
                  <a:txBody>
                    <a:bodyPr/>
                    <a:lstStyle/>
                    <a:p>
                      <a:pPr marL="25400">
                        <a:lnSpc>
                          <a:spcPct val="100000"/>
                        </a:lnSpc>
                        <a:spcBef>
                          <a:spcPts val="825"/>
                        </a:spcBef>
                      </a:pPr>
                      <a:r>
                        <a:rPr sz="1200" spc="-5" dirty="0">
                          <a:latin typeface="Times New Roman"/>
                          <a:cs typeface="Times New Roman"/>
                        </a:rPr>
                        <a:t>MEDIAN </a:t>
                      </a:r>
                      <a:r>
                        <a:rPr sz="1200" dirty="0">
                          <a:latin typeface="Times New Roman"/>
                          <a:cs typeface="Times New Roman"/>
                        </a:rPr>
                        <a:t>( </a:t>
                      </a:r>
                      <a:r>
                        <a:rPr sz="1200" spc="-5" dirty="0">
                          <a:latin typeface="Times New Roman"/>
                          <a:cs typeface="Times New Roman"/>
                        </a:rPr>
                        <a:t>col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825"/>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631190">
                        <a:lnSpc>
                          <a:spcPts val="1380"/>
                        </a:lnSpc>
                        <a:spcBef>
                          <a:spcPts val="240"/>
                        </a:spcBef>
                      </a:pPr>
                      <a:r>
                        <a:rPr sz="1200" dirty="0">
                          <a:latin typeface="Times New Roman"/>
                          <a:cs typeface="Times New Roman"/>
                        </a:rPr>
                        <a:t>Middle </a:t>
                      </a:r>
                      <a:r>
                        <a:rPr sz="1200" spc="-5" dirty="0">
                          <a:latin typeface="Times New Roman"/>
                          <a:cs typeface="Times New Roman"/>
                        </a:rPr>
                        <a:t>value </a:t>
                      </a:r>
                      <a:r>
                        <a:rPr sz="1200" dirty="0">
                          <a:latin typeface="Times New Roman"/>
                          <a:cs typeface="Times New Roman"/>
                        </a:rPr>
                        <a:t>in the sorted</a:t>
                      </a:r>
                      <a:r>
                        <a:rPr sz="1200" spc="-55" dirty="0">
                          <a:latin typeface="Times New Roman"/>
                          <a:cs typeface="Times New Roman"/>
                        </a:rPr>
                        <a:t> </a:t>
                      </a:r>
                      <a:r>
                        <a:rPr sz="1200" spc="-5" dirty="0">
                          <a:latin typeface="Times New Roman"/>
                          <a:cs typeface="Times New Roman"/>
                        </a:rPr>
                        <a:t>column,  interpolating </a:t>
                      </a:r>
                      <a:r>
                        <a:rPr sz="1200" dirty="0">
                          <a:latin typeface="Times New Roman"/>
                          <a:cs typeface="Times New Roman"/>
                        </a:rPr>
                        <a:t>if </a:t>
                      </a:r>
                      <a:r>
                        <a:rPr sz="1200" spc="-5" dirty="0">
                          <a:latin typeface="Times New Roman"/>
                          <a:cs typeface="Times New Roman"/>
                        </a:rPr>
                        <a:t>necessary</a:t>
                      </a:r>
                      <a:endParaRPr sz="1200">
                        <a:latin typeface="Times New Roman"/>
                        <a:cs typeface="Times New Roman"/>
                      </a:endParaRPr>
                    </a:p>
                  </a:txBody>
                  <a:tcPr marL="0" marR="0" marT="30480"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8"/>
                  </a:ext>
                </a:extLst>
              </a:tr>
              <a:tr h="406907">
                <a:tc>
                  <a:txBody>
                    <a:bodyPr/>
                    <a:lstStyle/>
                    <a:p>
                      <a:pPr marL="25400">
                        <a:lnSpc>
                          <a:spcPct val="100000"/>
                        </a:lnSpc>
                        <a:spcBef>
                          <a:spcPts val="825"/>
                        </a:spcBef>
                      </a:pPr>
                      <a:r>
                        <a:rPr sz="1200" spc="-5" dirty="0">
                          <a:latin typeface="Times New Roman"/>
                          <a:cs typeface="Times New Roman"/>
                        </a:rPr>
                        <a:t>STDDEV </a:t>
                      </a:r>
                      <a:r>
                        <a:rPr sz="1200" dirty="0">
                          <a:latin typeface="Times New Roman"/>
                          <a:cs typeface="Times New Roman"/>
                        </a:rPr>
                        <a:t>( [ </a:t>
                      </a:r>
                      <a:r>
                        <a:rPr sz="1200" spc="-5" dirty="0">
                          <a:latin typeface="Times New Roman"/>
                          <a:cs typeface="Times New Roman"/>
                        </a:rPr>
                        <a:t>DISTINCT | ALL </a:t>
                      </a:r>
                      <a:r>
                        <a:rPr sz="1200" dirty="0">
                          <a:latin typeface="Times New Roman"/>
                          <a:cs typeface="Times New Roman"/>
                        </a:rPr>
                        <a:t>] </a:t>
                      </a:r>
                      <a:r>
                        <a:rPr sz="1200" spc="-5" dirty="0">
                          <a:latin typeface="Times New Roman"/>
                          <a:cs typeface="Times New Roman"/>
                        </a:rPr>
                        <a:t>col</a:t>
                      </a:r>
                      <a:r>
                        <a:rPr sz="1200" spc="-2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825"/>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177800">
                        <a:lnSpc>
                          <a:spcPts val="1380"/>
                        </a:lnSpc>
                        <a:spcBef>
                          <a:spcPts val="225"/>
                        </a:spcBef>
                      </a:pPr>
                      <a:r>
                        <a:rPr sz="1200" spc="-5" dirty="0">
                          <a:latin typeface="Times New Roman"/>
                          <a:cs typeface="Times New Roman"/>
                        </a:rPr>
                        <a:t>Standard deviation </a:t>
                      </a:r>
                      <a:r>
                        <a:rPr sz="1200" dirty="0">
                          <a:latin typeface="Times New Roman"/>
                          <a:cs typeface="Times New Roman"/>
                        </a:rPr>
                        <a:t>of the </a:t>
                      </a:r>
                      <a:r>
                        <a:rPr sz="1200" spc="-5" dirty="0">
                          <a:latin typeface="Times New Roman"/>
                          <a:cs typeface="Times New Roman"/>
                        </a:rPr>
                        <a:t>column </a:t>
                      </a:r>
                      <a:r>
                        <a:rPr sz="1200" dirty="0">
                          <a:latin typeface="Times New Roman"/>
                          <a:cs typeface="Times New Roman"/>
                        </a:rPr>
                        <a:t>ignoring  </a:t>
                      </a:r>
                      <a:r>
                        <a:rPr sz="1200" spc="-5" dirty="0">
                          <a:latin typeface="Times New Roman"/>
                          <a:cs typeface="Times New Roman"/>
                        </a:rPr>
                        <a:t>NULL values</a:t>
                      </a:r>
                      <a:endParaRPr sz="1200">
                        <a:latin typeface="Times New Roman"/>
                        <a:cs typeface="Times New Roman"/>
                      </a:endParaRPr>
                    </a:p>
                  </a:txBody>
                  <a:tcPr marL="0" marR="0" marT="28575" marB="0">
                    <a:lnL w="9525">
                      <a:solidFill>
                        <a:srgbClr val="9F9F9F"/>
                      </a:solidFill>
                      <a:prstDash val="solid"/>
                    </a:lnL>
                    <a:lnR w="9525">
                      <a:solidFill>
                        <a:srgbClr val="EFEFE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9"/>
                  </a:ext>
                </a:extLst>
              </a:tr>
              <a:tr h="408050">
                <a:tc>
                  <a:txBody>
                    <a:bodyPr/>
                    <a:lstStyle/>
                    <a:p>
                      <a:pPr marL="25400">
                        <a:lnSpc>
                          <a:spcPct val="100000"/>
                        </a:lnSpc>
                        <a:spcBef>
                          <a:spcPts val="830"/>
                        </a:spcBef>
                      </a:pPr>
                      <a:r>
                        <a:rPr sz="1200" spc="-5" dirty="0">
                          <a:latin typeface="Times New Roman"/>
                          <a:cs typeface="Times New Roman"/>
                        </a:rPr>
                        <a:t>VARIANCE </a:t>
                      </a:r>
                      <a:r>
                        <a:rPr sz="1200" dirty="0">
                          <a:latin typeface="Times New Roman"/>
                          <a:cs typeface="Times New Roman"/>
                        </a:rPr>
                        <a:t>( [ </a:t>
                      </a:r>
                      <a:r>
                        <a:rPr sz="1200" spc="-5" dirty="0">
                          <a:latin typeface="Times New Roman"/>
                          <a:cs typeface="Times New Roman"/>
                        </a:rPr>
                        <a:t>DISTINCT | ALL </a:t>
                      </a:r>
                      <a:r>
                        <a:rPr sz="1200" dirty="0">
                          <a:latin typeface="Times New Roman"/>
                          <a:cs typeface="Times New Roman"/>
                        </a:rPr>
                        <a:t>] </a:t>
                      </a:r>
                      <a:r>
                        <a:rPr sz="1200" spc="-5" dirty="0">
                          <a:latin typeface="Times New Roman"/>
                          <a:cs typeface="Times New Roman"/>
                        </a:rPr>
                        <a:t>col</a:t>
                      </a:r>
                      <a:r>
                        <a:rPr sz="1200" spc="-2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54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8575">
                        <a:lnSpc>
                          <a:spcPct val="100000"/>
                        </a:lnSpc>
                        <a:spcBef>
                          <a:spcPts val="830"/>
                        </a:spcBef>
                      </a:pPr>
                      <a:r>
                        <a:rPr sz="1200" spc="-5" dirty="0">
                          <a:latin typeface="Times New Roman"/>
                          <a:cs typeface="Times New Roman"/>
                        </a:rPr>
                        <a:t>col </a:t>
                      </a:r>
                      <a:r>
                        <a:rPr sz="1200" dirty="0">
                          <a:latin typeface="Times New Roman"/>
                          <a:cs typeface="Times New Roman"/>
                        </a:rPr>
                        <a:t>= </a:t>
                      </a:r>
                      <a:r>
                        <a:rPr sz="1200" spc="-5" dirty="0">
                          <a:latin typeface="Times New Roman"/>
                          <a:cs typeface="Times New Roman"/>
                        </a:rPr>
                        <a:t>column</a:t>
                      </a:r>
                      <a:r>
                        <a:rPr sz="1200" dirty="0">
                          <a:latin typeface="Times New Roman"/>
                          <a:cs typeface="Times New Roman"/>
                        </a:rPr>
                        <a:t> </a:t>
                      </a:r>
                      <a:r>
                        <a:rPr sz="1200" spc="-5" dirty="0">
                          <a:latin typeface="Times New Roman"/>
                          <a:cs typeface="Times New Roman"/>
                        </a:rPr>
                        <a:t>name</a:t>
                      </a:r>
                      <a:endParaRPr sz="1200">
                        <a:latin typeface="Times New Roman"/>
                        <a:cs typeface="Times New Roman"/>
                      </a:endParaRPr>
                    </a:p>
                  </a:txBody>
                  <a:tcPr marL="0" marR="0" marT="1054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marR="331470">
                        <a:lnSpc>
                          <a:spcPts val="1380"/>
                        </a:lnSpc>
                        <a:spcBef>
                          <a:spcPts val="240"/>
                        </a:spcBef>
                      </a:pPr>
                      <a:r>
                        <a:rPr sz="1200" spc="-5" dirty="0">
                          <a:latin typeface="Times New Roman"/>
                          <a:cs typeface="Times New Roman"/>
                        </a:rPr>
                        <a:t>Variance </a:t>
                      </a:r>
                      <a:r>
                        <a:rPr sz="1200" dirty="0">
                          <a:latin typeface="Times New Roman"/>
                          <a:cs typeface="Times New Roman"/>
                        </a:rPr>
                        <a:t>of the </a:t>
                      </a:r>
                      <a:r>
                        <a:rPr sz="1200" spc="-5" dirty="0">
                          <a:latin typeface="Times New Roman"/>
                          <a:cs typeface="Times New Roman"/>
                        </a:rPr>
                        <a:t>column </a:t>
                      </a:r>
                      <a:r>
                        <a:rPr sz="1200" dirty="0">
                          <a:latin typeface="Times New Roman"/>
                          <a:cs typeface="Times New Roman"/>
                        </a:rPr>
                        <a:t>ignoring</a:t>
                      </a:r>
                      <a:r>
                        <a:rPr sz="1200" spc="-30" dirty="0">
                          <a:latin typeface="Times New Roman"/>
                          <a:cs typeface="Times New Roman"/>
                        </a:rPr>
                        <a:t> </a:t>
                      </a:r>
                      <a:r>
                        <a:rPr sz="1200" spc="-5" dirty="0">
                          <a:latin typeface="Times New Roman"/>
                          <a:cs typeface="Times New Roman"/>
                        </a:rPr>
                        <a:t>NULL  values</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0"/>
                  </a:ext>
                </a:extLst>
              </a:tr>
            </a:tbl>
          </a:graphicData>
        </a:graphic>
      </p:graphicFrame>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1085991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8008" y="633729"/>
            <a:ext cx="7936230" cy="4869180"/>
          </a:xfrm>
          <a:prstGeom prst="rect">
            <a:avLst/>
          </a:prstGeom>
        </p:spPr>
        <p:txBody>
          <a:bodyPr vert="horz" wrap="square" lIns="0" tIns="12065" rIns="0" bIns="0" rtlCol="0">
            <a:spAutoFit/>
          </a:bodyPr>
          <a:lstStyle/>
          <a:p>
            <a:pPr marL="241300" indent="-228600">
              <a:lnSpc>
                <a:spcPct val="100000"/>
              </a:lnSpc>
              <a:spcBef>
                <a:spcPts val="95"/>
              </a:spcBef>
              <a:buClr>
                <a:srgbClr val="000000"/>
              </a:buClr>
              <a:buSzPct val="71428"/>
              <a:buFont typeface="Symbol"/>
              <a:buChar char=""/>
              <a:tabLst>
                <a:tab pos="241300" algn="l"/>
              </a:tabLst>
            </a:pPr>
            <a:r>
              <a:rPr sz="2800" spc="-60" dirty="0">
                <a:solidFill>
                  <a:srgbClr val="675E46"/>
                </a:solidFill>
                <a:latin typeface="Caladea"/>
                <a:cs typeface="Caladea"/>
              </a:rPr>
              <a:t>SQL</a:t>
            </a:r>
            <a:r>
              <a:rPr sz="2800" spc="-180" dirty="0">
                <a:solidFill>
                  <a:srgbClr val="675E46"/>
                </a:solidFill>
                <a:latin typeface="Caladea"/>
                <a:cs typeface="Caladea"/>
              </a:rPr>
              <a:t> </a:t>
            </a:r>
            <a:r>
              <a:rPr sz="2800" spc="-75" dirty="0">
                <a:solidFill>
                  <a:srgbClr val="675E46"/>
                </a:solidFill>
                <a:latin typeface="Caladea"/>
                <a:cs typeface="Caladea"/>
              </a:rPr>
              <a:t>AVG():</a:t>
            </a:r>
            <a:endParaRPr sz="2800">
              <a:latin typeface="Caladea"/>
              <a:cs typeface="Caladea"/>
            </a:endParaRPr>
          </a:p>
          <a:p>
            <a:pPr marL="241300" indent="-228600">
              <a:lnSpc>
                <a:spcPct val="100000"/>
              </a:lnSpc>
              <a:spcBef>
                <a:spcPts val="1710"/>
              </a:spcBef>
              <a:buFont typeface="Symbol"/>
              <a:buChar char=""/>
              <a:tabLst>
                <a:tab pos="241300" algn="l"/>
              </a:tabLst>
            </a:pPr>
            <a:r>
              <a:rPr sz="2000" spc="-5" dirty="0">
                <a:latin typeface="Carlito"/>
                <a:cs typeface="Carlito"/>
              </a:rPr>
              <a:t>This </a:t>
            </a:r>
            <a:r>
              <a:rPr sz="2000" dirty="0">
                <a:latin typeface="Carlito"/>
                <a:cs typeface="Carlito"/>
              </a:rPr>
              <a:t>function is </a:t>
            </a:r>
            <a:r>
              <a:rPr sz="2000" spc="-5" dirty="0">
                <a:latin typeface="Carlito"/>
                <a:cs typeface="Carlito"/>
              </a:rPr>
              <a:t>used </a:t>
            </a:r>
            <a:r>
              <a:rPr sz="2000" dirty="0">
                <a:latin typeface="Carlito"/>
                <a:cs typeface="Carlito"/>
              </a:rPr>
              <a:t>to get </a:t>
            </a:r>
            <a:r>
              <a:rPr sz="2000" spc="-5" dirty="0">
                <a:latin typeface="Carlito"/>
                <a:cs typeface="Carlito"/>
              </a:rPr>
              <a:t>the </a:t>
            </a:r>
            <a:r>
              <a:rPr sz="2000" dirty="0">
                <a:latin typeface="Carlito"/>
                <a:cs typeface="Carlito"/>
              </a:rPr>
              <a:t>average </a:t>
            </a:r>
            <a:r>
              <a:rPr sz="2000" spc="-5" dirty="0">
                <a:latin typeface="Carlito"/>
                <a:cs typeface="Carlito"/>
              </a:rPr>
              <a:t>value of </a:t>
            </a:r>
            <a:r>
              <a:rPr sz="2000" dirty="0">
                <a:latin typeface="Carlito"/>
                <a:cs typeface="Carlito"/>
              </a:rPr>
              <a:t>a </a:t>
            </a:r>
            <a:r>
              <a:rPr sz="2000" spc="-5" dirty="0">
                <a:latin typeface="Carlito"/>
                <a:cs typeface="Carlito"/>
              </a:rPr>
              <a:t>numeric</a:t>
            </a:r>
            <a:r>
              <a:rPr sz="2000" spc="-45" dirty="0">
                <a:latin typeface="Carlito"/>
                <a:cs typeface="Carlito"/>
              </a:rPr>
              <a:t> </a:t>
            </a:r>
            <a:r>
              <a:rPr sz="2000" dirty="0">
                <a:latin typeface="Carlito"/>
                <a:cs typeface="Carlito"/>
              </a:rPr>
              <a:t>column.</a:t>
            </a:r>
            <a:endParaRPr sz="2000">
              <a:latin typeface="Carlito"/>
              <a:cs typeface="Carlito"/>
            </a:endParaRPr>
          </a:p>
          <a:p>
            <a:pPr marL="1155700" lvl="1" indent="-229235">
              <a:lnSpc>
                <a:spcPct val="100000"/>
              </a:lnSpc>
              <a:spcBef>
                <a:spcPts val="1260"/>
              </a:spcBef>
              <a:buFont typeface="Wingdings"/>
              <a:buChar char=""/>
              <a:tabLst>
                <a:tab pos="1156335" algn="l"/>
              </a:tabLst>
            </a:pPr>
            <a:r>
              <a:rPr sz="2000" spc="-5" dirty="0">
                <a:latin typeface="Carlito"/>
                <a:cs typeface="Carlito"/>
              </a:rPr>
              <a:t>To </a:t>
            </a:r>
            <a:r>
              <a:rPr sz="2000" dirty="0">
                <a:latin typeface="Carlito"/>
                <a:cs typeface="Carlito"/>
              </a:rPr>
              <a:t>get </a:t>
            </a:r>
            <a:r>
              <a:rPr sz="2000" spc="-5" dirty="0">
                <a:latin typeface="Carlito"/>
                <a:cs typeface="Carlito"/>
              </a:rPr>
              <a:t>the average salary, the </a:t>
            </a:r>
            <a:r>
              <a:rPr sz="2000" dirty="0">
                <a:latin typeface="Carlito"/>
                <a:cs typeface="Carlito"/>
              </a:rPr>
              <a:t>query would</a:t>
            </a:r>
            <a:r>
              <a:rPr sz="2000" spc="-20" dirty="0">
                <a:latin typeface="Carlito"/>
                <a:cs typeface="Carlito"/>
              </a:rPr>
              <a:t> </a:t>
            </a:r>
            <a:r>
              <a:rPr sz="2000" spc="-5" dirty="0">
                <a:latin typeface="Carlito"/>
                <a:cs typeface="Carlito"/>
              </a:rPr>
              <a:t>be</a:t>
            </a:r>
            <a:endParaRPr sz="2000">
              <a:latin typeface="Carlito"/>
              <a:cs typeface="Carlito"/>
            </a:endParaRPr>
          </a:p>
          <a:p>
            <a:pPr marL="1155700" lvl="1" indent="-229235">
              <a:lnSpc>
                <a:spcPct val="100000"/>
              </a:lnSpc>
              <a:spcBef>
                <a:spcPts val="1265"/>
              </a:spcBef>
              <a:buFont typeface="Wingdings"/>
              <a:buChar char=""/>
              <a:tabLst>
                <a:tab pos="1156335" algn="l"/>
              </a:tabLst>
            </a:pPr>
            <a:r>
              <a:rPr sz="2000" spc="-5" dirty="0">
                <a:latin typeface="Carlito"/>
                <a:cs typeface="Carlito"/>
              </a:rPr>
              <a:t>SELECT AVG (salary) FROM</a:t>
            </a:r>
            <a:r>
              <a:rPr sz="2000" spc="-15" dirty="0">
                <a:latin typeface="Carlito"/>
                <a:cs typeface="Carlito"/>
              </a:rPr>
              <a:t> </a:t>
            </a:r>
            <a:r>
              <a:rPr sz="2000" spc="-5" dirty="0">
                <a:latin typeface="Carlito"/>
                <a:cs typeface="Carlito"/>
              </a:rPr>
              <a:t>employee;</a:t>
            </a:r>
            <a:endParaRPr sz="2000">
              <a:latin typeface="Carlito"/>
              <a:cs typeface="Carlito"/>
            </a:endParaRPr>
          </a:p>
          <a:p>
            <a:pPr marL="241300" indent="-228600">
              <a:lnSpc>
                <a:spcPct val="100000"/>
              </a:lnSpc>
              <a:spcBef>
                <a:spcPts val="1215"/>
              </a:spcBef>
              <a:buClr>
                <a:srgbClr val="000000"/>
              </a:buClr>
              <a:buSzPct val="71428"/>
              <a:buFont typeface="Symbol"/>
              <a:buChar char=""/>
              <a:tabLst>
                <a:tab pos="241300" algn="l"/>
              </a:tabLst>
            </a:pPr>
            <a:r>
              <a:rPr sz="2800" spc="-60" dirty="0">
                <a:solidFill>
                  <a:srgbClr val="675E46"/>
                </a:solidFill>
                <a:latin typeface="Caladea"/>
                <a:cs typeface="Caladea"/>
              </a:rPr>
              <a:t>SQL </a:t>
            </a:r>
            <a:r>
              <a:rPr sz="2800" spc="-70" dirty="0">
                <a:solidFill>
                  <a:srgbClr val="675E46"/>
                </a:solidFill>
                <a:latin typeface="Caladea"/>
                <a:cs typeface="Caladea"/>
              </a:rPr>
              <a:t>COUNT</a:t>
            </a:r>
            <a:r>
              <a:rPr sz="2800" spc="-295" dirty="0">
                <a:solidFill>
                  <a:srgbClr val="675E46"/>
                </a:solidFill>
                <a:latin typeface="Caladea"/>
                <a:cs typeface="Caladea"/>
              </a:rPr>
              <a:t> </a:t>
            </a:r>
            <a:r>
              <a:rPr sz="2800" spc="-60" dirty="0">
                <a:solidFill>
                  <a:srgbClr val="675E46"/>
                </a:solidFill>
                <a:latin typeface="Caladea"/>
                <a:cs typeface="Caladea"/>
              </a:rPr>
              <a:t>():</a:t>
            </a:r>
            <a:endParaRPr sz="2800">
              <a:latin typeface="Caladea"/>
              <a:cs typeface="Caladea"/>
            </a:endParaRPr>
          </a:p>
          <a:p>
            <a:pPr marL="241300" marR="65405" indent="-228600">
              <a:lnSpc>
                <a:spcPct val="152500"/>
              </a:lnSpc>
              <a:spcBef>
                <a:spcPts val="465"/>
              </a:spcBef>
              <a:buFont typeface="Symbol"/>
              <a:buChar char=""/>
              <a:tabLst>
                <a:tab pos="241300" algn="l"/>
              </a:tabLst>
            </a:pPr>
            <a:r>
              <a:rPr sz="2000" spc="-5" dirty="0">
                <a:latin typeface="Carlito"/>
                <a:cs typeface="Carlito"/>
              </a:rPr>
              <a:t>This </a:t>
            </a:r>
            <a:r>
              <a:rPr sz="2000" dirty="0">
                <a:latin typeface="Carlito"/>
                <a:cs typeface="Carlito"/>
              </a:rPr>
              <a:t>function </a:t>
            </a:r>
            <a:r>
              <a:rPr sz="2000" spc="-5" dirty="0">
                <a:latin typeface="Carlito"/>
                <a:cs typeface="Carlito"/>
              </a:rPr>
              <a:t>returns the number of </a:t>
            </a:r>
            <a:r>
              <a:rPr sz="2000" dirty="0">
                <a:latin typeface="Carlito"/>
                <a:cs typeface="Carlito"/>
              </a:rPr>
              <a:t>rows </a:t>
            </a:r>
            <a:r>
              <a:rPr sz="2000" spc="-10" dirty="0">
                <a:latin typeface="Carlito"/>
                <a:cs typeface="Carlito"/>
              </a:rPr>
              <a:t>in </a:t>
            </a:r>
            <a:r>
              <a:rPr sz="2000" dirty="0">
                <a:latin typeface="Carlito"/>
                <a:cs typeface="Carlito"/>
              </a:rPr>
              <a:t>the table </a:t>
            </a:r>
            <a:r>
              <a:rPr sz="2000" spc="-5" dirty="0">
                <a:latin typeface="Carlito"/>
                <a:cs typeface="Carlito"/>
              </a:rPr>
              <a:t>that satisfies </a:t>
            </a:r>
            <a:r>
              <a:rPr sz="2000" dirty="0">
                <a:latin typeface="Carlito"/>
                <a:cs typeface="Carlito"/>
              </a:rPr>
              <a:t>the  </a:t>
            </a:r>
            <a:r>
              <a:rPr sz="2000" spc="-5" dirty="0">
                <a:latin typeface="Carlito"/>
                <a:cs typeface="Carlito"/>
              </a:rPr>
              <a:t>condition </a:t>
            </a:r>
            <a:r>
              <a:rPr sz="2000" spc="-10" dirty="0">
                <a:latin typeface="Carlito"/>
                <a:cs typeface="Carlito"/>
              </a:rPr>
              <a:t>specified </a:t>
            </a:r>
            <a:r>
              <a:rPr sz="2000" dirty="0">
                <a:latin typeface="Carlito"/>
                <a:cs typeface="Carlito"/>
              </a:rPr>
              <a:t>in </a:t>
            </a:r>
            <a:r>
              <a:rPr sz="2000" spc="-5" dirty="0">
                <a:latin typeface="Carlito"/>
                <a:cs typeface="Carlito"/>
              </a:rPr>
              <a:t>the WHERE condition. </a:t>
            </a:r>
            <a:r>
              <a:rPr sz="2000" dirty="0">
                <a:latin typeface="Carlito"/>
                <a:cs typeface="Carlito"/>
              </a:rPr>
              <a:t>If the </a:t>
            </a:r>
            <a:r>
              <a:rPr sz="2000" spc="-5" dirty="0">
                <a:latin typeface="Carlito"/>
                <a:cs typeface="Carlito"/>
              </a:rPr>
              <a:t>WHERE condition </a:t>
            </a:r>
            <a:r>
              <a:rPr sz="2000" dirty="0">
                <a:latin typeface="Carlito"/>
                <a:cs typeface="Carlito"/>
              </a:rPr>
              <a:t>is </a:t>
            </a:r>
            <a:r>
              <a:rPr sz="2000" spc="-5" dirty="0">
                <a:latin typeface="Carlito"/>
                <a:cs typeface="Carlito"/>
              </a:rPr>
              <a:t>not  specified, then </a:t>
            </a:r>
            <a:r>
              <a:rPr sz="2000" dirty="0">
                <a:latin typeface="Carlito"/>
                <a:cs typeface="Carlito"/>
              </a:rPr>
              <a:t>the </a:t>
            </a:r>
            <a:r>
              <a:rPr sz="2000" spc="-5" dirty="0">
                <a:latin typeface="Carlito"/>
                <a:cs typeface="Carlito"/>
              </a:rPr>
              <a:t>query returns </a:t>
            </a:r>
            <a:r>
              <a:rPr sz="2000" dirty="0">
                <a:latin typeface="Carlito"/>
                <a:cs typeface="Carlito"/>
              </a:rPr>
              <a:t>the total </a:t>
            </a:r>
            <a:r>
              <a:rPr sz="2000" spc="-5" dirty="0">
                <a:latin typeface="Carlito"/>
                <a:cs typeface="Carlito"/>
              </a:rPr>
              <a:t>number of </a:t>
            </a:r>
            <a:r>
              <a:rPr sz="2000" dirty="0">
                <a:latin typeface="Carlito"/>
                <a:cs typeface="Carlito"/>
              </a:rPr>
              <a:t>rows in the</a:t>
            </a:r>
            <a:r>
              <a:rPr sz="2000" spc="-30" dirty="0">
                <a:latin typeface="Carlito"/>
                <a:cs typeface="Carlito"/>
              </a:rPr>
              <a:t> </a:t>
            </a:r>
            <a:r>
              <a:rPr sz="2000" spc="-5" dirty="0">
                <a:latin typeface="Carlito"/>
                <a:cs typeface="Carlito"/>
              </a:rPr>
              <a:t>table.</a:t>
            </a:r>
            <a:endParaRPr sz="2000">
              <a:latin typeface="Carlito"/>
              <a:cs typeface="Carlito"/>
            </a:endParaRPr>
          </a:p>
          <a:p>
            <a:pPr marL="1155700" marR="5080" lvl="1" indent="-228600">
              <a:lnSpc>
                <a:spcPts val="3660"/>
              </a:lnSpc>
              <a:spcBef>
                <a:spcPts val="330"/>
              </a:spcBef>
              <a:buFont typeface="Wingdings"/>
              <a:buChar char=""/>
              <a:tabLst>
                <a:tab pos="1156335" algn="l"/>
              </a:tabLst>
            </a:pPr>
            <a:r>
              <a:rPr sz="2000" spc="-5" dirty="0">
                <a:latin typeface="Carlito"/>
                <a:cs typeface="Carlito"/>
              </a:rPr>
              <a:t>For Example: </a:t>
            </a:r>
            <a:r>
              <a:rPr sz="2000" dirty="0">
                <a:latin typeface="Carlito"/>
                <a:cs typeface="Carlito"/>
              </a:rPr>
              <a:t>If you want the number </a:t>
            </a:r>
            <a:r>
              <a:rPr sz="2000" spc="-5" dirty="0">
                <a:latin typeface="Carlito"/>
                <a:cs typeface="Carlito"/>
              </a:rPr>
              <a:t>of employees in </a:t>
            </a:r>
            <a:r>
              <a:rPr sz="2000" dirty="0">
                <a:latin typeface="Carlito"/>
                <a:cs typeface="Carlito"/>
              </a:rPr>
              <a:t>a </a:t>
            </a:r>
            <a:r>
              <a:rPr sz="2000" spc="-5" dirty="0">
                <a:latin typeface="Carlito"/>
                <a:cs typeface="Carlito"/>
              </a:rPr>
              <a:t>particular  department, </a:t>
            </a:r>
            <a:r>
              <a:rPr sz="2000" spc="-10" dirty="0">
                <a:latin typeface="Carlito"/>
                <a:cs typeface="Carlito"/>
              </a:rPr>
              <a:t>the </a:t>
            </a:r>
            <a:r>
              <a:rPr sz="2000" spc="-5" dirty="0">
                <a:latin typeface="Carlito"/>
                <a:cs typeface="Carlito"/>
              </a:rPr>
              <a:t>query would</a:t>
            </a:r>
            <a:r>
              <a:rPr sz="2000" spc="5" dirty="0">
                <a:latin typeface="Carlito"/>
                <a:cs typeface="Carlito"/>
              </a:rPr>
              <a:t> </a:t>
            </a:r>
            <a:r>
              <a:rPr sz="2000" spc="-5" dirty="0">
                <a:latin typeface="Carlito"/>
                <a:cs typeface="Carlito"/>
              </a:rPr>
              <a:t>be:</a:t>
            </a:r>
            <a:endParaRPr sz="2000">
              <a:latin typeface="Carlito"/>
              <a:cs typeface="Carlito"/>
            </a:endParaRPr>
          </a:p>
        </p:txBody>
      </p:sp>
      <p:pic>
        <p:nvPicPr>
          <p:cNvPr id="3"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33064016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8008" y="459079"/>
            <a:ext cx="7394575" cy="4398645"/>
          </a:xfrm>
          <a:prstGeom prst="rect">
            <a:avLst/>
          </a:prstGeom>
        </p:spPr>
        <p:txBody>
          <a:bodyPr vert="horz" wrap="square" lIns="0" tIns="12700" rIns="0" bIns="0" rtlCol="0">
            <a:spAutoFit/>
          </a:bodyPr>
          <a:lstStyle/>
          <a:p>
            <a:pPr marL="1155700" marR="2571115" indent="-228600">
              <a:lnSpc>
                <a:spcPct val="152500"/>
              </a:lnSpc>
              <a:spcBef>
                <a:spcPts val="100"/>
              </a:spcBef>
              <a:buFont typeface="Wingdings"/>
              <a:buChar char=""/>
              <a:tabLst>
                <a:tab pos="1156335" algn="l"/>
              </a:tabLst>
            </a:pPr>
            <a:r>
              <a:rPr sz="2000" spc="-5" dirty="0">
                <a:latin typeface="Carlito"/>
                <a:cs typeface="Carlito"/>
              </a:rPr>
              <a:t>SELECT COUNT </a:t>
            </a:r>
            <a:r>
              <a:rPr sz="2000" dirty="0">
                <a:latin typeface="Carlito"/>
                <a:cs typeface="Carlito"/>
              </a:rPr>
              <a:t>(*) </a:t>
            </a:r>
            <a:r>
              <a:rPr sz="2000" spc="-5" dirty="0">
                <a:latin typeface="Carlito"/>
                <a:cs typeface="Carlito"/>
              </a:rPr>
              <a:t>FROM </a:t>
            </a:r>
            <a:r>
              <a:rPr sz="2000" dirty="0">
                <a:latin typeface="Carlito"/>
                <a:cs typeface="Carlito"/>
              </a:rPr>
              <a:t>employee  WHERE </a:t>
            </a:r>
            <a:r>
              <a:rPr sz="2000" spc="-5" dirty="0">
                <a:latin typeface="Carlito"/>
                <a:cs typeface="Carlito"/>
              </a:rPr>
              <a:t>dept </a:t>
            </a:r>
            <a:r>
              <a:rPr sz="2000" dirty="0">
                <a:latin typeface="Carlito"/>
                <a:cs typeface="Carlito"/>
              </a:rPr>
              <a:t>=</a:t>
            </a:r>
            <a:r>
              <a:rPr sz="2000" spc="-25" dirty="0">
                <a:latin typeface="Carlito"/>
                <a:cs typeface="Carlito"/>
              </a:rPr>
              <a:t> </a:t>
            </a:r>
            <a:r>
              <a:rPr sz="2000" spc="-5" dirty="0">
                <a:latin typeface="Carlito"/>
                <a:cs typeface="Carlito"/>
              </a:rPr>
              <a:t>'Electronics';</a:t>
            </a:r>
            <a:endParaRPr sz="2000">
              <a:latin typeface="Carlito"/>
              <a:cs typeface="Carlito"/>
            </a:endParaRPr>
          </a:p>
          <a:p>
            <a:pPr marL="1155700" indent="-229235">
              <a:lnSpc>
                <a:spcPct val="100000"/>
              </a:lnSpc>
              <a:spcBef>
                <a:spcPts val="1260"/>
              </a:spcBef>
              <a:buFont typeface="Wingdings"/>
              <a:buChar char=""/>
              <a:tabLst>
                <a:tab pos="1156335" algn="l"/>
              </a:tabLst>
            </a:pPr>
            <a:r>
              <a:rPr sz="2000" spc="-5" dirty="0">
                <a:latin typeface="Carlito"/>
                <a:cs typeface="Carlito"/>
              </a:rPr>
              <a:t>The output would </a:t>
            </a:r>
            <a:r>
              <a:rPr sz="2000" dirty="0">
                <a:latin typeface="Carlito"/>
                <a:cs typeface="Carlito"/>
              </a:rPr>
              <a:t>be '2'</a:t>
            </a:r>
            <a:r>
              <a:rPr sz="2000" spc="-30" dirty="0">
                <a:latin typeface="Carlito"/>
                <a:cs typeface="Carlito"/>
              </a:rPr>
              <a:t> </a:t>
            </a:r>
            <a:r>
              <a:rPr sz="2000" spc="-5" dirty="0">
                <a:latin typeface="Carlito"/>
                <a:cs typeface="Carlito"/>
              </a:rPr>
              <a:t>rows.</a:t>
            </a:r>
            <a:endParaRPr sz="2000">
              <a:latin typeface="Carlito"/>
              <a:cs typeface="Carlito"/>
            </a:endParaRPr>
          </a:p>
          <a:p>
            <a:pPr marL="241300" marR="5080" indent="-228600">
              <a:lnSpc>
                <a:spcPct val="152500"/>
              </a:lnSpc>
              <a:spcBef>
                <a:spcPts val="110"/>
              </a:spcBef>
              <a:buFont typeface="Symbol"/>
              <a:buChar char=""/>
              <a:tabLst>
                <a:tab pos="241300" algn="l"/>
              </a:tabLst>
            </a:pPr>
            <a:r>
              <a:rPr sz="2000" dirty="0">
                <a:latin typeface="Carlito"/>
                <a:cs typeface="Carlito"/>
              </a:rPr>
              <a:t>If </a:t>
            </a:r>
            <a:r>
              <a:rPr sz="2000" spc="-5" dirty="0">
                <a:latin typeface="Carlito"/>
                <a:cs typeface="Carlito"/>
              </a:rPr>
              <a:t>you </a:t>
            </a:r>
            <a:r>
              <a:rPr sz="2000" dirty="0">
                <a:latin typeface="Carlito"/>
                <a:cs typeface="Carlito"/>
              </a:rPr>
              <a:t>want the total </a:t>
            </a:r>
            <a:r>
              <a:rPr sz="2000" spc="-5" dirty="0">
                <a:latin typeface="Carlito"/>
                <a:cs typeface="Carlito"/>
              </a:rPr>
              <a:t>number of employees </a:t>
            </a:r>
            <a:r>
              <a:rPr sz="2000" dirty="0">
                <a:latin typeface="Carlito"/>
                <a:cs typeface="Carlito"/>
              </a:rPr>
              <a:t>in all </a:t>
            </a:r>
            <a:r>
              <a:rPr sz="2000" spc="5" dirty="0">
                <a:latin typeface="Carlito"/>
                <a:cs typeface="Carlito"/>
              </a:rPr>
              <a:t>the </a:t>
            </a:r>
            <a:r>
              <a:rPr sz="2000" spc="-5" dirty="0">
                <a:latin typeface="Carlito"/>
                <a:cs typeface="Carlito"/>
              </a:rPr>
              <a:t>department, </a:t>
            </a:r>
            <a:r>
              <a:rPr sz="2000" dirty="0">
                <a:latin typeface="Carlito"/>
                <a:cs typeface="Carlito"/>
              </a:rPr>
              <a:t>the  query would </a:t>
            </a:r>
            <a:r>
              <a:rPr sz="2000" spc="-5" dirty="0">
                <a:latin typeface="Carlito"/>
                <a:cs typeface="Carlito"/>
              </a:rPr>
              <a:t>take </a:t>
            </a:r>
            <a:r>
              <a:rPr sz="2000" dirty="0">
                <a:latin typeface="Carlito"/>
                <a:cs typeface="Carlito"/>
              </a:rPr>
              <a:t>the</a:t>
            </a:r>
            <a:r>
              <a:rPr sz="2000" spc="-35" dirty="0">
                <a:latin typeface="Carlito"/>
                <a:cs typeface="Carlito"/>
              </a:rPr>
              <a:t> </a:t>
            </a:r>
            <a:r>
              <a:rPr sz="2000" spc="-5" dirty="0">
                <a:latin typeface="Carlito"/>
                <a:cs typeface="Carlito"/>
              </a:rPr>
              <a:t>form:</a:t>
            </a:r>
            <a:endParaRPr sz="2000">
              <a:latin typeface="Carlito"/>
              <a:cs typeface="Carlito"/>
            </a:endParaRPr>
          </a:p>
          <a:p>
            <a:pPr marL="1155700" lvl="1" indent="-229235">
              <a:lnSpc>
                <a:spcPct val="100000"/>
              </a:lnSpc>
              <a:spcBef>
                <a:spcPts val="1270"/>
              </a:spcBef>
              <a:buFont typeface="Wingdings"/>
              <a:buChar char=""/>
              <a:tabLst>
                <a:tab pos="1156335" algn="l"/>
              </a:tabLst>
            </a:pPr>
            <a:r>
              <a:rPr sz="2000" spc="-5" dirty="0">
                <a:latin typeface="Carlito"/>
                <a:cs typeface="Carlito"/>
              </a:rPr>
              <a:t>SELECT COUNT </a:t>
            </a:r>
            <a:r>
              <a:rPr sz="2000" dirty="0">
                <a:latin typeface="Carlito"/>
                <a:cs typeface="Carlito"/>
              </a:rPr>
              <a:t>(*) </a:t>
            </a:r>
            <a:r>
              <a:rPr sz="2000" spc="-5" dirty="0">
                <a:latin typeface="Carlito"/>
                <a:cs typeface="Carlito"/>
              </a:rPr>
              <a:t>FROM</a:t>
            </a:r>
            <a:r>
              <a:rPr sz="2000" spc="-25" dirty="0">
                <a:latin typeface="Carlito"/>
                <a:cs typeface="Carlito"/>
              </a:rPr>
              <a:t> </a:t>
            </a:r>
            <a:r>
              <a:rPr sz="2000" dirty="0">
                <a:latin typeface="Carlito"/>
                <a:cs typeface="Carlito"/>
              </a:rPr>
              <a:t>employee;</a:t>
            </a:r>
            <a:endParaRPr sz="2000">
              <a:latin typeface="Carlito"/>
              <a:cs typeface="Carlito"/>
            </a:endParaRPr>
          </a:p>
          <a:p>
            <a:pPr marL="1155700" lvl="1" indent="-229235">
              <a:lnSpc>
                <a:spcPct val="100000"/>
              </a:lnSpc>
              <a:spcBef>
                <a:spcPts val="1260"/>
              </a:spcBef>
              <a:buFont typeface="Wingdings"/>
              <a:buChar char=""/>
              <a:tabLst>
                <a:tab pos="1156335" algn="l"/>
              </a:tabLst>
            </a:pPr>
            <a:r>
              <a:rPr sz="2000" spc="-5" dirty="0">
                <a:latin typeface="Carlito"/>
                <a:cs typeface="Carlito"/>
              </a:rPr>
              <a:t>The output would </a:t>
            </a:r>
            <a:r>
              <a:rPr sz="2000" dirty="0">
                <a:latin typeface="Carlito"/>
                <a:cs typeface="Carlito"/>
              </a:rPr>
              <a:t>be '5'</a:t>
            </a:r>
            <a:r>
              <a:rPr sz="2000" spc="-30" dirty="0">
                <a:latin typeface="Carlito"/>
                <a:cs typeface="Carlito"/>
              </a:rPr>
              <a:t> </a:t>
            </a:r>
            <a:r>
              <a:rPr sz="2000" spc="-5" dirty="0">
                <a:latin typeface="Carlito"/>
                <a:cs typeface="Carlito"/>
              </a:rPr>
              <a:t>rows</a:t>
            </a:r>
            <a:endParaRPr sz="2000">
              <a:latin typeface="Carlito"/>
              <a:cs typeface="Carlito"/>
            </a:endParaRPr>
          </a:p>
          <a:p>
            <a:pPr marL="241300" indent="-228600">
              <a:lnSpc>
                <a:spcPct val="100000"/>
              </a:lnSpc>
              <a:spcBef>
                <a:spcPts val="1220"/>
              </a:spcBef>
              <a:buClr>
                <a:srgbClr val="000000"/>
              </a:buClr>
              <a:buSzPct val="71428"/>
              <a:buFont typeface="Symbol"/>
              <a:buChar char=""/>
              <a:tabLst>
                <a:tab pos="241300" algn="l"/>
              </a:tabLst>
            </a:pPr>
            <a:r>
              <a:rPr sz="2800" spc="-60" dirty="0">
                <a:solidFill>
                  <a:srgbClr val="675E46"/>
                </a:solidFill>
                <a:latin typeface="Caladea"/>
                <a:cs typeface="Caladea"/>
              </a:rPr>
              <a:t>SQL </a:t>
            </a:r>
            <a:r>
              <a:rPr sz="2800" spc="-80" dirty="0">
                <a:solidFill>
                  <a:srgbClr val="675E46"/>
                </a:solidFill>
                <a:latin typeface="Caladea"/>
                <a:cs typeface="Caladea"/>
              </a:rPr>
              <a:t>DISTINCT</a:t>
            </a:r>
            <a:r>
              <a:rPr sz="2800" spc="-290" dirty="0">
                <a:solidFill>
                  <a:srgbClr val="675E46"/>
                </a:solidFill>
                <a:latin typeface="Caladea"/>
                <a:cs typeface="Caladea"/>
              </a:rPr>
              <a:t> </a:t>
            </a:r>
            <a:r>
              <a:rPr sz="2800" spc="-90" dirty="0">
                <a:solidFill>
                  <a:srgbClr val="675E46"/>
                </a:solidFill>
                <a:latin typeface="Caladea"/>
                <a:cs typeface="Caladea"/>
              </a:rPr>
              <a:t>():</a:t>
            </a:r>
            <a:endParaRPr sz="2800">
              <a:latin typeface="Caladea"/>
              <a:cs typeface="Caladea"/>
            </a:endParaRPr>
          </a:p>
          <a:p>
            <a:pPr marL="299085" indent="-287020">
              <a:lnSpc>
                <a:spcPct val="100000"/>
              </a:lnSpc>
              <a:spcBef>
                <a:spcPts val="1710"/>
              </a:spcBef>
              <a:buFont typeface="Symbol"/>
              <a:buChar char=""/>
              <a:tabLst>
                <a:tab pos="299085" algn="l"/>
                <a:tab pos="299720" algn="l"/>
              </a:tabLst>
            </a:pPr>
            <a:r>
              <a:rPr sz="2000" spc="-5" dirty="0">
                <a:latin typeface="Carlito"/>
                <a:cs typeface="Carlito"/>
              </a:rPr>
              <a:t>This </a:t>
            </a:r>
            <a:r>
              <a:rPr sz="2000" dirty="0">
                <a:latin typeface="Carlito"/>
                <a:cs typeface="Carlito"/>
              </a:rPr>
              <a:t>function is </a:t>
            </a:r>
            <a:r>
              <a:rPr sz="2000" spc="-5" dirty="0">
                <a:latin typeface="Carlito"/>
                <a:cs typeface="Carlito"/>
              </a:rPr>
              <a:t>used </a:t>
            </a:r>
            <a:r>
              <a:rPr sz="2000" dirty="0">
                <a:latin typeface="Carlito"/>
                <a:cs typeface="Carlito"/>
              </a:rPr>
              <a:t>to </a:t>
            </a:r>
            <a:r>
              <a:rPr sz="2000" spc="-5" dirty="0">
                <a:latin typeface="Carlito"/>
                <a:cs typeface="Carlito"/>
              </a:rPr>
              <a:t>select </a:t>
            </a:r>
            <a:r>
              <a:rPr sz="2000" dirty="0">
                <a:latin typeface="Carlito"/>
                <a:cs typeface="Carlito"/>
              </a:rPr>
              <a:t>the </a:t>
            </a:r>
            <a:r>
              <a:rPr sz="2000" spc="-5" dirty="0">
                <a:latin typeface="Carlito"/>
                <a:cs typeface="Carlito"/>
              </a:rPr>
              <a:t>distinct</a:t>
            </a:r>
            <a:r>
              <a:rPr sz="2000" spc="-50" dirty="0">
                <a:latin typeface="Carlito"/>
                <a:cs typeface="Carlito"/>
              </a:rPr>
              <a:t> </a:t>
            </a:r>
            <a:r>
              <a:rPr sz="2000" spc="-10" dirty="0">
                <a:latin typeface="Carlito"/>
                <a:cs typeface="Carlito"/>
              </a:rPr>
              <a:t>rows.</a:t>
            </a:r>
            <a:endParaRPr sz="2000">
              <a:latin typeface="Carlito"/>
              <a:cs typeface="Carlito"/>
            </a:endParaRPr>
          </a:p>
        </p:txBody>
      </p:sp>
      <p:pic>
        <p:nvPicPr>
          <p:cNvPr id="3"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2412812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608" y="618489"/>
            <a:ext cx="139700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0000"/>
                </a:solidFill>
                <a:latin typeface="Carlito"/>
                <a:cs typeface="Carlito"/>
              </a:rPr>
              <a:t>For</a:t>
            </a:r>
            <a:r>
              <a:rPr sz="2000" b="1" spc="-60" dirty="0">
                <a:solidFill>
                  <a:srgbClr val="FF0000"/>
                </a:solidFill>
                <a:latin typeface="Carlito"/>
                <a:cs typeface="Carlito"/>
              </a:rPr>
              <a:t> </a:t>
            </a:r>
            <a:r>
              <a:rPr sz="2000" b="1" spc="-5" dirty="0">
                <a:solidFill>
                  <a:srgbClr val="FF0000"/>
                </a:solidFill>
                <a:latin typeface="Carlito"/>
                <a:cs typeface="Carlito"/>
              </a:rPr>
              <a:t>Example:</a:t>
            </a:r>
            <a:endParaRPr sz="2000">
              <a:latin typeface="Carlito"/>
              <a:cs typeface="Carlito"/>
            </a:endParaRPr>
          </a:p>
        </p:txBody>
      </p:sp>
      <p:sp>
        <p:nvSpPr>
          <p:cNvPr id="3" name="object 3"/>
          <p:cNvSpPr txBox="1"/>
          <p:nvPr/>
        </p:nvSpPr>
        <p:spPr>
          <a:xfrm>
            <a:off x="318008" y="1115923"/>
            <a:ext cx="7846059" cy="4864100"/>
          </a:xfrm>
          <a:prstGeom prst="rect">
            <a:avLst/>
          </a:prstGeom>
        </p:spPr>
        <p:txBody>
          <a:bodyPr vert="horz" wrap="square" lIns="0" tIns="12700" rIns="0" bIns="0" rtlCol="0">
            <a:spAutoFit/>
          </a:bodyPr>
          <a:lstStyle/>
          <a:p>
            <a:pPr marL="241300" marR="5080" indent="-228600">
              <a:lnSpc>
                <a:spcPct val="152500"/>
              </a:lnSpc>
              <a:spcBef>
                <a:spcPts val="100"/>
              </a:spcBef>
              <a:buFont typeface="Symbol"/>
              <a:buChar char=""/>
              <a:tabLst>
                <a:tab pos="299085" algn="l"/>
                <a:tab pos="299720" algn="l"/>
              </a:tabLst>
            </a:pPr>
            <a:r>
              <a:rPr dirty="0"/>
              <a:t>	</a:t>
            </a:r>
            <a:r>
              <a:rPr sz="2000" dirty="0">
                <a:latin typeface="Carlito"/>
                <a:cs typeface="Carlito"/>
              </a:rPr>
              <a:t>If </a:t>
            </a:r>
            <a:r>
              <a:rPr sz="2000" spc="-5" dirty="0">
                <a:latin typeface="Carlito"/>
                <a:cs typeface="Carlito"/>
              </a:rPr>
              <a:t>you want </a:t>
            </a:r>
            <a:r>
              <a:rPr sz="2000" dirty="0">
                <a:latin typeface="Carlito"/>
                <a:cs typeface="Carlito"/>
              </a:rPr>
              <a:t>to </a:t>
            </a:r>
            <a:r>
              <a:rPr sz="2000" spc="-5" dirty="0">
                <a:latin typeface="Carlito"/>
                <a:cs typeface="Carlito"/>
              </a:rPr>
              <a:t>select </a:t>
            </a:r>
            <a:r>
              <a:rPr sz="2000" dirty="0">
                <a:latin typeface="Carlito"/>
                <a:cs typeface="Carlito"/>
              </a:rPr>
              <a:t>all </a:t>
            </a:r>
            <a:r>
              <a:rPr sz="2000" spc="-5" dirty="0">
                <a:latin typeface="Carlito"/>
                <a:cs typeface="Carlito"/>
              </a:rPr>
              <a:t>distinct department names from employee </a:t>
            </a:r>
            <a:r>
              <a:rPr sz="2000" dirty="0">
                <a:latin typeface="Carlito"/>
                <a:cs typeface="Carlito"/>
              </a:rPr>
              <a:t>table,  the </a:t>
            </a:r>
            <a:r>
              <a:rPr sz="2000" spc="-5" dirty="0">
                <a:latin typeface="Carlito"/>
                <a:cs typeface="Carlito"/>
              </a:rPr>
              <a:t>query </a:t>
            </a:r>
            <a:r>
              <a:rPr sz="2000" dirty="0">
                <a:latin typeface="Carlito"/>
                <a:cs typeface="Carlito"/>
              </a:rPr>
              <a:t>would</a:t>
            </a:r>
            <a:r>
              <a:rPr sz="2000" spc="-15" dirty="0">
                <a:latin typeface="Carlito"/>
                <a:cs typeface="Carlito"/>
              </a:rPr>
              <a:t> </a:t>
            </a:r>
            <a:r>
              <a:rPr sz="2000" spc="-5" dirty="0">
                <a:latin typeface="Carlito"/>
                <a:cs typeface="Carlito"/>
              </a:rPr>
              <a:t>be:</a:t>
            </a:r>
            <a:endParaRPr sz="2000">
              <a:latin typeface="Carlito"/>
              <a:cs typeface="Carlito"/>
            </a:endParaRPr>
          </a:p>
          <a:p>
            <a:pPr marL="1155700" lvl="1" indent="-229235">
              <a:lnSpc>
                <a:spcPct val="100000"/>
              </a:lnSpc>
              <a:spcBef>
                <a:spcPts val="1260"/>
              </a:spcBef>
              <a:buFont typeface="Wingdings"/>
              <a:buChar char=""/>
              <a:tabLst>
                <a:tab pos="1156335" algn="l"/>
              </a:tabLst>
            </a:pPr>
            <a:r>
              <a:rPr sz="2000" spc="-5" dirty="0">
                <a:latin typeface="Carlito"/>
                <a:cs typeface="Carlito"/>
              </a:rPr>
              <a:t>SELECT DISTINCT dept FROM</a:t>
            </a:r>
            <a:r>
              <a:rPr sz="2000" spc="-20" dirty="0">
                <a:latin typeface="Carlito"/>
                <a:cs typeface="Carlito"/>
              </a:rPr>
              <a:t> </a:t>
            </a:r>
            <a:r>
              <a:rPr sz="2000" spc="-5" dirty="0">
                <a:latin typeface="Carlito"/>
                <a:cs typeface="Carlito"/>
              </a:rPr>
              <a:t>employee;</a:t>
            </a:r>
            <a:endParaRPr sz="2000">
              <a:latin typeface="Carlito"/>
              <a:cs typeface="Carlito"/>
            </a:endParaRPr>
          </a:p>
          <a:p>
            <a:pPr marL="241300" indent="-228600">
              <a:lnSpc>
                <a:spcPct val="100000"/>
              </a:lnSpc>
              <a:spcBef>
                <a:spcPts val="1370"/>
              </a:spcBef>
              <a:buFont typeface="Symbol"/>
              <a:buChar char=""/>
              <a:tabLst>
                <a:tab pos="241300" algn="l"/>
              </a:tabLst>
            </a:pPr>
            <a:r>
              <a:rPr sz="2000" spc="-5" dirty="0">
                <a:latin typeface="Carlito"/>
                <a:cs typeface="Carlito"/>
              </a:rPr>
              <a:t>To </a:t>
            </a:r>
            <a:r>
              <a:rPr sz="2000" dirty="0">
                <a:latin typeface="Carlito"/>
                <a:cs typeface="Carlito"/>
              </a:rPr>
              <a:t>get </a:t>
            </a:r>
            <a:r>
              <a:rPr sz="2000" spc="-5" dirty="0">
                <a:latin typeface="Carlito"/>
                <a:cs typeface="Carlito"/>
              </a:rPr>
              <a:t>the </a:t>
            </a:r>
            <a:r>
              <a:rPr sz="2000" dirty="0">
                <a:latin typeface="Carlito"/>
                <a:cs typeface="Carlito"/>
              </a:rPr>
              <a:t>count </a:t>
            </a:r>
            <a:r>
              <a:rPr sz="2000" spc="-5" dirty="0">
                <a:latin typeface="Carlito"/>
                <a:cs typeface="Carlito"/>
              </a:rPr>
              <a:t>of employees with unique </a:t>
            </a:r>
            <a:r>
              <a:rPr sz="2000" dirty="0">
                <a:latin typeface="Carlito"/>
                <a:cs typeface="Carlito"/>
              </a:rPr>
              <a:t>name, the </a:t>
            </a:r>
            <a:r>
              <a:rPr sz="2000" spc="-5" dirty="0">
                <a:latin typeface="Carlito"/>
                <a:cs typeface="Carlito"/>
              </a:rPr>
              <a:t>query </a:t>
            </a:r>
            <a:r>
              <a:rPr sz="2000" dirty="0">
                <a:latin typeface="Carlito"/>
                <a:cs typeface="Carlito"/>
              </a:rPr>
              <a:t>would</a:t>
            </a:r>
            <a:r>
              <a:rPr sz="2000" spc="-15" dirty="0">
                <a:latin typeface="Carlito"/>
                <a:cs typeface="Carlito"/>
              </a:rPr>
              <a:t> </a:t>
            </a:r>
            <a:r>
              <a:rPr sz="2000" spc="-5" dirty="0">
                <a:latin typeface="Carlito"/>
                <a:cs typeface="Carlito"/>
              </a:rPr>
              <a:t>be:</a:t>
            </a:r>
            <a:endParaRPr sz="2000">
              <a:latin typeface="Carlito"/>
              <a:cs typeface="Carlito"/>
            </a:endParaRPr>
          </a:p>
          <a:p>
            <a:pPr marL="1155700" lvl="1" indent="-229235">
              <a:lnSpc>
                <a:spcPct val="100000"/>
              </a:lnSpc>
              <a:spcBef>
                <a:spcPts val="1260"/>
              </a:spcBef>
              <a:buFont typeface="Wingdings"/>
              <a:buChar char=""/>
              <a:tabLst>
                <a:tab pos="1156335" algn="l"/>
              </a:tabLst>
            </a:pPr>
            <a:r>
              <a:rPr sz="2000" spc="-5" dirty="0">
                <a:latin typeface="Carlito"/>
                <a:cs typeface="Carlito"/>
              </a:rPr>
              <a:t>SELECT COUNT (DISTINCT name) </a:t>
            </a:r>
            <a:r>
              <a:rPr sz="2000" dirty="0">
                <a:latin typeface="Carlito"/>
                <a:cs typeface="Carlito"/>
              </a:rPr>
              <a:t>FROM</a:t>
            </a:r>
            <a:r>
              <a:rPr sz="2000" spc="-10" dirty="0">
                <a:latin typeface="Carlito"/>
                <a:cs typeface="Carlito"/>
              </a:rPr>
              <a:t> </a:t>
            </a:r>
            <a:r>
              <a:rPr sz="2000" spc="-5" dirty="0">
                <a:latin typeface="Carlito"/>
                <a:cs typeface="Carlito"/>
              </a:rPr>
              <a:t>employee;</a:t>
            </a:r>
            <a:endParaRPr sz="2000">
              <a:latin typeface="Carlito"/>
              <a:cs typeface="Carlito"/>
            </a:endParaRPr>
          </a:p>
          <a:p>
            <a:pPr marL="241300" indent="-228600">
              <a:lnSpc>
                <a:spcPct val="100000"/>
              </a:lnSpc>
              <a:spcBef>
                <a:spcPts val="1215"/>
              </a:spcBef>
              <a:buClr>
                <a:srgbClr val="000000"/>
              </a:buClr>
              <a:buSzPct val="71428"/>
              <a:buFont typeface="Symbol"/>
              <a:buChar char=""/>
              <a:tabLst>
                <a:tab pos="241300" algn="l"/>
              </a:tabLst>
            </a:pPr>
            <a:r>
              <a:rPr sz="2800" spc="-60" dirty="0">
                <a:solidFill>
                  <a:srgbClr val="675E46"/>
                </a:solidFill>
                <a:latin typeface="Caladea"/>
                <a:cs typeface="Caladea"/>
              </a:rPr>
              <a:t>SQL </a:t>
            </a:r>
            <a:r>
              <a:rPr sz="2800" spc="-65" dirty="0">
                <a:solidFill>
                  <a:srgbClr val="675E46"/>
                </a:solidFill>
                <a:latin typeface="Caladea"/>
                <a:cs typeface="Caladea"/>
              </a:rPr>
              <a:t>MAX</a:t>
            </a:r>
            <a:r>
              <a:rPr sz="2800" spc="-280" dirty="0">
                <a:solidFill>
                  <a:srgbClr val="675E46"/>
                </a:solidFill>
                <a:latin typeface="Caladea"/>
                <a:cs typeface="Caladea"/>
              </a:rPr>
              <a:t> </a:t>
            </a:r>
            <a:r>
              <a:rPr sz="2800" spc="-85" dirty="0">
                <a:solidFill>
                  <a:srgbClr val="675E46"/>
                </a:solidFill>
                <a:latin typeface="Caladea"/>
                <a:cs typeface="Caladea"/>
              </a:rPr>
              <a:t>():</a:t>
            </a:r>
            <a:endParaRPr sz="2800">
              <a:latin typeface="Caladea"/>
              <a:cs typeface="Caladea"/>
            </a:endParaRPr>
          </a:p>
          <a:p>
            <a:pPr marL="241300" indent="-228600">
              <a:lnSpc>
                <a:spcPct val="100000"/>
              </a:lnSpc>
              <a:spcBef>
                <a:spcPts val="1725"/>
              </a:spcBef>
              <a:buFont typeface="Symbol"/>
              <a:buChar char=""/>
              <a:tabLst>
                <a:tab pos="241300" algn="l"/>
              </a:tabLst>
            </a:pPr>
            <a:r>
              <a:rPr sz="2000" spc="-5" dirty="0">
                <a:latin typeface="Carlito"/>
                <a:cs typeface="Carlito"/>
              </a:rPr>
              <a:t>This </a:t>
            </a:r>
            <a:r>
              <a:rPr sz="2000" dirty="0">
                <a:latin typeface="Carlito"/>
                <a:cs typeface="Carlito"/>
              </a:rPr>
              <a:t>function is </a:t>
            </a:r>
            <a:r>
              <a:rPr sz="2000" spc="-5" dirty="0">
                <a:latin typeface="Carlito"/>
                <a:cs typeface="Carlito"/>
              </a:rPr>
              <a:t>used </a:t>
            </a:r>
            <a:r>
              <a:rPr sz="2000" dirty="0">
                <a:latin typeface="Carlito"/>
                <a:cs typeface="Carlito"/>
              </a:rPr>
              <a:t>to get </a:t>
            </a:r>
            <a:r>
              <a:rPr sz="2000" spc="-5" dirty="0">
                <a:latin typeface="Carlito"/>
                <a:cs typeface="Carlito"/>
              </a:rPr>
              <a:t>the maximum value from </a:t>
            </a:r>
            <a:r>
              <a:rPr sz="2000" dirty="0">
                <a:latin typeface="Carlito"/>
                <a:cs typeface="Carlito"/>
              </a:rPr>
              <a:t>a</a:t>
            </a:r>
            <a:r>
              <a:rPr sz="2000" spc="-35" dirty="0">
                <a:latin typeface="Carlito"/>
                <a:cs typeface="Carlito"/>
              </a:rPr>
              <a:t> </a:t>
            </a:r>
            <a:r>
              <a:rPr sz="2000" dirty="0">
                <a:latin typeface="Carlito"/>
                <a:cs typeface="Carlito"/>
              </a:rPr>
              <a:t>column.</a:t>
            </a:r>
            <a:endParaRPr sz="2000">
              <a:latin typeface="Carlito"/>
              <a:cs typeface="Carlito"/>
            </a:endParaRPr>
          </a:p>
          <a:p>
            <a:pPr marL="1155700" marR="349885" lvl="1" indent="-228600">
              <a:lnSpc>
                <a:spcPts val="3660"/>
              </a:lnSpc>
              <a:spcBef>
                <a:spcPts val="334"/>
              </a:spcBef>
              <a:buFont typeface="Wingdings"/>
              <a:buChar char=""/>
              <a:tabLst>
                <a:tab pos="1156335" algn="l"/>
              </a:tabLst>
            </a:pPr>
            <a:r>
              <a:rPr sz="2000" spc="-5" dirty="0">
                <a:latin typeface="Carlito"/>
                <a:cs typeface="Carlito"/>
              </a:rPr>
              <a:t>To </a:t>
            </a:r>
            <a:r>
              <a:rPr sz="2000" dirty="0">
                <a:latin typeface="Carlito"/>
                <a:cs typeface="Carlito"/>
              </a:rPr>
              <a:t>get </a:t>
            </a:r>
            <a:r>
              <a:rPr sz="2000" spc="-5" dirty="0">
                <a:latin typeface="Carlito"/>
                <a:cs typeface="Carlito"/>
              </a:rPr>
              <a:t>the maximum salary drawn by an employee, </a:t>
            </a:r>
            <a:r>
              <a:rPr sz="2000" dirty="0">
                <a:latin typeface="Carlito"/>
                <a:cs typeface="Carlito"/>
              </a:rPr>
              <a:t>the </a:t>
            </a:r>
            <a:r>
              <a:rPr sz="2000" spc="-5" dirty="0">
                <a:latin typeface="Carlito"/>
                <a:cs typeface="Carlito"/>
              </a:rPr>
              <a:t>query  </a:t>
            </a:r>
            <a:r>
              <a:rPr sz="2000" dirty="0">
                <a:latin typeface="Carlito"/>
                <a:cs typeface="Carlito"/>
              </a:rPr>
              <a:t>would</a:t>
            </a:r>
            <a:r>
              <a:rPr sz="2000" spc="-5" dirty="0">
                <a:latin typeface="Carlito"/>
                <a:cs typeface="Carlito"/>
              </a:rPr>
              <a:t> be:</a:t>
            </a:r>
            <a:endParaRPr sz="2000">
              <a:latin typeface="Carlito"/>
              <a:cs typeface="Carlito"/>
            </a:endParaRPr>
          </a:p>
          <a:p>
            <a:pPr marL="1155700" lvl="1" indent="-229235">
              <a:lnSpc>
                <a:spcPct val="100000"/>
              </a:lnSpc>
              <a:spcBef>
                <a:spcPts val="930"/>
              </a:spcBef>
              <a:buFont typeface="Wingdings"/>
              <a:buChar char=""/>
              <a:tabLst>
                <a:tab pos="1156335" algn="l"/>
              </a:tabLst>
            </a:pPr>
            <a:r>
              <a:rPr sz="2000" spc="-5" dirty="0">
                <a:latin typeface="Carlito"/>
                <a:cs typeface="Carlito"/>
              </a:rPr>
              <a:t>SELECT MAX (salary) FROM</a:t>
            </a:r>
            <a:r>
              <a:rPr sz="2000" spc="-10" dirty="0">
                <a:latin typeface="Carlito"/>
                <a:cs typeface="Carlito"/>
              </a:rPr>
              <a:t> </a:t>
            </a:r>
            <a:r>
              <a:rPr sz="2000" spc="-5" dirty="0">
                <a:latin typeface="Carlito"/>
                <a:cs typeface="Carlito"/>
              </a:rPr>
              <a:t>employee;</a:t>
            </a:r>
            <a:endParaRPr sz="2000">
              <a:latin typeface="Carlito"/>
              <a:cs typeface="Carlito"/>
            </a:endParaRPr>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7965419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8008" y="613917"/>
            <a:ext cx="7377430" cy="4403725"/>
          </a:xfrm>
          <a:prstGeom prst="rect">
            <a:avLst/>
          </a:prstGeom>
        </p:spPr>
        <p:txBody>
          <a:bodyPr vert="horz" wrap="square" lIns="0" tIns="12065" rIns="0" bIns="0" rtlCol="0">
            <a:spAutoFit/>
          </a:bodyPr>
          <a:lstStyle/>
          <a:p>
            <a:pPr marL="241300" indent="-228600">
              <a:lnSpc>
                <a:spcPct val="100000"/>
              </a:lnSpc>
              <a:spcBef>
                <a:spcPts val="95"/>
              </a:spcBef>
              <a:buClr>
                <a:srgbClr val="000000"/>
              </a:buClr>
              <a:buSzPct val="71428"/>
              <a:buFont typeface="Symbol"/>
              <a:buChar char=""/>
              <a:tabLst>
                <a:tab pos="241300" algn="l"/>
              </a:tabLst>
            </a:pPr>
            <a:r>
              <a:rPr sz="2800" spc="-60" dirty="0">
                <a:solidFill>
                  <a:srgbClr val="675E46"/>
                </a:solidFill>
                <a:latin typeface="Caladea"/>
                <a:cs typeface="Caladea"/>
              </a:rPr>
              <a:t>SQL MIN</a:t>
            </a:r>
            <a:r>
              <a:rPr sz="2800" spc="-285" dirty="0">
                <a:solidFill>
                  <a:srgbClr val="675E46"/>
                </a:solidFill>
                <a:latin typeface="Caladea"/>
                <a:cs typeface="Caladea"/>
              </a:rPr>
              <a:t> </a:t>
            </a:r>
            <a:r>
              <a:rPr sz="2800" spc="-90" dirty="0">
                <a:solidFill>
                  <a:srgbClr val="675E46"/>
                </a:solidFill>
                <a:latin typeface="Caladea"/>
                <a:cs typeface="Caladea"/>
              </a:rPr>
              <a:t>():</a:t>
            </a:r>
            <a:endParaRPr sz="2800">
              <a:latin typeface="Caladea"/>
              <a:cs typeface="Caladea"/>
            </a:endParaRPr>
          </a:p>
          <a:p>
            <a:pPr marL="241300" indent="-228600">
              <a:lnSpc>
                <a:spcPct val="100000"/>
              </a:lnSpc>
              <a:spcBef>
                <a:spcPts val="1710"/>
              </a:spcBef>
              <a:buFont typeface="Symbol"/>
              <a:buChar char=""/>
              <a:tabLst>
                <a:tab pos="241300" algn="l"/>
              </a:tabLst>
            </a:pPr>
            <a:r>
              <a:rPr sz="2000" spc="-5" dirty="0">
                <a:latin typeface="Carlito"/>
                <a:cs typeface="Carlito"/>
              </a:rPr>
              <a:t>This </a:t>
            </a:r>
            <a:r>
              <a:rPr sz="2000" dirty="0">
                <a:latin typeface="Carlito"/>
                <a:cs typeface="Carlito"/>
              </a:rPr>
              <a:t>function is </a:t>
            </a:r>
            <a:r>
              <a:rPr sz="2000" spc="-5" dirty="0">
                <a:latin typeface="Carlito"/>
                <a:cs typeface="Carlito"/>
              </a:rPr>
              <a:t>used </a:t>
            </a:r>
            <a:r>
              <a:rPr sz="2000" dirty="0">
                <a:latin typeface="Carlito"/>
                <a:cs typeface="Carlito"/>
              </a:rPr>
              <a:t>to get </a:t>
            </a:r>
            <a:r>
              <a:rPr sz="2000" spc="-5" dirty="0">
                <a:latin typeface="Carlito"/>
                <a:cs typeface="Carlito"/>
              </a:rPr>
              <a:t>the minimum value from </a:t>
            </a:r>
            <a:r>
              <a:rPr sz="2000" dirty="0">
                <a:latin typeface="Carlito"/>
                <a:cs typeface="Carlito"/>
              </a:rPr>
              <a:t>a</a:t>
            </a:r>
            <a:r>
              <a:rPr sz="2000" spc="-30" dirty="0">
                <a:latin typeface="Carlito"/>
                <a:cs typeface="Carlito"/>
              </a:rPr>
              <a:t> </a:t>
            </a:r>
            <a:r>
              <a:rPr sz="2000" spc="-5" dirty="0">
                <a:latin typeface="Carlito"/>
                <a:cs typeface="Carlito"/>
              </a:rPr>
              <a:t>column.</a:t>
            </a:r>
            <a:endParaRPr sz="2000">
              <a:latin typeface="Carlito"/>
              <a:cs typeface="Carlito"/>
            </a:endParaRPr>
          </a:p>
          <a:p>
            <a:pPr marL="1155700" marR="5080" lvl="1" indent="-228600">
              <a:lnSpc>
                <a:spcPts val="3660"/>
              </a:lnSpc>
              <a:spcBef>
                <a:spcPts val="335"/>
              </a:spcBef>
              <a:buFont typeface="Wingdings"/>
              <a:buChar char=""/>
              <a:tabLst>
                <a:tab pos="1156335" algn="l"/>
              </a:tabLst>
            </a:pPr>
            <a:r>
              <a:rPr sz="2000" spc="-5" dirty="0">
                <a:latin typeface="Carlito"/>
                <a:cs typeface="Carlito"/>
              </a:rPr>
              <a:t>To </a:t>
            </a:r>
            <a:r>
              <a:rPr sz="2000" dirty="0">
                <a:latin typeface="Carlito"/>
                <a:cs typeface="Carlito"/>
              </a:rPr>
              <a:t>get </a:t>
            </a:r>
            <a:r>
              <a:rPr sz="2000" spc="-5" dirty="0">
                <a:latin typeface="Carlito"/>
                <a:cs typeface="Carlito"/>
              </a:rPr>
              <a:t>the minimum salary drawn by </a:t>
            </a:r>
            <a:r>
              <a:rPr sz="2000" spc="-10" dirty="0">
                <a:latin typeface="Carlito"/>
                <a:cs typeface="Carlito"/>
              </a:rPr>
              <a:t>an </a:t>
            </a:r>
            <a:r>
              <a:rPr sz="2000" spc="-5" dirty="0">
                <a:latin typeface="Carlito"/>
                <a:cs typeface="Carlito"/>
              </a:rPr>
              <a:t>employee, </a:t>
            </a:r>
            <a:r>
              <a:rPr sz="2000" dirty="0">
                <a:latin typeface="Carlito"/>
                <a:cs typeface="Carlito"/>
              </a:rPr>
              <a:t>he </a:t>
            </a:r>
            <a:r>
              <a:rPr sz="2000" spc="-5" dirty="0">
                <a:latin typeface="Carlito"/>
                <a:cs typeface="Carlito"/>
              </a:rPr>
              <a:t>query  </a:t>
            </a:r>
            <a:r>
              <a:rPr sz="2000" dirty="0">
                <a:latin typeface="Carlito"/>
                <a:cs typeface="Carlito"/>
              </a:rPr>
              <a:t>would</a:t>
            </a:r>
            <a:r>
              <a:rPr sz="2000" spc="-5" dirty="0">
                <a:latin typeface="Carlito"/>
                <a:cs typeface="Carlito"/>
              </a:rPr>
              <a:t> be:</a:t>
            </a:r>
            <a:endParaRPr sz="2000">
              <a:latin typeface="Carlito"/>
              <a:cs typeface="Carlito"/>
            </a:endParaRPr>
          </a:p>
          <a:p>
            <a:pPr marL="1155700" lvl="1" indent="-229235">
              <a:lnSpc>
                <a:spcPct val="100000"/>
              </a:lnSpc>
              <a:spcBef>
                <a:spcPts val="940"/>
              </a:spcBef>
              <a:buFont typeface="Wingdings"/>
              <a:buChar char=""/>
              <a:tabLst>
                <a:tab pos="1156335" algn="l"/>
              </a:tabLst>
            </a:pPr>
            <a:r>
              <a:rPr sz="2000" spc="-5" dirty="0">
                <a:latin typeface="Carlito"/>
                <a:cs typeface="Carlito"/>
              </a:rPr>
              <a:t>SELECT MIN (salary) FROM</a:t>
            </a:r>
            <a:r>
              <a:rPr sz="2000" spc="-10" dirty="0">
                <a:latin typeface="Carlito"/>
                <a:cs typeface="Carlito"/>
              </a:rPr>
              <a:t> </a:t>
            </a:r>
            <a:r>
              <a:rPr sz="2000" spc="-5" dirty="0">
                <a:latin typeface="Carlito"/>
                <a:cs typeface="Carlito"/>
              </a:rPr>
              <a:t>employee;</a:t>
            </a:r>
            <a:endParaRPr sz="2000">
              <a:latin typeface="Carlito"/>
              <a:cs typeface="Carlito"/>
            </a:endParaRPr>
          </a:p>
          <a:p>
            <a:pPr marL="241300" indent="-228600">
              <a:lnSpc>
                <a:spcPct val="100000"/>
              </a:lnSpc>
              <a:spcBef>
                <a:spcPts val="1220"/>
              </a:spcBef>
              <a:buClr>
                <a:srgbClr val="000000"/>
              </a:buClr>
              <a:buSzPct val="71428"/>
              <a:buFont typeface="Symbol"/>
              <a:buChar char=""/>
              <a:tabLst>
                <a:tab pos="241300" algn="l"/>
              </a:tabLst>
            </a:pPr>
            <a:r>
              <a:rPr sz="2800" spc="-60" dirty="0">
                <a:solidFill>
                  <a:srgbClr val="675E46"/>
                </a:solidFill>
                <a:latin typeface="Caladea"/>
                <a:cs typeface="Caladea"/>
              </a:rPr>
              <a:t>SQL SUM</a:t>
            </a:r>
            <a:r>
              <a:rPr sz="2800" spc="-290" dirty="0">
                <a:solidFill>
                  <a:srgbClr val="675E46"/>
                </a:solidFill>
                <a:latin typeface="Caladea"/>
                <a:cs typeface="Caladea"/>
              </a:rPr>
              <a:t> </a:t>
            </a:r>
            <a:r>
              <a:rPr sz="2800" spc="-85" dirty="0">
                <a:solidFill>
                  <a:srgbClr val="675E46"/>
                </a:solidFill>
                <a:latin typeface="Caladea"/>
                <a:cs typeface="Caladea"/>
              </a:rPr>
              <a:t>():</a:t>
            </a:r>
            <a:endParaRPr sz="2800">
              <a:latin typeface="Caladea"/>
              <a:cs typeface="Caladea"/>
            </a:endParaRPr>
          </a:p>
          <a:p>
            <a:pPr marL="241300" indent="-228600">
              <a:lnSpc>
                <a:spcPct val="100000"/>
              </a:lnSpc>
              <a:spcBef>
                <a:spcPts val="1710"/>
              </a:spcBef>
              <a:buFont typeface="Symbol"/>
              <a:buChar char=""/>
              <a:tabLst>
                <a:tab pos="241300" algn="l"/>
              </a:tabLst>
            </a:pPr>
            <a:r>
              <a:rPr sz="2000" spc="-5" dirty="0">
                <a:latin typeface="Carlito"/>
                <a:cs typeface="Carlito"/>
              </a:rPr>
              <a:t>This </a:t>
            </a:r>
            <a:r>
              <a:rPr sz="2000" dirty="0">
                <a:latin typeface="Carlito"/>
                <a:cs typeface="Carlito"/>
              </a:rPr>
              <a:t>function is </a:t>
            </a:r>
            <a:r>
              <a:rPr sz="2000" spc="-5" dirty="0">
                <a:latin typeface="Carlito"/>
                <a:cs typeface="Carlito"/>
              </a:rPr>
              <a:t>used </a:t>
            </a:r>
            <a:r>
              <a:rPr sz="2000" dirty="0">
                <a:latin typeface="Carlito"/>
                <a:cs typeface="Carlito"/>
              </a:rPr>
              <a:t>to get </a:t>
            </a:r>
            <a:r>
              <a:rPr sz="2000" spc="-5" dirty="0">
                <a:latin typeface="Carlito"/>
                <a:cs typeface="Carlito"/>
              </a:rPr>
              <a:t>the sum of </a:t>
            </a:r>
            <a:r>
              <a:rPr sz="2000" dirty="0">
                <a:latin typeface="Carlito"/>
                <a:cs typeface="Carlito"/>
              </a:rPr>
              <a:t>a </a:t>
            </a:r>
            <a:r>
              <a:rPr sz="2000" spc="-5" dirty="0">
                <a:latin typeface="Carlito"/>
                <a:cs typeface="Carlito"/>
              </a:rPr>
              <a:t>numeric</a:t>
            </a:r>
            <a:r>
              <a:rPr sz="2000" spc="-30" dirty="0">
                <a:latin typeface="Carlito"/>
                <a:cs typeface="Carlito"/>
              </a:rPr>
              <a:t> </a:t>
            </a:r>
            <a:r>
              <a:rPr sz="2000" dirty="0">
                <a:latin typeface="Carlito"/>
                <a:cs typeface="Carlito"/>
              </a:rPr>
              <a:t>column</a:t>
            </a:r>
            <a:endParaRPr sz="2000">
              <a:latin typeface="Carlito"/>
              <a:cs typeface="Carlito"/>
            </a:endParaRPr>
          </a:p>
          <a:p>
            <a:pPr marL="1155700" lvl="1" indent="-229235">
              <a:lnSpc>
                <a:spcPct val="100000"/>
              </a:lnSpc>
              <a:spcBef>
                <a:spcPts val="1260"/>
              </a:spcBef>
              <a:buFont typeface="Wingdings"/>
              <a:buChar char=""/>
              <a:tabLst>
                <a:tab pos="1156335" algn="l"/>
              </a:tabLst>
            </a:pPr>
            <a:r>
              <a:rPr sz="2000" spc="-5" dirty="0">
                <a:latin typeface="Carlito"/>
                <a:cs typeface="Carlito"/>
              </a:rPr>
              <a:t>To </a:t>
            </a:r>
            <a:r>
              <a:rPr sz="2000" dirty="0">
                <a:latin typeface="Carlito"/>
                <a:cs typeface="Carlito"/>
              </a:rPr>
              <a:t>get </a:t>
            </a:r>
            <a:r>
              <a:rPr sz="2000" spc="-5" dirty="0">
                <a:latin typeface="Carlito"/>
                <a:cs typeface="Carlito"/>
              </a:rPr>
              <a:t>the </a:t>
            </a:r>
            <a:r>
              <a:rPr sz="2000" spc="-10" dirty="0">
                <a:latin typeface="Carlito"/>
                <a:cs typeface="Carlito"/>
              </a:rPr>
              <a:t>total </a:t>
            </a:r>
            <a:r>
              <a:rPr sz="2000" spc="-5" dirty="0">
                <a:latin typeface="Carlito"/>
                <a:cs typeface="Carlito"/>
              </a:rPr>
              <a:t>salary </a:t>
            </a:r>
            <a:r>
              <a:rPr sz="2000" dirty="0">
                <a:latin typeface="Carlito"/>
                <a:cs typeface="Carlito"/>
              </a:rPr>
              <a:t>given </a:t>
            </a:r>
            <a:r>
              <a:rPr sz="2000" spc="-5" dirty="0">
                <a:latin typeface="Carlito"/>
                <a:cs typeface="Carlito"/>
              </a:rPr>
              <a:t>out </a:t>
            </a:r>
            <a:r>
              <a:rPr sz="2000" dirty="0">
                <a:latin typeface="Carlito"/>
                <a:cs typeface="Carlito"/>
              </a:rPr>
              <a:t>to the</a:t>
            </a:r>
            <a:r>
              <a:rPr sz="2000" spc="-15" dirty="0">
                <a:latin typeface="Carlito"/>
                <a:cs typeface="Carlito"/>
              </a:rPr>
              <a:t> </a:t>
            </a:r>
            <a:r>
              <a:rPr sz="2000" spc="-5" dirty="0">
                <a:latin typeface="Carlito"/>
                <a:cs typeface="Carlito"/>
              </a:rPr>
              <a:t>employees,</a:t>
            </a:r>
            <a:endParaRPr sz="2000">
              <a:latin typeface="Carlito"/>
              <a:cs typeface="Carlito"/>
            </a:endParaRPr>
          </a:p>
          <a:p>
            <a:pPr marL="1155700" lvl="1" indent="-229235">
              <a:lnSpc>
                <a:spcPct val="100000"/>
              </a:lnSpc>
              <a:spcBef>
                <a:spcPts val="1260"/>
              </a:spcBef>
              <a:buFont typeface="Wingdings"/>
              <a:buChar char=""/>
              <a:tabLst>
                <a:tab pos="1156335" algn="l"/>
              </a:tabLst>
            </a:pPr>
            <a:r>
              <a:rPr sz="2000" spc="-5" dirty="0">
                <a:latin typeface="Carlito"/>
                <a:cs typeface="Carlito"/>
              </a:rPr>
              <a:t>SELECT SUM (salary) FROM</a:t>
            </a:r>
            <a:r>
              <a:rPr sz="2000" spc="-20" dirty="0">
                <a:latin typeface="Carlito"/>
                <a:cs typeface="Carlito"/>
              </a:rPr>
              <a:t> </a:t>
            </a:r>
            <a:r>
              <a:rPr sz="2000" spc="-5" dirty="0">
                <a:latin typeface="Carlito"/>
                <a:cs typeface="Carlito"/>
              </a:rPr>
              <a:t>employee;</a:t>
            </a:r>
            <a:endParaRPr sz="2000">
              <a:latin typeface="Carlito"/>
              <a:cs typeface="Carlito"/>
            </a:endParaRPr>
          </a:p>
        </p:txBody>
      </p:sp>
      <p:pic>
        <p:nvPicPr>
          <p:cNvPr id="3"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12351248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08" y="677926"/>
            <a:ext cx="4657090" cy="574040"/>
          </a:xfrm>
          <a:prstGeom prst="rect">
            <a:avLst/>
          </a:prstGeom>
        </p:spPr>
        <p:txBody>
          <a:bodyPr vert="horz" wrap="square" lIns="0" tIns="12700" rIns="0" bIns="0" rtlCol="0">
            <a:spAutoFit/>
          </a:bodyPr>
          <a:lstStyle/>
          <a:p>
            <a:pPr marL="12700">
              <a:lnSpc>
                <a:spcPct val="100000"/>
              </a:lnSpc>
              <a:spcBef>
                <a:spcPts val="100"/>
              </a:spcBef>
            </a:pPr>
            <a:r>
              <a:rPr sz="3600" spc="-65" dirty="0"/>
              <a:t>Date and Time</a:t>
            </a:r>
            <a:r>
              <a:rPr sz="3600" spc="-465" dirty="0"/>
              <a:t> </a:t>
            </a:r>
            <a:r>
              <a:rPr sz="3600" spc="-80" dirty="0"/>
              <a:t>Functions</a:t>
            </a:r>
            <a:endParaRPr sz="3600"/>
          </a:p>
        </p:txBody>
      </p:sp>
      <p:graphicFrame>
        <p:nvGraphicFramePr>
          <p:cNvPr id="3" name="object 3"/>
          <p:cNvGraphicFramePr>
            <a:graphicFrameLocks noGrp="1"/>
          </p:cNvGraphicFramePr>
          <p:nvPr/>
        </p:nvGraphicFramePr>
        <p:xfrm>
          <a:off x="300227" y="1442720"/>
          <a:ext cx="7759699" cy="2266567"/>
        </p:xfrm>
        <a:graphic>
          <a:graphicData uri="http://schemas.openxmlformats.org/drawingml/2006/table">
            <a:tbl>
              <a:tblPr firstRow="1" bandRow="1">
                <a:tableStyleId>{2D5ABB26-0587-4C30-8999-92F81FD0307C}</a:tableStyleId>
              </a:tblPr>
              <a:tblGrid>
                <a:gridCol w="2197735">
                  <a:extLst>
                    <a:ext uri="{9D8B030D-6E8A-4147-A177-3AD203B41FA5}">
                      <a16:colId xmlns:a16="http://schemas.microsoft.com/office/drawing/2014/main" val="20000"/>
                    </a:ext>
                  </a:extLst>
                </a:gridCol>
                <a:gridCol w="2687319">
                  <a:extLst>
                    <a:ext uri="{9D8B030D-6E8A-4147-A177-3AD203B41FA5}">
                      <a16:colId xmlns:a16="http://schemas.microsoft.com/office/drawing/2014/main" val="20001"/>
                    </a:ext>
                  </a:extLst>
                </a:gridCol>
                <a:gridCol w="2874645">
                  <a:extLst>
                    <a:ext uri="{9D8B030D-6E8A-4147-A177-3AD203B41FA5}">
                      <a16:colId xmlns:a16="http://schemas.microsoft.com/office/drawing/2014/main" val="20002"/>
                    </a:ext>
                  </a:extLst>
                </a:gridCol>
              </a:tblGrid>
              <a:tr h="232409">
                <a:tc>
                  <a:txBody>
                    <a:bodyPr/>
                    <a:lstStyle/>
                    <a:p>
                      <a:pPr algn="ctr">
                        <a:lnSpc>
                          <a:spcPct val="100000"/>
                        </a:lnSpc>
                        <a:spcBef>
                          <a:spcPts val="135"/>
                        </a:spcBef>
                      </a:pPr>
                      <a:r>
                        <a:rPr sz="1200" b="1" spc="-5" dirty="0">
                          <a:latin typeface="Times New Roman"/>
                          <a:cs typeface="Times New Roman"/>
                        </a:rPr>
                        <a:t>Function</a:t>
                      </a:r>
                      <a:endParaRPr sz="120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805180">
                        <a:lnSpc>
                          <a:spcPct val="100000"/>
                        </a:lnSpc>
                        <a:spcBef>
                          <a:spcPts val="135"/>
                        </a:spcBef>
                      </a:pPr>
                      <a:r>
                        <a:rPr sz="1200" b="1" spc="-5" dirty="0">
                          <a:latin typeface="Times New Roman"/>
                          <a:cs typeface="Times New Roman"/>
                        </a:rPr>
                        <a:t>Input Argument</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919480">
                        <a:lnSpc>
                          <a:spcPct val="100000"/>
                        </a:lnSpc>
                        <a:spcBef>
                          <a:spcPts val="135"/>
                        </a:spcBef>
                      </a:pPr>
                      <a:r>
                        <a:rPr sz="1200" b="1" spc="-5" dirty="0">
                          <a:latin typeface="Times New Roman"/>
                          <a:cs typeface="Times New Roman"/>
                        </a:rPr>
                        <a:t>Value</a:t>
                      </a:r>
                      <a:r>
                        <a:rPr sz="1200" b="1" spc="-10" dirty="0">
                          <a:latin typeface="Times New Roman"/>
                          <a:cs typeface="Times New Roman"/>
                        </a:rPr>
                        <a:t> </a:t>
                      </a:r>
                      <a:r>
                        <a:rPr sz="1200" b="1" spc="-5" dirty="0">
                          <a:latin typeface="Times New Roman"/>
                          <a:cs typeface="Times New Roman"/>
                        </a:rPr>
                        <a:t>Returned</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0"/>
                  </a:ext>
                </a:extLst>
              </a:tr>
              <a:tr h="231648">
                <a:tc>
                  <a:txBody>
                    <a:bodyPr/>
                    <a:lstStyle/>
                    <a:p>
                      <a:pPr marL="25400">
                        <a:lnSpc>
                          <a:spcPct val="100000"/>
                        </a:lnSpc>
                        <a:spcBef>
                          <a:spcPts val="130"/>
                        </a:spcBef>
                      </a:pPr>
                      <a:r>
                        <a:rPr sz="1200" spc="-5" dirty="0">
                          <a:latin typeface="Times New Roman"/>
                          <a:cs typeface="Times New Roman"/>
                        </a:rPr>
                        <a:t>ADD_MONTHS </a:t>
                      </a:r>
                      <a:r>
                        <a:rPr sz="1200" dirty="0">
                          <a:latin typeface="Times New Roman"/>
                          <a:cs typeface="Times New Roman"/>
                        </a:rPr>
                        <a:t>( d, n</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d = </a:t>
                      </a:r>
                      <a:r>
                        <a:rPr sz="1200" spc="-5" dirty="0">
                          <a:latin typeface="Times New Roman"/>
                          <a:cs typeface="Times New Roman"/>
                        </a:rPr>
                        <a:t>date, </a:t>
                      </a:r>
                      <a:r>
                        <a:rPr sz="1200" dirty="0">
                          <a:latin typeface="Times New Roman"/>
                          <a:cs typeface="Times New Roman"/>
                        </a:rPr>
                        <a:t>n = number of</a:t>
                      </a:r>
                      <a:r>
                        <a:rPr sz="1200" spc="-30" dirty="0">
                          <a:latin typeface="Times New Roman"/>
                          <a:cs typeface="Times New Roman"/>
                        </a:rPr>
                        <a:t> </a:t>
                      </a:r>
                      <a:r>
                        <a:rPr sz="1200" dirty="0">
                          <a:latin typeface="Times New Roman"/>
                          <a:cs typeface="Times New Roman"/>
                        </a:rPr>
                        <a:t>months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Date </a:t>
                      </a:r>
                      <a:r>
                        <a:rPr sz="1200" dirty="0">
                          <a:latin typeface="Times New Roman"/>
                          <a:cs typeface="Times New Roman"/>
                        </a:rPr>
                        <a:t>d plus n</a:t>
                      </a:r>
                      <a:r>
                        <a:rPr sz="1200" spc="-5" dirty="0">
                          <a:latin typeface="Times New Roman"/>
                          <a:cs typeface="Times New Roman"/>
                        </a:rPr>
                        <a:t> </a:t>
                      </a:r>
                      <a:r>
                        <a:rPr sz="1200" dirty="0">
                          <a:latin typeface="Times New Roman"/>
                          <a:cs typeface="Times New Roman"/>
                        </a:rPr>
                        <a:t>months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1"/>
                  </a:ext>
                </a:extLst>
              </a:tr>
              <a:tr h="233172">
                <a:tc>
                  <a:txBody>
                    <a:bodyPr/>
                    <a:lstStyle/>
                    <a:p>
                      <a:pPr marL="25400">
                        <a:lnSpc>
                          <a:spcPct val="100000"/>
                        </a:lnSpc>
                        <a:spcBef>
                          <a:spcPts val="145"/>
                        </a:spcBef>
                      </a:pPr>
                      <a:r>
                        <a:rPr sz="1200" spc="-5" dirty="0">
                          <a:latin typeface="Times New Roman"/>
                          <a:cs typeface="Times New Roman"/>
                        </a:rPr>
                        <a:t>LAST_DAY </a:t>
                      </a:r>
                      <a:r>
                        <a:rPr sz="1200" dirty="0">
                          <a:latin typeface="Times New Roman"/>
                          <a:cs typeface="Times New Roman"/>
                        </a:rPr>
                        <a:t>( d</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d =</a:t>
                      </a:r>
                      <a:r>
                        <a:rPr sz="1200" spc="-10" dirty="0">
                          <a:latin typeface="Times New Roman"/>
                          <a:cs typeface="Times New Roman"/>
                        </a:rPr>
                        <a:t> </a:t>
                      </a:r>
                      <a:r>
                        <a:rPr sz="1200" spc="-5" dirty="0">
                          <a:latin typeface="Times New Roman"/>
                          <a:cs typeface="Times New Roman"/>
                        </a:rPr>
                        <a:t>date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Date </a:t>
                      </a:r>
                      <a:r>
                        <a:rPr sz="1200" dirty="0">
                          <a:latin typeface="Times New Roman"/>
                          <a:cs typeface="Times New Roman"/>
                        </a:rPr>
                        <a:t>of the </a:t>
                      </a:r>
                      <a:r>
                        <a:rPr sz="1200" spc="-5" dirty="0">
                          <a:latin typeface="Times New Roman"/>
                          <a:cs typeface="Times New Roman"/>
                        </a:rPr>
                        <a:t>last </a:t>
                      </a:r>
                      <a:r>
                        <a:rPr sz="1200" dirty="0">
                          <a:latin typeface="Times New Roman"/>
                          <a:cs typeface="Times New Roman"/>
                        </a:rPr>
                        <a:t>day of the month </a:t>
                      </a:r>
                      <a:r>
                        <a:rPr sz="1200" spc="-5" dirty="0">
                          <a:latin typeface="Times New Roman"/>
                          <a:cs typeface="Times New Roman"/>
                        </a:rPr>
                        <a:t>containing</a:t>
                      </a:r>
                      <a:r>
                        <a:rPr sz="1200" spc="-25" dirty="0">
                          <a:latin typeface="Times New Roman"/>
                          <a:cs typeface="Times New Roman"/>
                        </a:rPr>
                        <a:t> </a:t>
                      </a:r>
                      <a:r>
                        <a:rPr sz="1200" dirty="0">
                          <a:latin typeface="Times New Roman"/>
                          <a:cs typeface="Times New Roman"/>
                        </a:rPr>
                        <a:t>d</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2"/>
                  </a:ext>
                </a:extLst>
              </a:tr>
              <a:tr h="232029">
                <a:tc>
                  <a:txBody>
                    <a:bodyPr/>
                    <a:lstStyle/>
                    <a:p>
                      <a:pPr marL="25400">
                        <a:lnSpc>
                          <a:spcPct val="100000"/>
                        </a:lnSpc>
                        <a:spcBef>
                          <a:spcPts val="135"/>
                        </a:spcBef>
                      </a:pPr>
                      <a:r>
                        <a:rPr sz="1200" spc="-5" dirty="0">
                          <a:latin typeface="Times New Roman"/>
                          <a:cs typeface="Times New Roman"/>
                        </a:rPr>
                        <a:t>MONTHS_BETWEEN </a:t>
                      </a:r>
                      <a:r>
                        <a:rPr sz="1200" dirty="0">
                          <a:latin typeface="Times New Roman"/>
                          <a:cs typeface="Times New Roman"/>
                        </a:rPr>
                        <a:t>( d, e</a:t>
                      </a:r>
                      <a:r>
                        <a:rPr sz="1200" spc="-2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5"/>
                        </a:spcBef>
                      </a:pPr>
                      <a:r>
                        <a:rPr sz="1200" dirty="0">
                          <a:latin typeface="Times New Roman"/>
                          <a:cs typeface="Times New Roman"/>
                        </a:rPr>
                        <a:t>d </a:t>
                      </a:r>
                      <a:r>
                        <a:rPr sz="1200" spc="-5" dirty="0">
                          <a:latin typeface="Times New Roman"/>
                          <a:cs typeface="Times New Roman"/>
                        </a:rPr>
                        <a:t>and </a:t>
                      </a:r>
                      <a:r>
                        <a:rPr sz="1200" dirty="0">
                          <a:latin typeface="Times New Roman"/>
                          <a:cs typeface="Times New Roman"/>
                        </a:rPr>
                        <a:t>e are</a:t>
                      </a:r>
                      <a:r>
                        <a:rPr sz="1200" spc="-15" dirty="0">
                          <a:latin typeface="Times New Roman"/>
                          <a:cs typeface="Times New Roman"/>
                        </a:rPr>
                        <a:t> </a:t>
                      </a:r>
                      <a:r>
                        <a:rPr sz="1200" spc="-5" dirty="0">
                          <a:latin typeface="Times New Roman"/>
                          <a:cs typeface="Times New Roman"/>
                        </a:rPr>
                        <a:t>dates</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5"/>
                        </a:spcBef>
                      </a:pPr>
                      <a:r>
                        <a:rPr sz="1200" spc="-5" dirty="0">
                          <a:latin typeface="Times New Roman"/>
                          <a:cs typeface="Times New Roman"/>
                        </a:rPr>
                        <a:t>Number </a:t>
                      </a:r>
                      <a:r>
                        <a:rPr sz="1200" dirty="0">
                          <a:latin typeface="Times New Roman"/>
                          <a:cs typeface="Times New Roman"/>
                        </a:rPr>
                        <a:t>of </a:t>
                      </a:r>
                      <a:r>
                        <a:rPr sz="1200" spc="-5" dirty="0">
                          <a:latin typeface="Times New Roman"/>
                          <a:cs typeface="Times New Roman"/>
                        </a:rPr>
                        <a:t>months </a:t>
                      </a:r>
                      <a:r>
                        <a:rPr sz="1200" dirty="0">
                          <a:latin typeface="Times New Roman"/>
                          <a:cs typeface="Times New Roman"/>
                        </a:rPr>
                        <a:t>by which e </a:t>
                      </a:r>
                      <a:r>
                        <a:rPr sz="1200" spc="-5" dirty="0">
                          <a:latin typeface="Times New Roman"/>
                          <a:cs typeface="Times New Roman"/>
                        </a:rPr>
                        <a:t>precedes</a:t>
                      </a:r>
                      <a:r>
                        <a:rPr sz="1200" spc="-20" dirty="0">
                          <a:latin typeface="Times New Roman"/>
                          <a:cs typeface="Times New Roman"/>
                        </a:rPr>
                        <a:t> </a:t>
                      </a:r>
                      <a:r>
                        <a:rPr sz="1200" dirty="0">
                          <a:latin typeface="Times New Roman"/>
                          <a:cs typeface="Times New Roman"/>
                        </a:rPr>
                        <a:t>d</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3"/>
                  </a:ext>
                </a:extLst>
              </a:tr>
              <a:tr h="408431">
                <a:tc>
                  <a:txBody>
                    <a:bodyPr/>
                    <a:lstStyle/>
                    <a:p>
                      <a:pPr marL="25400">
                        <a:lnSpc>
                          <a:spcPct val="100000"/>
                        </a:lnSpc>
                        <a:spcBef>
                          <a:spcPts val="825"/>
                        </a:spcBef>
                      </a:pPr>
                      <a:r>
                        <a:rPr sz="1200" spc="-5" dirty="0">
                          <a:latin typeface="Times New Roman"/>
                          <a:cs typeface="Times New Roman"/>
                        </a:rPr>
                        <a:t>NEW_TIME </a:t>
                      </a:r>
                      <a:r>
                        <a:rPr sz="1200" dirty="0">
                          <a:latin typeface="Times New Roman"/>
                          <a:cs typeface="Times New Roman"/>
                        </a:rPr>
                        <a:t>( d, </a:t>
                      </a:r>
                      <a:r>
                        <a:rPr sz="1200" spc="-5" dirty="0">
                          <a:latin typeface="Times New Roman"/>
                          <a:cs typeface="Times New Roman"/>
                        </a:rPr>
                        <a:t>a, </a:t>
                      </a:r>
                      <a:r>
                        <a:rPr sz="1200" dirty="0">
                          <a:latin typeface="Times New Roman"/>
                          <a:cs typeface="Times New Roman"/>
                        </a:rPr>
                        <a:t>b</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271145">
                        <a:lnSpc>
                          <a:spcPts val="1380"/>
                        </a:lnSpc>
                        <a:spcBef>
                          <a:spcPts val="240"/>
                        </a:spcBef>
                      </a:pPr>
                      <a:r>
                        <a:rPr sz="1200" dirty="0">
                          <a:latin typeface="Times New Roman"/>
                          <a:cs typeface="Times New Roman"/>
                        </a:rPr>
                        <a:t>d = </a:t>
                      </a:r>
                      <a:r>
                        <a:rPr sz="1200" spc="-5" dirty="0">
                          <a:latin typeface="Times New Roman"/>
                          <a:cs typeface="Times New Roman"/>
                        </a:rPr>
                        <a:t>date, </a:t>
                      </a:r>
                      <a:r>
                        <a:rPr sz="1200" dirty="0">
                          <a:latin typeface="Times New Roman"/>
                          <a:cs typeface="Times New Roman"/>
                        </a:rPr>
                        <a:t>a = time </a:t>
                      </a:r>
                      <a:r>
                        <a:rPr sz="1200" spc="-5" dirty="0">
                          <a:latin typeface="Times New Roman"/>
                          <a:cs typeface="Times New Roman"/>
                        </a:rPr>
                        <a:t>zone (char), </a:t>
                      </a:r>
                      <a:r>
                        <a:rPr sz="1200" dirty="0">
                          <a:latin typeface="Times New Roman"/>
                          <a:cs typeface="Times New Roman"/>
                        </a:rPr>
                        <a:t>b =</a:t>
                      </a:r>
                      <a:r>
                        <a:rPr sz="1200" spc="-45" dirty="0">
                          <a:latin typeface="Times New Roman"/>
                          <a:cs typeface="Times New Roman"/>
                        </a:rPr>
                        <a:t> </a:t>
                      </a:r>
                      <a:r>
                        <a:rPr sz="1200" dirty="0">
                          <a:latin typeface="Times New Roman"/>
                          <a:cs typeface="Times New Roman"/>
                        </a:rPr>
                        <a:t>time  </a:t>
                      </a:r>
                      <a:r>
                        <a:rPr sz="1200" spc="-5" dirty="0">
                          <a:latin typeface="Times New Roman"/>
                          <a:cs typeface="Times New Roman"/>
                        </a:rPr>
                        <a:t>zone</a:t>
                      </a:r>
                      <a:r>
                        <a:rPr sz="1200" spc="-10" dirty="0">
                          <a:latin typeface="Times New Roman"/>
                          <a:cs typeface="Times New Roman"/>
                        </a:rPr>
                        <a:t> </a:t>
                      </a:r>
                      <a:r>
                        <a:rPr sz="1200" spc="-5" dirty="0">
                          <a:latin typeface="Times New Roman"/>
                          <a:cs typeface="Times New Roman"/>
                        </a:rPr>
                        <a:t>(char)</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64769">
                        <a:lnSpc>
                          <a:spcPts val="1380"/>
                        </a:lnSpc>
                        <a:spcBef>
                          <a:spcPts val="240"/>
                        </a:spcBef>
                      </a:pPr>
                      <a:r>
                        <a:rPr sz="1200" dirty="0">
                          <a:latin typeface="Times New Roman"/>
                          <a:cs typeface="Times New Roman"/>
                        </a:rPr>
                        <a:t>The </a:t>
                      </a:r>
                      <a:r>
                        <a:rPr sz="1200" spc="-5" dirty="0">
                          <a:latin typeface="Times New Roman"/>
                          <a:cs typeface="Times New Roman"/>
                        </a:rPr>
                        <a:t>date and </a:t>
                      </a:r>
                      <a:r>
                        <a:rPr sz="1200" dirty="0">
                          <a:latin typeface="Times New Roman"/>
                          <a:cs typeface="Times New Roman"/>
                        </a:rPr>
                        <a:t>time in time </a:t>
                      </a:r>
                      <a:r>
                        <a:rPr sz="1200" spc="-5" dirty="0">
                          <a:latin typeface="Times New Roman"/>
                          <a:cs typeface="Times New Roman"/>
                        </a:rPr>
                        <a:t>zone </a:t>
                      </a:r>
                      <a:r>
                        <a:rPr sz="1200" dirty="0">
                          <a:latin typeface="Times New Roman"/>
                          <a:cs typeface="Times New Roman"/>
                        </a:rPr>
                        <a:t>b </a:t>
                      </a:r>
                      <a:r>
                        <a:rPr sz="1200" spc="-5" dirty="0">
                          <a:latin typeface="Times New Roman"/>
                          <a:cs typeface="Times New Roman"/>
                        </a:rPr>
                        <a:t>when date </a:t>
                      </a:r>
                      <a:r>
                        <a:rPr sz="1200" dirty="0">
                          <a:latin typeface="Times New Roman"/>
                          <a:cs typeface="Times New Roman"/>
                        </a:rPr>
                        <a:t>d  </a:t>
                      </a:r>
                      <a:r>
                        <a:rPr sz="1200" spc="-5" dirty="0">
                          <a:latin typeface="Times New Roman"/>
                          <a:cs typeface="Times New Roman"/>
                        </a:rPr>
                        <a:t>is </a:t>
                      </a:r>
                      <a:r>
                        <a:rPr sz="1200" dirty="0">
                          <a:latin typeface="Times New Roman"/>
                          <a:cs typeface="Times New Roman"/>
                        </a:rPr>
                        <a:t>for time </a:t>
                      </a:r>
                      <a:r>
                        <a:rPr sz="1200" spc="-5" dirty="0">
                          <a:latin typeface="Times New Roman"/>
                          <a:cs typeface="Times New Roman"/>
                        </a:rPr>
                        <a:t>zone</a:t>
                      </a:r>
                      <a:r>
                        <a:rPr sz="1200" spc="-15" dirty="0">
                          <a:latin typeface="Times New Roman"/>
                          <a:cs typeface="Times New Roman"/>
                        </a:rPr>
                        <a:t> </a:t>
                      </a:r>
                      <a:r>
                        <a:rPr sz="1200" dirty="0">
                          <a:latin typeface="Times New Roman"/>
                          <a:cs typeface="Times New Roman"/>
                        </a:rPr>
                        <a:t>a</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4"/>
                  </a:ext>
                </a:extLst>
              </a:tr>
              <a:tr h="231648">
                <a:tc>
                  <a:txBody>
                    <a:bodyPr/>
                    <a:lstStyle/>
                    <a:p>
                      <a:pPr marL="25400">
                        <a:lnSpc>
                          <a:spcPct val="100000"/>
                        </a:lnSpc>
                        <a:spcBef>
                          <a:spcPts val="130"/>
                        </a:spcBef>
                      </a:pPr>
                      <a:r>
                        <a:rPr sz="1200" spc="-5" dirty="0">
                          <a:latin typeface="Times New Roman"/>
                          <a:cs typeface="Times New Roman"/>
                        </a:rPr>
                        <a:t>NEXT_DAY </a:t>
                      </a:r>
                      <a:r>
                        <a:rPr sz="1200" dirty="0">
                          <a:latin typeface="Times New Roman"/>
                          <a:cs typeface="Times New Roman"/>
                        </a:rPr>
                        <a:t>( d, </a:t>
                      </a:r>
                      <a:r>
                        <a:rPr sz="1200" spc="-5" dirty="0">
                          <a:latin typeface="Times New Roman"/>
                          <a:cs typeface="Times New Roman"/>
                        </a:rPr>
                        <a:t>day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d = </a:t>
                      </a:r>
                      <a:r>
                        <a:rPr sz="1200" spc="-5" dirty="0">
                          <a:latin typeface="Times New Roman"/>
                          <a:cs typeface="Times New Roman"/>
                        </a:rPr>
                        <a:t>date, day </a:t>
                      </a:r>
                      <a:r>
                        <a:rPr sz="1200" dirty="0">
                          <a:latin typeface="Times New Roman"/>
                          <a:cs typeface="Times New Roman"/>
                        </a:rPr>
                        <a:t>= </a:t>
                      </a:r>
                      <a:r>
                        <a:rPr sz="1200" spc="-5" dirty="0">
                          <a:latin typeface="Times New Roman"/>
                          <a:cs typeface="Times New Roman"/>
                        </a:rPr>
                        <a:t>day </a:t>
                      </a:r>
                      <a:r>
                        <a:rPr sz="1200" dirty="0">
                          <a:latin typeface="Times New Roman"/>
                          <a:cs typeface="Times New Roman"/>
                        </a:rPr>
                        <a:t>of the</a:t>
                      </a:r>
                      <a:r>
                        <a:rPr sz="1200" spc="-10" dirty="0">
                          <a:latin typeface="Times New Roman"/>
                          <a:cs typeface="Times New Roman"/>
                        </a:rPr>
                        <a:t> </a:t>
                      </a:r>
                      <a:r>
                        <a:rPr sz="1200" spc="-5" dirty="0">
                          <a:latin typeface="Times New Roman"/>
                          <a:cs typeface="Times New Roman"/>
                        </a:rPr>
                        <a:t>week</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Date </a:t>
                      </a:r>
                      <a:r>
                        <a:rPr sz="1200" dirty="0">
                          <a:latin typeface="Times New Roman"/>
                          <a:cs typeface="Times New Roman"/>
                        </a:rPr>
                        <a:t>of the </a:t>
                      </a:r>
                      <a:r>
                        <a:rPr sz="1200" spc="-5" dirty="0">
                          <a:latin typeface="Times New Roman"/>
                          <a:cs typeface="Times New Roman"/>
                        </a:rPr>
                        <a:t>first </a:t>
                      </a:r>
                      <a:r>
                        <a:rPr sz="1200" dirty="0">
                          <a:latin typeface="Times New Roman"/>
                          <a:cs typeface="Times New Roman"/>
                        </a:rPr>
                        <a:t>day of the </a:t>
                      </a:r>
                      <a:r>
                        <a:rPr sz="1200" spc="-5" dirty="0">
                          <a:latin typeface="Times New Roman"/>
                          <a:cs typeface="Times New Roman"/>
                        </a:rPr>
                        <a:t>week after</a:t>
                      </a:r>
                      <a:r>
                        <a:rPr sz="1200" spc="-10" dirty="0">
                          <a:latin typeface="Times New Roman"/>
                          <a:cs typeface="Times New Roman"/>
                        </a:rPr>
                        <a:t> </a:t>
                      </a:r>
                      <a:r>
                        <a:rPr sz="1200" dirty="0">
                          <a:latin typeface="Times New Roman"/>
                          <a:cs typeface="Times New Roman"/>
                        </a:rPr>
                        <a:t>d</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5"/>
                  </a:ext>
                </a:extLst>
              </a:tr>
              <a:tr h="233172">
                <a:tc>
                  <a:txBody>
                    <a:bodyPr/>
                    <a:lstStyle/>
                    <a:p>
                      <a:pPr marL="25400">
                        <a:lnSpc>
                          <a:spcPct val="100000"/>
                        </a:lnSpc>
                        <a:spcBef>
                          <a:spcPts val="145"/>
                        </a:spcBef>
                      </a:pPr>
                      <a:r>
                        <a:rPr sz="1200" spc="-5" dirty="0">
                          <a:latin typeface="Times New Roman"/>
                          <a:cs typeface="Times New Roman"/>
                        </a:rPr>
                        <a:t>SYSDATE</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none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Current </a:t>
                      </a:r>
                      <a:r>
                        <a:rPr sz="1200" dirty="0">
                          <a:latin typeface="Times New Roman"/>
                          <a:cs typeface="Times New Roman"/>
                        </a:rPr>
                        <a:t>date </a:t>
                      </a:r>
                      <a:r>
                        <a:rPr sz="1200" spc="-5" dirty="0">
                          <a:latin typeface="Times New Roman"/>
                          <a:cs typeface="Times New Roman"/>
                        </a:rPr>
                        <a:t>and </a:t>
                      </a:r>
                      <a:r>
                        <a:rPr sz="1200" dirty="0">
                          <a:latin typeface="Times New Roman"/>
                          <a:cs typeface="Times New Roman"/>
                        </a:rPr>
                        <a:t>time</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6"/>
                  </a:ext>
                </a:extLst>
              </a:tr>
              <a:tr h="231648">
                <a:tc>
                  <a:txBody>
                    <a:bodyPr/>
                    <a:lstStyle/>
                    <a:p>
                      <a:pPr marL="25400">
                        <a:lnSpc>
                          <a:spcPct val="100000"/>
                        </a:lnSpc>
                        <a:spcBef>
                          <a:spcPts val="130"/>
                        </a:spcBef>
                      </a:pPr>
                      <a:r>
                        <a:rPr sz="1200" spc="-5" dirty="0">
                          <a:latin typeface="Times New Roman"/>
                          <a:cs typeface="Times New Roman"/>
                        </a:rPr>
                        <a:t>GREATEST </a:t>
                      </a:r>
                      <a:r>
                        <a:rPr sz="1200" dirty="0">
                          <a:latin typeface="Times New Roman"/>
                          <a:cs typeface="Times New Roman"/>
                        </a:rPr>
                        <a:t>( d1, d2, ..., dn</a:t>
                      </a:r>
                      <a:r>
                        <a:rPr sz="1200" spc="-2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d1 ... dn = list of</a:t>
                      </a:r>
                      <a:r>
                        <a:rPr sz="1200" spc="-20" dirty="0">
                          <a:latin typeface="Times New Roman"/>
                          <a:cs typeface="Times New Roman"/>
                        </a:rPr>
                        <a:t> </a:t>
                      </a:r>
                      <a:r>
                        <a:rPr sz="1200" spc="-5" dirty="0">
                          <a:latin typeface="Times New Roman"/>
                          <a:cs typeface="Times New Roman"/>
                        </a:rPr>
                        <a:t>dates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Latest </a:t>
                      </a:r>
                      <a:r>
                        <a:rPr sz="1200" dirty="0">
                          <a:latin typeface="Times New Roman"/>
                          <a:cs typeface="Times New Roman"/>
                        </a:rPr>
                        <a:t>of the given</a:t>
                      </a:r>
                      <a:r>
                        <a:rPr sz="1200" spc="-10" dirty="0">
                          <a:latin typeface="Times New Roman"/>
                          <a:cs typeface="Times New Roman"/>
                        </a:rPr>
                        <a:t> </a:t>
                      </a:r>
                      <a:r>
                        <a:rPr sz="1200" spc="-5" dirty="0">
                          <a:latin typeface="Times New Roman"/>
                          <a:cs typeface="Times New Roman"/>
                        </a:rPr>
                        <a:t>dates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7"/>
                  </a:ext>
                </a:extLst>
              </a:tr>
              <a:tr h="232410">
                <a:tc>
                  <a:txBody>
                    <a:bodyPr/>
                    <a:lstStyle/>
                    <a:p>
                      <a:pPr marL="25400">
                        <a:lnSpc>
                          <a:spcPct val="100000"/>
                        </a:lnSpc>
                        <a:spcBef>
                          <a:spcPts val="145"/>
                        </a:spcBef>
                      </a:pPr>
                      <a:r>
                        <a:rPr sz="1200" spc="-5" dirty="0">
                          <a:latin typeface="Times New Roman"/>
                          <a:cs typeface="Times New Roman"/>
                        </a:rPr>
                        <a:t>LEAST </a:t>
                      </a:r>
                      <a:r>
                        <a:rPr sz="1200" dirty="0">
                          <a:latin typeface="Times New Roman"/>
                          <a:cs typeface="Times New Roman"/>
                        </a:rPr>
                        <a:t>( d1, d2, ..., dn</a:t>
                      </a:r>
                      <a:r>
                        <a:rPr sz="1200" spc="-2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d1 ... dn = list of</a:t>
                      </a:r>
                      <a:r>
                        <a:rPr sz="1200" spc="-20" dirty="0">
                          <a:latin typeface="Times New Roman"/>
                          <a:cs typeface="Times New Roman"/>
                        </a:rPr>
                        <a:t> </a:t>
                      </a:r>
                      <a:r>
                        <a:rPr sz="1200" spc="-5" dirty="0">
                          <a:latin typeface="Times New Roman"/>
                          <a:cs typeface="Times New Roman"/>
                        </a:rPr>
                        <a:t>dates</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Earliest </a:t>
                      </a:r>
                      <a:r>
                        <a:rPr sz="1200" dirty="0">
                          <a:latin typeface="Times New Roman"/>
                          <a:cs typeface="Times New Roman"/>
                        </a:rPr>
                        <a:t>of the </a:t>
                      </a:r>
                      <a:r>
                        <a:rPr sz="1200" spc="-5" dirty="0">
                          <a:latin typeface="Times New Roman"/>
                          <a:cs typeface="Times New Roman"/>
                        </a:rPr>
                        <a:t>given</a:t>
                      </a:r>
                      <a:r>
                        <a:rPr sz="1200" dirty="0">
                          <a:latin typeface="Times New Roman"/>
                          <a:cs typeface="Times New Roman"/>
                        </a:rPr>
                        <a:t> dates</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8"/>
                  </a:ext>
                </a:extLst>
              </a:tr>
            </a:tbl>
          </a:graphicData>
        </a:graphic>
      </p:graphicFrame>
      <p:sp>
        <p:nvSpPr>
          <p:cNvPr id="4" name="object 4"/>
          <p:cNvSpPr txBox="1"/>
          <p:nvPr/>
        </p:nvSpPr>
        <p:spPr>
          <a:xfrm>
            <a:off x="318008" y="3875913"/>
            <a:ext cx="6463792" cy="505267"/>
          </a:xfrm>
          <a:prstGeom prst="rect">
            <a:avLst/>
          </a:prstGeom>
        </p:spPr>
        <p:txBody>
          <a:bodyPr vert="horz" wrap="square" lIns="0" tIns="12700" rIns="0" bIns="0" rtlCol="0">
            <a:spAutoFit/>
          </a:bodyPr>
          <a:lstStyle/>
          <a:p>
            <a:pPr marL="12700">
              <a:lnSpc>
                <a:spcPct val="100000"/>
              </a:lnSpc>
              <a:spcBef>
                <a:spcPts val="100"/>
              </a:spcBef>
            </a:pPr>
            <a:r>
              <a:rPr sz="3200" spc="-65" dirty="0">
                <a:latin typeface="Arial" panose="020B0604020202020204" pitchFamily="34" charset="0"/>
                <a:cs typeface="Arial" panose="020B0604020202020204" pitchFamily="34" charset="0"/>
              </a:rPr>
              <a:t>Date </a:t>
            </a:r>
            <a:r>
              <a:rPr sz="3200" spc="-80" dirty="0">
                <a:latin typeface="Arial" panose="020B0604020202020204" pitchFamily="34" charset="0"/>
                <a:cs typeface="Arial" panose="020B0604020202020204" pitchFamily="34" charset="0"/>
              </a:rPr>
              <a:t>Conversion</a:t>
            </a:r>
            <a:r>
              <a:rPr sz="3200" spc="-360" dirty="0">
                <a:latin typeface="Arial" panose="020B0604020202020204" pitchFamily="34" charset="0"/>
                <a:cs typeface="Arial" panose="020B0604020202020204" pitchFamily="34" charset="0"/>
              </a:rPr>
              <a:t> </a:t>
            </a:r>
            <a:r>
              <a:rPr sz="3200" spc="-80" dirty="0">
                <a:latin typeface="Arial" panose="020B0604020202020204" pitchFamily="34" charset="0"/>
                <a:cs typeface="Arial" panose="020B0604020202020204" pitchFamily="34" charset="0"/>
              </a:rPr>
              <a:t>Functions</a:t>
            </a:r>
            <a:endParaRPr sz="3200" dirty="0">
              <a:latin typeface="Arial" panose="020B0604020202020204" pitchFamily="34" charset="0"/>
              <a:cs typeface="Arial" panose="020B0604020202020204" pitchFamily="34" charset="0"/>
            </a:endParaRPr>
          </a:p>
        </p:txBody>
      </p:sp>
      <p:graphicFrame>
        <p:nvGraphicFramePr>
          <p:cNvPr id="5" name="object 5"/>
          <p:cNvGraphicFramePr>
            <a:graphicFrameLocks noGrp="1"/>
          </p:cNvGraphicFramePr>
          <p:nvPr/>
        </p:nvGraphicFramePr>
        <p:xfrm>
          <a:off x="300227" y="4639183"/>
          <a:ext cx="7677784" cy="1688920"/>
        </p:xfrm>
        <a:graphic>
          <a:graphicData uri="http://schemas.openxmlformats.org/drawingml/2006/table">
            <a:tbl>
              <a:tblPr firstRow="1" bandRow="1">
                <a:tableStyleId>{2D5ABB26-0587-4C30-8999-92F81FD0307C}</a:tableStyleId>
              </a:tblPr>
              <a:tblGrid>
                <a:gridCol w="2275840">
                  <a:extLst>
                    <a:ext uri="{9D8B030D-6E8A-4147-A177-3AD203B41FA5}">
                      <a16:colId xmlns:a16="http://schemas.microsoft.com/office/drawing/2014/main" val="20000"/>
                    </a:ext>
                  </a:extLst>
                </a:gridCol>
                <a:gridCol w="3007994">
                  <a:extLst>
                    <a:ext uri="{9D8B030D-6E8A-4147-A177-3AD203B41FA5}">
                      <a16:colId xmlns:a16="http://schemas.microsoft.com/office/drawing/2014/main" val="20001"/>
                    </a:ext>
                  </a:extLst>
                </a:gridCol>
                <a:gridCol w="2393950">
                  <a:extLst>
                    <a:ext uri="{9D8B030D-6E8A-4147-A177-3AD203B41FA5}">
                      <a16:colId xmlns:a16="http://schemas.microsoft.com/office/drawing/2014/main" val="20002"/>
                    </a:ext>
                  </a:extLst>
                </a:gridCol>
              </a:tblGrid>
              <a:tr h="232409">
                <a:tc>
                  <a:txBody>
                    <a:bodyPr/>
                    <a:lstStyle/>
                    <a:p>
                      <a:pPr algn="ctr">
                        <a:lnSpc>
                          <a:spcPct val="100000"/>
                        </a:lnSpc>
                        <a:spcBef>
                          <a:spcPts val="135"/>
                        </a:spcBef>
                      </a:pPr>
                      <a:r>
                        <a:rPr sz="1200" b="1" spc="-5" dirty="0">
                          <a:latin typeface="Times New Roman"/>
                          <a:cs typeface="Times New Roman"/>
                        </a:rPr>
                        <a:t>Function</a:t>
                      </a:r>
                      <a:endParaRPr sz="120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965835">
                        <a:lnSpc>
                          <a:spcPct val="100000"/>
                        </a:lnSpc>
                        <a:spcBef>
                          <a:spcPts val="135"/>
                        </a:spcBef>
                      </a:pPr>
                      <a:r>
                        <a:rPr sz="1200" b="1" spc="-5" dirty="0">
                          <a:latin typeface="Times New Roman"/>
                          <a:cs typeface="Times New Roman"/>
                        </a:rPr>
                        <a:t>Input Argument</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678815">
                        <a:lnSpc>
                          <a:spcPct val="100000"/>
                        </a:lnSpc>
                        <a:spcBef>
                          <a:spcPts val="135"/>
                        </a:spcBef>
                      </a:pPr>
                      <a:r>
                        <a:rPr sz="1200" b="1" spc="-5" dirty="0">
                          <a:latin typeface="Times New Roman"/>
                          <a:cs typeface="Times New Roman"/>
                        </a:rPr>
                        <a:t>Value</a:t>
                      </a:r>
                      <a:r>
                        <a:rPr sz="1200" b="1" spc="-10" dirty="0">
                          <a:latin typeface="Times New Roman"/>
                          <a:cs typeface="Times New Roman"/>
                        </a:rPr>
                        <a:t> </a:t>
                      </a:r>
                      <a:r>
                        <a:rPr sz="1200" b="1" spc="-5" dirty="0">
                          <a:latin typeface="Times New Roman"/>
                          <a:cs typeface="Times New Roman"/>
                        </a:rPr>
                        <a:t>Returned</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0"/>
                  </a:ext>
                </a:extLst>
              </a:tr>
              <a:tr h="408660">
                <a:tc>
                  <a:txBody>
                    <a:bodyPr/>
                    <a:lstStyle/>
                    <a:p>
                      <a:pPr marL="25400">
                        <a:lnSpc>
                          <a:spcPct val="100000"/>
                        </a:lnSpc>
                        <a:spcBef>
                          <a:spcPts val="825"/>
                        </a:spcBef>
                      </a:pPr>
                      <a:r>
                        <a:rPr sz="1200" spc="-5" dirty="0">
                          <a:latin typeface="Times New Roman"/>
                          <a:cs typeface="Times New Roman"/>
                        </a:rPr>
                        <a:t>TO_CHAR </a:t>
                      </a:r>
                      <a:r>
                        <a:rPr sz="1200" dirty="0">
                          <a:latin typeface="Times New Roman"/>
                          <a:cs typeface="Times New Roman"/>
                        </a:rPr>
                        <a:t>( d </a:t>
                      </a:r>
                      <a:r>
                        <a:rPr sz="1200" spc="-5" dirty="0">
                          <a:latin typeface="Times New Roman"/>
                          <a:cs typeface="Times New Roman"/>
                        </a:rPr>
                        <a:t>[, </a:t>
                      </a:r>
                      <a:r>
                        <a:rPr sz="1200" dirty="0">
                          <a:latin typeface="Times New Roman"/>
                          <a:cs typeface="Times New Roman"/>
                        </a:rPr>
                        <a:t>fmt ]</a:t>
                      </a:r>
                      <a:r>
                        <a:rPr sz="1200" spc="-10"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25"/>
                        </a:spcBef>
                      </a:pPr>
                      <a:r>
                        <a:rPr sz="1200" dirty="0">
                          <a:latin typeface="Times New Roman"/>
                          <a:cs typeface="Times New Roman"/>
                        </a:rPr>
                        <a:t>d = </a:t>
                      </a:r>
                      <a:r>
                        <a:rPr sz="1200" spc="-5" dirty="0">
                          <a:latin typeface="Times New Roman"/>
                          <a:cs typeface="Times New Roman"/>
                        </a:rPr>
                        <a:t>date value, </a:t>
                      </a:r>
                      <a:r>
                        <a:rPr sz="1200" dirty="0">
                          <a:latin typeface="Times New Roman"/>
                          <a:cs typeface="Times New Roman"/>
                        </a:rPr>
                        <a:t>fmt = format </a:t>
                      </a:r>
                      <a:r>
                        <a:rPr sz="1200" spc="-5" dirty="0">
                          <a:latin typeface="Times New Roman"/>
                          <a:cs typeface="Times New Roman"/>
                        </a:rPr>
                        <a:t>for</a:t>
                      </a:r>
                      <a:r>
                        <a:rPr sz="1200" spc="-10" dirty="0">
                          <a:latin typeface="Times New Roman"/>
                          <a:cs typeface="Times New Roman"/>
                        </a:rPr>
                        <a:t> </a:t>
                      </a:r>
                      <a:r>
                        <a:rPr sz="1200" spc="-5" dirty="0">
                          <a:latin typeface="Times New Roman"/>
                          <a:cs typeface="Times New Roman"/>
                        </a:rPr>
                        <a:t>string</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46355">
                        <a:lnSpc>
                          <a:spcPts val="1380"/>
                        </a:lnSpc>
                        <a:spcBef>
                          <a:spcPts val="240"/>
                        </a:spcBef>
                      </a:pPr>
                      <a:r>
                        <a:rPr sz="1200" dirty="0">
                          <a:latin typeface="Times New Roman"/>
                          <a:cs typeface="Times New Roman"/>
                        </a:rPr>
                        <a:t>The </a:t>
                      </a:r>
                      <a:r>
                        <a:rPr sz="1200" spc="-5" dirty="0">
                          <a:latin typeface="Times New Roman"/>
                          <a:cs typeface="Times New Roman"/>
                        </a:rPr>
                        <a:t>date </a:t>
                      </a:r>
                      <a:r>
                        <a:rPr sz="1200" dirty="0">
                          <a:latin typeface="Times New Roman"/>
                          <a:cs typeface="Times New Roman"/>
                        </a:rPr>
                        <a:t>d </a:t>
                      </a:r>
                      <a:r>
                        <a:rPr sz="1200" spc="-5" dirty="0">
                          <a:latin typeface="Times New Roman"/>
                          <a:cs typeface="Times New Roman"/>
                        </a:rPr>
                        <a:t>converted </a:t>
                      </a:r>
                      <a:r>
                        <a:rPr sz="1200" dirty="0">
                          <a:latin typeface="Times New Roman"/>
                          <a:cs typeface="Times New Roman"/>
                        </a:rPr>
                        <a:t>to a string in</a:t>
                      </a:r>
                      <a:r>
                        <a:rPr sz="1200" spc="-40" dirty="0">
                          <a:latin typeface="Times New Roman"/>
                          <a:cs typeface="Times New Roman"/>
                        </a:rPr>
                        <a:t> </a:t>
                      </a:r>
                      <a:r>
                        <a:rPr sz="1200" dirty="0">
                          <a:latin typeface="Times New Roman"/>
                          <a:cs typeface="Times New Roman"/>
                        </a:rPr>
                        <a:t>the  given</a:t>
                      </a:r>
                      <a:r>
                        <a:rPr sz="1200" spc="-5" dirty="0">
                          <a:latin typeface="Times New Roman"/>
                          <a:cs typeface="Times New Roman"/>
                        </a:rPr>
                        <a:t> format</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1"/>
                  </a:ext>
                </a:extLst>
              </a:tr>
              <a:tr h="231800">
                <a:tc>
                  <a:txBody>
                    <a:bodyPr/>
                    <a:lstStyle/>
                    <a:p>
                      <a:pPr marL="25400">
                        <a:lnSpc>
                          <a:spcPct val="100000"/>
                        </a:lnSpc>
                        <a:spcBef>
                          <a:spcPts val="130"/>
                        </a:spcBef>
                      </a:pPr>
                      <a:r>
                        <a:rPr sz="1200" spc="-5" dirty="0">
                          <a:latin typeface="Times New Roman"/>
                          <a:cs typeface="Times New Roman"/>
                        </a:rPr>
                        <a:t>TO_DATE </a:t>
                      </a:r>
                      <a:r>
                        <a:rPr sz="1200" dirty="0">
                          <a:latin typeface="Times New Roman"/>
                          <a:cs typeface="Times New Roman"/>
                        </a:rPr>
                        <a:t>( </a:t>
                      </a:r>
                      <a:r>
                        <a:rPr sz="1200" spc="-5" dirty="0">
                          <a:latin typeface="Times New Roman"/>
                          <a:cs typeface="Times New Roman"/>
                        </a:rPr>
                        <a:t>s </a:t>
                      </a:r>
                      <a:r>
                        <a:rPr sz="1200" dirty="0">
                          <a:latin typeface="Times New Roman"/>
                          <a:cs typeface="Times New Roman"/>
                        </a:rPr>
                        <a:t>[, fmt ]</a:t>
                      </a:r>
                      <a:r>
                        <a:rPr sz="1200" spc="-1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s </a:t>
                      </a:r>
                      <a:r>
                        <a:rPr sz="1200" dirty="0">
                          <a:latin typeface="Times New Roman"/>
                          <a:cs typeface="Times New Roman"/>
                        </a:rPr>
                        <a:t>= </a:t>
                      </a:r>
                      <a:r>
                        <a:rPr sz="1200" spc="-5" dirty="0">
                          <a:latin typeface="Times New Roman"/>
                          <a:cs typeface="Times New Roman"/>
                        </a:rPr>
                        <a:t>character </a:t>
                      </a:r>
                      <a:r>
                        <a:rPr sz="1200" dirty="0">
                          <a:latin typeface="Times New Roman"/>
                          <a:cs typeface="Times New Roman"/>
                        </a:rPr>
                        <a:t>string, </a:t>
                      </a:r>
                      <a:r>
                        <a:rPr sz="1200" spc="-5" dirty="0">
                          <a:latin typeface="Times New Roman"/>
                          <a:cs typeface="Times New Roman"/>
                        </a:rPr>
                        <a:t>fmt </a:t>
                      </a:r>
                      <a:r>
                        <a:rPr sz="1200" dirty="0">
                          <a:latin typeface="Times New Roman"/>
                          <a:cs typeface="Times New Roman"/>
                        </a:rPr>
                        <a:t>= </a:t>
                      </a:r>
                      <a:r>
                        <a:rPr sz="1200" spc="-5" dirty="0">
                          <a:latin typeface="Times New Roman"/>
                          <a:cs typeface="Times New Roman"/>
                        </a:rPr>
                        <a:t>format </a:t>
                      </a:r>
                      <a:r>
                        <a:rPr sz="1200" dirty="0">
                          <a:latin typeface="Times New Roman"/>
                          <a:cs typeface="Times New Roman"/>
                        </a:rPr>
                        <a:t>for </a:t>
                      </a:r>
                      <a:r>
                        <a:rPr sz="1200" spc="-5" dirty="0">
                          <a:latin typeface="Times New Roman"/>
                          <a:cs typeface="Times New Roman"/>
                        </a:rPr>
                        <a:t>date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dirty="0">
                          <a:latin typeface="Times New Roman"/>
                          <a:cs typeface="Times New Roman"/>
                        </a:rPr>
                        <a:t>String </a:t>
                      </a:r>
                      <a:r>
                        <a:rPr sz="1200" spc="-5" dirty="0">
                          <a:latin typeface="Times New Roman"/>
                          <a:cs typeface="Times New Roman"/>
                        </a:rPr>
                        <a:t>s converted </a:t>
                      </a:r>
                      <a:r>
                        <a:rPr sz="1200" dirty="0">
                          <a:latin typeface="Times New Roman"/>
                          <a:cs typeface="Times New Roman"/>
                        </a:rPr>
                        <a:t>to a date</a:t>
                      </a:r>
                      <a:r>
                        <a:rPr sz="1200" spc="-15" dirty="0">
                          <a:latin typeface="Times New Roman"/>
                          <a:cs typeface="Times New Roman"/>
                        </a:rPr>
                        <a:t> </a:t>
                      </a:r>
                      <a:r>
                        <a:rPr sz="1200" spc="-5" dirty="0">
                          <a:latin typeface="Times New Roman"/>
                          <a:cs typeface="Times New Roman"/>
                        </a:rPr>
                        <a:t>value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2"/>
                  </a:ext>
                </a:extLst>
              </a:tr>
              <a:tr h="408381">
                <a:tc>
                  <a:txBody>
                    <a:bodyPr/>
                    <a:lstStyle/>
                    <a:p>
                      <a:pPr marL="25400">
                        <a:lnSpc>
                          <a:spcPct val="100000"/>
                        </a:lnSpc>
                        <a:spcBef>
                          <a:spcPts val="825"/>
                        </a:spcBef>
                      </a:pPr>
                      <a:r>
                        <a:rPr sz="1200" spc="-5" dirty="0">
                          <a:latin typeface="Times New Roman"/>
                          <a:cs typeface="Times New Roman"/>
                        </a:rPr>
                        <a:t>ROUND </a:t>
                      </a:r>
                      <a:r>
                        <a:rPr sz="1200" dirty="0">
                          <a:latin typeface="Times New Roman"/>
                          <a:cs typeface="Times New Roman"/>
                        </a:rPr>
                        <a:t>( d </a:t>
                      </a:r>
                      <a:r>
                        <a:rPr sz="1200" spc="-5" dirty="0">
                          <a:latin typeface="Times New Roman"/>
                          <a:cs typeface="Times New Roman"/>
                        </a:rPr>
                        <a:t>[, </a:t>
                      </a:r>
                      <a:r>
                        <a:rPr sz="1200" dirty="0">
                          <a:latin typeface="Times New Roman"/>
                          <a:cs typeface="Times New Roman"/>
                        </a:rPr>
                        <a:t>fmt ]</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25"/>
                        </a:spcBef>
                      </a:pPr>
                      <a:r>
                        <a:rPr sz="1200" dirty="0">
                          <a:latin typeface="Times New Roman"/>
                          <a:cs typeface="Times New Roman"/>
                        </a:rPr>
                        <a:t>d = </a:t>
                      </a:r>
                      <a:r>
                        <a:rPr sz="1200" spc="-5" dirty="0">
                          <a:latin typeface="Times New Roman"/>
                          <a:cs typeface="Times New Roman"/>
                        </a:rPr>
                        <a:t>date </a:t>
                      </a:r>
                      <a:r>
                        <a:rPr sz="1200" dirty="0">
                          <a:latin typeface="Times New Roman"/>
                          <a:cs typeface="Times New Roman"/>
                        </a:rPr>
                        <a:t>value, fmt = format </a:t>
                      </a:r>
                      <a:r>
                        <a:rPr sz="1200" spc="-5" dirty="0">
                          <a:latin typeface="Times New Roman"/>
                          <a:cs typeface="Times New Roman"/>
                        </a:rPr>
                        <a:t>for</a:t>
                      </a:r>
                      <a:r>
                        <a:rPr sz="1200" spc="-30" dirty="0">
                          <a:latin typeface="Times New Roman"/>
                          <a:cs typeface="Times New Roman"/>
                        </a:rPr>
                        <a:t> </a:t>
                      </a:r>
                      <a:r>
                        <a:rPr sz="1200" spc="-5" dirty="0">
                          <a:latin typeface="Times New Roman"/>
                          <a:cs typeface="Times New Roman"/>
                        </a:rPr>
                        <a:t>string</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252095">
                        <a:lnSpc>
                          <a:spcPts val="1380"/>
                        </a:lnSpc>
                        <a:spcBef>
                          <a:spcPts val="240"/>
                        </a:spcBef>
                      </a:pPr>
                      <a:r>
                        <a:rPr sz="1200" spc="-5" dirty="0">
                          <a:latin typeface="Times New Roman"/>
                          <a:cs typeface="Times New Roman"/>
                        </a:rPr>
                        <a:t>Date </a:t>
                      </a:r>
                      <a:r>
                        <a:rPr sz="1200" dirty="0">
                          <a:latin typeface="Times New Roman"/>
                          <a:cs typeface="Times New Roman"/>
                        </a:rPr>
                        <a:t>d </a:t>
                      </a:r>
                      <a:r>
                        <a:rPr sz="1200" spc="-5" dirty="0">
                          <a:latin typeface="Times New Roman"/>
                          <a:cs typeface="Times New Roman"/>
                        </a:rPr>
                        <a:t>rounded as specified </a:t>
                      </a:r>
                      <a:r>
                        <a:rPr sz="1200" dirty="0">
                          <a:latin typeface="Times New Roman"/>
                          <a:cs typeface="Times New Roman"/>
                        </a:rPr>
                        <a:t>by the  </a:t>
                      </a:r>
                      <a:r>
                        <a:rPr sz="1200" spc="-5" dirty="0">
                          <a:latin typeface="Times New Roman"/>
                          <a:cs typeface="Times New Roman"/>
                        </a:rPr>
                        <a:t>format</a:t>
                      </a:r>
                      <a:endParaRPr sz="1200">
                        <a:latin typeface="Times New Roman"/>
                        <a:cs typeface="Times New Roman"/>
                      </a:endParaRPr>
                    </a:p>
                  </a:txBody>
                  <a:tcPr marL="0" marR="0" marT="304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3"/>
                  </a:ext>
                </a:extLst>
              </a:tr>
              <a:tr h="407670">
                <a:tc>
                  <a:txBody>
                    <a:bodyPr/>
                    <a:lstStyle/>
                    <a:p>
                      <a:pPr marL="25400">
                        <a:lnSpc>
                          <a:spcPct val="100000"/>
                        </a:lnSpc>
                        <a:spcBef>
                          <a:spcPts val="825"/>
                        </a:spcBef>
                      </a:pPr>
                      <a:r>
                        <a:rPr sz="1200" spc="-5" dirty="0">
                          <a:latin typeface="Times New Roman"/>
                          <a:cs typeface="Times New Roman"/>
                        </a:rPr>
                        <a:t>TRUNC </a:t>
                      </a:r>
                      <a:r>
                        <a:rPr sz="1200" dirty="0">
                          <a:latin typeface="Times New Roman"/>
                          <a:cs typeface="Times New Roman"/>
                        </a:rPr>
                        <a:t>( d </a:t>
                      </a:r>
                      <a:r>
                        <a:rPr sz="1200" spc="-5" dirty="0">
                          <a:latin typeface="Times New Roman"/>
                          <a:cs typeface="Times New Roman"/>
                        </a:rPr>
                        <a:t>[, </a:t>
                      </a:r>
                      <a:r>
                        <a:rPr sz="1200" dirty="0">
                          <a:latin typeface="Times New Roman"/>
                          <a:cs typeface="Times New Roman"/>
                        </a:rPr>
                        <a:t>fmt ]</a:t>
                      </a:r>
                      <a:r>
                        <a:rPr sz="1200" spc="-5" dirty="0">
                          <a:latin typeface="Times New Roman"/>
                          <a:cs typeface="Times New Roman"/>
                        </a:rPr>
                        <a:t> </a:t>
                      </a:r>
                      <a:r>
                        <a:rPr sz="1200" dirty="0">
                          <a:latin typeface="Times New Roman"/>
                          <a:cs typeface="Times New Roman"/>
                        </a:rPr>
                        <a:t>)</a:t>
                      </a:r>
                      <a:endParaRPr sz="1200">
                        <a:latin typeface="Times New Roman"/>
                        <a:cs typeface="Times New Roman"/>
                      </a:endParaRPr>
                    </a:p>
                  </a:txBody>
                  <a:tcPr marL="0" marR="0" marT="10477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825"/>
                        </a:spcBef>
                      </a:pPr>
                      <a:r>
                        <a:rPr sz="1200" dirty="0">
                          <a:latin typeface="Times New Roman"/>
                          <a:cs typeface="Times New Roman"/>
                        </a:rPr>
                        <a:t>d = </a:t>
                      </a:r>
                      <a:r>
                        <a:rPr sz="1200" spc="-5" dirty="0">
                          <a:latin typeface="Times New Roman"/>
                          <a:cs typeface="Times New Roman"/>
                        </a:rPr>
                        <a:t>date value, </a:t>
                      </a:r>
                      <a:r>
                        <a:rPr sz="1200" dirty="0">
                          <a:latin typeface="Times New Roman"/>
                          <a:cs typeface="Times New Roman"/>
                        </a:rPr>
                        <a:t>fmt = format </a:t>
                      </a:r>
                      <a:r>
                        <a:rPr sz="1200" spc="-5" dirty="0">
                          <a:latin typeface="Times New Roman"/>
                          <a:cs typeface="Times New Roman"/>
                        </a:rPr>
                        <a:t>for</a:t>
                      </a:r>
                      <a:r>
                        <a:rPr sz="1200" spc="-10" dirty="0">
                          <a:latin typeface="Times New Roman"/>
                          <a:cs typeface="Times New Roman"/>
                        </a:rPr>
                        <a:t> </a:t>
                      </a:r>
                      <a:r>
                        <a:rPr sz="1200" spc="-5" dirty="0">
                          <a:latin typeface="Times New Roman"/>
                          <a:cs typeface="Times New Roman"/>
                        </a:rPr>
                        <a:t>string</a:t>
                      </a:r>
                      <a:endParaRPr sz="1200">
                        <a:latin typeface="Times New Roman"/>
                        <a:cs typeface="Times New Roman"/>
                      </a:endParaRPr>
                    </a:p>
                  </a:txBody>
                  <a:tcPr marL="0" marR="0" marT="1047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marR="183515">
                        <a:lnSpc>
                          <a:spcPts val="1380"/>
                        </a:lnSpc>
                        <a:spcBef>
                          <a:spcPts val="225"/>
                        </a:spcBef>
                      </a:pPr>
                      <a:r>
                        <a:rPr sz="1200" spc="-5" dirty="0">
                          <a:latin typeface="Times New Roman"/>
                          <a:cs typeface="Times New Roman"/>
                        </a:rPr>
                        <a:t>Date </a:t>
                      </a:r>
                      <a:r>
                        <a:rPr sz="1200" dirty="0">
                          <a:latin typeface="Times New Roman"/>
                          <a:cs typeface="Times New Roman"/>
                        </a:rPr>
                        <a:t>d </a:t>
                      </a:r>
                      <a:r>
                        <a:rPr sz="1200" spc="-5" dirty="0">
                          <a:latin typeface="Times New Roman"/>
                          <a:cs typeface="Times New Roman"/>
                        </a:rPr>
                        <a:t>truncated </a:t>
                      </a:r>
                      <a:r>
                        <a:rPr sz="1200" spc="-10" dirty="0">
                          <a:latin typeface="Times New Roman"/>
                          <a:cs typeface="Times New Roman"/>
                        </a:rPr>
                        <a:t>as </a:t>
                      </a:r>
                      <a:r>
                        <a:rPr sz="1200" dirty="0">
                          <a:latin typeface="Times New Roman"/>
                          <a:cs typeface="Times New Roman"/>
                        </a:rPr>
                        <a:t>specified by the  </a:t>
                      </a:r>
                      <a:r>
                        <a:rPr sz="1200" spc="-5" dirty="0">
                          <a:latin typeface="Times New Roman"/>
                          <a:cs typeface="Times New Roman"/>
                        </a:rPr>
                        <a:t>format</a:t>
                      </a:r>
                      <a:endParaRPr sz="1200" dirty="0">
                        <a:latin typeface="Times New Roman"/>
                        <a:cs typeface="Times New Roman"/>
                      </a:endParaRPr>
                    </a:p>
                  </a:txBody>
                  <a:tcPr marL="0" marR="0" marT="2857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4"/>
                  </a:ext>
                </a:extLst>
              </a:tr>
            </a:tbl>
          </a:graphicData>
        </a:graphic>
      </p:graphicFrame>
      <p:pic>
        <p:nvPicPr>
          <p:cNvPr id="6"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40471961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008" y="136651"/>
            <a:ext cx="3130550" cy="696595"/>
          </a:xfrm>
          <a:prstGeom prst="rect">
            <a:avLst/>
          </a:prstGeom>
        </p:spPr>
        <p:txBody>
          <a:bodyPr vert="horz" wrap="square" lIns="0" tIns="12700" rIns="0" bIns="0" rtlCol="0">
            <a:spAutoFit/>
          </a:bodyPr>
          <a:lstStyle/>
          <a:p>
            <a:pPr marL="12700">
              <a:lnSpc>
                <a:spcPct val="100000"/>
              </a:lnSpc>
              <a:spcBef>
                <a:spcPts val="100"/>
              </a:spcBef>
            </a:pPr>
            <a:r>
              <a:rPr sz="4400" spc="-65" dirty="0"/>
              <a:t>Date</a:t>
            </a:r>
            <a:r>
              <a:rPr sz="4400" spc="-225" dirty="0"/>
              <a:t> </a:t>
            </a:r>
            <a:r>
              <a:rPr sz="4400" spc="-80" dirty="0"/>
              <a:t>Formats</a:t>
            </a:r>
            <a:endParaRPr sz="4400"/>
          </a:p>
        </p:txBody>
      </p:sp>
      <p:graphicFrame>
        <p:nvGraphicFramePr>
          <p:cNvPr id="3" name="object 3"/>
          <p:cNvGraphicFramePr>
            <a:graphicFrameLocks noGrp="1"/>
          </p:cNvGraphicFramePr>
          <p:nvPr/>
        </p:nvGraphicFramePr>
        <p:xfrm>
          <a:off x="300227" y="1025144"/>
          <a:ext cx="8701405" cy="3952362"/>
        </p:xfrm>
        <a:graphic>
          <a:graphicData uri="http://schemas.openxmlformats.org/drawingml/2006/table">
            <a:tbl>
              <a:tblPr firstRow="1" bandRow="1">
                <a:tableStyleId>{2D5ABB26-0587-4C30-8999-92F81FD0307C}</a:tableStyleId>
              </a:tblPr>
              <a:tblGrid>
                <a:gridCol w="1226185">
                  <a:extLst>
                    <a:ext uri="{9D8B030D-6E8A-4147-A177-3AD203B41FA5}">
                      <a16:colId xmlns:a16="http://schemas.microsoft.com/office/drawing/2014/main" val="20000"/>
                    </a:ext>
                  </a:extLst>
                </a:gridCol>
                <a:gridCol w="4401185">
                  <a:extLst>
                    <a:ext uri="{9D8B030D-6E8A-4147-A177-3AD203B41FA5}">
                      <a16:colId xmlns:a16="http://schemas.microsoft.com/office/drawing/2014/main" val="20001"/>
                    </a:ext>
                  </a:extLst>
                </a:gridCol>
                <a:gridCol w="3074035">
                  <a:extLst>
                    <a:ext uri="{9D8B030D-6E8A-4147-A177-3AD203B41FA5}">
                      <a16:colId xmlns:a16="http://schemas.microsoft.com/office/drawing/2014/main" val="20002"/>
                    </a:ext>
                  </a:extLst>
                </a:gridCol>
              </a:tblGrid>
              <a:tr h="232410">
                <a:tc>
                  <a:txBody>
                    <a:bodyPr/>
                    <a:lstStyle/>
                    <a:p>
                      <a:pPr marL="177800">
                        <a:lnSpc>
                          <a:spcPct val="100000"/>
                        </a:lnSpc>
                        <a:spcBef>
                          <a:spcPts val="135"/>
                        </a:spcBef>
                      </a:pPr>
                      <a:r>
                        <a:rPr sz="1200" b="1" spc="-5" dirty="0">
                          <a:latin typeface="Times New Roman"/>
                          <a:cs typeface="Times New Roman"/>
                        </a:rPr>
                        <a:t>Format</a:t>
                      </a:r>
                      <a:r>
                        <a:rPr sz="1200" b="1" spc="-15" dirty="0">
                          <a:latin typeface="Times New Roman"/>
                          <a:cs typeface="Times New Roman"/>
                        </a:rPr>
                        <a:t> </a:t>
                      </a:r>
                      <a:r>
                        <a:rPr sz="1200" b="1" spc="-5" dirty="0">
                          <a:latin typeface="Times New Roman"/>
                          <a:cs typeface="Times New Roman"/>
                        </a:rPr>
                        <a:t>Code</a:t>
                      </a:r>
                      <a:endParaRPr sz="1200">
                        <a:latin typeface="Times New Roman"/>
                        <a:cs typeface="Times New Roman"/>
                      </a:endParaRPr>
                    </a:p>
                  </a:txBody>
                  <a:tcPr marL="0" marR="0" marT="1714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algn="ctr">
                        <a:lnSpc>
                          <a:spcPct val="100000"/>
                        </a:lnSpc>
                        <a:spcBef>
                          <a:spcPts val="135"/>
                        </a:spcBef>
                      </a:pPr>
                      <a:r>
                        <a:rPr sz="1200" b="1" spc="-5" dirty="0">
                          <a:latin typeface="Times New Roman"/>
                          <a:cs typeface="Times New Roman"/>
                        </a:rPr>
                        <a:t>Description</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1008380">
                        <a:lnSpc>
                          <a:spcPct val="100000"/>
                        </a:lnSpc>
                        <a:spcBef>
                          <a:spcPts val="135"/>
                        </a:spcBef>
                      </a:pPr>
                      <a:r>
                        <a:rPr sz="1200" b="1" spc="-5" dirty="0">
                          <a:latin typeface="Times New Roman"/>
                          <a:cs typeface="Times New Roman"/>
                        </a:rPr>
                        <a:t>Range </a:t>
                      </a:r>
                      <a:r>
                        <a:rPr sz="1200" b="1" dirty="0">
                          <a:latin typeface="Times New Roman"/>
                          <a:cs typeface="Times New Roman"/>
                        </a:rPr>
                        <a:t>of</a:t>
                      </a:r>
                      <a:r>
                        <a:rPr sz="1200" b="1" spc="-10" dirty="0">
                          <a:latin typeface="Times New Roman"/>
                          <a:cs typeface="Times New Roman"/>
                        </a:rPr>
                        <a:t> </a:t>
                      </a:r>
                      <a:r>
                        <a:rPr sz="1200" b="1" spc="-5" dirty="0">
                          <a:latin typeface="Times New Roman"/>
                          <a:cs typeface="Times New Roman"/>
                        </a:rPr>
                        <a:t>Values</a:t>
                      </a:r>
                      <a:endParaRPr sz="1200">
                        <a:latin typeface="Times New Roman"/>
                        <a:cs typeface="Times New Roman"/>
                      </a:endParaRPr>
                    </a:p>
                  </a:txBody>
                  <a:tcPr marL="0" marR="0" marT="1714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0"/>
                  </a:ext>
                </a:extLst>
              </a:tr>
              <a:tr h="233172">
                <a:tc>
                  <a:txBody>
                    <a:bodyPr/>
                    <a:lstStyle/>
                    <a:p>
                      <a:pPr marL="25400">
                        <a:lnSpc>
                          <a:spcPct val="100000"/>
                        </a:lnSpc>
                        <a:spcBef>
                          <a:spcPts val="145"/>
                        </a:spcBef>
                      </a:pPr>
                      <a:r>
                        <a:rPr sz="1200" spc="-10" dirty="0">
                          <a:latin typeface="Times New Roman"/>
                          <a:cs typeface="Times New Roman"/>
                        </a:rPr>
                        <a:t>DD</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Day </a:t>
                      </a:r>
                      <a:r>
                        <a:rPr sz="1200" dirty="0">
                          <a:latin typeface="Times New Roman"/>
                          <a:cs typeface="Times New Roman"/>
                        </a:rPr>
                        <a:t>of the</a:t>
                      </a:r>
                      <a:r>
                        <a:rPr sz="1200" spc="-10" dirty="0">
                          <a:latin typeface="Times New Roman"/>
                          <a:cs typeface="Times New Roman"/>
                        </a:rPr>
                        <a:t> </a:t>
                      </a:r>
                      <a:r>
                        <a:rPr sz="1200" dirty="0">
                          <a:latin typeface="Times New Roman"/>
                          <a:cs typeface="Times New Roman"/>
                        </a:rPr>
                        <a:t>month</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dirty="0">
                          <a:latin typeface="Times New Roman"/>
                          <a:cs typeface="Times New Roman"/>
                        </a:rPr>
                        <a:t>1 -</a:t>
                      </a:r>
                      <a:r>
                        <a:rPr sz="1200" spc="-10" dirty="0">
                          <a:latin typeface="Times New Roman"/>
                          <a:cs typeface="Times New Roman"/>
                        </a:rPr>
                        <a:t> </a:t>
                      </a:r>
                      <a:r>
                        <a:rPr sz="1200" dirty="0">
                          <a:latin typeface="Times New Roman"/>
                          <a:cs typeface="Times New Roman"/>
                        </a:rPr>
                        <a:t>31</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1"/>
                  </a:ext>
                </a:extLst>
              </a:tr>
              <a:tr h="231648">
                <a:tc>
                  <a:txBody>
                    <a:bodyPr/>
                    <a:lstStyle/>
                    <a:p>
                      <a:pPr marL="25400">
                        <a:lnSpc>
                          <a:spcPct val="100000"/>
                        </a:lnSpc>
                        <a:spcBef>
                          <a:spcPts val="130"/>
                        </a:spcBef>
                      </a:pPr>
                      <a:r>
                        <a:rPr sz="1200" spc="-10" dirty="0">
                          <a:latin typeface="Times New Roman"/>
                          <a:cs typeface="Times New Roman"/>
                        </a:rPr>
                        <a:t>DY</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Name </a:t>
                      </a:r>
                      <a:r>
                        <a:rPr sz="1200" dirty="0">
                          <a:latin typeface="Times New Roman"/>
                          <a:cs typeface="Times New Roman"/>
                        </a:rPr>
                        <a:t>of the day in 3 </a:t>
                      </a:r>
                      <a:r>
                        <a:rPr sz="1200" spc="-5" dirty="0">
                          <a:latin typeface="Times New Roman"/>
                          <a:cs typeface="Times New Roman"/>
                        </a:rPr>
                        <a:t>uppercase</a:t>
                      </a:r>
                      <a:r>
                        <a:rPr sz="1200" spc="-15" dirty="0">
                          <a:latin typeface="Times New Roman"/>
                          <a:cs typeface="Times New Roman"/>
                        </a:rPr>
                        <a:t> </a:t>
                      </a:r>
                      <a:r>
                        <a:rPr sz="1200" spc="-5" dirty="0">
                          <a:latin typeface="Times New Roman"/>
                          <a:cs typeface="Times New Roman"/>
                        </a:rPr>
                        <a:t>letters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SUN, </a:t>
                      </a:r>
                      <a:r>
                        <a:rPr sz="1200" dirty="0">
                          <a:latin typeface="Times New Roman"/>
                          <a:cs typeface="Times New Roman"/>
                        </a:rPr>
                        <a:t>..., </a:t>
                      </a:r>
                      <a:r>
                        <a:rPr sz="1200" spc="-5" dirty="0">
                          <a:latin typeface="Times New Roman"/>
                          <a:cs typeface="Times New Roman"/>
                        </a:rPr>
                        <a:t>SAT</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2"/>
                  </a:ext>
                </a:extLst>
              </a:tr>
              <a:tr h="233171">
                <a:tc>
                  <a:txBody>
                    <a:bodyPr/>
                    <a:lstStyle/>
                    <a:p>
                      <a:pPr marL="25400">
                        <a:lnSpc>
                          <a:spcPct val="100000"/>
                        </a:lnSpc>
                        <a:spcBef>
                          <a:spcPts val="145"/>
                        </a:spcBef>
                      </a:pPr>
                      <a:r>
                        <a:rPr sz="1200" spc="-10" dirty="0">
                          <a:latin typeface="Times New Roman"/>
                          <a:cs typeface="Times New Roman"/>
                        </a:rPr>
                        <a:t>DAY</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Complete name </a:t>
                      </a:r>
                      <a:r>
                        <a:rPr sz="1200" dirty="0">
                          <a:latin typeface="Times New Roman"/>
                          <a:cs typeface="Times New Roman"/>
                        </a:rPr>
                        <a:t>of the day in </a:t>
                      </a:r>
                      <a:r>
                        <a:rPr sz="1200" spc="-5" dirty="0">
                          <a:latin typeface="Times New Roman"/>
                          <a:cs typeface="Times New Roman"/>
                        </a:rPr>
                        <a:t>uppercase, padded </a:t>
                      </a:r>
                      <a:r>
                        <a:rPr sz="1200" dirty="0">
                          <a:latin typeface="Times New Roman"/>
                          <a:cs typeface="Times New Roman"/>
                        </a:rPr>
                        <a:t>to 9</a:t>
                      </a:r>
                      <a:r>
                        <a:rPr sz="1200" spc="30" dirty="0">
                          <a:latin typeface="Times New Roman"/>
                          <a:cs typeface="Times New Roman"/>
                        </a:rPr>
                        <a:t> </a:t>
                      </a:r>
                      <a:r>
                        <a:rPr sz="1200" spc="-5" dirty="0">
                          <a:latin typeface="Times New Roman"/>
                          <a:cs typeface="Times New Roman"/>
                        </a:rPr>
                        <a:t>characters</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SUNDAY, </a:t>
                      </a:r>
                      <a:r>
                        <a:rPr sz="1200" dirty="0">
                          <a:latin typeface="Times New Roman"/>
                          <a:cs typeface="Times New Roman"/>
                        </a:rPr>
                        <a:t>..., </a:t>
                      </a:r>
                      <a:r>
                        <a:rPr sz="1200" spc="-5" dirty="0">
                          <a:latin typeface="Times New Roman"/>
                          <a:cs typeface="Times New Roman"/>
                        </a:rPr>
                        <a:t>SATURDAY</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3"/>
                  </a:ext>
                </a:extLst>
              </a:tr>
              <a:tr h="231648">
                <a:tc>
                  <a:txBody>
                    <a:bodyPr/>
                    <a:lstStyle/>
                    <a:p>
                      <a:pPr marL="25400">
                        <a:lnSpc>
                          <a:spcPct val="100000"/>
                        </a:lnSpc>
                        <a:spcBef>
                          <a:spcPts val="130"/>
                        </a:spcBef>
                      </a:pPr>
                      <a:r>
                        <a:rPr sz="1200" spc="-5" dirty="0">
                          <a:latin typeface="Times New Roman"/>
                          <a:cs typeface="Times New Roman"/>
                        </a:rPr>
                        <a:t>MM</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Number </a:t>
                      </a:r>
                      <a:r>
                        <a:rPr sz="1200" dirty="0">
                          <a:latin typeface="Times New Roman"/>
                          <a:cs typeface="Times New Roman"/>
                        </a:rPr>
                        <a:t>of the</a:t>
                      </a:r>
                      <a:r>
                        <a:rPr sz="1200" spc="-10" dirty="0">
                          <a:latin typeface="Times New Roman"/>
                          <a:cs typeface="Times New Roman"/>
                        </a:rPr>
                        <a:t> </a:t>
                      </a:r>
                      <a:r>
                        <a:rPr sz="1200" dirty="0">
                          <a:latin typeface="Times New Roman"/>
                          <a:cs typeface="Times New Roman"/>
                        </a:rPr>
                        <a:t>month</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1 -</a:t>
                      </a:r>
                      <a:r>
                        <a:rPr sz="1200" spc="-10" dirty="0">
                          <a:latin typeface="Times New Roman"/>
                          <a:cs typeface="Times New Roman"/>
                        </a:rPr>
                        <a:t> </a:t>
                      </a:r>
                      <a:r>
                        <a:rPr sz="1200" dirty="0">
                          <a:latin typeface="Times New Roman"/>
                          <a:cs typeface="Times New Roman"/>
                        </a:rPr>
                        <a:t>12</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4"/>
                  </a:ext>
                </a:extLst>
              </a:tr>
              <a:tr h="233552">
                <a:tc>
                  <a:txBody>
                    <a:bodyPr/>
                    <a:lstStyle/>
                    <a:p>
                      <a:pPr marL="25400">
                        <a:lnSpc>
                          <a:spcPct val="100000"/>
                        </a:lnSpc>
                        <a:spcBef>
                          <a:spcPts val="145"/>
                        </a:spcBef>
                      </a:pPr>
                      <a:r>
                        <a:rPr sz="1200" spc="-5" dirty="0">
                          <a:latin typeface="Times New Roman"/>
                          <a:cs typeface="Times New Roman"/>
                        </a:rPr>
                        <a:t>MON</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Name </a:t>
                      </a:r>
                      <a:r>
                        <a:rPr sz="1200" dirty="0">
                          <a:latin typeface="Times New Roman"/>
                          <a:cs typeface="Times New Roman"/>
                        </a:rPr>
                        <a:t>of the month in 3 </a:t>
                      </a:r>
                      <a:r>
                        <a:rPr sz="1200" spc="-5" dirty="0">
                          <a:latin typeface="Times New Roman"/>
                          <a:cs typeface="Times New Roman"/>
                        </a:rPr>
                        <a:t>uppercase letters</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JAN, </a:t>
                      </a:r>
                      <a:r>
                        <a:rPr sz="1200" dirty="0">
                          <a:latin typeface="Times New Roman"/>
                          <a:cs typeface="Times New Roman"/>
                        </a:rPr>
                        <a:t>..., </a:t>
                      </a:r>
                      <a:r>
                        <a:rPr sz="1200" spc="-5" dirty="0">
                          <a:latin typeface="Times New Roman"/>
                          <a:cs typeface="Times New Roman"/>
                        </a:rPr>
                        <a:t>DEC</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5"/>
                  </a:ext>
                </a:extLst>
              </a:tr>
              <a:tr h="231648">
                <a:tc>
                  <a:txBody>
                    <a:bodyPr/>
                    <a:lstStyle/>
                    <a:p>
                      <a:pPr marL="25400">
                        <a:lnSpc>
                          <a:spcPct val="100000"/>
                        </a:lnSpc>
                        <a:spcBef>
                          <a:spcPts val="130"/>
                        </a:spcBef>
                      </a:pPr>
                      <a:r>
                        <a:rPr sz="1200" spc="-5" dirty="0">
                          <a:latin typeface="Times New Roman"/>
                          <a:cs typeface="Times New Roman"/>
                        </a:rPr>
                        <a:t>MONTH</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Name </a:t>
                      </a:r>
                      <a:r>
                        <a:rPr sz="1200" dirty="0">
                          <a:latin typeface="Times New Roman"/>
                          <a:cs typeface="Times New Roman"/>
                        </a:rPr>
                        <a:t>of the month in uppercase padded to a length of 9</a:t>
                      </a:r>
                      <a:r>
                        <a:rPr sz="1200" spc="-45" dirty="0">
                          <a:latin typeface="Times New Roman"/>
                          <a:cs typeface="Times New Roman"/>
                        </a:rPr>
                        <a:t> </a:t>
                      </a:r>
                      <a:r>
                        <a:rPr sz="1200" spc="-5" dirty="0">
                          <a:latin typeface="Times New Roman"/>
                          <a:cs typeface="Times New Roman"/>
                        </a:rPr>
                        <a:t>characters</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JANUARY, </a:t>
                      </a:r>
                      <a:r>
                        <a:rPr sz="1200" dirty="0">
                          <a:latin typeface="Times New Roman"/>
                          <a:cs typeface="Times New Roman"/>
                        </a:rPr>
                        <a:t>..., DECEMBER</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6"/>
                  </a:ext>
                </a:extLst>
              </a:tr>
              <a:tr h="233172">
                <a:tc>
                  <a:txBody>
                    <a:bodyPr/>
                    <a:lstStyle/>
                    <a:p>
                      <a:pPr marL="25400">
                        <a:lnSpc>
                          <a:spcPct val="100000"/>
                        </a:lnSpc>
                        <a:spcBef>
                          <a:spcPts val="140"/>
                        </a:spcBef>
                      </a:pPr>
                      <a:r>
                        <a:rPr sz="1200" spc="-5" dirty="0">
                          <a:latin typeface="Times New Roman"/>
                          <a:cs typeface="Times New Roman"/>
                        </a:rPr>
                        <a:t>RM</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dirty="0">
                          <a:latin typeface="Times New Roman"/>
                          <a:cs typeface="Times New Roman"/>
                        </a:rPr>
                        <a:t>Roman </a:t>
                      </a:r>
                      <a:r>
                        <a:rPr sz="1200" spc="-5" dirty="0">
                          <a:latin typeface="Times New Roman"/>
                          <a:cs typeface="Times New Roman"/>
                        </a:rPr>
                        <a:t>numeral </a:t>
                      </a:r>
                      <a:r>
                        <a:rPr sz="1200" dirty="0">
                          <a:latin typeface="Times New Roman"/>
                          <a:cs typeface="Times New Roman"/>
                        </a:rPr>
                        <a:t>for the month</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spc="-10" dirty="0">
                          <a:latin typeface="Times New Roman"/>
                          <a:cs typeface="Times New Roman"/>
                        </a:rPr>
                        <a:t>I, </a:t>
                      </a:r>
                      <a:r>
                        <a:rPr sz="1200" dirty="0">
                          <a:latin typeface="Times New Roman"/>
                          <a:cs typeface="Times New Roman"/>
                        </a:rPr>
                        <a:t>...,</a:t>
                      </a:r>
                      <a:r>
                        <a:rPr sz="1200" spc="15" dirty="0">
                          <a:latin typeface="Times New Roman"/>
                          <a:cs typeface="Times New Roman"/>
                        </a:rPr>
                        <a:t> </a:t>
                      </a:r>
                      <a:r>
                        <a:rPr sz="1200" dirty="0">
                          <a:latin typeface="Times New Roman"/>
                          <a:cs typeface="Times New Roman"/>
                        </a:rPr>
                        <a:t>XII</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7"/>
                  </a:ext>
                </a:extLst>
              </a:tr>
              <a:tr h="231648">
                <a:tc>
                  <a:txBody>
                    <a:bodyPr/>
                    <a:lstStyle/>
                    <a:p>
                      <a:pPr marL="25400">
                        <a:lnSpc>
                          <a:spcPct val="100000"/>
                        </a:lnSpc>
                        <a:spcBef>
                          <a:spcPts val="130"/>
                        </a:spcBef>
                      </a:pPr>
                      <a:r>
                        <a:rPr sz="1200" spc="-5" dirty="0">
                          <a:latin typeface="Times New Roman"/>
                          <a:cs typeface="Times New Roman"/>
                        </a:rPr>
                        <a:t>YY </a:t>
                      </a:r>
                      <a:r>
                        <a:rPr sz="1200" dirty="0">
                          <a:latin typeface="Times New Roman"/>
                          <a:cs typeface="Times New Roman"/>
                        </a:rPr>
                        <a:t>or</a:t>
                      </a:r>
                      <a:r>
                        <a:rPr sz="1200" spc="-15" dirty="0">
                          <a:latin typeface="Times New Roman"/>
                          <a:cs typeface="Times New Roman"/>
                        </a:rPr>
                        <a:t> </a:t>
                      </a:r>
                      <a:r>
                        <a:rPr sz="1200" spc="-5" dirty="0">
                          <a:latin typeface="Times New Roman"/>
                          <a:cs typeface="Times New Roman"/>
                        </a:rPr>
                        <a:t>YYYY</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Two </a:t>
                      </a:r>
                      <a:r>
                        <a:rPr sz="1200" dirty="0">
                          <a:latin typeface="Times New Roman"/>
                          <a:cs typeface="Times New Roman"/>
                        </a:rPr>
                        <a:t>or </a:t>
                      </a:r>
                      <a:r>
                        <a:rPr sz="1200" spc="-5" dirty="0">
                          <a:latin typeface="Times New Roman"/>
                          <a:cs typeface="Times New Roman"/>
                        </a:rPr>
                        <a:t>four digit</a:t>
                      </a:r>
                      <a:r>
                        <a:rPr sz="1200" spc="5" dirty="0">
                          <a:latin typeface="Times New Roman"/>
                          <a:cs typeface="Times New Roman"/>
                        </a:rPr>
                        <a:t> </a:t>
                      </a:r>
                      <a:r>
                        <a:rPr sz="1200" dirty="0">
                          <a:latin typeface="Times New Roman"/>
                          <a:cs typeface="Times New Roman"/>
                        </a:rPr>
                        <a:t>year</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71 or</a:t>
                      </a:r>
                      <a:r>
                        <a:rPr sz="1200" spc="-10" dirty="0">
                          <a:latin typeface="Times New Roman"/>
                          <a:cs typeface="Times New Roman"/>
                        </a:rPr>
                        <a:t> </a:t>
                      </a:r>
                      <a:r>
                        <a:rPr sz="1200" dirty="0">
                          <a:latin typeface="Times New Roman"/>
                          <a:cs typeface="Times New Roman"/>
                        </a:rPr>
                        <a:t>1971</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8"/>
                  </a:ext>
                </a:extLst>
              </a:tr>
              <a:tr h="233171">
                <a:tc>
                  <a:txBody>
                    <a:bodyPr/>
                    <a:lstStyle/>
                    <a:p>
                      <a:pPr marL="25400">
                        <a:lnSpc>
                          <a:spcPct val="100000"/>
                        </a:lnSpc>
                        <a:spcBef>
                          <a:spcPts val="140"/>
                        </a:spcBef>
                      </a:pPr>
                      <a:r>
                        <a:rPr sz="1200" spc="-5" dirty="0">
                          <a:latin typeface="Times New Roman"/>
                          <a:cs typeface="Times New Roman"/>
                        </a:rPr>
                        <a:t>HH:MI:SS</a:t>
                      </a:r>
                      <a:endParaRPr sz="1200">
                        <a:latin typeface="Times New Roman"/>
                        <a:cs typeface="Times New Roman"/>
                      </a:endParaRPr>
                    </a:p>
                  </a:txBody>
                  <a:tcPr marL="0" marR="0" marT="1778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0"/>
                        </a:spcBef>
                      </a:pPr>
                      <a:r>
                        <a:rPr sz="1200" spc="-5" dirty="0">
                          <a:latin typeface="Times New Roman"/>
                          <a:cs typeface="Times New Roman"/>
                        </a:rPr>
                        <a:t>Hours </a:t>
                      </a:r>
                      <a:r>
                        <a:rPr sz="1200" dirty="0">
                          <a:latin typeface="Times New Roman"/>
                          <a:cs typeface="Times New Roman"/>
                        </a:rPr>
                        <a:t>: </a:t>
                      </a:r>
                      <a:r>
                        <a:rPr sz="1200" spc="-5" dirty="0">
                          <a:latin typeface="Times New Roman"/>
                          <a:cs typeface="Times New Roman"/>
                        </a:rPr>
                        <a:t>Minutes </a:t>
                      </a:r>
                      <a:r>
                        <a:rPr sz="1200" dirty="0">
                          <a:latin typeface="Times New Roman"/>
                          <a:cs typeface="Times New Roman"/>
                        </a:rPr>
                        <a:t>:</a:t>
                      </a:r>
                      <a:r>
                        <a:rPr sz="1200" spc="5" dirty="0">
                          <a:latin typeface="Times New Roman"/>
                          <a:cs typeface="Times New Roman"/>
                        </a:rPr>
                        <a:t> </a:t>
                      </a:r>
                      <a:r>
                        <a:rPr sz="1200" spc="-5" dirty="0">
                          <a:latin typeface="Times New Roman"/>
                          <a:cs typeface="Times New Roman"/>
                        </a:rPr>
                        <a:t>Seconds</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0"/>
                        </a:spcBef>
                      </a:pPr>
                      <a:r>
                        <a:rPr sz="1200" dirty="0">
                          <a:latin typeface="Times New Roman"/>
                          <a:cs typeface="Times New Roman"/>
                        </a:rPr>
                        <a:t>10:28:53</a:t>
                      </a:r>
                      <a:endParaRPr sz="1200">
                        <a:latin typeface="Times New Roman"/>
                        <a:cs typeface="Times New Roman"/>
                      </a:endParaRPr>
                    </a:p>
                  </a:txBody>
                  <a:tcPr marL="0" marR="0" marT="1778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09"/>
                  </a:ext>
                </a:extLst>
              </a:tr>
              <a:tr h="231648">
                <a:tc>
                  <a:txBody>
                    <a:bodyPr/>
                    <a:lstStyle/>
                    <a:p>
                      <a:pPr marL="25400">
                        <a:lnSpc>
                          <a:spcPct val="100000"/>
                        </a:lnSpc>
                        <a:spcBef>
                          <a:spcPts val="130"/>
                        </a:spcBef>
                      </a:pPr>
                      <a:r>
                        <a:rPr sz="1200" spc="-5" dirty="0">
                          <a:latin typeface="Times New Roman"/>
                          <a:cs typeface="Times New Roman"/>
                        </a:rPr>
                        <a:t>HH </a:t>
                      </a:r>
                      <a:r>
                        <a:rPr sz="1200" dirty="0">
                          <a:latin typeface="Times New Roman"/>
                          <a:cs typeface="Times New Roman"/>
                        </a:rPr>
                        <a:t>12 or </a:t>
                      </a:r>
                      <a:r>
                        <a:rPr sz="1200" spc="-5" dirty="0">
                          <a:latin typeface="Times New Roman"/>
                          <a:cs typeface="Times New Roman"/>
                        </a:rPr>
                        <a:t>HH</a:t>
                      </a:r>
                      <a:r>
                        <a:rPr sz="1200" spc="-50" dirty="0">
                          <a:latin typeface="Times New Roman"/>
                          <a:cs typeface="Times New Roman"/>
                        </a:rPr>
                        <a:t> </a:t>
                      </a:r>
                      <a:r>
                        <a:rPr sz="1200" dirty="0">
                          <a:latin typeface="Times New Roman"/>
                          <a:cs typeface="Times New Roman"/>
                        </a:rPr>
                        <a:t>24</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Hour displayed </a:t>
                      </a:r>
                      <a:r>
                        <a:rPr sz="1200" dirty="0">
                          <a:latin typeface="Times New Roman"/>
                          <a:cs typeface="Times New Roman"/>
                        </a:rPr>
                        <a:t>in </a:t>
                      </a:r>
                      <a:r>
                        <a:rPr sz="1200" spc="-5" dirty="0">
                          <a:latin typeface="Times New Roman"/>
                          <a:cs typeface="Times New Roman"/>
                        </a:rPr>
                        <a:t>12 </a:t>
                      </a:r>
                      <a:r>
                        <a:rPr sz="1200" dirty="0">
                          <a:latin typeface="Times New Roman"/>
                          <a:cs typeface="Times New Roman"/>
                        </a:rPr>
                        <a:t>or </a:t>
                      </a:r>
                      <a:r>
                        <a:rPr sz="1200" spc="-5" dirty="0">
                          <a:latin typeface="Times New Roman"/>
                          <a:cs typeface="Times New Roman"/>
                        </a:rPr>
                        <a:t>24 </a:t>
                      </a:r>
                      <a:r>
                        <a:rPr sz="1200" dirty="0">
                          <a:latin typeface="Times New Roman"/>
                          <a:cs typeface="Times New Roman"/>
                        </a:rPr>
                        <a:t>hour</a:t>
                      </a:r>
                      <a:r>
                        <a:rPr sz="1200" spc="5" dirty="0">
                          <a:latin typeface="Times New Roman"/>
                          <a:cs typeface="Times New Roman"/>
                        </a:rPr>
                        <a:t> </a:t>
                      </a:r>
                      <a:r>
                        <a:rPr sz="1200" spc="-5" dirty="0">
                          <a:latin typeface="Times New Roman"/>
                          <a:cs typeface="Times New Roman"/>
                        </a:rPr>
                        <a:t>format</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1 - 12 or 1 -</a:t>
                      </a:r>
                      <a:r>
                        <a:rPr sz="1200" spc="-25" dirty="0">
                          <a:latin typeface="Times New Roman"/>
                          <a:cs typeface="Times New Roman"/>
                        </a:rPr>
                        <a:t> </a:t>
                      </a:r>
                      <a:r>
                        <a:rPr sz="1200" dirty="0">
                          <a:latin typeface="Times New Roman"/>
                          <a:cs typeface="Times New Roman"/>
                        </a:rPr>
                        <a:t>24</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0"/>
                  </a:ext>
                </a:extLst>
              </a:tr>
              <a:tr h="233426">
                <a:tc>
                  <a:txBody>
                    <a:bodyPr/>
                    <a:lstStyle/>
                    <a:p>
                      <a:pPr marL="25400">
                        <a:lnSpc>
                          <a:spcPct val="100000"/>
                        </a:lnSpc>
                        <a:spcBef>
                          <a:spcPts val="145"/>
                        </a:spcBef>
                      </a:pPr>
                      <a:r>
                        <a:rPr sz="1200" spc="-5" dirty="0">
                          <a:latin typeface="Times New Roman"/>
                          <a:cs typeface="Times New Roman"/>
                        </a:rPr>
                        <a:t>MI</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dirty="0">
                          <a:latin typeface="Times New Roman"/>
                          <a:cs typeface="Times New Roman"/>
                        </a:rPr>
                        <a:t>Minutes of the</a:t>
                      </a:r>
                      <a:r>
                        <a:rPr sz="1200" spc="-10" dirty="0">
                          <a:latin typeface="Times New Roman"/>
                          <a:cs typeface="Times New Roman"/>
                        </a:rPr>
                        <a:t> </a:t>
                      </a:r>
                      <a:r>
                        <a:rPr sz="1200" dirty="0">
                          <a:latin typeface="Times New Roman"/>
                          <a:cs typeface="Times New Roman"/>
                        </a:rPr>
                        <a:t>hour</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dirty="0">
                          <a:latin typeface="Times New Roman"/>
                          <a:cs typeface="Times New Roman"/>
                        </a:rPr>
                        <a:t>0 -</a:t>
                      </a:r>
                      <a:r>
                        <a:rPr sz="1200" spc="-10" dirty="0">
                          <a:latin typeface="Times New Roman"/>
                          <a:cs typeface="Times New Roman"/>
                        </a:rPr>
                        <a:t> </a:t>
                      </a:r>
                      <a:r>
                        <a:rPr sz="1200" dirty="0">
                          <a:latin typeface="Times New Roman"/>
                          <a:cs typeface="Times New Roman"/>
                        </a:rPr>
                        <a:t>59</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1"/>
                  </a:ext>
                </a:extLst>
              </a:tr>
              <a:tr h="231648">
                <a:tc>
                  <a:txBody>
                    <a:bodyPr/>
                    <a:lstStyle/>
                    <a:p>
                      <a:pPr marL="25400">
                        <a:lnSpc>
                          <a:spcPct val="100000"/>
                        </a:lnSpc>
                        <a:spcBef>
                          <a:spcPts val="130"/>
                        </a:spcBef>
                      </a:pPr>
                      <a:r>
                        <a:rPr sz="1200" spc="-5" dirty="0">
                          <a:latin typeface="Times New Roman"/>
                          <a:cs typeface="Times New Roman"/>
                        </a:rPr>
                        <a:t>SS</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Seconds </a:t>
                      </a:r>
                      <a:r>
                        <a:rPr sz="1200" dirty="0">
                          <a:latin typeface="Times New Roman"/>
                          <a:cs typeface="Times New Roman"/>
                        </a:rPr>
                        <a:t>of the</a:t>
                      </a:r>
                      <a:r>
                        <a:rPr sz="1200" spc="-5" dirty="0">
                          <a:latin typeface="Times New Roman"/>
                          <a:cs typeface="Times New Roman"/>
                        </a:rPr>
                        <a:t> </a:t>
                      </a:r>
                      <a:r>
                        <a:rPr sz="1200" dirty="0">
                          <a:latin typeface="Times New Roman"/>
                          <a:cs typeface="Times New Roman"/>
                        </a:rPr>
                        <a:t>minute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dirty="0">
                          <a:latin typeface="Times New Roman"/>
                          <a:cs typeface="Times New Roman"/>
                        </a:rPr>
                        <a:t>0 -</a:t>
                      </a:r>
                      <a:r>
                        <a:rPr sz="1200" spc="-10" dirty="0">
                          <a:latin typeface="Times New Roman"/>
                          <a:cs typeface="Times New Roman"/>
                        </a:rPr>
                        <a:t> </a:t>
                      </a:r>
                      <a:r>
                        <a:rPr sz="1200" dirty="0">
                          <a:latin typeface="Times New Roman"/>
                          <a:cs typeface="Times New Roman"/>
                        </a:rPr>
                        <a:t>59</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2"/>
                  </a:ext>
                </a:extLst>
              </a:tr>
              <a:tr h="233171">
                <a:tc>
                  <a:txBody>
                    <a:bodyPr/>
                    <a:lstStyle/>
                    <a:p>
                      <a:pPr marL="25400">
                        <a:lnSpc>
                          <a:spcPct val="100000"/>
                        </a:lnSpc>
                        <a:spcBef>
                          <a:spcPts val="145"/>
                        </a:spcBef>
                      </a:pPr>
                      <a:r>
                        <a:rPr sz="1200" spc="-5" dirty="0">
                          <a:latin typeface="Times New Roman"/>
                          <a:cs typeface="Times New Roman"/>
                        </a:rPr>
                        <a:t>AM </a:t>
                      </a:r>
                      <a:r>
                        <a:rPr sz="1200" dirty="0">
                          <a:latin typeface="Times New Roman"/>
                          <a:cs typeface="Times New Roman"/>
                        </a:rPr>
                        <a:t>or</a:t>
                      </a:r>
                      <a:r>
                        <a:rPr sz="1200" spc="-10" dirty="0">
                          <a:latin typeface="Times New Roman"/>
                          <a:cs typeface="Times New Roman"/>
                        </a:rPr>
                        <a:t> </a:t>
                      </a:r>
                      <a:r>
                        <a:rPr sz="1200" spc="-5" dirty="0">
                          <a:latin typeface="Times New Roman"/>
                          <a:cs typeface="Times New Roman"/>
                        </a:rPr>
                        <a:t>PM</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Meridian indicator</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AM </a:t>
                      </a:r>
                      <a:r>
                        <a:rPr sz="1200" dirty="0">
                          <a:latin typeface="Times New Roman"/>
                          <a:cs typeface="Times New Roman"/>
                        </a:rPr>
                        <a:t>or</a:t>
                      </a:r>
                      <a:r>
                        <a:rPr sz="1200" spc="-5" dirty="0">
                          <a:latin typeface="Times New Roman"/>
                          <a:cs typeface="Times New Roman"/>
                        </a:rPr>
                        <a:t> PM</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3"/>
                  </a:ext>
                </a:extLst>
              </a:tr>
              <a:tr h="231648">
                <a:tc>
                  <a:txBody>
                    <a:bodyPr/>
                    <a:lstStyle/>
                    <a:p>
                      <a:pPr marL="25400">
                        <a:lnSpc>
                          <a:spcPct val="100000"/>
                        </a:lnSpc>
                        <a:spcBef>
                          <a:spcPts val="130"/>
                        </a:spcBef>
                      </a:pPr>
                      <a:r>
                        <a:rPr sz="1200" spc="-5" dirty="0">
                          <a:latin typeface="Times New Roman"/>
                          <a:cs typeface="Times New Roman"/>
                        </a:rPr>
                        <a:t>SP</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A suffix that forces </a:t>
                      </a:r>
                      <a:r>
                        <a:rPr sz="1200" dirty="0">
                          <a:latin typeface="Times New Roman"/>
                          <a:cs typeface="Times New Roman"/>
                        </a:rPr>
                        <a:t>the number to be </a:t>
                      </a:r>
                      <a:r>
                        <a:rPr sz="1200" spc="-5" dirty="0">
                          <a:latin typeface="Times New Roman"/>
                          <a:cs typeface="Times New Roman"/>
                        </a:rPr>
                        <a:t>spelled</a:t>
                      </a:r>
                      <a:r>
                        <a:rPr sz="1200" spc="5" dirty="0">
                          <a:latin typeface="Times New Roman"/>
                          <a:cs typeface="Times New Roman"/>
                        </a:rPr>
                        <a:t> </a:t>
                      </a:r>
                      <a:r>
                        <a:rPr sz="1200" dirty="0">
                          <a:latin typeface="Times New Roman"/>
                          <a:cs typeface="Times New Roman"/>
                        </a:rPr>
                        <a:t>out.</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e.g. TWO THOUSAND</a:t>
                      </a:r>
                      <a:r>
                        <a:rPr sz="1200" spc="10" dirty="0">
                          <a:latin typeface="Times New Roman"/>
                          <a:cs typeface="Times New Roman"/>
                        </a:rPr>
                        <a:t> </a:t>
                      </a:r>
                      <a:r>
                        <a:rPr sz="1200" spc="-5" dirty="0">
                          <a:latin typeface="Times New Roman"/>
                          <a:cs typeface="Times New Roman"/>
                        </a:rPr>
                        <a:t>NINE</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4"/>
                  </a:ext>
                </a:extLst>
              </a:tr>
              <a:tr h="233172">
                <a:tc>
                  <a:txBody>
                    <a:bodyPr/>
                    <a:lstStyle/>
                    <a:p>
                      <a:pPr marL="25400">
                        <a:lnSpc>
                          <a:spcPct val="100000"/>
                        </a:lnSpc>
                        <a:spcBef>
                          <a:spcPts val="145"/>
                        </a:spcBef>
                      </a:pPr>
                      <a:r>
                        <a:rPr sz="1200" spc="-5" dirty="0">
                          <a:latin typeface="Times New Roman"/>
                          <a:cs typeface="Times New Roman"/>
                        </a:rPr>
                        <a:t>TH</a:t>
                      </a:r>
                      <a:endParaRPr sz="1200">
                        <a:latin typeface="Times New Roman"/>
                        <a:cs typeface="Times New Roman"/>
                      </a:endParaRPr>
                    </a:p>
                  </a:txBody>
                  <a:tcPr marL="0" marR="0" marT="18415"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45"/>
                        </a:spcBef>
                      </a:pPr>
                      <a:r>
                        <a:rPr sz="1200" spc="-5" dirty="0">
                          <a:latin typeface="Times New Roman"/>
                          <a:cs typeface="Times New Roman"/>
                        </a:rPr>
                        <a:t>A suffix meaning that </a:t>
                      </a:r>
                      <a:r>
                        <a:rPr sz="1200" dirty="0">
                          <a:latin typeface="Times New Roman"/>
                          <a:cs typeface="Times New Roman"/>
                        </a:rPr>
                        <a:t>the </a:t>
                      </a:r>
                      <a:r>
                        <a:rPr sz="1200" spc="-5" dirty="0">
                          <a:latin typeface="Times New Roman"/>
                          <a:cs typeface="Times New Roman"/>
                        </a:rPr>
                        <a:t>ordinal number is </a:t>
                      </a:r>
                      <a:r>
                        <a:rPr sz="1200" dirty="0">
                          <a:latin typeface="Times New Roman"/>
                          <a:cs typeface="Times New Roman"/>
                        </a:rPr>
                        <a:t>to be</a:t>
                      </a:r>
                      <a:r>
                        <a:rPr sz="1200" spc="50" dirty="0">
                          <a:latin typeface="Times New Roman"/>
                          <a:cs typeface="Times New Roman"/>
                        </a:rPr>
                        <a:t> </a:t>
                      </a:r>
                      <a:r>
                        <a:rPr sz="1200" spc="-5" dirty="0">
                          <a:latin typeface="Times New Roman"/>
                          <a:cs typeface="Times New Roman"/>
                        </a:rPr>
                        <a:t>added</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45"/>
                        </a:spcBef>
                      </a:pPr>
                      <a:r>
                        <a:rPr sz="1200" spc="-5" dirty="0">
                          <a:latin typeface="Times New Roman"/>
                          <a:cs typeface="Times New Roman"/>
                        </a:rPr>
                        <a:t>e.g. </a:t>
                      </a:r>
                      <a:r>
                        <a:rPr sz="1200" dirty="0">
                          <a:latin typeface="Times New Roman"/>
                          <a:cs typeface="Times New Roman"/>
                        </a:rPr>
                        <a:t>1st, 2nd, </a:t>
                      </a:r>
                      <a:r>
                        <a:rPr sz="1200" spc="-5" dirty="0">
                          <a:latin typeface="Times New Roman"/>
                          <a:cs typeface="Times New Roman"/>
                        </a:rPr>
                        <a:t>3rd, </a:t>
                      </a:r>
                      <a:r>
                        <a:rPr sz="1200" dirty="0">
                          <a:latin typeface="Times New Roman"/>
                          <a:cs typeface="Times New Roman"/>
                        </a:rPr>
                        <a:t>...</a:t>
                      </a:r>
                      <a:endParaRPr sz="1200">
                        <a:latin typeface="Times New Roman"/>
                        <a:cs typeface="Times New Roman"/>
                      </a:endParaRPr>
                    </a:p>
                  </a:txBody>
                  <a:tcPr marL="0" marR="0" marT="18415"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5"/>
                  </a:ext>
                </a:extLst>
              </a:tr>
              <a:tr h="232409">
                <a:tc>
                  <a:txBody>
                    <a:bodyPr/>
                    <a:lstStyle/>
                    <a:p>
                      <a:pPr marL="25400">
                        <a:lnSpc>
                          <a:spcPct val="100000"/>
                        </a:lnSpc>
                        <a:spcBef>
                          <a:spcPts val="130"/>
                        </a:spcBef>
                      </a:pPr>
                      <a:r>
                        <a:rPr sz="1200" spc="-10" dirty="0">
                          <a:latin typeface="Times New Roman"/>
                          <a:cs typeface="Times New Roman"/>
                        </a:rPr>
                        <a:t>FM</a:t>
                      </a:r>
                      <a:endParaRPr sz="1200">
                        <a:latin typeface="Times New Roman"/>
                        <a:cs typeface="Times New Roman"/>
                      </a:endParaRPr>
                    </a:p>
                  </a:txBody>
                  <a:tcPr marL="0" marR="0" marT="16510" marB="0">
                    <a:lnL w="9525">
                      <a:solidFill>
                        <a:srgbClr val="EFEFE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940">
                        <a:lnSpc>
                          <a:spcPct val="100000"/>
                        </a:lnSpc>
                        <a:spcBef>
                          <a:spcPts val="130"/>
                        </a:spcBef>
                      </a:pPr>
                      <a:r>
                        <a:rPr sz="1200" spc="-5" dirty="0">
                          <a:latin typeface="Times New Roman"/>
                          <a:cs typeface="Times New Roman"/>
                        </a:rPr>
                        <a:t>Prefix </a:t>
                      </a:r>
                      <a:r>
                        <a:rPr sz="1200" dirty="0">
                          <a:latin typeface="Times New Roman"/>
                          <a:cs typeface="Times New Roman"/>
                        </a:rPr>
                        <a:t>to </a:t>
                      </a:r>
                      <a:r>
                        <a:rPr sz="1200" spc="-5" dirty="0">
                          <a:latin typeface="Times New Roman"/>
                          <a:cs typeface="Times New Roman"/>
                        </a:rPr>
                        <a:t>DAY </a:t>
                      </a:r>
                      <a:r>
                        <a:rPr sz="1200" dirty="0">
                          <a:latin typeface="Times New Roman"/>
                          <a:cs typeface="Times New Roman"/>
                        </a:rPr>
                        <a:t>or MONTH or </a:t>
                      </a:r>
                      <a:r>
                        <a:rPr sz="1200" spc="-5" dirty="0">
                          <a:latin typeface="Times New Roman"/>
                          <a:cs typeface="Times New Roman"/>
                        </a:rPr>
                        <a:t>YEAR </a:t>
                      </a:r>
                      <a:r>
                        <a:rPr sz="1200" dirty="0">
                          <a:latin typeface="Times New Roman"/>
                          <a:cs typeface="Times New Roman"/>
                        </a:rPr>
                        <a:t>to </a:t>
                      </a:r>
                      <a:r>
                        <a:rPr sz="1200" spc="-5" dirty="0">
                          <a:latin typeface="Times New Roman"/>
                          <a:cs typeface="Times New Roman"/>
                        </a:rPr>
                        <a:t>suppress</a:t>
                      </a:r>
                      <a:r>
                        <a:rPr sz="1200" spc="5" dirty="0">
                          <a:latin typeface="Times New Roman"/>
                          <a:cs typeface="Times New Roman"/>
                        </a:rPr>
                        <a:t> </a:t>
                      </a:r>
                      <a:r>
                        <a:rPr sz="1200" spc="-5" dirty="0">
                          <a:latin typeface="Times New Roman"/>
                          <a:cs typeface="Times New Roman"/>
                        </a:rPr>
                        <a:t>padding</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tc>
                  <a:txBody>
                    <a:bodyPr/>
                    <a:lstStyle/>
                    <a:p>
                      <a:pPr marL="27305">
                        <a:lnSpc>
                          <a:spcPct val="100000"/>
                        </a:lnSpc>
                        <a:spcBef>
                          <a:spcPts val="130"/>
                        </a:spcBef>
                      </a:pPr>
                      <a:r>
                        <a:rPr sz="1200" spc="-5" dirty="0">
                          <a:latin typeface="Times New Roman"/>
                          <a:cs typeface="Times New Roman"/>
                        </a:rPr>
                        <a:t>e.g. MONDAY </a:t>
                      </a:r>
                      <a:r>
                        <a:rPr sz="1200" dirty="0">
                          <a:latin typeface="Times New Roman"/>
                          <a:cs typeface="Times New Roman"/>
                        </a:rPr>
                        <a:t>with no extra </a:t>
                      </a:r>
                      <a:r>
                        <a:rPr sz="1200" spc="-5" dirty="0">
                          <a:latin typeface="Times New Roman"/>
                          <a:cs typeface="Times New Roman"/>
                        </a:rPr>
                        <a:t>spaces at </a:t>
                      </a:r>
                      <a:r>
                        <a:rPr sz="1200" dirty="0">
                          <a:latin typeface="Times New Roman"/>
                          <a:cs typeface="Times New Roman"/>
                        </a:rPr>
                        <a:t>the</a:t>
                      </a:r>
                      <a:r>
                        <a:rPr sz="1200" spc="-5" dirty="0">
                          <a:latin typeface="Times New Roman"/>
                          <a:cs typeface="Times New Roman"/>
                        </a:rPr>
                        <a:t> end</a:t>
                      </a:r>
                      <a:endParaRPr sz="1200">
                        <a:latin typeface="Times New Roman"/>
                        <a:cs typeface="Times New Roman"/>
                      </a:endParaRPr>
                    </a:p>
                  </a:txBody>
                  <a:tcPr marL="0" marR="0" marT="16510" marB="0">
                    <a:lnL w="9525">
                      <a:solidFill>
                        <a:srgbClr val="9F9F9F"/>
                      </a:solidFill>
                      <a:prstDash val="solid"/>
                    </a:lnL>
                    <a:lnR w="9525">
                      <a:solidFill>
                        <a:srgbClr val="9F9F9F"/>
                      </a:solidFill>
                      <a:prstDash val="solid"/>
                    </a:lnR>
                    <a:lnT w="9525">
                      <a:solidFill>
                        <a:srgbClr val="9F9F9F"/>
                      </a:solidFill>
                      <a:prstDash val="solid"/>
                    </a:lnT>
                    <a:lnB w="9525">
                      <a:solidFill>
                        <a:srgbClr val="9F9F9F"/>
                      </a:solidFill>
                      <a:prstDash val="solid"/>
                    </a:lnB>
                  </a:tcPr>
                </a:tc>
                <a:extLst>
                  <a:ext uri="{0D108BD9-81ED-4DB2-BD59-A6C34878D82A}">
                    <a16:rowId xmlns:a16="http://schemas.microsoft.com/office/drawing/2014/main" val="10016"/>
                  </a:ext>
                </a:extLst>
              </a:tr>
            </a:tbl>
          </a:graphicData>
        </a:graphic>
      </p:graphicFrame>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30927705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33387" y="1468437"/>
            <a:ext cx="7718425" cy="2886075"/>
            <a:chOff x="433387" y="1468437"/>
            <a:chExt cx="7718425" cy="2886075"/>
          </a:xfrm>
        </p:grpSpPr>
        <p:sp>
          <p:nvSpPr>
            <p:cNvPr id="3" name="object 3"/>
            <p:cNvSpPr/>
            <p:nvPr/>
          </p:nvSpPr>
          <p:spPr>
            <a:xfrm>
              <a:off x="438150" y="1473200"/>
              <a:ext cx="7708900" cy="2876550"/>
            </a:xfrm>
            <a:custGeom>
              <a:avLst/>
              <a:gdLst/>
              <a:ahLst/>
              <a:cxnLst/>
              <a:rect l="l" t="t" r="r" b="b"/>
              <a:pathLst>
                <a:path w="7708900" h="2876550">
                  <a:moveTo>
                    <a:pt x="0" y="2876550"/>
                  </a:moveTo>
                  <a:lnTo>
                    <a:pt x="7708900" y="2876550"/>
                  </a:lnTo>
                  <a:lnTo>
                    <a:pt x="7708900" y="0"/>
                  </a:lnTo>
                  <a:lnTo>
                    <a:pt x="0" y="0"/>
                  </a:lnTo>
                  <a:lnTo>
                    <a:pt x="0" y="2876550"/>
                  </a:lnTo>
                  <a:close/>
                </a:path>
              </a:pathLst>
            </a:custGeom>
            <a:ln w="9525">
              <a:solidFill>
                <a:srgbClr val="000000"/>
              </a:solidFill>
            </a:ln>
          </p:spPr>
          <p:txBody>
            <a:bodyPr wrap="square" lIns="0" tIns="0" rIns="0" bIns="0" rtlCol="0"/>
            <a:lstStyle/>
            <a:p>
              <a:endParaRPr/>
            </a:p>
          </p:txBody>
        </p:sp>
        <p:sp>
          <p:nvSpPr>
            <p:cNvPr id="4" name="object 4"/>
            <p:cNvSpPr/>
            <p:nvPr/>
          </p:nvSpPr>
          <p:spPr>
            <a:xfrm>
              <a:off x="516636" y="1524266"/>
              <a:ext cx="7554595" cy="2560955"/>
            </a:xfrm>
            <a:custGeom>
              <a:avLst/>
              <a:gdLst/>
              <a:ahLst/>
              <a:cxnLst/>
              <a:rect l="l" t="t" r="r" b="b"/>
              <a:pathLst>
                <a:path w="7554595" h="2560954">
                  <a:moveTo>
                    <a:pt x="7554468" y="1554861"/>
                  </a:moveTo>
                  <a:lnTo>
                    <a:pt x="0" y="1554861"/>
                  </a:lnTo>
                  <a:lnTo>
                    <a:pt x="0" y="1756016"/>
                  </a:lnTo>
                  <a:lnTo>
                    <a:pt x="0" y="1957184"/>
                  </a:lnTo>
                  <a:lnTo>
                    <a:pt x="0" y="2158301"/>
                  </a:lnTo>
                  <a:lnTo>
                    <a:pt x="0" y="2359774"/>
                  </a:lnTo>
                  <a:lnTo>
                    <a:pt x="0" y="2560942"/>
                  </a:lnTo>
                  <a:lnTo>
                    <a:pt x="7554468" y="2560942"/>
                  </a:lnTo>
                  <a:lnTo>
                    <a:pt x="7554468" y="1756016"/>
                  </a:lnTo>
                  <a:lnTo>
                    <a:pt x="7554468" y="1554861"/>
                  </a:lnTo>
                  <a:close/>
                </a:path>
                <a:path w="7554595" h="2560954">
                  <a:moveTo>
                    <a:pt x="7554468" y="1151001"/>
                  </a:moveTo>
                  <a:lnTo>
                    <a:pt x="0" y="1151001"/>
                  </a:lnTo>
                  <a:lnTo>
                    <a:pt x="0" y="1352156"/>
                  </a:lnTo>
                  <a:lnTo>
                    <a:pt x="0" y="1554848"/>
                  </a:lnTo>
                  <a:lnTo>
                    <a:pt x="7554468" y="1554848"/>
                  </a:lnTo>
                  <a:lnTo>
                    <a:pt x="7554468" y="1352156"/>
                  </a:lnTo>
                  <a:lnTo>
                    <a:pt x="7554468" y="1151001"/>
                  </a:lnTo>
                  <a:close/>
                </a:path>
                <a:path w="7554595" h="2560954">
                  <a:moveTo>
                    <a:pt x="7554468" y="547192"/>
                  </a:moveTo>
                  <a:lnTo>
                    <a:pt x="0" y="547192"/>
                  </a:lnTo>
                  <a:lnTo>
                    <a:pt x="0" y="748652"/>
                  </a:lnTo>
                  <a:lnTo>
                    <a:pt x="0" y="949820"/>
                  </a:lnTo>
                  <a:lnTo>
                    <a:pt x="0" y="1150988"/>
                  </a:lnTo>
                  <a:lnTo>
                    <a:pt x="7554468" y="1150988"/>
                  </a:lnTo>
                  <a:lnTo>
                    <a:pt x="7554468" y="949820"/>
                  </a:lnTo>
                  <a:lnTo>
                    <a:pt x="7554468" y="748652"/>
                  </a:lnTo>
                  <a:lnTo>
                    <a:pt x="7554468" y="547192"/>
                  </a:lnTo>
                  <a:close/>
                </a:path>
                <a:path w="7554595" h="2560954">
                  <a:moveTo>
                    <a:pt x="7554468" y="345948"/>
                  </a:moveTo>
                  <a:lnTo>
                    <a:pt x="0" y="345948"/>
                  </a:lnTo>
                  <a:lnTo>
                    <a:pt x="0" y="547103"/>
                  </a:lnTo>
                  <a:lnTo>
                    <a:pt x="7554468" y="547103"/>
                  </a:lnTo>
                  <a:lnTo>
                    <a:pt x="7554468" y="345948"/>
                  </a:lnTo>
                  <a:close/>
                </a:path>
                <a:path w="7554595" h="2560954">
                  <a:moveTo>
                    <a:pt x="7554468" y="0"/>
                  </a:moveTo>
                  <a:lnTo>
                    <a:pt x="0" y="0"/>
                  </a:lnTo>
                  <a:lnTo>
                    <a:pt x="0" y="143243"/>
                  </a:lnTo>
                  <a:lnTo>
                    <a:pt x="0" y="345935"/>
                  </a:lnTo>
                  <a:lnTo>
                    <a:pt x="7554468" y="345935"/>
                  </a:lnTo>
                  <a:lnTo>
                    <a:pt x="7554468" y="143243"/>
                  </a:lnTo>
                  <a:lnTo>
                    <a:pt x="7554468" y="0"/>
                  </a:lnTo>
                  <a:close/>
                </a:path>
              </a:pathLst>
            </a:custGeom>
            <a:solidFill>
              <a:srgbClr val="DDD9C3"/>
            </a:solidFill>
          </p:spPr>
          <p:txBody>
            <a:bodyPr wrap="square" lIns="0" tIns="0" rIns="0" bIns="0" rtlCol="0"/>
            <a:lstStyle/>
            <a:p>
              <a:endParaRPr/>
            </a:p>
          </p:txBody>
        </p:sp>
      </p:grpSp>
      <p:sp>
        <p:nvSpPr>
          <p:cNvPr id="5" name="object 5"/>
          <p:cNvSpPr txBox="1"/>
          <p:nvPr/>
        </p:nvSpPr>
        <p:spPr>
          <a:xfrm>
            <a:off x="318008" y="1026921"/>
            <a:ext cx="7272020" cy="3053715"/>
          </a:xfrm>
          <a:prstGeom prst="rect">
            <a:avLst/>
          </a:prstGeom>
        </p:spPr>
        <p:txBody>
          <a:bodyPr vert="horz" wrap="square" lIns="0" tIns="13335" rIns="0" bIns="0" rtlCol="0">
            <a:spAutoFit/>
          </a:bodyPr>
          <a:lstStyle/>
          <a:p>
            <a:pPr marL="12700">
              <a:lnSpc>
                <a:spcPct val="100000"/>
              </a:lnSpc>
              <a:spcBef>
                <a:spcPts val="105"/>
              </a:spcBef>
            </a:pPr>
            <a:r>
              <a:rPr sz="1400" b="1" dirty="0">
                <a:latin typeface="Times New Roman"/>
                <a:cs typeface="Times New Roman"/>
              </a:rPr>
              <a:t>Here </a:t>
            </a:r>
            <a:r>
              <a:rPr sz="1400" b="1" spc="-5" dirty="0">
                <a:latin typeface="Times New Roman"/>
                <a:cs typeface="Times New Roman"/>
              </a:rPr>
              <a:t>are some examples </a:t>
            </a:r>
            <a:r>
              <a:rPr sz="1400" b="1" dirty="0">
                <a:latin typeface="Times New Roman"/>
                <a:cs typeface="Times New Roman"/>
              </a:rPr>
              <a:t>of the </a:t>
            </a:r>
            <a:r>
              <a:rPr sz="1400" b="1" spc="-5" dirty="0">
                <a:latin typeface="Times New Roman"/>
                <a:cs typeface="Times New Roman"/>
              </a:rPr>
              <a:t>use </a:t>
            </a:r>
            <a:r>
              <a:rPr sz="1400" b="1" dirty="0">
                <a:latin typeface="Times New Roman"/>
                <a:cs typeface="Times New Roman"/>
              </a:rPr>
              <a:t>of the </a:t>
            </a:r>
            <a:r>
              <a:rPr sz="1400" b="1" spc="-5" dirty="0">
                <a:latin typeface="Times New Roman"/>
                <a:cs typeface="Times New Roman"/>
              </a:rPr>
              <a:t>Date functions:</a:t>
            </a:r>
            <a:endParaRPr sz="1400">
              <a:latin typeface="Times New Roman"/>
              <a:cs typeface="Times New Roman"/>
            </a:endParaRPr>
          </a:p>
          <a:p>
            <a:pPr>
              <a:lnSpc>
                <a:spcPct val="100000"/>
              </a:lnSpc>
              <a:spcBef>
                <a:spcPts val="25"/>
              </a:spcBef>
            </a:pPr>
            <a:endParaRPr sz="1300">
              <a:latin typeface="Times New Roman"/>
              <a:cs typeface="Times New Roman"/>
            </a:endParaRPr>
          </a:p>
          <a:p>
            <a:pPr marL="216535" marR="1287145">
              <a:lnSpc>
                <a:spcPct val="189300"/>
              </a:lnSpc>
            </a:pPr>
            <a:r>
              <a:rPr sz="1400" spc="-5" dirty="0">
                <a:latin typeface="Courier New"/>
                <a:cs typeface="Courier New"/>
              </a:rPr>
              <a:t>select to_char </a:t>
            </a:r>
            <a:r>
              <a:rPr sz="1400" dirty="0">
                <a:latin typeface="Courier New"/>
                <a:cs typeface="Courier New"/>
              </a:rPr>
              <a:t>( </a:t>
            </a:r>
            <a:r>
              <a:rPr sz="1400" spc="-5" dirty="0">
                <a:latin typeface="Courier New"/>
                <a:cs typeface="Courier New"/>
              </a:rPr>
              <a:t>sysdate, 'MON DD, YYYY' </a:t>
            </a:r>
            <a:r>
              <a:rPr sz="1400" dirty="0">
                <a:latin typeface="Courier New"/>
                <a:cs typeface="Courier New"/>
              </a:rPr>
              <a:t>) </a:t>
            </a:r>
            <a:r>
              <a:rPr sz="1400" spc="-5" dirty="0">
                <a:latin typeface="Courier New"/>
                <a:cs typeface="Courier New"/>
              </a:rPr>
              <a:t>from dual;  select to_char </a:t>
            </a:r>
            <a:r>
              <a:rPr sz="1400" dirty="0">
                <a:latin typeface="Courier New"/>
                <a:cs typeface="Courier New"/>
              </a:rPr>
              <a:t>( </a:t>
            </a:r>
            <a:r>
              <a:rPr sz="1400" spc="-5" dirty="0">
                <a:latin typeface="Courier New"/>
                <a:cs typeface="Courier New"/>
              </a:rPr>
              <a:t>sysdate, 'HH12:MI:SS AM' </a:t>
            </a:r>
            <a:r>
              <a:rPr sz="1400" dirty="0">
                <a:latin typeface="Courier New"/>
                <a:cs typeface="Courier New"/>
              </a:rPr>
              <a:t>) </a:t>
            </a:r>
            <a:r>
              <a:rPr sz="1400" spc="-5" dirty="0">
                <a:latin typeface="Courier New"/>
                <a:cs typeface="Courier New"/>
              </a:rPr>
              <a:t>from</a:t>
            </a:r>
            <a:r>
              <a:rPr sz="1400" spc="20" dirty="0">
                <a:latin typeface="Courier New"/>
                <a:cs typeface="Courier New"/>
              </a:rPr>
              <a:t> </a:t>
            </a:r>
            <a:r>
              <a:rPr sz="1400" spc="-5" dirty="0">
                <a:latin typeface="Courier New"/>
                <a:cs typeface="Courier New"/>
              </a:rPr>
              <a:t>dual;</a:t>
            </a:r>
            <a:endParaRPr sz="1400">
              <a:latin typeface="Courier New"/>
              <a:cs typeface="Courier New"/>
            </a:endParaRPr>
          </a:p>
          <a:p>
            <a:pPr marL="216535" marR="5080">
              <a:lnSpc>
                <a:spcPct val="188600"/>
              </a:lnSpc>
              <a:spcBef>
                <a:spcPts val="5"/>
              </a:spcBef>
            </a:pPr>
            <a:r>
              <a:rPr sz="1400" spc="-5" dirty="0">
                <a:latin typeface="Courier New"/>
                <a:cs typeface="Courier New"/>
              </a:rPr>
              <a:t>select to_char( new_time(sysdate,'CDT','GMT'),'HH24:MI')from dual;  select greatest (to_date </a:t>
            </a:r>
            <a:r>
              <a:rPr sz="1400" dirty="0">
                <a:latin typeface="Courier New"/>
                <a:cs typeface="Courier New"/>
              </a:rPr>
              <a:t>( </a:t>
            </a:r>
            <a:r>
              <a:rPr sz="1400" spc="-5" dirty="0">
                <a:latin typeface="Courier New"/>
                <a:cs typeface="Courier New"/>
              </a:rPr>
              <a:t>'JAN 19, 2000', 'MON DD, YYYY'</a:t>
            </a:r>
            <a:r>
              <a:rPr sz="1400" spc="35" dirty="0">
                <a:latin typeface="Courier New"/>
                <a:cs typeface="Courier New"/>
              </a:rPr>
              <a:t> </a:t>
            </a:r>
            <a:r>
              <a:rPr sz="1400" spc="-5" dirty="0">
                <a:latin typeface="Courier New"/>
                <a:cs typeface="Courier New"/>
              </a:rPr>
              <a:t>),</a:t>
            </a:r>
            <a:endParaRPr sz="1400">
              <a:latin typeface="Courier New"/>
              <a:cs typeface="Courier New"/>
            </a:endParaRPr>
          </a:p>
          <a:p>
            <a:pPr marL="2019935" marR="646430" indent="10160">
              <a:lnSpc>
                <a:spcPts val="1580"/>
              </a:lnSpc>
              <a:spcBef>
                <a:spcPts val="50"/>
              </a:spcBef>
            </a:pPr>
            <a:r>
              <a:rPr sz="1400" spc="-5" dirty="0">
                <a:latin typeface="Courier New"/>
                <a:cs typeface="Courier New"/>
              </a:rPr>
              <a:t>to_date </a:t>
            </a:r>
            <a:r>
              <a:rPr sz="1400" dirty="0">
                <a:latin typeface="Courier New"/>
                <a:cs typeface="Courier New"/>
              </a:rPr>
              <a:t>( </a:t>
            </a:r>
            <a:r>
              <a:rPr sz="1400" spc="-5" dirty="0">
                <a:latin typeface="Courier New"/>
                <a:cs typeface="Courier New"/>
              </a:rPr>
              <a:t>'SEP 27, 1999', 'MON DD, YYYY' ),  to_date </a:t>
            </a:r>
            <a:r>
              <a:rPr sz="1400" dirty="0">
                <a:latin typeface="Courier New"/>
                <a:cs typeface="Courier New"/>
              </a:rPr>
              <a:t>( </a:t>
            </a:r>
            <a:r>
              <a:rPr sz="1400" spc="-5" dirty="0">
                <a:latin typeface="Courier New"/>
                <a:cs typeface="Courier New"/>
              </a:rPr>
              <a:t>'13-Mar-2009', 'DD-Mon-YYYY' </a:t>
            </a:r>
            <a:r>
              <a:rPr sz="1400" dirty="0">
                <a:latin typeface="Courier New"/>
                <a:cs typeface="Courier New"/>
              </a:rPr>
              <a:t>) )</a:t>
            </a:r>
            <a:endParaRPr sz="1400">
              <a:latin typeface="Courier New"/>
              <a:cs typeface="Courier New"/>
            </a:endParaRPr>
          </a:p>
          <a:p>
            <a:pPr marL="2030730">
              <a:lnSpc>
                <a:spcPts val="1550"/>
              </a:lnSpc>
            </a:pPr>
            <a:r>
              <a:rPr sz="1400" spc="-5" dirty="0">
                <a:latin typeface="Courier New"/>
                <a:cs typeface="Courier New"/>
              </a:rPr>
              <a:t>from</a:t>
            </a:r>
            <a:r>
              <a:rPr sz="1400" spc="-10" dirty="0">
                <a:latin typeface="Courier New"/>
                <a:cs typeface="Courier New"/>
              </a:rPr>
              <a:t> </a:t>
            </a:r>
            <a:r>
              <a:rPr sz="1400" spc="-5" dirty="0">
                <a:latin typeface="Courier New"/>
                <a:cs typeface="Courier New"/>
              </a:rPr>
              <a:t>dual;</a:t>
            </a:r>
            <a:endParaRPr sz="1400">
              <a:latin typeface="Courier New"/>
              <a:cs typeface="Courier New"/>
            </a:endParaRPr>
          </a:p>
          <a:p>
            <a:pPr>
              <a:lnSpc>
                <a:spcPct val="100000"/>
              </a:lnSpc>
              <a:spcBef>
                <a:spcPts val="15"/>
              </a:spcBef>
            </a:pPr>
            <a:endParaRPr sz="1300">
              <a:latin typeface="Courier New"/>
              <a:cs typeface="Courier New"/>
            </a:endParaRPr>
          </a:p>
          <a:p>
            <a:pPr marL="216535">
              <a:lnSpc>
                <a:spcPct val="100000"/>
              </a:lnSpc>
              <a:spcBef>
                <a:spcPts val="5"/>
              </a:spcBef>
            </a:pPr>
            <a:r>
              <a:rPr sz="1400" spc="-5" dirty="0">
                <a:latin typeface="Courier New"/>
                <a:cs typeface="Courier New"/>
              </a:rPr>
              <a:t>select next_day </a:t>
            </a:r>
            <a:r>
              <a:rPr sz="1400" dirty="0">
                <a:latin typeface="Courier New"/>
                <a:cs typeface="Courier New"/>
              </a:rPr>
              <a:t>( </a:t>
            </a:r>
            <a:r>
              <a:rPr sz="1400" spc="-5" dirty="0">
                <a:latin typeface="Courier New"/>
                <a:cs typeface="Courier New"/>
              </a:rPr>
              <a:t>sysdate, 'FRIDAY' </a:t>
            </a:r>
            <a:r>
              <a:rPr sz="1400" dirty="0">
                <a:latin typeface="Courier New"/>
                <a:cs typeface="Courier New"/>
              </a:rPr>
              <a:t>) </a:t>
            </a:r>
            <a:r>
              <a:rPr sz="1400" spc="-5" dirty="0">
                <a:latin typeface="Courier New"/>
                <a:cs typeface="Courier New"/>
              </a:rPr>
              <a:t>from</a:t>
            </a:r>
            <a:r>
              <a:rPr sz="1400" dirty="0">
                <a:latin typeface="Courier New"/>
                <a:cs typeface="Courier New"/>
              </a:rPr>
              <a:t> </a:t>
            </a:r>
            <a:r>
              <a:rPr sz="1400" spc="-5" dirty="0">
                <a:latin typeface="Courier New"/>
                <a:cs typeface="Courier New"/>
              </a:rPr>
              <a:t>dual;</a:t>
            </a:r>
            <a:endParaRPr sz="1400">
              <a:latin typeface="Courier New"/>
              <a:cs typeface="Courier New"/>
            </a:endParaRPr>
          </a:p>
        </p:txBody>
      </p:sp>
      <p:sp>
        <p:nvSpPr>
          <p:cNvPr id="6" name="object 6"/>
          <p:cNvSpPr/>
          <p:nvPr/>
        </p:nvSpPr>
        <p:spPr>
          <a:xfrm>
            <a:off x="516636" y="4085208"/>
            <a:ext cx="7554595" cy="215265"/>
          </a:xfrm>
          <a:custGeom>
            <a:avLst/>
            <a:gdLst/>
            <a:ahLst/>
            <a:cxnLst/>
            <a:rect l="l" t="t" r="r" b="b"/>
            <a:pathLst>
              <a:path w="7554595" h="215264">
                <a:moveTo>
                  <a:pt x="7554468" y="0"/>
                </a:moveTo>
                <a:lnTo>
                  <a:pt x="0" y="0"/>
                </a:lnTo>
                <a:lnTo>
                  <a:pt x="0" y="202692"/>
                </a:lnTo>
                <a:lnTo>
                  <a:pt x="0" y="214884"/>
                </a:lnTo>
                <a:lnTo>
                  <a:pt x="7554468" y="214884"/>
                </a:lnTo>
                <a:lnTo>
                  <a:pt x="7554468" y="202692"/>
                </a:lnTo>
                <a:lnTo>
                  <a:pt x="7554468" y="0"/>
                </a:lnTo>
                <a:close/>
              </a:path>
            </a:pathLst>
          </a:custGeom>
          <a:solidFill>
            <a:srgbClr val="DDD9C3"/>
          </a:solidFill>
        </p:spPr>
        <p:txBody>
          <a:bodyPr wrap="square" lIns="0" tIns="0" rIns="0" bIns="0" rtlCol="0"/>
          <a:lstStyle/>
          <a:p>
            <a:endParaRPr/>
          </a:p>
        </p:txBody>
      </p:sp>
      <p:pic>
        <p:nvPicPr>
          <p:cNvPr id="7"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992094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2934" y="990600"/>
            <a:ext cx="7811601" cy="4872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3">
            <a:alphaModFix/>
          </a:blip>
          <a:srcRect/>
          <a:stretch/>
        </p:blipFill>
        <p:spPr>
          <a:xfrm>
            <a:off x="6477000" y="0"/>
            <a:ext cx="2562225" cy="1304730"/>
          </a:xfrm>
          <a:prstGeom prst="rect">
            <a:avLst/>
          </a:prstGeom>
          <a:noFill/>
          <a:ln>
            <a:noFill/>
          </a:ln>
        </p:spPr>
      </p:pic>
    </p:spTree>
    <p:extLst>
      <p:ext uri="{BB962C8B-B14F-4D97-AF65-F5344CB8AC3E}">
        <p14:creationId xmlns:p14="http://schemas.microsoft.com/office/powerpoint/2010/main" val="27496276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CA8F-9CC0-4E45-871E-94E45B327C93}"/>
              </a:ext>
            </a:extLst>
          </p:cNvPr>
          <p:cNvSpPr>
            <a:spLocks noGrp="1"/>
          </p:cNvSpPr>
          <p:nvPr>
            <p:ph type="ctrTitle"/>
          </p:nvPr>
        </p:nvSpPr>
        <p:spPr/>
        <p:txBody>
          <a:bodyPr/>
          <a:lstStyle/>
          <a:p>
            <a:r>
              <a:rPr lang="en-IN" dirty="0"/>
              <a:t>Subqueries</a:t>
            </a:r>
          </a:p>
        </p:txBody>
      </p:sp>
      <p:sp>
        <p:nvSpPr>
          <p:cNvPr id="3" name="Footer Placeholder 4">
            <a:extLst>
              <a:ext uri="{FF2B5EF4-FFF2-40B4-BE49-F238E27FC236}">
                <a16:creationId xmlns:a16="http://schemas.microsoft.com/office/drawing/2014/main" id="{BF494E2C-B4FC-431B-AACB-CB456C9AA8AB}"/>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4" name="Google Shape;89;p13">
            <a:extLst>
              <a:ext uri="{FF2B5EF4-FFF2-40B4-BE49-F238E27FC236}">
                <a16:creationId xmlns:a16="http://schemas.microsoft.com/office/drawing/2014/main" id="{3E3E3A90-7A75-4018-A045-C4A4B5F7610D}"/>
              </a:ext>
            </a:extLst>
          </p:cNvPr>
          <p:cNvPicPr preferRelativeResize="0"/>
          <p:nvPr/>
        </p:nvPicPr>
        <p:blipFill rotWithShape="1">
          <a:blip r:embed="rId2">
            <a:alphaModFix/>
          </a:blip>
          <a:srcRect/>
          <a:stretch/>
        </p:blipFill>
        <p:spPr>
          <a:xfrm>
            <a:off x="7239000" y="10298"/>
            <a:ext cx="1905000" cy="827902"/>
          </a:xfrm>
          <a:prstGeom prst="rect">
            <a:avLst/>
          </a:prstGeom>
          <a:noFill/>
          <a:ln>
            <a:noFill/>
          </a:ln>
        </p:spPr>
      </p:pic>
    </p:spTree>
    <p:extLst>
      <p:ext uri="{BB962C8B-B14F-4D97-AF65-F5344CB8AC3E}">
        <p14:creationId xmlns:p14="http://schemas.microsoft.com/office/powerpoint/2010/main" val="4351498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B4A4-4815-4CB4-B536-B1D052B8113B}"/>
              </a:ext>
            </a:extLst>
          </p:cNvPr>
          <p:cNvSpPr>
            <a:spLocks noGrp="1"/>
          </p:cNvSpPr>
          <p:nvPr>
            <p:ph type="title"/>
          </p:nvPr>
        </p:nvSpPr>
        <p:spPr/>
        <p:txBody>
          <a:bodyPr/>
          <a:lstStyle/>
          <a:p>
            <a:r>
              <a:rPr lang="en-IN" dirty="0"/>
              <a:t>Subqueries</a:t>
            </a:r>
          </a:p>
        </p:txBody>
      </p:sp>
      <p:sp>
        <p:nvSpPr>
          <p:cNvPr id="3" name="Content Placeholder 2">
            <a:extLst>
              <a:ext uri="{FF2B5EF4-FFF2-40B4-BE49-F238E27FC236}">
                <a16:creationId xmlns:a16="http://schemas.microsoft.com/office/drawing/2014/main" id="{AA57BF85-CB4F-40F7-A7AF-EEA8787918FB}"/>
              </a:ext>
            </a:extLst>
          </p:cNvPr>
          <p:cNvSpPr>
            <a:spLocks noGrp="1"/>
          </p:cNvSpPr>
          <p:nvPr>
            <p:ph idx="1"/>
          </p:nvPr>
        </p:nvSpPr>
        <p:spPr/>
        <p:txBody>
          <a:bodyPr/>
          <a:lstStyle/>
          <a:p>
            <a:r>
              <a:rPr lang="en-IN" dirty="0"/>
              <a:t>A query can be processed inside another query.</a:t>
            </a:r>
          </a:p>
          <a:p>
            <a:r>
              <a:rPr lang="en-IN" dirty="0"/>
              <a:t>A subquery is select statement that is embedded in the clause of another select statement</a:t>
            </a:r>
          </a:p>
          <a:p>
            <a:r>
              <a:rPr lang="en-IN" dirty="0"/>
              <a:t>Inner query and outer query : inner query returns a value that is used by outer query.</a:t>
            </a:r>
          </a:p>
          <a:p>
            <a:pPr marL="0" indent="0">
              <a:buNone/>
            </a:pPr>
            <a:endParaRPr lang="en-IN" dirty="0"/>
          </a:p>
        </p:txBody>
      </p:sp>
      <p:sp>
        <p:nvSpPr>
          <p:cNvPr id="4" name="Footer Placeholder 4">
            <a:extLst>
              <a:ext uri="{FF2B5EF4-FFF2-40B4-BE49-F238E27FC236}">
                <a16:creationId xmlns:a16="http://schemas.microsoft.com/office/drawing/2014/main" id="{22BBEF90-547B-4FB6-B18B-8E99BB300FF9}"/>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5" name="Google Shape;89;p13">
            <a:extLst>
              <a:ext uri="{FF2B5EF4-FFF2-40B4-BE49-F238E27FC236}">
                <a16:creationId xmlns:a16="http://schemas.microsoft.com/office/drawing/2014/main" id="{EE365AB1-82B8-4565-B7A1-9AC0348A667C}"/>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1269974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F49CB-DF8E-487E-9A23-9410234AC47D}"/>
              </a:ext>
            </a:extLst>
          </p:cNvPr>
          <p:cNvSpPr>
            <a:spLocks noGrp="1"/>
          </p:cNvSpPr>
          <p:nvPr>
            <p:ph type="title"/>
          </p:nvPr>
        </p:nvSpPr>
        <p:spPr/>
        <p:txBody>
          <a:bodyPr/>
          <a:lstStyle/>
          <a:p>
            <a:r>
              <a:rPr lang="en-IN" dirty="0"/>
              <a:t>Syntax for subquery</a:t>
            </a:r>
          </a:p>
        </p:txBody>
      </p:sp>
      <p:pic>
        <p:nvPicPr>
          <p:cNvPr id="5" name="Content Placeholder 4">
            <a:extLst>
              <a:ext uri="{FF2B5EF4-FFF2-40B4-BE49-F238E27FC236}">
                <a16:creationId xmlns:a16="http://schemas.microsoft.com/office/drawing/2014/main" id="{C2F8DD80-DA73-4588-940F-AEFE3130D544}"/>
              </a:ext>
            </a:extLst>
          </p:cNvPr>
          <p:cNvPicPr>
            <a:picLocks noGrp="1" noChangeAspect="1"/>
          </p:cNvPicPr>
          <p:nvPr>
            <p:ph idx="1"/>
          </p:nvPr>
        </p:nvPicPr>
        <p:blipFill>
          <a:blip r:embed="rId2"/>
          <a:stretch>
            <a:fillRect/>
          </a:stretch>
        </p:blipFill>
        <p:spPr>
          <a:xfrm>
            <a:off x="1007269" y="2450307"/>
            <a:ext cx="7186613" cy="2007989"/>
          </a:xfrm>
        </p:spPr>
      </p:pic>
      <p:sp>
        <p:nvSpPr>
          <p:cNvPr id="4" name="Footer Placeholder 4">
            <a:extLst>
              <a:ext uri="{FF2B5EF4-FFF2-40B4-BE49-F238E27FC236}">
                <a16:creationId xmlns:a16="http://schemas.microsoft.com/office/drawing/2014/main" id="{FAFBC52F-D604-40AB-99D7-8B6DB94F3320}"/>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6" name="Google Shape;89;p13">
            <a:extLst>
              <a:ext uri="{FF2B5EF4-FFF2-40B4-BE49-F238E27FC236}">
                <a16:creationId xmlns:a16="http://schemas.microsoft.com/office/drawing/2014/main" id="{CC0C4771-440C-4989-BF2A-27853908141B}"/>
              </a:ext>
            </a:extLst>
          </p:cNvPr>
          <p:cNvPicPr preferRelativeResize="0"/>
          <p:nvPr/>
        </p:nvPicPr>
        <p:blipFill rotWithShape="1">
          <a:blip r:embed="rId3">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3439247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7A2A-7ECF-4105-B9B7-41CBC75C0F6D}"/>
              </a:ext>
            </a:extLst>
          </p:cNvPr>
          <p:cNvSpPr>
            <a:spLocks noGrp="1"/>
          </p:cNvSpPr>
          <p:nvPr>
            <p:ph type="title"/>
          </p:nvPr>
        </p:nvSpPr>
        <p:spPr/>
        <p:txBody>
          <a:bodyPr/>
          <a:lstStyle/>
          <a:p>
            <a:r>
              <a:rPr lang="en-IN" dirty="0"/>
              <a:t>Ex..</a:t>
            </a:r>
          </a:p>
        </p:txBody>
      </p:sp>
      <p:sp>
        <p:nvSpPr>
          <p:cNvPr id="3" name="Content Placeholder 2">
            <a:extLst>
              <a:ext uri="{FF2B5EF4-FFF2-40B4-BE49-F238E27FC236}">
                <a16:creationId xmlns:a16="http://schemas.microsoft.com/office/drawing/2014/main" id="{1A448FAF-58BE-45FE-9063-414E787BFF1E}"/>
              </a:ext>
            </a:extLst>
          </p:cNvPr>
          <p:cNvSpPr>
            <a:spLocks noGrp="1"/>
          </p:cNvSpPr>
          <p:nvPr>
            <p:ph idx="1"/>
          </p:nvPr>
        </p:nvSpPr>
        <p:spPr/>
        <p:txBody>
          <a:bodyPr/>
          <a:lstStyle/>
          <a:p>
            <a:r>
              <a:rPr lang="en-IN" dirty="0"/>
              <a:t>Who is earning more salary than </a:t>
            </a:r>
            <a:r>
              <a:rPr lang="en-IN" dirty="0" err="1"/>
              <a:t>Mr.John</a:t>
            </a:r>
            <a:r>
              <a:rPr lang="en-IN" dirty="0"/>
              <a:t>?</a:t>
            </a:r>
          </a:p>
          <a:p>
            <a:r>
              <a:rPr lang="en-IN" dirty="0"/>
              <a:t>Need to find the John salary first (inner query) then compare the value with others salary (outer query)</a:t>
            </a:r>
          </a:p>
          <a:p>
            <a:pPr marL="0" indent="0">
              <a:buNone/>
            </a:pPr>
            <a:endParaRPr lang="en-IN" dirty="0"/>
          </a:p>
          <a:p>
            <a:pPr marL="0" indent="0">
              <a:buNone/>
            </a:pPr>
            <a:r>
              <a:rPr lang="en-IN" b="1" dirty="0"/>
              <a:t>select salary from emp where salary &gt;</a:t>
            </a:r>
          </a:p>
          <a:p>
            <a:pPr marL="0" indent="0">
              <a:buNone/>
            </a:pPr>
            <a:r>
              <a:rPr lang="en-IN" b="1" dirty="0"/>
              <a:t>                               (select  salary from emp where </a:t>
            </a:r>
            <a:r>
              <a:rPr lang="en-IN" b="1" dirty="0" err="1"/>
              <a:t>ename</a:t>
            </a:r>
            <a:r>
              <a:rPr lang="en-IN" b="1" dirty="0"/>
              <a:t>=“</a:t>
            </a:r>
            <a:r>
              <a:rPr lang="en-IN" b="1" dirty="0" err="1"/>
              <a:t>Mr.John</a:t>
            </a:r>
            <a:r>
              <a:rPr lang="en-IN" b="1" dirty="0"/>
              <a:t>”);</a:t>
            </a:r>
          </a:p>
        </p:txBody>
      </p:sp>
      <p:sp>
        <p:nvSpPr>
          <p:cNvPr id="4" name="Footer Placeholder 4">
            <a:extLst>
              <a:ext uri="{FF2B5EF4-FFF2-40B4-BE49-F238E27FC236}">
                <a16:creationId xmlns:a16="http://schemas.microsoft.com/office/drawing/2014/main" id="{97918848-2600-4AA1-9557-F4D20CBCAABD}"/>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5" name="Google Shape;89;p13">
            <a:extLst>
              <a:ext uri="{FF2B5EF4-FFF2-40B4-BE49-F238E27FC236}">
                <a16:creationId xmlns:a16="http://schemas.microsoft.com/office/drawing/2014/main" id="{CABDD70A-B154-4270-8EE3-BCA1C78221D9}"/>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26243763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DA852490-AD6B-47D9-8986-AD8E2F46C74E}"/>
              </a:ext>
            </a:extLst>
          </p:cNvPr>
          <p:cNvSpPr>
            <a:spLocks noGrp="1" noChangeArrowheads="1"/>
          </p:cNvSpPr>
          <p:nvPr>
            <p:ph type="title"/>
          </p:nvPr>
        </p:nvSpPr>
        <p:spPr>
          <a:xfrm>
            <a:off x="1469231" y="1496616"/>
            <a:ext cx="6172200" cy="857250"/>
          </a:xfrm>
        </p:spPr>
        <p:txBody>
          <a:bodyPr/>
          <a:lstStyle/>
          <a:p>
            <a:r>
              <a:rPr lang="en-US" altLang="en-US" sz="2400"/>
              <a:t>SUB-QUERIES OR NESTED QUERIES</a:t>
            </a:r>
          </a:p>
        </p:txBody>
      </p:sp>
      <p:sp>
        <p:nvSpPr>
          <p:cNvPr id="95235" name="Rectangle 4">
            <a:extLst>
              <a:ext uri="{FF2B5EF4-FFF2-40B4-BE49-F238E27FC236}">
                <a16:creationId xmlns:a16="http://schemas.microsoft.com/office/drawing/2014/main" id="{BA753850-9BCC-4610-BC64-9A5A0217A950}"/>
              </a:ext>
            </a:extLst>
          </p:cNvPr>
          <p:cNvSpPr>
            <a:spLocks noChangeArrowheads="1"/>
          </p:cNvSpPr>
          <p:nvPr/>
        </p:nvSpPr>
        <p:spPr bwMode="auto">
          <a:xfrm>
            <a:off x="1469232" y="2414046"/>
            <a:ext cx="6531769" cy="237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dirty="0"/>
              <a:t>Display the employee name who is getting the minimum salary.</a:t>
            </a:r>
          </a:p>
          <a:p>
            <a:pPr eaLnBrk="1" hangingPunct="1">
              <a:spcBef>
                <a:spcPct val="0"/>
              </a:spcBef>
              <a:buFontTx/>
              <a:buNone/>
            </a:pPr>
            <a:endParaRPr lang="en-US" altLang="en-US" sz="1350" b="1" dirty="0"/>
          </a:p>
          <a:p>
            <a:pPr eaLnBrk="1" hangingPunct="1">
              <a:spcBef>
                <a:spcPct val="0"/>
              </a:spcBef>
              <a:buFontTx/>
              <a:buNone/>
            </a:pPr>
            <a:r>
              <a:rPr lang="en-US" altLang="en-US" sz="1350" b="1" dirty="0"/>
              <a:t>SQL&gt; select </a:t>
            </a:r>
            <a:r>
              <a:rPr lang="en-US" altLang="en-US" sz="1350" b="1" dirty="0" err="1"/>
              <a:t>empname</a:t>
            </a:r>
            <a:r>
              <a:rPr lang="en-US" altLang="en-US" sz="1350" b="1" dirty="0"/>
              <a:t> from employees where salary =(select min(salary) from employees);</a:t>
            </a:r>
          </a:p>
          <a:p>
            <a:pPr eaLnBrk="1" hangingPunct="1">
              <a:spcBef>
                <a:spcPct val="0"/>
              </a:spcBef>
              <a:buFontTx/>
              <a:buNone/>
            </a:pPr>
            <a:r>
              <a:rPr lang="en-US" altLang="en-US" sz="1350" dirty="0"/>
              <a:t>EMPNAME                                                                                             </a:t>
            </a:r>
          </a:p>
          <a:p>
            <a:pPr eaLnBrk="1" hangingPunct="1">
              <a:spcBef>
                <a:spcPct val="0"/>
              </a:spcBef>
              <a:buFontTx/>
              <a:buNone/>
            </a:pPr>
            <a:r>
              <a:rPr lang="en-US" altLang="en-US" sz="1350" dirty="0"/>
              <a:t>--------------------                                                                                </a:t>
            </a:r>
          </a:p>
          <a:p>
            <a:pPr eaLnBrk="1" hangingPunct="1">
              <a:spcBef>
                <a:spcPct val="0"/>
              </a:spcBef>
              <a:buFontTx/>
              <a:buNone/>
            </a:pPr>
            <a:r>
              <a:rPr lang="en-US" altLang="en-US" sz="1350" dirty="0"/>
              <a:t>Mark                                                                                                </a:t>
            </a:r>
          </a:p>
          <a:p>
            <a:pPr eaLnBrk="1" hangingPunct="1">
              <a:spcBef>
                <a:spcPct val="0"/>
              </a:spcBef>
              <a:buFontTx/>
              <a:buNone/>
            </a:pPr>
            <a:r>
              <a:rPr lang="en-US" altLang="en-US" sz="1350" dirty="0"/>
              <a:t>Nadia                                                                                               </a:t>
            </a:r>
          </a:p>
          <a:p>
            <a:pPr eaLnBrk="1" hangingPunct="1">
              <a:spcBef>
                <a:spcPct val="0"/>
              </a:spcBef>
              <a:buFontTx/>
              <a:buNone/>
            </a:pPr>
            <a:r>
              <a:rPr lang="en-US" altLang="en-US" sz="1350" dirty="0"/>
              <a:t>Nadal                                                                                               </a:t>
            </a:r>
          </a:p>
          <a:p>
            <a:pPr eaLnBrk="1" hangingPunct="1">
              <a:spcBef>
                <a:spcPct val="0"/>
              </a:spcBef>
              <a:buFontTx/>
              <a:buNone/>
            </a:pPr>
            <a:r>
              <a:rPr lang="en-US" altLang="en-US" sz="1350" dirty="0" err="1"/>
              <a:t>Diwaagar</a:t>
            </a:r>
            <a:r>
              <a:rPr lang="en-US" altLang="en-US" sz="1350" dirty="0"/>
              <a:t>                                                                                              </a:t>
            </a:r>
          </a:p>
          <a:p>
            <a:pPr eaLnBrk="1" hangingPunct="1">
              <a:spcBef>
                <a:spcPct val="0"/>
              </a:spcBef>
              <a:buFontTx/>
              <a:buNone/>
            </a:pPr>
            <a:r>
              <a:rPr lang="en-US" altLang="en-US" sz="1350" dirty="0"/>
              <a:t>Charles        </a:t>
            </a:r>
          </a:p>
        </p:txBody>
      </p:sp>
      <p:sp>
        <p:nvSpPr>
          <p:cNvPr id="4" name="Footer Placeholder 4">
            <a:extLst>
              <a:ext uri="{FF2B5EF4-FFF2-40B4-BE49-F238E27FC236}">
                <a16:creationId xmlns:a16="http://schemas.microsoft.com/office/drawing/2014/main" id="{43F907F5-AC29-4CD1-9FCE-E27F95473917}"/>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5" name="Google Shape;89;p13">
            <a:extLst>
              <a:ext uri="{FF2B5EF4-FFF2-40B4-BE49-F238E27FC236}">
                <a16:creationId xmlns:a16="http://schemas.microsoft.com/office/drawing/2014/main" id="{F52907CC-9533-4E74-B244-F81D9A4619BC}"/>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AB1F5981-C84B-49D0-9562-65E134A1F514}"/>
              </a:ext>
            </a:extLst>
          </p:cNvPr>
          <p:cNvSpPr>
            <a:spLocks noGrp="1" noChangeArrowheads="1"/>
          </p:cNvSpPr>
          <p:nvPr>
            <p:ph type="title"/>
          </p:nvPr>
        </p:nvSpPr>
        <p:spPr/>
        <p:txBody>
          <a:bodyPr/>
          <a:lstStyle/>
          <a:p>
            <a:br>
              <a:rPr lang="en-US" altLang="en-US" sz="2100"/>
            </a:br>
            <a:br>
              <a:rPr lang="en-US" altLang="en-US" sz="2100"/>
            </a:br>
            <a:r>
              <a:rPr lang="en-US" altLang="en-US" sz="2100"/>
              <a:t>SUB-QUERIES OR NESTED QUERIES</a:t>
            </a:r>
          </a:p>
        </p:txBody>
      </p:sp>
      <p:sp>
        <p:nvSpPr>
          <p:cNvPr id="96259" name="Rectangle 4">
            <a:extLst>
              <a:ext uri="{FF2B5EF4-FFF2-40B4-BE49-F238E27FC236}">
                <a16:creationId xmlns:a16="http://schemas.microsoft.com/office/drawing/2014/main" id="{29A58D7A-E066-4652-B007-1B861539F87D}"/>
              </a:ext>
            </a:extLst>
          </p:cNvPr>
          <p:cNvSpPr>
            <a:spLocks noChangeArrowheads="1"/>
          </p:cNvSpPr>
          <p:nvPr/>
        </p:nvSpPr>
        <p:spPr bwMode="auto">
          <a:xfrm>
            <a:off x="1450182" y="2043530"/>
            <a:ext cx="354776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500" b="1"/>
          </a:p>
          <a:p>
            <a:pPr eaLnBrk="1" hangingPunct="1">
              <a:spcBef>
                <a:spcPct val="0"/>
              </a:spcBef>
              <a:buFontTx/>
              <a:buNone/>
            </a:pPr>
            <a:r>
              <a:rPr lang="en-US" altLang="en-US" sz="1500" b="1"/>
              <a:t>Who is the youngest male employee</a:t>
            </a:r>
            <a:r>
              <a:rPr lang="en-US" altLang="en-US" sz="1500"/>
              <a:t> </a:t>
            </a:r>
          </a:p>
        </p:txBody>
      </p:sp>
      <p:sp>
        <p:nvSpPr>
          <p:cNvPr id="96260" name="Rectangle 5">
            <a:extLst>
              <a:ext uri="{FF2B5EF4-FFF2-40B4-BE49-F238E27FC236}">
                <a16:creationId xmlns:a16="http://schemas.microsoft.com/office/drawing/2014/main" id="{792BED10-0CB6-4F38-8BF2-C3C2D91E7464}"/>
              </a:ext>
            </a:extLst>
          </p:cNvPr>
          <p:cNvSpPr>
            <a:spLocks noChangeArrowheads="1"/>
          </p:cNvSpPr>
          <p:nvPr/>
        </p:nvSpPr>
        <p:spPr bwMode="auto">
          <a:xfrm>
            <a:off x="1398986" y="2573269"/>
            <a:ext cx="623649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350" b="1" dirty="0"/>
              <a:t>SQL&gt; select </a:t>
            </a:r>
            <a:r>
              <a:rPr lang="en-US" altLang="en-US" sz="1350" b="1" dirty="0" err="1"/>
              <a:t>empname,dob</a:t>
            </a:r>
            <a:r>
              <a:rPr lang="en-US" altLang="en-US" sz="1350" b="1" dirty="0"/>
              <a:t> from employees where dob=(select max(dob) from employees where sex='Male');</a:t>
            </a:r>
          </a:p>
          <a:p>
            <a:pPr eaLnBrk="1" hangingPunct="1">
              <a:spcBef>
                <a:spcPct val="0"/>
              </a:spcBef>
              <a:buFontTx/>
              <a:buNone/>
            </a:pPr>
            <a:endParaRPr lang="en-US" altLang="en-US" sz="1350" dirty="0"/>
          </a:p>
          <a:p>
            <a:pPr eaLnBrk="1" hangingPunct="1">
              <a:spcBef>
                <a:spcPct val="0"/>
              </a:spcBef>
              <a:buFontTx/>
              <a:buNone/>
            </a:pPr>
            <a:endParaRPr lang="en-US" altLang="en-US" sz="1350" dirty="0"/>
          </a:p>
          <a:p>
            <a:pPr eaLnBrk="1" hangingPunct="1">
              <a:spcBef>
                <a:spcPct val="0"/>
              </a:spcBef>
              <a:buFontTx/>
              <a:buNone/>
            </a:pPr>
            <a:r>
              <a:rPr lang="en-US" altLang="en-US" sz="1350" dirty="0"/>
              <a:t>EMPNAME              DOB                                                                            </a:t>
            </a:r>
          </a:p>
          <a:p>
            <a:pPr eaLnBrk="1" hangingPunct="1">
              <a:spcBef>
                <a:spcPct val="0"/>
              </a:spcBef>
              <a:buFontTx/>
              <a:buNone/>
            </a:pPr>
            <a:r>
              <a:rPr lang="en-US" altLang="en-US" sz="1350" dirty="0"/>
              <a:t>--------------------      ---------                                                                      </a:t>
            </a:r>
          </a:p>
          <a:p>
            <a:pPr eaLnBrk="1" hangingPunct="1">
              <a:spcBef>
                <a:spcPct val="0"/>
              </a:spcBef>
              <a:buFontTx/>
              <a:buNone/>
            </a:pPr>
            <a:r>
              <a:rPr lang="en-US" altLang="en-US" sz="1350" dirty="0" err="1"/>
              <a:t>charles</a:t>
            </a:r>
            <a:r>
              <a:rPr lang="en-US" altLang="en-US" sz="1350" dirty="0"/>
              <a:t>                   29-DEC-98    </a:t>
            </a:r>
          </a:p>
          <a:p>
            <a:pPr eaLnBrk="1" hangingPunct="1">
              <a:spcBef>
                <a:spcPct val="0"/>
              </a:spcBef>
              <a:buFontTx/>
              <a:buNone/>
            </a:pPr>
            <a:endParaRPr lang="en-US" altLang="en-US" sz="1350" dirty="0">
              <a:latin typeface="Times New Roman" panose="02020603050405020304" pitchFamily="18" charset="0"/>
            </a:endParaRPr>
          </a:p>
        </p:txBody>
      </p:sp>
      <p:sp>
        <p:nvSpPr>
          <p:cNvPr id="5" name="Footer Placeholder 4">
            <a:extLst>
              <a:ext uri="{FF2B5EF4-FFF2-40B4-BE49-F238E27FC236}">
                <a16:creationId xmlns:a16="http://schemas.microsoft.com/office/drawing/2014/main" id="{35404F3F-EFB0-4875-9098-A93CEC38F40D}"/>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6" name="Google Shape;89;p13">
            <a:extLst>
              <a:ext uri="{FF2B5EF4-FFF2-40B4-BE49-F238E27FC236}">
                <a16:creationId xmlns:a16="http://schemas.microsoft.com/office/drawing/2014/main" id="{9FF8E427-9BC6-48F4-AE35-5E0A678A03D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EB77-E2C3-49C6-906C-B8950B8D31EF}"/>
              </a:ext>
            </a:extLst>
          </p:cNvPr>
          <p:cNvSpPr>
            <a:spLocks noGrp="1"/>
          </p:cNvSpPr>
          <p:nvPr>
            <p:ph type="title"/>
          </p:nvPr>
        </p:nvSpPr>
        <p:spPr/>
        <p:txBody>
          <a:bodyPr/>
          <a:lstStyle/>
          <a:p>
            <a:r>
              <a:rPr lang="en-IN" dirty="0"/>
              <a:t>Using Having  clause..</a:t>
            </a:r>
          </a:p>
        </p:txBody>
      </p:sp>
      <p:sp>
        <p:nvSpPr>
          <p:cNvPr id="3" name="Content Placeholder 2">
            <a:extLst>
              <a:ext uri="{FF2B5EF4-FFF2-40B4-BE49-F238E27FC236}">
                <a16:creationId xmlns:a16="http://schemas.microsoft.com/office/drawing/2014/main" id="{255290A5-2FC2-4785-A2C2-E7098DC6E934}"/>
              </a:ext>
            </a:extLst>
          </p:cNvPr>
          <p:cNvSpPr>
            <a:spLocks noGrp="1"/>
          </p:cNvSpPr>
          <p:nvPr>
            <p:ph idx="1"/>
          </p:nvPr>
        </p:nvSpPr>
        <p:spPr/>
        <p:txBody>
          <a:bodyPr>
            <a:normAutofit fontScale="92500" lnSpcReduction="20000"/>
          </a:bodyPr>
          <a:lstStyle/>
          <a:p>
            <a:pPr marL="0" indent="0">
              <a:buNone/>
            </a:pPr>
            <a:r>
              <a:rPr lang="en-IN" b="1" dirty="0"/>
              <a:t>Select </a:t>
            </a:r>
            <a:r>
              <a:rPr lang="en-IN" b="1" dirty="0" err="1"/>
              <a:t>departmentid,min</a:t>
            </a:r>
            <a:r>
              <a:rPr lang="en-IN" b="1" dirty="0"/>
              <a:t>(salary) from emp</a:t>
            </a:r>
          </a:p>
          <a:p>
            <a:pPr marL="0" indent="0">
              <a:buNone/>
            </a:pPr>
            <a:r>
              <a:rPr lang="en-IN" b="1" dirty="0"/>
              <a:t>group by </a:t>
            </a:r>
            <a:r>
              <a:rPr lang="en-IN" b="1" dirty="0" err="1"/>
              <a:t>departmentid</a:t>
            </a:r>
            <a:endParaRPr lang="en-IN" b="1" dirty="0"/>
          </a:p>
          <a:p>
            <a:pPr marL="0" indent="0">
              <a:buNone/>
            </a:pPr>
            <a:r>
              <a:rPr lang="en-IN" b="1" dirty="0"/>
              <a:t>Having min(salary) &gt;</a:t>
            </a:r>
          </a:p>
          <a:p>
            <a:pPr marL="0" indent="0">
              <a:buNone/>
            </a:pPr>
            <a:r>
              <a:rPr lang="en-IN" b="1" dirty="0"/>
              <a:t>			(select min(salary) from emp where 						</a:t>
            </a:r>
            <a:r>
              <a:rPr lang="en-IN" b="1" dirty="0" err="1"/>
              <a:t>departmentid</a:t>
            </a:r>
            <a:r>
              <a:rPr lang="en-IN" b="1" dirty="0"/>
              <a:t>=50);</a:t>
            </a:r>
          </a:p>
          <a:p>
            <a:pPr marL="0" indent="0">
              <a:buNone/>
            </a:pPr>
            <a:endParaRPr lang="en-IN" dirty="0"/>
          </a:p>
          <a:p>
            <a:pPr marL="0" indent="0">
              <a:buNone/>
            </a:pPr>
            <a:r>
              <a:rPr lang="en-IN" dirty="0"/>
              <a:t>This query returns all departments minimum salary that has greater than the minimum salary of department id is 50</a:t>
            </a:r>
          </a:p>
        </p:txBody>
      </p:sp>
      <p:sp>
        <p:nvSpPr>
          <p:cNvPr id="4" name="Footer Placeholder 4">
            <a:extLst>
              <a:ext uri="{FF2B5EF4-FFF2-40B4-BE49-F238E27FC236}">
                <a16:creationId xmlns:a16="http://schemas.microsoft.com/office/drawing/2014/main" id="{F46CB97D-0D8E-4ADA-A47A-D5B13F3ACE47}"/>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5" name="Google Shape;89;p13">
            <a:extLst>
              <a:ext uri="{FF2B5EF4-FFF2-40B4-BE49-F238E27FC236}">
                <a16:creationId xmlns:a16="http://schemas.microsoft.com/office/drawing/2014/main" id="{B94BE65B-F778-4DEA-9BC8-EBCBC431C646}"/>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20967892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E1E1EBF-0CC6-4980-8CA9-12750725AE83}"/>
              </a:ext>
            </a:extLst>
          </p:cNvPr>
          <p:cNvSpPr>
            <a:spLocks noGrp="1" noChangeArrowheads="1"/>
          </p:cNvSpPr>
          <p:nvPr>
            <p:ph type="title"/>
          </p:nvPr>
        </p:nvSpPr>
        <p:spPr/>
        <p:txBody>
          <a:bodyPr/>
          <a:lstStyle/>
          <a:p>
            <a:r>
              <a:rPr lang="en-US" altLang="en-US" dirty="0"/>
              <a:t>Set Operations</a:t>
            </a:r>
          </a:p>
        </p:txBody>
      </p:sp>
      <p:sp>
        <p:nvSpPr>
          <p:cNvPr id="98307" name="Rectangle 3">
            <a:extLst>
              <a:ext uri="{FF2B5EF4-FFF2-40B4-BE49-F238E27FC236}">
                <a16:creationId xmlns:a16="http://schemas.microsoft.com/office/drawing/2014/main" id="{0A917A79-DD84-4704-BB0D-A79F5D91B646}"/>
              </a:ext>
            </a:extLst>
          </p:cNvPr>
          <p:cNvSpPr>
            <a:spLocks noGrp="1" noChangeArrowheads="1"/>
          </p:cNvSpPr>
          <p:nvPr>
            <p:ph type="body" idx="1"/>
          </p:nvPr>
        </p:nvSpPr>
        <p:spPr/>
        <p:txBody>
          <a:bodyPr/>
          <a:lstStyle/>
          <a:p>
            <a:r>
              <a:rPr lang="en-US" altLang="en-US" sz="1800" dirty="0"/>
              <a:t>The set operations </a:t>
            </a:r>
            <a:r>
              <a:rPr lang="en-US" altLang="en-US" sz="1800" b="1" dirty="0"/>
              <a:t>union, intersect, </a:t>
            </a:r>
            <a:r>
              <a:rPr lang="en-US" altLang="en-US" sz="1800" dirty="0"/>
              <a:t>and </a:t>
            </a:r>
            <a:r>
              <a:rPr lang="en-US" altLang="en-US" sz="1800" b="1" dirty="0"/>
              <a:t>except </a:t>
            </a:r>
            <a:r>
              <a:rPr lang="en-US" altLang="en-US" sz="1800" dirty="0"/>
              <a:t>operate on relations and correspond to the relational algebra operations </a:t>
            </a:r>
            <a:r>
              <a:rPr lang="en-US" altLang="en-US" sz="1800" dirty="0">
                <a:sym typeface="Symbol" panose="05050102010706020507" pitchFamily="18" charset="2"/>
              </a:rPr>
              <a:t></a:t>
            </a:r>
          </a:p>
          <a:p>
            <a:r>
              <a:rPr lang="en-US" altLang="en-US" sz="1800" dirty="0">
                <a:sym typeface="Symbol" panose="05050102010706020507" pitchFamily="18" charset="2"/>
              </a:rPr>
              <a:t>Each of the above operations automatically eliminates duplicates; to retain all duplicates use the corresponding multiset versions </a:t>
            </a:r>
            <a:r>
              <a:rPr lang="en-US" altLang="en-US" sz="1800" b="1" dirty="0">
                <a:sym typeface="Symbol" panose="05050102010706020507" pitchFamily="18" charset="2"/>
              </a:rPr>
              <a:t>union all, intersect all </a:t>
            </a:r>
            <a:r>
              <a:rPr lang="en-US" altLang="en-US" sz="1800" dirty="0">
                <a:sym typeface="Symbol" panose="05050102010706020507" pitchFamily="18" charset="2"/>
              </a:rPr>
              <a:t>and </a:t>
            </a:r>
            <a:r>
              <a:rPr lang="en-US" altLang="en-US" sz="1800" b="1" dirty="0">
                <a:sym typeface="Symbol" panose="05050102010706020507" pitchFamily="18" charset="2"/>
              </a:rPr>
              <a:t>except all.</a:t>
            </a:r>
            <a:br>
              <a:rPr lang="en-US" altLang="en-US" sz="1800" b="1" dirty="0">
                <a:sym typeface="Symbol" panose="05050102010706020507" pitchFamily="18" charset="2"/>
              </a:rPr>
            </a:br>
            <a:br>
              <a:rPr lang="en-US" altLang="en-US" sz="1800" dirty="0">
                <a:sym typeface="Symbol" panose="05050102010706020507" pitchFamily="18" charset="2"/>
              </a:rPr>
            </a:br>
            <a:endParaRPr lang="en-US" altLang="en-US" sz="1500" dirty="0"/>
          </a:p>
        </p:txBody>
      </p:sp>
      <p:sp>
        <p:nvSpPr>
          <p:cNvPr id="4" name="Footer Placeholder 4">
            <a:extLst>
              <a:ext uri="{FF2B5EF4-FFF2-40B4-BE49-F238E27FC236}">
                <a16:creationId xmlns:a16="http://schemas.microsoft.com/office/drawing/2014/main" id="{55F82C4E-E44B-4C07-98DA-6CD3E70805A6}"/>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5" name="Google Shape;89;p13">
            <a:extLst>
              <a:ext uri="{FF2B5EF4-FFF2-40B4-BE49-F238E27FC236}">
                <a16:creationId xmlns:a16="http://schemas.microsoft.com/office/drawing/2014/main" id="{8FA6AC0C-CF71-47D9-A60F-5B46A2B9B512}"/>
              </a:ext>
            </a:extLst>
          </p:cNvPr>
          <p:cNvPicPr preferRelativeResize="0"/>
          <p:nvPr/>
        </p:nvPicPr>
        <p:blipFill rotWithShape="1">
          <a:blip r:embed="rId3">
            <a:alphaModFix/>
          </a:blip>
          <a:srcRect/>
          <a:stretch/>
        </p:blipFill>
        <p:spPr>
          <a:xfrm>
            <a:off x="7239000" y="0"/>
            <a:ext cx="1905000" cy="827902"/>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3A48802-FC96-4875-ADCE-814DDDCF112C}"/>
              </a:ext>
            </a:extLst>
          </p:cNvPr>
          <p:cNvSpPr>
            <a:spLocks noGrp="1" noChangeArrowheads="1"/>
          </p:cNvSpPr>
          <p:nvPr>
            <p:ph type="title"/>
          </p:nvPr>
        </p:nvSpPr>
        <p:spPr/>
        <p:txBody>
          <a:bodyPr/>
          <a:lstStyle/>
          <a:p>
            <a:r>
              <a:rPr lang="en-US" altLang="en-US"/>
              <a:t>Set Operations</a:t>
            </a:r>
          </a:p>
        </p:txBody>
      </p:sp>
      <p:sp>
        <p:nvSpPr>
          <p:cNvPr id="100355" name="Rectangle 3">
            <a:extLst>
              <a:ext uri="{FF2B5EF4-FFF2-40B4-BE49-F238E27FC236}">
                <a16:creationId xmlns:a16="http://schemas.microsoft.com/office/drawing/2014/main" id="{091B96AE-5889-459D-84E8-76E31C5297DE}"/>
              </a:ext>
            </a:extLst>
          </p:cNvPr>
          <p:cNvSpPr>
            <a:spLocks noGrp="1" noChangeArrowheads="1"/>
          </p:cNvSpPr>
          <p:nvPr>
            <p:ph type="body" idx="1"/>
          </p:nvPr>
        </p:nvSpPr>
        <p:spPr>
          <a:xfrm>
            <a:off x="1571625" y="1693069"/>
            <a:ext cx="5886450" cy="381000"/>
          </a:xfrm>
        </p:spPr>
        <p:txBody>
          <a:bodyPr/>
          <a:lstStyle/>
          <a:p>
            <a:pPr>
              <a:tabLst>
                <a:tab pos="1110854" algn="l"/>
              </a:tabLst>
            </a:pPr>
            <a:r>
              <a:rPr lang="en-US" altLang="en-US" sz="1500" dirty="0"/>
              <a:t>Find all customers who have a loan, an account, or both:</a:t>
            </a:r>
          </a:p>
        </p:txBody>
      </p:sp>
      <p:sp>
        <p:nvSpPr>
          <p:cNvPr id="34820" name="Text Box 4">
            <a:extLst>
              <a:ext uri="{FF2B5EF4-FFF2-40B4-BE49-F238E27FC236}">
                <a16:creationId xmlns:a16="http://schemas.microsoft.com/office/drawing/2014/main" id="{18CFA01A-6355-4BBD-A3A7-2CE393A02A68}"/>
              </a:ext>
            </a:extLst>
          </p:cNvPr>
          <p:cNvSpPr txBox="1">
            <a:spLocks noChangeArrowheads="1"/>
          </p:cNvSpPr>
          <p:nvPr/>
        </p:nvSpPr>
        <p:spPr bwMode="auto">
          <a:xfrm>
            <a:off x="2195514" y="4376738"/>
            <a:ext cx="467082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35000"/>
              </a:spcBef>
              <a:buClr>
                <a:schemeClr val="tx2"/>
              </a:buClr>
              <a:buSzPct val="90000"/>
              <a:buFont typeface="Monotype Sorts" pitchFamily="2" charset="2"/>
              <a:buNone/>
            </a:pPr>
            <a:r>
              <a:rPr kumimoji="1" lang="en-US" altLang="en-US" sz="1500">
                <a:latin typeface="Helvetica" panose="020B0604020202020204" pitchFamily="34" charset="0"/>
              </a:rPr>
              <a:t>(</a:t>
            </a:r>
            <a:r>
              <a:rPr kumimoji="1" lang="en-US" altLang="en-US" sz="1500" b="1">
                <a:latin typeface="Helvetica" panose="020B0604020202020204" pitchFamily="34" charset="0"/>
              </a:rPr>
              <a:t>select</a:t>
            </a:r>
            <a:r>
              <a:rPr kumimoji="1" lang="en-US" altLang="en-US" sz="1500">
                <a:latin typeface="Helvetica" panose="020B0604020202020204" pitchFamily="34" charset="0"/>
              </a:rPr>
              <a:t> </a:t>
            </a:r>
            <a:r>
              <a:rPr kumimoji="1" lang="en-US" altLang="en-US" sz="1500" i="1">
                <a:latin typeface="Helvetica" panose="020B0604020202020204" pitchFamily="34" charset="0"/>
              </a:rPr>
              <a:t>customer-name </a:t>
            </a:r>
            <a:r>
              <a:rPr kumimoji="1" lang="en-US" altLang="en-US" sz="1500" b="1">
                <a:latin typeface="Helvetica" panose="020B0604020202020204" pitchFamily="34" charset="0"/>
              </a:rPr>
              <a:t>from </a:t>
            </a:r>
            <a:r>
              <a:rPr kumimoji="1" lang="en-US" altLang="en-US" sz="1500" i="1">
                <a:latin typeface="Helvetica" panose="020B0604020202020204" pitchFamily="34" charset="0"/>
              </a:rPr>
              <a:t>depositor</a:t>
            </a:r>
            <a:r>
              <a:rPr kumimoji="1" lang="en-US" altLang="en-US" sz="1500">
                <a:latin typeface="Helvetica" panose="020B0604020202020204" pitchFamily="34" charset="0"/>
              </a:rPr>
              <a:t>)</a:t>
            </a:r>
            <a:br>
              <a:rPr kumimoji="1" lang="en-US" altLang="en-US" sz="1500">
                <a:latin typeface="Helvetica" panose="020B0604020202020204" pitchFamily="34" charset="0"/>
              </a:rPr>
            </a:br>
            <a:r>
              <a:rPr kumimoji="1" lang="en-US" altLang="en-US" sz="1500">
                <a:latin typeface="Helvetica" panose="020B0604020202020204" pitchFamily="34" charset="0"/>
              </a:rPr>
              <a:t>	</a:t>
            </a:r>
            <a:r>
              <a:rPr kumimoji="1" lang="en-US" altLang="en-US" sz="1500" b="1">
                <a:latin typeface="Helvetica" panose="020B0604020202020204" pitchFamily="34" charset="0"/>
              </a:rPr>
              <a:t>except</a:t>
            </a:r>
            <a:br>
              <a:rPr kumimoji="1" lang="en-US" altLang="en-US" sz="1500" b="1">
                <a:latin typeface="Helvetica" panose="020B0604020202020204" pitchFamily="34" charset="0"/>
              </a:rPr>
            </a:br>
            <a:r>
              <a:rPr kumimoji="1" lang="en-US" altLang="en-US" sz="1500" b="1">
                <a:latin typeface="Helvetica" panose="020B0604020202020204" pitchFamily="34" charset="0"/>
              </a:rPr>
              <a:t>	(select</a:t>
            </a:r>
            <a:r>
              <a:rPr kumimoji="1" lang="en-US" altLang="en-US" sz="1500">
                <a:latin typeface="Helvetica" panose="020B0604020202020204" pitchFamily="34" charset="0"/>
              </a:rPr>
              <a:t> </a:t>
            </a:r>
            <a:r>
              <a:rPr kumimoji="1" lang="en-US" altLang="en-US" sz="1500" i="1">
                <a:latin typeface="Helvetica" panose="020B0604020202020204" pitchFamily="34" charset="0"/>
              </a:rPr>
              <a:t>customer-name </a:t>
            </a:r>
            <a:r>
              <a:rPr kumimoji="1" lang="en-US" altLang="en-US" sz="1500" b="1">
                <a:latin typeface="Helvetica" panose="020B0604020202020204" pitchFamily="34" charset="0"/>
              </a:rPr>
              <a:t>from</a:t>
            </a:r>
            <a:r>
              <a:rPr kumimoji="1" lang="en-US" altLang="en-US" sz="1500" i="1">
                <a:latin typeface="Helvetica" panose="020B0604020202020204" pitchFamily="34" charset="0"/>
              </a:rPr>
              <a:t> borrower)</a:t>
            </a:r>
            <a:endParaRPr kumimoji="1" lang="en-US" altLang="en-US" sz="1500">
              <a:latin typeface="Helvetica" panose="020B0604020202020204" pitchFamily="34" charset="0"/>
            </a:endParaRPr>
          </a:p>
          <a:p>
            <a:pPr eaLnBrk="1" hangingPunct="1">
              <a:spcBef>
                <a:spcPct val="0"/>
              </a:spcBef>
              <a:buFontTx/>
              <a:buNone/>
            </a:pPr>
            <a:endParaRPr lang="en-US" altLang="en-US" sz="1350">
              <a:latin typeface="Times New Roman" panose="02020603050405020304" pitchFamily="18" charset="0"/>
            </a:endParaRPr>
          </a:p>
        </p:txBody>
      </p:sp>
      <p:sp>
        <p:nvSpPr>
          <p:cNvPr id="34823" name="Text Box 7">
            <a:extLst>
              <a:ext uri="{FF2B5EF4-FFF2-40B4-BE49-F238E27FC236}">
                <a16:creationId xmlns:a16="http://schemas.microsoft.com/office/drawing/2014/main" id="{0617BEB5-ABC7-438E-A7DB-338BCF36778C}"/>
              </a:ext>
            </a:extLst>
          </p:cNvPr>
          <p:cNvSpPr txBox="1">
            <a:spLocks noChangeArrowheads="1"/>
          </p:cNvSpPr>
          <p:nvPr/>
        </p:nvSpPr>
        <p:spPr bwMode="auto">
          <a:xfrm>
            <a:off x="2228851" y="3181351"/>
            <a:ext cx="446603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35000"/>
              </a:spcBef>
              <a:buClr>
                <a:schemeClr val="tx2"/>
              </a:buClr>
              <a:buSzPct val="90000"/>
              <a:buFont typeface="Monotype Sorts" pitchFamily="2" charset="2"/>
              <a:buNone/>
            </a:pPr>
            <a:r>
              <a:rPr kumimoji="1" lang="en-US" altLang="en-US" sz="1500">
                <a:latin typeface="Helvetica" panose="020B0604020202020204" pitchFamily="34" charset="0"/>
              </a:rPr>
              <a:t>(</a:t>
            </a:r>
            <a:r>
              <a:rPr kumimoji="1" lang="en-US" altLang="en-US" sz="1500" b="1">
                <a:latin typeface="Helvetica" panose="020B0604020202020204" pitchFamily="34" charset="0"/>
              </a:rPr>
              <a:t>select</a:t>
            </a:r>
            <a:r>
              <a:rPr kumimoji="1" lang="en-US" altLang="en-US" sz="1500">
                <a:latin typeface="Helvetica" panose="020B0604020202020204" pitchFamily="34" charset="0"/>
              </a:rPr>
              <a:t> </a:t>
            </a:r>
            <a:r>
              <a:rPr kumimoji="1" lang="en-US" altLang="en-US" sz="1500" i="1">
                <a:latin typeface="Helvetica" panose="020B0604020202020204" pitchFamily="34" charset="0"/>
              </a:rPr>
              <a:t>customer-name </a:t>
            </a:r>
            <a:r>
              <a:rPr kumimoji="1" lang="en-US" altLang="en-US" sz="1500" b="1">
                <a:latin typeface="Helvetica" panose="020B0604020202020204" pitchFamily="34" charset="0"/>
              </a:rPr>
              <a:t>from </a:t>
            </a:r>
            <a:r>
              <a:rPr kumimoji="1" lang="en-US" altLang="en-US" sz="1500" i="1">
                <a:latin typeface="Helvetica" panose="020B0604020202020204" pitchFamily="34" charset="0"/>
              </a:rPr>
              <a:t>depositor</a:t>
            </a:r>
            <a:r>
              <a:rPr kumimoji="1" lang="en-US" altLang="en-US" sz="1500">
                <a:latin typeface="Helvetica" panose="020B0604020202020204" pitchFamily="34" charset="0"/>
              </a:rPr>
              <a:t>)</a:t>
            </a:r>
            <a:br>
              <a:rPr kumimoji="1" lang="en-US" altLang="en-US" sz="1500">
                <a:latin typeface="Helvetica" panose="020B0604020202020204" pitchFamily="34" charset="0"/>
              </a:rPr>
            </a:br>
            <a:r>
              <a:rPr kumimoji="1" lang="en-US" altLang="en-US" sz="1500">
                <a:latin typeface="Helvetica" panose="020B0604020202020204" pitchFamily="34" charset="0"/>
              </a:rPr>
              <a:t>	</a:t>
            </a:r>
            <a:r>
              <a:rPr kumimoji="1" lang="en-US" altLang="en-US" sz="1500" b="1">
                <a:latin typeface="Helvetica" panose="020B0604020202020204" pitchFamily="34" charset="0"/>
              </a:rPr>
              <a:t>intersect</a:t>
            </a:r>
            <a:br>
              <a:rPr kumimoji="1" lang="en-US" altLang="en-US" sz="1500" b="1">
                <a:latin typeface="Helvetica" panose="020B0604020202020204" pitchFamily="34" charset="0"/>
              </a:rPr>
            </a:br>
            <a:r>
              <a:rPr kumimoji="1" lang="en-US" altLang="en-US" sz="1500" b="1">
                <a:latin typeface="Helvetica" panose="020B0604020202020204" pitchFamily="34" charset="0"/>
              </a:rPr>
              <a:t>	(select</a:t>
            </a:r>
            <a:r>
              <a:rPr kumimoji="1" lang="en-US" altLang="en-US" sz="1500">
                <a:latin typeface="Helvetica" panose="020B0604020202020204" pitchFamily="34" charset="0"/>
              </a:rPr>
              <a:t> </a:t>
            </a:r>
            <a:r>
              <a:rPr kumimoji="1" lang="en-US" altLang="en-US" sz="1500" i="1">
                <a:latin typeface="Helvetica" panose="020B0604020202020204" pitchFamily="34" charset="0"/>
              </a:rPr>
              <a:t>customer-name </a:t>
            </a:r>
            <a:r>
              <a:rPr kumimoji="1" lang="en-US" altLang="en-US" sz="1500" b="1">
                <a:latin typeface="Helvetica" panose="020B0604020202020204" pitchFamily="34" charset="0"/>
              </a:rPr>
              <a:t>from</a:t>
            </a:r>
            <a:r>
              <a:rPr kumimoji="1" lang="en-US" altLang="en-US" sz="1500" i="1">
                <a:latin typeface="Helvetica" panose="020B0604020202020204" pitchFamily="34" charset="0"/>
              </a:rPr>
              <a:t> borrower)</a:t>
            </a:r>
            <a:endParaRPr lang="en-US" altLang="en-US" sz="1350">
              <a:latin typeface="Times New Roman" panose="02020603050405020304" pitchFamily="18" charset="0"/>
            </a:endParaRPr>
          </a:p>
        </p:txBody>
      </p:sp>
      <p:sp>
        <p:nvSpPr>
          <p:cNvPr id="100358" name="Text Box 9">
            <a:extLst>
              <a:ext uri="{FF2B5EF4-FFF2-40B4-BE49-F238E27FC236}">
                <a16:creationId xmlns:a16="http://schemas.microsoft.com/office/drawing/2014/main" id="{B1A85C0B-4D75-4C66-A25C-18B4402250D0}"/>
              </a:ext>
            </a:extLst>
          </p:cNvPr>
          <p:cNvSpPr txBox="1">
            <a:spLocks noChangeArrowheads="1"/>
          </p:cNvSpPr>
          <p:nvPr/>
        </p:nvSpPr>
        <p:spPr bwMode="auto">
          <a:xfrm>
            <a:off x="1596629" y="3996928"/>
            <a:ext cx="57246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35000"/>
              </a:spcBef>
              <a:buClr>
                <a:schemeClr val="tx2"/>
              </a:buClr>
              <a:buSzPct val="90000"/>
              <a:buFont typeface="Monotype Sorts" pitchFamily="2" charset="2"/>
              <a:buChar char="n"/>
            </a:pPr>
            <a:r>
              <a:rPr kumimoji="1" lang="en-US" altLang="en-US" sz="1500">
                <a:latin typeface="Helvetica" panose="020B0604020202020204" pitchFamily="34" charset="0"/>
              </a:rPr>
              <a:t>   Find all customers who have an account but no loan.	</a:t>
            </a:r>
            <a:endParaRPr lang="en-US" altLang="en-US" sz="1350">
              <a:latin typeface="Times New Roman" panose="02020603050405020304" pitchFamily="18" charset="0"/>
            </a:endParaRPr>
          </a:p>
        </p:txBody>
      </p:sp>
      <p:sp>
        <p:nvSpPr>
          <p:cNvPr id="34826" name="Text Box 10">
            <a:extLst>
              <a:ext uri="{FF2B5EF4-FFF2-40B4-BE49-F238E27FC236}">
                <a16:creationId xmlns:a16="http://schemas.microsoft.com/office/drawing/2014/main" id="{887BE8DC-BAAB-4DE6-84D4-7719EEA018CA}"/>
              </a:ext>
            </a:extLst>
          </p:cNvPr>
          <p:cNvSpPr txBox="1">
            <a:spLocks noChangeArrowheads="1"/>
          </p:cNvSpPr>
          <p:nvPr/>
        </p:nvSpPr>
        <p:spPr bwMode="auto">
          <a:xfrm>
            <a:off x="2289574" y="2040732"/>
            <a:ext cx="446603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35000"/>
              </a:spcBef>
              <a:buClr>
                <a:schemeClr val="tx2"/>
              </a:buClr>
              <a:buSzPct val="90000"/>
              <a:buFont typeface="Monotype Sorts" pitchFamily="2" charset="2"/>
              <a:buNone/>
            </a:pPr>
            <a:r>
              <a:rPr kumimoji="1" lang="en-US" altLang="en-US" sz="1500" b="1" dirty="0">
                <a:latin typeface="Helvetica" panose="020B0604020202020204" pitchFamily="34" charset="0"/>
              </a:rPr>
              <a:t>(select</a:t>
            </a:r>
            <a:r>
              <a:rPr kumimoji="1" lang="en-US" altLang="en-US" sz="1500" dirty="0">
                <a:latin typeface="Helvetica" panose="020B0604020202020204" pitchFamily="34" charset="0"/>
              </a:rPr>
              <a:t> </a:t>
            </a:r>
            <a:r>
              <a:rPr kumimoji="1" lang="en-US" altLang="en-US" sz="1500" i="1" dirty="0">
                <a:latin typeface="Helvetica" panose="020B0604020202020204" pitchFamily="34" charset="0"/>
              </a:rPr>
              <a:t>customer-name </a:t>
            </a:r>
            <a:r>
              <a:rPr kumimoji="1" lang="en-US" altLang="en-US" sz="1500" b="1" dirty="0">
                <a:latin typeface="Helvetica" panose="020B0604020202020204" pitchFamily="34" charset="0"/>
              </a:rPr>
              <a:t>from </a:t>
            </a:r>
            <a:r>
              <a:rPr kumimoji="1" lang="en-US" altLang="en-US" sz="1500" i="1" dirty="0">
                <a:latin typeface="Helvetica" panose="020B0604020202020204" pitchFamily="34" charset="0"/>
              </a:rPr>
              <a:t>depositor</a:t>
            </a:r>
            <a:r>
              <a:rPr kumimoji="1" lang="en-US" altLang="en-US" sz="1500" dirty="0">
                <a:latin typeface="Helvetica" panose="020B0604020202020204" pitchFamily="34" charset="0"/>
              </a:rPr>
              <a:t>)</a:t>
            </a:r>
            <a:br>
              <a:rPr kumimoji="1" lang="en-US" altLang="en-US" sz="1500" dirty="0">
                <a:latin typeface="Helvetica" panose="020B0604020202020204" pitchFamily="34" charset="0"/>
              </a:rPr>
            </a:br>
            <a:r>
              <a:rPr kumimoji="1" lang="en-US" altLang="en-US" sz="1500" dirty="0">
                <a:latin typeface="Helvetica" panose="020B0604020202020204" pitchFamily="34" charset="0"/>
              </a:rPr>
              <a:t>	</a:t>
            </a:r>
            <a:r>
              <a:rPr kumimoji="1" lang="en-US" altLang="en-US" sz="1500" b="1" dirty="0">
                <a:latin typeface="Helvetica" panose="020B0604020202020204" pitchFamily="34" charset="0"/>
              </a:rPr>
              <a:t>union</a:t>
            </a:r>
            <a:br>
              <a:rPr kumimoji="1" lang="en-US" altLang="en-US" sz="1500" b="1" dirty="0">
                <a:latin typeface="Helvetica" panose="020B0604020202020204" pitchFamily="34" charset="0"/>
              </a:rPr>
            </a:br>
            <a:r>
              <a:rPr kumimoji="1" lang="en-US" altLang="en-US" sz="1500" b="1" dirty="0">
                <a:latin typeface="Helvetica" panose="020B0604020202020204" pitchFamily="34" charset="0"/>
              </a:rPr>
              <a:t>	(select</a:t>
            </a:r>
            <a:r>
              <a:rPr kumimoji="1" lang="en-US" altLang="en-US" sz="1500" dirty="0">
                <a:latin typeface="Helvetica" panose="020B0604020202020204" pitchFamily="34" charset="0"/>
              </a:rPr>
              <a:t> </a:t>
            </a:r>
            <a:r>
              <a:rPr kumimoji="1" lang="en-US" altLang="en-US" sz="1500" i="1" dirty="0">
                <a:latin typeface="Helvetica" panose="020B0604020202020204" pitchFamily="34" charset="0"/>
              </a:rPr>
              <a:t>customer-name </a:t>
            </a:r>
            <a:r>
              <a:rPr kumimoji="1" lang="en-US" altLang="en-US" sz="1500" b="1" dirty="0">
                <a:latin typeface="Helvetica" panose="020B0604020202020204" pitchFamily="34" charset="0"/>
              </a:rPr>
              <a:t>from</a:t>
            </a:r>
            <a:r>
              <a:rPr kumimoji="1" lang="en-US" altLang="en-US" sz="1500" i="1" dirty="0">
                <a:latin typeface="Helvetica" panose="020B0604020202020204" pitchFamily="34" charset="0"/>
              </a:rPr>
              <a:t> borrower)</a:t>
            </a:r>
            <a:endParaRPr lang="en-US" altLang="en-US" sz="1350" dirty="0">
              <a:latin typeface="Times New Roman" panose="02020603050405020304" pitchFamily="18" charset="0"/>
            </a:endParaRPr>
          </a:p>
        </p:txBody>
      </p:sp>
      <p:sp>
        <p:nvSpPr>
          <p:cNvPr id="100360" name="Text Box 11">
            <a:extLst>
              <a:ext uri="{FF2B5EF4-FFF2-40B4-BE49-F238E27FC236}">
                <a16:creationId xmlns:a16="http://schemas.microsoft.com/office/drawing/2014/main" id="{94A1C7FB-1238-4621-B375-0E07AC786B7F}"/>
              </a:ext>
            </a:extLst>
          </p:cNvPr>
          <p:cNvSpPr txBox="1">
            <a:spLocks noChangeArrowheads="1"/>
          </p:cNvSpPr>
          <p:nvPr/>
        </p:nvSpPr>
        <p:spPr bwMode="auto">
          <a:xfrm>
            <a:off x="1596630" y="2837261"/>
            <a:ext cx="537999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35000"/>
              </a:spcBef>
              <a:buClr>
                <a:schemeClr val="tx2"/>
              </a:buClr>
              <a:buSzPct val="90000"/>
              <a:buFont typeface="Monotype Sorts" pitchFamily="2" charset="2"/>
              <a:buChar char="n"/>
            </a:pPr>
            <a:r>
              <a:rPr kumimoji="1" lang="en-US" altLang="en-US" sz="1500">
                <a:latin typeface="Helvetica" panose="020B0604020202020204" pitchFamily="34" charset="0"/>
              </a:rPr>
              <a:t>    Find all customers who have both a loan and an account.</a:t>
            </a:r>
            <a:endParaRPr lang="en-US" altLang="en-US" sz="1350">
              <a:latin typeface="Times New Roman" panose="02020603050405020304" pitchFamily="18" charset="0"/>
            </a:endParaRPr>
          </a:p>
        </p:txBody>
      </p:sp>
      <p:sp>
        <p:nvSpPr>
          <p:cNvPr id="9" name="Footer Placeholder 4">
            <a:extLst>
              <a:ext uri="{FF2B5EF4-FFF2-40B4-BE49-F238E27FC236}">
                <a16:creationId xmlns:a16="http://schemas.microsoft.com/office/drawing/2014/main" id="{542B4E06-53F2-47D0-8EF1-3A9589050734}"/>
              </a:ext>
            </a:extLst>
          </p:cNvPr>
          <p:cNvSpPr>
            <a:spLocks noGrp="1"/>
          </p:cNvSpPr>
          <p:nvPr>
            <p:ph type="ftr" sz="quarter" idx="11"/>
          </p:nvPr>
        </p:nvSpPr>
        <p:spPr>
          <a:xfrm>
            <a:off x="3124200" y="6356350"/>
            <a:ext cx="2895600" cy="365125"/>
          </a:xfrm>
        </p:spPr>
        <p:txBody>
          <a:bodyPr/>
          <a:lstStyle/>
          <a:p>
            <a:r>
              <a:rPr lang="en-US" dirty="0"/>
              <a:t>Unit 3 DBMS </a:t>
            </a:r>
          </a:p>
        </p:txBody>
      </p:sp>
      <p:pic>
        <p:nvPicPr>
          <p:cNvPr id="10" name="Google Shape;89;p13">
            <a:extLst>
              <a:ext uri="{FF2B5EF4-FFF2-40B4-BE49-F238E27FC236}">
                <a16:creationId xmlns:a16="http://schemas.microsoft.com/office/drawing/2014/main" id="{E0C029BE-4F63-4A27-9010-41522339CA3E}"/>
              </a:ext>
            </a:extLst>
          </p:cNvPr>
          <p:cNvPicPr preferRelativeResize="0"/>
          <p:nvPr/>
        </p:nvPicPr>
        <p:blipFill rotWithShape="1">
          <a:blip r:embed="rId3">
            <a:alphaModFix/>
          </a:blip>
          <a:srcRect/>
          <a:stretch/>
        </p:blipFill>
        <p:spPr>
          <a:xfrm>
            <a:off x="7239000" y="0"/>
            <a:ext cx="1905000" cy="8279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utoUpdateAnimBg="0"/>
      <p:bldP spid="34823" grpId="0" autoUpdateAnimBg="0"/>
      <p:bldP spid="34826"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Views</a:t>
            </a:r>
            <a:endParaRPr lang="en-US" dirty="0"/>
          </a:p>
        </p:txBody>
      </p:sp>
      <p:sp>
        <p:nvSpPr>
          <p:cNvPr id="3" name="Content Placeholder 2"/>
          <p:cNvSpPr>
            <a:spLocks noGrp="1"/>
          </p:cNvSpPr>
          <p:nvPr>
            <p:ph idx="1"/>
          </p:nvPr>
        </p:nvSpPr>
        <p:spPr/>
        <p:txBody>
          <a:bodyPr>
            <a:normAutofit/>
          </a:bodyPr>
          <a:lstStyle/>
          <a:p>
            <a:pPr>
              <a:tabLst>
                <a:tab pos="3205163" algn="ctr"/>
              </a:tabLst>
            </a:pPr>
            <a:r>
              <a:rPr lang="en-US" altLang="en-US" sz="2000" dirty="0"/>
              <a:t>It is not necessary for all users to see the entire logical model (that is, all the actual relations stored in the database.)</a:t>
            </a:r>
          </a:p>
          <a:p>
            <a:pPr>
              <a:tabLst>
                <a:tab pos="3205163" algn="ctr"/>
              </a:tabLst>
            </a:pPr>
            <a:r>
              <a:rPr lang="en-US" altLang="en-US" sz="2000" dirty="0"/>
              <a:t>Consider a person who needs to know an instructors name and department, but not the salary.  This person should see a relation described, in SQL, by </a:t>
            </a:r>
            <a:br>
              <a:rPr lang="en-US" altLang="en-US" sz="2000" dirty="0"/>
            </a:br>
            <a:r>
              <a:rPr lang="en-US" altLang="en-US" sz="2000" dirty="0"/>
              <a:t>		</a:t>
            </a:r>
            <a:br>
              <a:rPr kumimoji="0" lang="en-US" altLang="en-US" sz="2000" b="1" dirty="0"/>
            </a:br>
            <a:r>
              <a:rPr kumimoji="0" lang="en-US" altLang="en-US" sz="2000" b="1" dirty="0"/>
              <a:t>             select </a:t>
            </a:r>
            <a:r>
              <a:rPr kumimoji="0" lang="en-US" altLang="en-US" sz="2000" i="1" dirty="0"/>
              <a:t>ID</a:t>
            </a:r>
            <a:r>
              <a:rPr kumimoji="0" lang="en-US" altLang="en-US" sz="2000" dirty="0"/>
              <a:t>, </a:t>
            </a:r>
            <a:r>
              <a:rPr kumimoji="0" lang="en-US" altLang="en-US" sz="2000" i="1" dirty="0"/>
              <a:t>name</a:t>
            </a:r>
            <a:r>
              <a:rPr kumimoji="0" lang="en-US" altLang="en-US" sz="2000" dirty="0"/>
              <a:t>, </a:t>
            </a:r>
            <a:r>
              <a:rPr kumimoji="0" lang="en-US" altLang="en-US" sz="2000" i="1" dirty="0" err="1"/>
              <a:t>dept_name</a:t>
            </a:r>
            <a:br>
              <a:rPr kumimoji="0" lang="en-US" altLang="en-US" sz="2000" i="1" dirty="0"/>
            </a:br>
            <a:r>
              <a:rPr kumimoji="0" lang="en-US" altLang="en-US" sz="2000" i="1" dirty="0"/>
              <a:t>             </a:t>
            </a:r>
            <a:r>
              <a:rPr kumimoji="0" lang="en-US" altLang="en-US" sz="2000" b="1" dirty="0"/>
              <a:t>from </a:t>
            </a:r>
            <a:r>
              <a:rPr kumimoji="0" lang="en-US" altLang="en-US" sz="2000" i="1" dirty="0"/>
              <a:t>instructor</a:t>
            </a:r>
            <a:endParaRPr kumimoji="0" lang="en-US" altLang="en-US" sz="2000" dirty="0"/>
          </a:p>
          <a:p>
            <a:pPr>
              <a:buFont typeface="Monotype Sorts" charset="2"/>
              <a:buNone/>
              <a:tabLst>
                <a:tab pos="3205163" algn="ctr"/>
              </a:tabLst>
            </a:pPr>
            <a:r>
              <a:rPr lang="en-US" altLang="en-US" sz="2000" dirty="0">
                <a:sym typeface="Symbol" panose="05050102010706020507" pitchFamily="18" charset="2"/>
              </a:rPr>
              <a:t> </a:t>
            </a:r>
          </a:p>
          <a:p>
            <a:pPr>
              <a:tabLst>
                <a:tab pos="3205163" algn="ctr"/>
              </a:tabLst>
            </a:pPr>
            <a:r>
              <a:rPr lang="en-US" altLang="en-US" sz="2000" dirty="0"/>
              <a:t>A </a:t>
            </a:r>
            <a:r>
              <a:rPr lang="en-US" altLang="en-US" sz="2000" b="1" dirty="0">
                <a:solidFill>
                  <a:srgbClr val="002060"/>
                </a:solidFill>
              </a:rPr>
              <a:t>view</a:t>
            </a:r>
            <a:r>
              <a:rPr lang="en-US" altLang="en-US" sz="2000" dirty="0"/>
              <a:t> provides a mechanism to hide certain data from the view of certain users. </a:t>
            </a:r>
          </a:p>
          <a:p>
            <a:pPr>
              <a:tabLst>
                <a:tab pos="3205163" algn="ctr"/>
              </a:tabLst>
            </a:pPr>
            <a:r>
              <a:rPr lang="en-US" altLang="en-US" sz="2000" dirty="0"/>
              <a:t>Any relation that is not of the conceptual model but is made visible to a user as a “virtual relation” is called a </a:t>
            </a:r>
            <a:r>
              <a:rPr lang="en-US" altLang="en-US" sz="2000" b="1" dirty="0">
                <a:solidFill>
                  <a:srgbClr val="002060"/>
                </a:solidFill>
              </a:rPr>
              <a:t>view</a:t>
            </a:r>
            <a:r>
              <a:rPr lang="en-US" altLang="en-US" sz="2000" dirty="0"/>
              <a:t>.</a:t>
            </a:r>
          </a:p>
          <a:p>
            <a:endParaRPr lang="en-US" sz="2000" dirty="0"/>
          </a:p>
        </p:txBody>
      </p:sp>
      <p:sp>
        <p:nvSpPr>
          <p:cNvPr id="5" name="Footer Placeholder 4"/>
          <p:cNvSpPr>
            <a:spLocks noGrp="1"/>
          </p:cNvSpPr>
          <p:nvPr>
            <p:ph type="ftr" sz="quarter" idx="11"/>
          </p:nvPr>
        </p:nvSpPr>
        <p:spPr/>
        <p:txBody>
          <a:bodyPr/>
          <a:lstStyle/>
          <a:p>
            <a:r>
              <a:rPr lang="en-US"/>
              <a:t>Unit 3 DBMS </a:t>
            </a:r>
          </a:p>
        </p:txBody>
      </p:sp>
      <p:sp>
        <p:nvSpPr>
          <p:cNvPr id="4" name="Slide Number Placeholder 3"/>
          <p:cNvSpPr>
            <a:spLocks noGrp="1"/>
          </p:cNvSpPr>
          <p:nvPr>
            <p:ph type="sldNum" sz="quarter" idx="12"/>
          </p:nvPr>
        </p:nvSpPr>
        <p:spPr/>
        <p:txBody>
          <a:bodyPr/>
          <a:lstStyle/>
          <a:p>
            <a:fld id="{C6FB8D25-06C8-4A4D-B89D-646AD39F14CB}" type="slidenum">
              <a:rPr lang="en-US" smtClean="0"/>
              <a:pPr/>
              <a:t>69</a:t>
            </a:fld>
            <a:endParaRPr lang="en-US"/>
          </a:p>
        </p:txBody>
      </p:sp>
      <p:pic>
        <p:nvPicPr>
          <p:cNvPr id="6" name="Google Shape;89;p13">
            <a:extLst>
              <a:ext uri="{FF2B5EF4-FFF2-40B4-BE49-F238E27FC236}">
                <a16:creationId xmlns:a16="http://schemas.microsoft.com/office/drawing/2014/main" id="{A2E38CC3-86BC-4102-A7D3-AF90C5B63F31}"/>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DDL</a:t>
            </a:r>
            <a:br>
              <a:rPr lang="en-US" dirty="0">
                <a:latin typeface="Times New Roman" pitchFamily="18" charset="0"/>
                <a:cs typeface="Times New Roman" pitchFamily="18" charset="0"/>
              </a:rPr>
            </a:br>
            <a:r>
              <a:rPr lang="en-US" dirty="0">
                <a:solidFill>
                  <a:srgbClr val="003399"/>
                </a:solidFill>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sz="2600" dirty="0">
                <a:latin typeface="Times New Roman" pitchFamily="18" charset="0"/>
                <a:cs typeface="Times New Roman" pitchFamily="18" charset="0"/>
              </a:rPr>
              <a:t>DDL is short name of </a:t>
            </a:r>
            <a:r>
              <a:rPr lang="en-US" sz="2600" b="1" dirty="0">
                <a:latin typeface="Times New Roman" pitchFamily="18" charset="0"/>
                <a:cs typeface="Times New Roman" pitchFamily="18" charset="0"/>
              </a:rPr>
              <a:t>Data Definition Language,</a:t>
            </a:r>
            <a:r>
              <a:rPr lang="en-US" sz="2600" dirty="0">
                <a:latin typeface="Times New Roman" pitchFamily="18" charset="0"/>
                <a:cs typeface="Times New Roman" pitchFamily="18" charset="0"/>
              </a:rPr>
              <a:t> which deals with database schemas and descriptions, of how the data should reside in the database.</a:t>
            </a:r>
          </a:p>
          <a:p>
            <a:pPr algn="just"/>
            <a:r>
              <a:rPr lang="en-US" sz="2600" dirty="0">
                <a:latin typeface="Times New Roman" pitchFamily="18" charset="0"/>
                <a:cs typeface="Times New Roman" pitchFamily="18" charset="0"/>
              </a:rPr>
              <a:t>CREATE - to create a database and its objects like (table, index, views, store procedure, function, and triggers)</a:t>
            </a:r>
          </a:p>
          <a:p>
            <a:pPr algn="just"/>
            <a:r>
              <a:rPr lang="en-US" sz="2600" dirty="0">
                <a:latin typeface="Times New Roman" pitchFamily="18" charset="0"/>
                <a:cs typeface="Times New Roman" pitchFamily="18" charset="0"/>
              </a:rPr>
              <a:t>ALTER - alters the structure of the existing database</a:t>
            </a:r>
          </a:p>
          <a:p>
            <a:pPr algn="just"/>
            <a:r>
              <a:rPr lang="en-US" sz="2600" dirty="0">
                <a:latin typeface="Times New Roman" pitchFamily="18" charset="0"/>
                <a:cs typeface="Times New Roman" pitchFamily="18" charset="0"/>
              </a:rPr>
              <a:t>DROP - delete objects from the database</a:t>
            </a:r>
          </a:p>
          <a:p>
            <a:pPr algn="just"/>
            <a:r>
              <a:rPr lang="en-US" sz="2600" dirty="0">
                <a:latin typeface="Times New Roman" pitchFamily="18" charset="0"/>
                <a:cs typeface="Times New Roman" pitchFamily="18" charset="0"/>
              </a:rPr>
              <a:t>TRUNCATE - remove all records from a table, including all spaces allocated for the records are removed</a:t>
            </a:r>
          </a:p>
          <a:p>
            <a:pPr algn="just"/>
            <a:r>
              <a:rPr lang="en-US" sz="2600" dirty="0">
                <a:latin typeface="Times New Roman" pitchFamily="18" charset="0"/>
                <a:cs typeface="Times New Roman" pitchFamily="18" charset="0"/>
              </a:rPr>
              <a:t>COMMENT - add comments to the data dictionary</a:t>
            </a:r>
          </a:p>
          <a:p>
            <a:pPr algn="just"/>
            <a:r>
              <a:rPr lang="en-US" sz="2600" dirty="0">
                <a:latin typeface="Times New Roman" pitchFamily="18" charset="0"/>
                <a:cs typeface="Times New Roman" pitchFamily="18" charset="0"/>
              </a:rPr>
              <a:t>RENAME - rename an object</a:t>
            </a:r>
          </a:p>
          <a:p>
            <a:pPr lvl="1"/>
            <a:endParaRPr lang="en-US" sz="2400" dirty="0"/>
          </a:p>
          <a:p>
            <a:pPr lvl="1">
              <a:buNone/>
            </a:pPr>
            <a:endParaRPr lang="en-US" sz="2400" dirty="0"/>
          </a:p>
          <a:p>
            <a:endParaRPr lang="en-US"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324600" y="-2275"/>
            <a:ext cx="2562225" cy="130473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 Creation</a:t>
            </a:r>
            <a:endParaRPr lang="en-US" dirty="0"/>
          </a:p>
        </p:txBody>
      </p:sp>
      <p:sp>
        <p:nvSpPr>
          <p:cNvPr id="3" name="Content Placeholder 2"/>
          <p:cNvSpPr>
            <a:spLocks noGrp="1"/>
          </p:cNvSpPr>
          <p:nvPr>
            <p:ph idx="1"/>
          </p:nvPr>
        </p:nvSpPr>
        <p:spPr/>
        <p:txBody>
          <a:bodyPr>
            <a:normAutofit/>
          </a:bodyPr>
          <a:lstStyle/>
          <a:p>
            <a:pPr>
              <a:tabLst>
                <a:tab pos="3432175" algn="ctr"/>
              </a:tabLst>
            </a:pPr>
            <a:r>
              <a:rPr lang="en-US" altLang="en-US" sz="2000" dirty="0"/>
              <a:t>A view is defined using the </a:t>
            </a:r>
            <a:r>
              <a:rPr lang="en-US" altLang="en-US" sz="2000" b="1" dirty="0"/>
              <a:t>create view </a:t>
            </a:r>
            <a:r>
              <a:rPr lang="en-US" altLang="en-US" sz="2000" dirty="0"/>
              <a:t>statement which has the form</a:t>
            </a:r>
          </a:p>
          <a:p>
            <a:pPr>
              <a:lnSpc>
                <a:spcPct val="40000"/>
              </a:lnSpc>
              <a:tabLst>
                <a:tab pos="3432175" algn="ctr"/>
              </a:tabLst>
            </a:pPr>
            <a:endParaRPr lang="en-US" altLang="en-US" sz="2000" dirty="0"/>
          </a:p>
          <a:p>
            <a:pPr>
              <a:lnSpc>
                <a:spcPct val="40000"/>
              </a:lnSpc>
              <a:buFont typeface="Monotype Sorts" charset="2"/>
              <a:buNone/>
              <a:tabLst>
                <a:tab pos="3432175" algn="ctr"/>
              </a:tabLst>
            </a:pPr>
            <a:r>
              <a:rPr lang="en-US" altLang="en-US" sz="2000" dirty="0"/>
              <a:t>		</a:t>
            </a:r>
            <a:r>
              <a:rPr lang="en-US" altLang="en-US" sz="2000" b="1" dirty="0"/>
              <a:t>create view </a:t>
            </a:r>
            <a:r>
              <a:rPr lang="en-US" altLang="en-US" sz="2000" i="1" dirty="0">
                <a:solidFill>
                  <a:srgbClr val="002060"/>
                </a:solidFill>
              </a:rPr>
              <a:t>v</a:t>
            </a:r>
            <a:r>
              <a:rPr lang="en-US" altLang="en-US" sz="2000" i="1" dirty="0">
                <a:solidFill>
                  <a:srgbClr val="000099"/>
                </a:solidFill>
              </a:rPr>
              <a:t> </a:t>
            </a:r>
            <a:r>
              <a:rPr lang="en-US" altLang="en-US" sz="2000" b="1" dirty="0"/>
              <a:t>as </a:t>
            </a:r>
            <a:r>
              <a:rPr lang="en-US" altLang="en-US" sz="2000" i="1" dirty="0"/>
              <a:t>&lt; </a:t>
            </a:r>
            <a:r>
              <a:rPr lang="en-US" altLang="en-US" sz="2000" dirty="0"/>
              <a:t>query expression &gt;</a:t>
            </a:r>
          </a:p>
          <a:p>
            <a:pPr>
              <a:lnSpc>
                <a:spcPct val="20000"/>
              </a:lnSpc>
              <a:buFont typeface="Monotype Sorts" charset="2"/>
              <a:buNone/>
              <a:tabLst>
                <a:tab pos="3432175" algn="ctr"/>
              </a:tabLst>
            </a:pPr>
            <a:endParaRPr lang="en-US" altLang="en-US" sz="2000" dirty="0"/>
          </a:p>
          <a:p>
            <a:pPr>
              <a:buFont typeface="Monotype Sorts" charset="2"/>
              <a:buNone/>
              <a:tabLst>
                <a:tab pos="3432175" algn="ctr"/>
              </a:tabLst>
            </a:pPr>
            <a:r>
              <a:rPr lang="en-US" altLang="en-US" sz="2000" dirty="0"/>
              <a:t>	where &lt;query expression&gt; is any legal SQL expression.  The view name is represented by </a:t>
            </a:r>
            <a:r>
              <a:rPr lang="en-US" altLang="en-US" sz="2000" i="1" dirty="0"/>
              <a:t>v.</a:t>
            </a:r>
            <a:endParaRPr lang="en-US" altLang="en-US" sz="2000" dirty="0"/>
          </a:p>
          <a:p>
            <a:pPr>
              <a:tabLst>
                <a:tab pos="3432175" algn="ctr"/>
              </a:tabLst>
            </a:pPr>
            <a:r>
              <a:rPr lang="en-US" altLang="en-US" sz="2000" dirty="0"/>
              <a:t>Once a view is defined, the view name can be used to refer to the virtual relation that the view generates.</a:t>
            </a:r>
          </a:p>
          <a:p>
            <a:pPr>
              <a:tabLst>
                <a:tab pos="3432175" algn="ctr"/>
              </a:tabLst>
            </a:pPr>
            <a:r>
              <a:rPr lang="en-US" altLang="en-US" sz="2000" dirty="0"/>
              <a:t>View definition is not the same as creating a new relation by evaluating the query expression  </a:t>
            </a:r>
          </a:p>
          <a:p>
            <a:pPr lvl="1">
              <a:tabLst>
                <a:tab pos="3432175" algn="ctr"/>
              </a:tabLst>
            </a:pPr>
            <a:r>
              <a:rPr lang="en-US" altLang="en-US" sz="2000" dirty="0"/>
              <a:t>Rather, a view definition causes the saving of an expression; the expression is substituted into queries using the view.</a:t>
            </a:r>
          </a:p>
          <a:p>
            <a:endParaRPr lang="en-US" sz="2000" dirty="0"/>
          </a:p>
        </p:txBody>
      </p:sp>
      <p:sp>
        <p:nvSpPr>
          <p:cNvPr id="5" name="Footer Placeholder 4"/>
          <p:cNvSpPr>
            <a:spLocks noGrp="1"/>
          </p:cNvSpPr>
          <p:nvPr>
            <p:ph type="ftr" sz="quarter" idx="11"/>
          </p:nvPr>
        </p:nvSpPr>
        <p:spPr/>
        <p:txBody>
          <a:bodyPr/>
          <a:lstStyle/>
          <a:p>
            <a:r>
              <a:rPr lang="en-US"/>
              <a:t>Unit 3 DBMS </a:t>
            </a:r>
          </a:p>
        </p:txBody>
      </p:sp>
      <p:sp>
        <p:nvSpPr>
          <p:cNvPr id="4" name="Slide Number Placeholder 3"/>
          <p:cNvSpPr>
            <a:spLocks noGrp="1"/>
          </p:cNvSpPr>
          <p:nvPr>
            <p:ph type="sldNum" sz="quarter" idx="12"/>
          </p:nvPr>
        </p:nvSpPr>
        <p:spPr/>
        <p:txBody>
          <a:bodyPr/>
          <a:lstStyle/>
          <a:p>
            <a:fld id="{C6FB8D25-06C8-4A4D-B89D-646AD39F14CB}" type="slidenum">
              <a:rPr lang="en-US" smtClean="0"/>
              <a:pPr/>
              <a:t>70</a:t>
            </a:fld>
            <a:endParaRPr lang="en-US"/>
          </a:p>
        </p:txBody>
      </p:sp>
      <p:pic>
        <p:nvPicPr>
          <p:cNvPr id="6" name="Google Shape;89;p13">
            <a:extLst>
              <a:ext uri="{FF2B5EF4-FFF2-40B4-BE49-F238E27FC236}">
                <a16:creationId xmlns:a16="http://schemas.microsoft.com/office/drawing/2014/main" id="{FBAF4A45-E70D-409B-9DC0-E15E7178C1CA}"/>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 view details</a:t>
            </a:r>
            <a:endParaRPr lang="en-US" dirty="0"/>
          </a:p>
        </p:txBody>
      </p:sp>
      <p:sp>
        <p:nvSpPr>
          <p:cNvPr id="3" name="Content Placeholder 2"/>
          <p:cNvSpPr>
            <a:spLocks noGrp="1"/>
          </p:cNvSpPr>
          <p:nvPr>
            <p:ph idx="1"/>
          </p:nvPr>
        </p:nvSpPr>
        <p:spPr/>
        <p:txBody>
          <a:bodyPr>
            <a:noAutofit/>
          </a:bodyPr>
          <a:lstStyle/>
          <a:p>
            <a:pPr indent="-360000">
              <a:tabLst>
                <a:tab pos="1370013" algn="l"/>
              </a:tabLst>
            </a:pPr>
            <a:r>
              <a:rPr lang="en-US" altLang="en-US" sz="2000" dirty="0"/>
              <a:t>A view of instructors without their salary</a:t>
            </a:r>
          </a:p>
          <a:p>
            <a:pPr indent="-360000">
              <a:buNone/>
              <a:tabLst>
                <a:tab pos="1370013" algn="l"/>
              </a:tabLst>
            </a:pPr>
            <a:r>
              <a:rPr lang="en-US" altLang="en-US" sz="2000" dirty="0"/>
              <a:t>               </a:t>
            </a:r>
            <a:r>
              <a:rPr kumimoji="0" lang="en-US" altLang="en-US" sz="2000" b="1" dirty="0"/>
              <a:t>create view </a:t>
            </a:r>
            <a:r>
              <a:rPr lang="en-US" altLang="en-US" sz="2000" b="1" i="1" dirty="0">
                <a:solidFill>
                  <a:srgbClr val="002060"/>
                </a:solidFill>
              </a:rPr>
              <a:t>faculty</a:t>
            </a:r>
            <a:r>
              <a:rPr kumimoji="0" lang="en-US" altLang="en-US" sz="2000" i="1" dirty="0"/>
              <a:t> </a:t>
            </a:r>
            <a:r>
              <a:rPr kumimoji="0" lang="en-US" altLang="en-US" sz="2000" b="1" dirty="0"/>
              <a:t>as</a:t>
            </a:r>
            <a:r>
              <a:rPr lang="en-US" altLang="en-US" sz="2000" b="1" dirty="0"/>
              <a:t> </a:t>
            </a:r>
            <a:br>
              <a:rPr lang="en-US" altLang="en-US" sz="2000" b="1" dirty="0"/>
            </a:br>
            <a:r>
              <a:rPr lang="en-US" altLang="en-US" sz="2000" b="1" dirty="0"/>
              <a:t>                      </a:t>
            </a:r>
            <a:r>
              <a:rPr kumimoji="0" lang="en-US" altLang="en-US" sz="2000" b="1" dirty="0"/>
              <a:t>select </a:t>
            </a:r>
            <a:r>
              <a:rPr kumimoji="0" lang="en-US" altLang="en-US" sz="2000" i="1" dirty="0"/>
              <a:t>ID</a:t>
            </a:r>
            <a:r>
              <a:rPr kumimoji="0" lang="en-US" altLang="en-US" sz="2000" dirty="0"/>
              <a:t>, </a:t>
            </a:r>
            <a:r>
              <a:rPr kumimoji="0" lang="en-US" altLang="en-US" sz="2000" i="1" dirty="0"/>
              <a:t>name</a:t>
            </a:r>
            <a:r>
              <a:rPr kumimoji="0" lang="en-US" altLang="en-US" sz="2000" dirty="0"/>
              <a:t>, </a:t>
            </a:r>
            <a:r>
              <a:rPr kumimoji="0" lang="en-US" altLang="en-US" sz="2000" i="1" dirty="0" err="1"/>
              <a:t>dept_name</a:t>
            </a:r>
            <a:br>
              <a:rPr kumimoji="0" lang="en-US" altLang="en-US" sz="2000" i="1" dirty="0"/>
            </a:br>
            <a:r>
              <a:rPr kumimoji="0" lang="en-US" altLang="en-US" sz="2000" i="1" dirty="0"/>
              <a:t>                      </a:t>
            </a:r>
            <a:r>
              <a:rPr kumimoji="0" lang="en-US" altLang="en-US" sz="2000" b="1" dirty="0"/>
              <a:t>from </a:t>
            </a:r>
            <a:r>
              <a:rPr kumimoji="0" lang="en-US" altLang="en-US" sz="2000" i="1" dirty="0"/>
              <a:t>instructor</a:t>
            </a:r>
            <a:endParaRPr kumimoji="0" lang="en-US" altLang="en-US" sz="2000" dirty="0"/>
          </a:p>
          <a:p>
            <a:pPr indent="-360000">
              <a:tabLst>
                <a:tab pos="1370013" algn="l"/>
              </a:tabLst>
            </a:pPr>
            <a:r>
              <a:rPr lang="en-US" altLang="en-US" sz="2000" dirty="0"/>
              <a:t>Find all instructors in the Biology department</a:t>
            </a:r>
          </a:p>
          <a:p>
            <a:pPr indent="-360000">
              <a:buNone/>
              <a:tabLst>
                <a:tab pos="1370013" algn="l"/>
              </a:tabLst>
            </a:pPr>
            <a:r>
              <a:rPr lang="en-US" altLang="en-US" sz="2000" dirty="0"/>
              <a:t>                 </a:t>
            </a:r>
            <a:r>
              <a:rPr lang="en-US" altLang="en-US" sz="2000" b="1" dirty="0"/>
              <a:t>select </a:t>
            </a:r>
            <a:r>
              <a:rPr lang="en-US" altLang="en-US" sz="2000" i="1" dirty="0"/>
              <a:t>name</a:t>
            </a:r>
            <a:br>
              <a:rPr lang="en-US" altLang="en-US" sz="2000" i="1" dirty="0"/>
            </a:br>
            <a:r>
              <a:rPr lang="en-US" altLang="en-US" sz="2000" i="1" dirty="0"/>
              <a:t>                </a:t>
            </a:r>
            <a:r>
              <a:rPr lang="en-US" altLang="en-US" sz="2000" b="1" dirty="0"/>
              <a:t>from </a:t>
            </a:r>
            <a:r>
              <a:rPr lang="en-US" altLang="en-US" sz="2000" b="1" i="1" dirty="0">
                <a:solidFill>
                  <a:srgbClr val="002060"/>
                </a:solidFill>
              </a:rPr>
              <a:t>faculty</a:t>
            </a:r>
            <a:br>
              <a:rPr lang="en-US" altLang="en-US" sz="2000" i="1" dirty="0"/>
            </a:br>
            <a:r>
              <a:rPr lang="en-US" altLang="en-US" sz="2000" i="1" dirty="0"/>
              <a:t>                </a:t>
            </a:r>
            <a:r>
              <a:rPr lang="en-US" altLang="en-US" sz="2000" b="1" dirty="0"/>
              <a:t>where </a:t>
            </a:r>
            <a:r>
              <a:rPr lang="en-US" altLang="en-US" sz="2000" i="1" dirty="0" err="1"/>
              <a:t>dept_name</a:t>
            </a:r>
            <a:r>
              <a:rPr lang="en-US" altLang="en-US" sz="2000" i="1" dirty="0"/>
              <a:t> = </a:t>
            </a:r>
            <a:r>
              <a:rPr lang="en-US" altLang="en-US" sz="2000" dirty="0"/>
              <a:t>'Biology'</a:t>
            </a:r>
          </a:p>
          <a:p>
            <a:pPr indent="-360000">
              <a:tabLst>
                <a:tab pos="1370013" algn="l"/>
              </a:tabLst>
            </a:pPr>
            <a:r>
              <a:rPr lang="en-US" altLang="en-US" sz="2000" dirty="0"/>
              <a:t>Create a view of department salary totals</a:t>
            </a:r>
          </a:p>
          <a:p>
            <a:pPr indent="-360000">
              <a:buNone/>
              <a:tabLst>
                <a:tab pos="1370013" algn="l"/>
              </a:tabLst>
            </a:pPr>
            <a:r>
              <a:rPr lang="en-US" altLang="en-US" sz="2000" dirty="0"/>
              <a:t>   </a:t>
            </a:r>
            <a:r>
              <a:rPr lang="en-US" altLang="en-US" sz="2000" b="1" dirty="0"/>
              <a:t>create view </a:t>
            </a:r>
            <a:r>
              <a:rPr lang="en-US" altLang="en-US" sz="2000" b="1" i="1" dirty="0" err="1">
                <a:solidFill>
                  <a:srgbClr val="002060"/>
                </a:solidFill>
              </a:rPr>
              <a:t>departments_total_salary</a:t>
            </a:r>
            <a:r>
              <a:rPr lang="en-US" altLang="en-US" sz="2000" b="1" i="1" dirty="0">
                <a:solidFill>
                  <a:srgbClr val="002060"/>
                </a:solidFill>
              </a:rPr>
              <a:t>(</a:t>
            </a:r>
            <a:r>
              <a:rPr lang="en-US" altLang="en-US" sz="2000" b="1" i="1" dirty="0" err="1">
                <a:solidFill>
                  <a:srgbClr val="002060"/>
                </a:solidFill>
              </a:rPr>
              <a:t>dept_name</a:t>
            </a:r>
            <a:r>
              <a:rPr lang="en-US" altLang="en-US" sz="2000" b="1" i="1" dirty="0">
                <a:solidFill>
                  <a:srgbClr val="002060"/>
                </a:solidFill>
              </a:rPr>
              <a:t>, </a:t>
            </a:r>
            <a:r>
              <a:rPr lang="en-US" altLang="en-US" sz="2000" b="1" i="1" dirty="0" err="1">
                <a:solidFill>
                  <a:srgbClr val="002060"/>
                </a:solidFill>
              </a:rPr>
              <a:t>total_salary</a:t>
            </a:r>
            <a:r>
              <a:rPr lang="en-US" altLang="en-US" sz="2000" b="1" i="1" dirty="0">
                <a:solidFill>
                  <a:srgbClr val="000099"/>
                </a:solidFill>
              </a:rPr>
              <a:t>)</a:t>
            </a:r>
            <a:r>
              <a:rPr lang="en-US" altLang="en-US" sz="2000" i="1" dirty="0">
                <a:solidFill>
                  <a:srgbClr val="000099"/>
                </a:solidFill>
              </a:rPr>
              <a:t> </a:t>
            </a:r>
            <a:r>
              <a:rPr lang="en-US" altLang="en-US" sz="2000" b="1" dirty="0"/>
              <a:t>as</a:t>
            </a:r>
            <a:br>
              <a:rPr lang="en-US" altLang="en-US" sz="2000" b="1" dirty="0"/>
            </a:br>
            <a:r>
              <a:rPr lang="en-US" altLang="en-US" sz="2000" b="1" dirty="0"/>
              <a:t>       select </a:t>
            </a:r>
            <a:r>
              <a:rPr lang="en-US" altLang="en-US" sz="2000" i="1" dirty="0" err="1"/>
              <a:t>dept_name</a:t>
            </a:r>
            <a:r>
              <a:rPr lang="en-US" altLang="en-US" sz="2000" dirty="0"/>
              <a:t>, </a:t>
            </a:r>
            <a:r>
              <a:rPr lang="en-US" altLang="en-US" sz="2000" b="1" dirty="0"/>
              <a:t>sum </a:t>
            </a:r>
            <a:r>
              <a:rPr lang="en-US" altLang="en-US" sz="2000" dirty="0"/>
              <a:t>(</a:t>
            </a:r>
            <a:r>
              <a:rPr lang="en-US" altLang="en-US" sz="2000" i="1" dirty="0"/>
              <a:t>salary</a:t>
            </a:r>
            <a:r>
              <a:rPr lang="en-US" altLang="en-US" sz="2000" dirty="0"/>
              <a:t>)</a:t>
            </a:r>
            <a:br>
              <a:rPr lang="en-US" altLang="en-US" sz="2000" dirty="0"/>
            </a:br>
            <a:r>
              <a:rPr lang="en-US" altLang="en-US" sz="2000"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group by </a:t>
            </a:r>
            <a:r>
              <a:rPr lang="en-US" altLang="en-US" sz="2000" i="1" dirty="0" err="1"/>
              <a:t>dept_name</a:t>
            </a:r>
            <a:r>
              <a:rPr lang="en-US" altLang="en-US" sz="2000" dirty="0"/>
              <a:t>;</a:t>
            </a:r>
          </a:p>
          <a:p>
            <a:pPr indent="-360000">
              <a:tabLst>
                <a:tab pos="1370013" algn="l"/>
              </a:tabLst>
            </a:pPr>
            <a:endParaRPr lang="en-US" altLang="en-US" sz="2000" dirty="0"/>
          </a:p>
          <a:p>
            <a:pPr indent="-360000">
              <a:buNone/>
              <a:tabLst>
                <a:tab pos="1370013" algn="l"/>
              </a:tabLst>
            </a:pPr>
            <a:endParaRPr lang="en-US" altLang="en-US" sz="2000" dirty="0"/>
          </a:p>
          <a:p>
            <a:pPr indent="-360000">
              <a:tabLst>
                <a:tab pos="1370013" algn="l"/>
              </a:tabLst>
            </a:pPr>
            <a:endParaRPr lang="en-US" altLang="en-US" sz="2000" dirty="0"/>
          </a:p>
          <a:p>
            <a:pPr indent="-360000">
              <a:tabLst>
                <a:tab pos="1370013" algn="l"/>
              </a:tabLst>
            </a:pPr>
            <a:endParaRPr lang="en-US" altLang="en-US" sz="2000" dirty="0"/>
          </a:p>
          <a:p>
            <a:pPr indent="-360000"/>
            <a:endParaRPr lang="en-US" sz="2000" dirty="0"/>
          </a:p>
        </p:txBody>
      </p:sp>
      <p:sp>
        <p:nvSpPr>
          <p:cNvPr id="5" name="Footer Placeholder 4"/>
          <p:cNvSpPr>
            <a:spLocks noGrp="1"/>
          </p:cNvSpPr>
          <p:nvPr>
            <p:ph type="ftr" sz="quarter" idx="11"/>
          </p:nvPr>
        </p:nvSpPr>
        <p:spPr/>
        <p:txBody>
          <a:bodyPr/>
          <a:lstStyle/>
          <a:p>
            <a:r>
              <a:rPr lang="en-US"/>
              <a:t>Unit 3 DBMS </a:t>
            </a:r>
          </a:p>
        </p:txBody>
      </p:sp>
      <p:sp>
        <p:nvSpPr>
          <p:cNvPr id="4" name="Slide Number Placeholder 3"/>
          <p:cNvSpPr>
            <a:spLocks noGrp="1"/>
          </p:cNvSpPr>
          <p:nvPr>
            <p:ph type="sldNum" sz="quarter" idx="12"/>
          </p:nvPr>
        </p:nvSpPr>
        <p:spPr/>
        <p:txBody>
          <a:bodyPr/>
          <a:lstStyle/>
          <a:p>
            <a:fld id="{C6FB8D25-06C8-4A4D-B89D-646AD39F14CB}" type="slidenum">
              <a:rPr lang="en-US" smtClean="0"/>
              <a:pPr/>
              <a:t>71</a:t>
            </a:fld>
            <a:endParaRPr lang="en-US"/>
          </a:p>
        </p:txBody>
      </p:sp>
      <p:pic>
        <p:nvPicPr>
          <p:cNvPr id="6" name="Google Shape;89;p13">
            <a:extLst>
              <a:ext uri="{FF2B5EF4-FFF2-40B4-BE49-F238E27FC236}">
                <a16:creationId xmlns:a16="http://schemas.microsoft.com/office/drawing/2014/main" id="{85F4C097-7001-4195-A3C8-C50D9FE053B8}"/>
              </a:ext>
            </a:extLst>
          </p:cNvPr>
          <p:cNvPicPr preferRelativeResize="0"/>
          <p:nvPr/>
        </p:nvPicPr>
        <p:blipFill rotWithShape="1">
          <a:blip r:embed="rId2">
            <a:alphaModFix/>
          </a:blip>
          <a:srcRect/>
          <a:stretch/>
        </p:blipFill>
        <p:spPr>
          <a:xfrm>
            <a:off x="7239000" y="162698"/>
            <a:ext cx="1905000" cy="827902"/>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200000"/>
              </a:lnSpc>
            </a:pPr>
            <a:r>
              <a:rPr lang="en-US" altLang="en-US" sz="2000" dirty="0"/>
              <a:t>One view may be used in the expression defining another view </a:t>
            </a:r>
          </a:p>
          <a:p>
            <a:pPr>
              <a:lnSpc>
                <a:spcPct val="200000"/>
              </a:lnSpc>
            </a:pPr>
            <a:r>
              <a:rPr lang="en-US" altLang="en-US" sz="2000" dirty="0"/>
              <a:t>A view relation </a:t>
            </a:r>
            <a:r>
              <a:rPr lang="en-US" altLang="en-US" sz="2000" i="1" dirty="0"/>
              <a:t>v</a:t>
            </a:r>
            <a:r>
              <a:rPr lang="en-US" altLang="en-US" sz="2000" baseline="-25000" dirty="0"/>
              <a:t>1</a:t>
            </a:r>
            <a:r>
              <a:rPr lang="en-US" altLang="en-US" sz="2000" dirty="0"/>
              <a:t> is said to </a:t>
            </a:r>
            <a:r>
              <a:rPr lang="en-US" altLang="en-US" sz="2000" b="1" i="1" dirty="0">
                <a:solidFill>
                  <a:srgbClr val="002060"/>
                </a:solidFill>
              </a:rPr>
              <a:t>depend directly </a:t>
            </a:r>
            <a:r>
              <a:rPr lang="en-US" altLang="en-US" sz="2000" dirty="0"/>
              <a:t>on a view relation </a:t>
            </a:r>
            <a:r>
              <a:rPr lang="en-US" altLang="en-US" sz="2000" i="1" dirty="0"/>
              <a:t>v</a:t>
            </a:r>
            <a:r>
              <a:rPr lang="en-US" altLang="en-US" sz="2000" i="1" baseline="-25000" dirty="0"/>
              <a:t>2</a:t>
            </a:r>
            <a:r>
              <a:rPr lang="en-US" altLang="en-US" sz="2000" i="1" dirty="0"/>
              <a:t> </a:t>
            </a:r>
            <a:r>
              <a:rPr lang="en-US" altLang="en-US" sz="2000" dirty="0"/>
              <a:t> if </a:t>
            </a:r>
            <a:r>
              <a:rPr lang="en-US" altLang="en-US" sz="2000" i="1" dirty="0"/>
              <a:t>v</a:t>
            </a:r>
            <a:r>
              <a:rPr lang="en-US" altLang="en-US" sz="2000" baseline="-25000" dirty="0"/>
              <a:t>2</a:t>
            </a:r>
            <a:r>
              <a:rPr lang="en-US" altLang="en-US" sz="2000" dirty="0"/>
              <a:t> is used in the expression defining </a:t>
            </a:r>
            <a:r>
              <a:rPr lang="en-US" altLang="en-US" sz="2000" i="1" dirty="0"/>
              <a:t>v</a:t>
            </a:r>
            <a:r>
              <a:rPr lang="en-US" altLang="en-US" sz="2000" baseline="-25000" dirty="0"/>
              <a:t>1</a:t>
            </a:r>
            <a:endParaRPr lang="en-US" altLang="en-US" sz="2000" dirty="0"/>
          </a:p>
          <a:p>
            <a:pPr>
              <a:lnSpc>
                <a:spcPct val="200000"/>
              </a:lnSpc>
            </a:pPr>
            <a:r>
              <a:rPr lang="en-US" altLang="en-US" sz="2000" dirty="0"/>
              <a:t>A view relation </a:t>
            </a:r>
            <a:r>
              <a:rPr lang="en-US" altLang="en-US" sz="2000" i="1" dirty="0"/>
              <a:t>v</a:t>
            </a:r>
            <a:r>
              <a:rPr lang="en-US" altLang="en-US" sz="2000" baseline="-25000" dirty="0"/>
              <a:t>1</a:t>
            </a:r>
            <a:r>
              <a:rPr lang="en-US" altLang="en-US" sz="2000" dirty="0"/>
              <a:t> is said to </a:t>
            </a:r>
            <a:r>
              <a:rPr lang="en-US" altLang="en-US" sz="2000" b="1" i="1" dirty="0">
                <a:solidFill>
                  <a:srgbClr val="002060"/>
                </a:solidFill>
              </a:rPr>
              <a:t>depend on</a:t>
            </a:r>
            <a:r>
              <a:rPr lang="en-US" altLang="en-US" sz="2000" b="1" dirty="0">
                <a:solidFill>
                  <a:srgbClr val="002060"/>
                </a:solidFill>
              </a:rPr>
              <a:t> </a:t>
            </a:r>
            <a:r>
              <a:rPr lang="en-US" altLang="en-US" sz="2000" dirty="0"/>
              <a:t>view relation </a:t>
            </a:r>
            <a:r>
              <a:rPr lang="en-US" altLang="en-US" sz="2000" i="1" dirty="0"/>
              <a:t>v</a:t>
            </a:r>
            <a:r>
              <a:rPr lang="en-US" altLang="en-US" sz="2000" i="1" baseline="-25000" dirty="0"/>
              <a:t>2</a:t>
            </a:r>
            <a:r>
              <a:rPr lang="en-US" altLang="en-US" sz="2000" i="1" dirty="0"/>
              <a:t> </a:t>
            </a:r>
            <a:r>
              <a:rPr lang="en-US" altLang="en-US" sz="2000" dirty="0"/>
              <a:t>if either </a:t>
            </a:r>
            <a:r>
              <a:rPr lang="en-US" altLang="en-US" sz="2000" i="1" dirty="0"/>
              <a:t>v</a:t>
            </a:r>
            <a:r>
              <a:rPr lang="en-US" altLang="en-US" sz="2000" baseline="-25000" dirty="0"/>
              <a:t>1 </a:t>
            </a:r>
            <a:r>
              <a:rPr lang="en-US" altLang="en-US" sz="2000" dirty="0"/>
              <a:t>depends directly to </a:t>
            </a:r>
            <a:r>
              <a:rPr lang="en-US" altLang="en-US" sz="2000" i="1" dirty="0"/>
              <a:t>v</a:t>
            </a:r>
            <a:r>
              <a:rPr lang="en-US" altLang="en-US" sz="2000" baseline="-25000" dirty="0"/>
              <a:t>2 </a:t>
            </a:r>
            <a:r>
              <a:rPr lang="en-US" altLang="en-US" sz="2000" dirty="0"/>
              <a:t> or there is a path of dependencies from </a:t>
            </a:r>
            <a:r>
              <a:rPr lang="en-US" altLang="en-US" sz="2000" i="1" dirty="0"/>
              <a:t>v</a:t>
            </a:r>
            <a:r>
              <a:rPr lang="en-US" altLang="en-US" sz="2000" baseline="-25000" dirty="0"/>
              <a:t>1</a:t>
            </a:r>
            <a:r>
              <a:rPr lang="en-US" altLang="en-US" sz="2000" dirty="0"/>
              <a:t> to </a:t>
            </a:r>
            <a:r>
              <a:rPr lang="en-US" altLang="en-US" sz="2000" i="1" dirty="0"/>
              <a:t>v</a:t>
            </a:r>
            <a:r>
              <a:rPr lang="en-US" altLang="en-US" sz="2000" baseline="-25000" dirty="0"/>
              <a:t>2</a:t>
            </a:r>
            <a:r>
              <a:rPr lang="en-US" altLang="en-US" sz="2000" dirty="0"/>
              <a:t> </a:t>
            </a:r>
          </a:p>
          <a:p>
            <a:pPr>
              <a:lnSpc>
                <a:spcPct val="200000"/>
              </a:lnSpc>
            </a:pPr>
            <a:r>
              <a:rPr lang="en-US" altLang="en-US" sz="2000" dirty="0"/>
              <a:t>A view relation </a:t>
            </a:r>
            <a:r>
              <a:rPr lang="en-US" altLang="en-US" sz="2000" i="1" dirty="0"/>
              <a:t>v</a:t>
            </a:r>
            <a:r>
              <a:rPr lang="en-US" altLang="en-US" sz="2000" dirty="0"/>
              <a:t> is said to be </a:t>
            </a:r>
            <a:r>
              <a:rPr lang="en-US" altLang="en-US" sz="2000" b="1" i="1" dirty="0">
                <a:solidFill>
                  <a:srgbClr val="002060"/>
                </a:solidFill>
              </a:rPr>
              <a:t>recursive</a:t>
            </a:r>
            <a:r>
              <a:rPr lang="en-US" altLang="en-US" sz="2000" i="1" dirty="0"/>
              <a:t> </a:t>
            </a:r>
            <a:r>
              <a:rPr lang="en-US" altLang="en-US" sz="2000" dirty="0"/>
              <a:t> if it depends on itself.</a:t>
            </a:r>
          </a:p>
          <a:p>
            <a:pPr>
              <a:lnSpc>
                <a:spcPct val="200000"/>
              </a:lnSpc>
            </a:pPr>
            <a:endParaRPr lang="en-US" sz="2000" dirty="0"/>
          </a:p>
        </p:txBody>
      </p:sp>
      <p:sp>
        <p:nvSpPr>
          <p:cNvPr id="5" name="Footer Placeholder 4"/>
          <p:cNvSpPr>
            <a:spLocks noGrp="1"/>
          </p:cNvSpPr>
          <p:nvPr>
            <p:ph type="ftr" sz="quarter" idx="11"/>
          </p:nvPr>
        </p:nvSpPr>
        <p:spPr/>
        <p:txBody>
          <a:bodyPr/>
          <a:lstStyle/>
          <a:p>
            <a:r>
              <a:rPr lang="en-US"/>
              <a:t>Unit 3 DBMS </a:t>
            </a:r>
          </a:p>
        </p:txBody>
      </p:sp>
      <p:sp>
        <p:nvSpPr>
          <p:cNvPr id="4" name="Slide Number Placeholder 3"/>
          <p:cNvSpPr>
            <a:spLocks noGrp="1"/>
          </p:cNvSpPr>
          <p:nvPr>
            <p:ph type="sldNum" sz="quarter" idx="12"/>
          </p:nvPr>
        </p:nvSpPr>
        <p:spPr/>
        <p:txBody>
          <a:bodyPr/>
          <a:lstStyle/>
          <a:p>
            <a:fld id="{C6FB8D25-06C8-4A4D-B89D-646AD39F14CB}" type="slidenum">
              <a:rPr lang="en-US" smtClean="0"/>
              <a:pPr/>
              <a:t>72</a:t>
            </a:fld>
            <a:endParaRPr lang="en-US"/>
          </a:p>
        </p:txBody>
      </p:sp>
      <p:pic>
        <p:nvPicPr>
          <p:cNvPr id="6" name="Google Shape;89;p13">
            <a:extLst>
              <a:ext uri="{FF2B5EF4-FFF2-40B4-BE49-F238E27FC236}">
                <a16:creationId xmlns:a16="http://schemas.microsoft.com/office/drawing/2014/main" id="{A216D8B4-80FA-40AC-A8EA-77D9706FF37E}"/>
              </a:ext>
            </a:extLst>
          </p:cNvPr>
          <p:cNvPicPr preferRelativeResize="0"/>
          <p:nvPr/>
        </p:nvPicPr>
        <p:blipFill rotWithShape="1">
          <a:blip r:embed="rId2">
            <a:alphaModFix/>
          </a:blip>
          <a:srcRect/>
          <a:stretch/>
        </p:blipFill>
        <p:spPr>
          <a:xfrm>
            <a:off x="7239000" y="86498"/>
            <a:ext cx="1905000" cy="827902"/>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Materialized Views</a:t>
            </a:r>
            <a:endParaRPr lang="en-US" dirty="0"/>
          </a:p>
        </p:txBody>
      </p:sp>
      <p:sp>
        <p:nvSpPr>
          <p:cNvPr id="3" name="Content Placeholder 2"/>
          <p:cNvSpPr>
            <a:spLocks noGrp="1"/>
          </p:cNvSpPr>
          <p:nvPr>
            <p:ph idx="1"/>
          </p:nvPr>
        </p:nvSpPr>
        <p:spPr/>
        <p:txBody>
          <a:bodyPr/>
          <a:lstStyle/>
          <a:p>
            <a:pPr>
              <a:lnSpc>
                <a:spcPct val="200000"/>
              </a:lnSpc>
            </a:pPr>
            <a:r>
              <a:rPr lang="en-US" altLang="en-US" sz="1700" dirty="0"/>
              <a:t>Certain database systems allow view relations to be physically stored.</a:t>
            </a:r>
          </a:p>
          <a:p>
            <a:pPr lvl="1">
              <a:lnSpc>
                <a:spcPct val="200000"/>
              </a:lnSpc>
            </a:pPr>
            <a:r>
              <a:rPr lang="en-US" altLang="en-US" sz="1700" dirty="0"/>
              <a:t> Physical copy created when the view is defined.</a:t>
            </a:r>
          </a:p>
          <a:p>
            <a:pPr lvl="1">
              <a:lnSpc>
                <a:spcPct val="200000"/>
              </a:lnSpc>
            </a:pPr>
            <a:r>
              <a:rPr lang="en-US" altLang="en-US" sz="1700" dirty="0"/>
              <a:t>Such views are called </a:t>
            </a:r>
            <a:r>
              <a:rPr lang="en-US" altLang="en-US" sz="1700" b="1" dirty="0">
                <a:solidFill>
                  <a:srgbClr val="002060"/>
                </a:solidFill>
              </a:rPr>
              <a:t>Materialized view</a:t>
            </a:r>
            <a:r>
              <a:rPr lang="en-US" altLang="en-US" sz="1700" dirty="0"/>
              <a:t>:</a:t>
            </a:r>
          </a:p>
          <a:p>
            <a:pPr>
              <a:lnSpc>
                <a:spcPct val="200000"/>
              </a:lnSpc>
            </a:pPr>
            <a:r>
              <a:rPr lang="en-US" altLang="en-US" sz="1700" dirty="0"/>
              <a:t>If relations used in the query are updated, the materialized view result becomes out of date</a:t>
            </a:r>
          </a:p>
          <a:p>
            <a:pPr lvl="1">
              <a:lnSpc>
                <a:spcPct val="200000"/>
              </a:lnSpc>
            </a:pPr>
            <a:r>
              <a:rPr lang="en-US" altLang="en-US" sz="1700" dirty="0"/>
              <a:t>Need to </a:t>
            </a:r>
            <a:r>
              <a:rPr lang="en-US" altLang="en-US" sz="1700" b="1" dirty="0">
                <a:solidFill>
                  <a:srgbClr val="002060"/>
                </a:solidFill>
              </a:rPr>
              <a:t>maintain</a:t>
            </a:r>
            <a:r>
              <a:rPr lang="en-US" altLang="en-US" sz="1700" dirty="0"/>
              <a:t> the view, by updating the view whenever the underlying relations are updated.</a:t>
            </a:r>
          </a:p>
          <a:p>
            <a:pPr>
              <a:lnSpc>
                <a:spcPct val="200000"/>
              </a:lnSpc>
            </a:pPr>
            <a:endParaRPr lang="en-US" dirty="0"/>
          </a:p>
        </p:txBody>
      </p:sp>
      <p:sp>
        <p:nvSpPr>
          <p:cNvPr id="5" name="Footer Placeholder 4"/>
          <p:cNvSpPr>
            <a:spLocks noGrp="1"/>
          </p:cNvSpPr>
          <p:nvPr>
            <p:ph type="ftr" sz="quarter" idx="11"/>
          </p:nvPr>
        </p:nvSpPr>
        <p:spPr/>
        <p:txBody>
          <a:bodyPr/>
          <a:lstStyle/>
          <a:p>
            <a:r>
              <a:rPr lang="en-US"/>
              <a:t>Unit 3 DBMS </a:t>
            </a:r>
          </a:p>
        </p:txBody>
      </p:sp>
      <p:sp>
        <p:nvSpPr>
          <p:cNvPr id="4" name="Slide Number Placeholder 3"/>
          <p:cNvSpPr>
            <a:spLocks noGrp="1"/>
          </p:cNvSpPr>
          <p:nvPr>
            <p:ph type="sldNum" sz="quarter" idx="12"/>
          </p:nvPr>
        </p:nvSpPr>
        <p:spPr/>
        <p:txBody>
          <a:bodyPr/>
          <a:lstStyle/>
          <a:p>
            <a:fld id="{C6FB8D25-06C8-4A4D-B89D-646AD39F14CB}" type="slidenum">
              <a:rPr lang="en-US" smtClean="0"/>
              <a:pPr/>
              <a:t>73</a:t>
            </a:fld>
            <a:endParaRPr lang="en-US"/>
          </a:p>
        </p:txBody>
      </p:sp>
      <p:pic>
        <p:nvPicPr>
          <p:cNvPr id="6" name="Google Shape;89;p13">
            <a:extLst>
              <a:ext uri="{FF2B5EF4-FFF2-40B4-BE49-F238E27FC236}">
                <a16:creationId xmlns:a16="http://schemas.microsoft.com/office/drawing/2014/main" id="{67017836-07B0-4FE8-BBA6-68B8615B31B9}"/>
              </a:ext>
            </a:extLst>
          </p:cNvPr>
          <p:cNvPicPr preferRelativeResize="0"/>
          <p:nvPr/>
        </p:nvPicPr>
        <p:blipFill rotWithShape="1">
          <a:blip r:embed="rId2">
            <a:alphaModFix/>
          </a:blip>
          <a:srcRect/>
          <a:stretch/>
        </p:blipFill>
        <p:spPr>
          <a:xfrm>
            <a:off x="7239000" y="10298"/>
            <a:ext cx="1905000" cy="827902"/>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View Update</a:t>
            </a:r>
            <a:endParaRPr lang="en-US" dirty="0"/>
          </a:p>
        </p:txBody>
      </p:sp>
      <p:sp>
        <p:nvSpPr>
          <p:cNvPr id="3" name="Content Placeholder 2"/>
          <p:cNvSpPr>
            <a:spLocks noGrp="1"/>
          </p:cNvSpPr>
          <p:nvPr>
            <p:ph idx="1"/>
          </p:nvPr>
        </p:nvSpPr>
        <p:spPr/>
        <p:txBody>
          <a:bodyPr/>
          <a:lstStyle/>
          <a:p>
            <a:pPr>
              <a:lnSpc>
                <a:spcPct val="150000"/>
              </a:lnSpc>
              <a:tabLst>
                <a:tab pos="1085850" algn="l"/>
              </a:tabLst>
            </a:pPr>
            <a:r>
              <a:rPr lang="en-US" altLang="en-US" sz="1700" dirty="0"/>
              <a:t>Add a new </a:t>
            </a:r>
            <a:r>
              <a:rPr lang="en-US" altLang="en-US" sz="1700" dirty="0" err="1"/>
              <a:t>tuple</a:t>
            </a:r>
            <a:r>
              <a:rPr lang="en-US" altLang="en-US" sz="1700" dirty="0"/>
              <a:t> to </a:t>
            </a:r>
            <a:r>
              <a:rPr lang="en-US" altLang="en-US" sz="1700" i="1" dirty="0"/>
              <a:t>faculty </a:t>
            </a:r>
            <a:r>
              <a:rPr lang="en-US" altLang="en-US" sz="1700" dirty="0"/>
              <a:t>view which we defined earlier</a:t>
            </a:r>
            <a:endParaRPr lang="en-US" altLang="en-US" sz="1700" b="1" dirty="0"/>
          </a:p>
          <a:p>
            <a:pPr>
              <a:lnSpc>
                <a:spcPct val="150000"/>
              </a:lnSpc>
              <a:buFont typeface="Monotype Sorts" charset="2"/>
              <a:buNone/>
              <a:tabLst>
                <a:tab pos="1085850" algn="l"/>
              </a:tabLst>
            </a:pPr>
            <a:r>
              <a:rPr lang="en-US" altLang="en-US" sz="1700" dirty="0"/>
              <a:t>		</a:t>
            </a:r>
            <a:r>
              <a:rPr lang="en-US" altLang="en-US" sz="1700" b="1" dirty="0"/>
              <a:t>insert into </a:t>
            </a:r>
            <a:r>
              <a:rPr lang="en-US" altLang="en-US" sz="1700" i="1" dirty="0"/>
              <a:t>faculty </a:t>
            </a:r>
          </a:p>
          <a:p>
            <a:pPr>
              <a:lnSpc>
                <a:spcPct val="150000"/>
              </a:lnSpc>
              <a:buFont typeface="Monotype Sorts" charset="2"/>
              <a:buNone/>
              <a:tabLst>
                <a:tab pos="1085850" algn="l"/>
              </a:tabLst>
            </a:pPr>
            <a:r>
              <a:rPr lang="en-US" altLang="en-US" sz="1700" b="1" i="1" dirty="0"/>
              <a:t>                       </a:t>
            </a:r>
            <a:r>
              <a:rPr lang="en-US" altLang="en-US" sz="1700" b="1" dirty="0"/>
              <a:t>values </a:t>
            </a:r>
            <a:r>
              <a:rPr lang="en-US" altLang="en-US" sz="1700" dirty="0"/>
              <a:t>('30765', 'Green', 'Music');</a:t>
            </a:r>
          </a:p>
          <a:p>
            <a:pPr>
              <a:lnSpc>
                <a:spcPct val="150000"/>
              </a:lnSpc>
              <a:tabLst>
                <a:tab pos="1085850" algn="l"/>
              </a:tabLst>
            </a:pPr>
            <a:r>
              <a:rPr lang="en-US" altLang="en-US" sz="1700" dirty="0"/>
              <a:t>This insertion must be represented by the insertion into  the </a:t>
            </a:r>
            <a:r>
              <a:rPr lang="en-US" altLang="en-US" sz="1700" i="1" dirty="0"/>
              <a:t>instructor</a:t>
            </a:r>
            <a:r>
              <a:rPr lang="en-US" altLang="en-US" sz="1700" dirty="0"/>
              <a:t> relation</a:t>
            </a:r>
          </a:p>
          <a:p>
            <a:pPr lvl="1">
              <a:lnSpc>
                <a:spcPct val="150000"/>
              </a:lnSpc>
              <a:tabLst>
                <a:tab pos="1085850" algn="l"/>
              </a:tabLst>
            </a:pPr>
            <a:r>
              <a:rPr lang="en-US" altLang="en-US" sz="1700" dirty="0">
                <a:cs typeface="+mn-cs"/>
              </a:rPr>
              <a:t>Must have a  value for salary.</a:t>
            </a:r>
          </a:p>
          <a:p>
            <a:pPr>
              <a:lnSpc>
                <a:spcPct val="150000"/>
              </a:lnSpc>
              <a:tabLst>
                <a:tab pos="1085850" algn="l"/>
              </a:tabLst>
            </a:pPr>
            <a:r>
              <a:rPr lang="en-US" altLang="en-US" sz="1700" dirty="0">
                <a:cs typeface="+mn-cs"/>
              </a:rPr>
              <a:t>Two approaches</a:t>
            </a:r>
          </a:p>
          <a:p>
            <a:pPr lvl="1">
              <a:lnSpc>
                <a:spcPct val="150000"/>
              </a:lnSpc>
              <a:tabLst>
                <a:tab pos="1085850" algn="l"/>
              </a:tabLst>
            </a:pPr>
            <a:r>
              <a:rPr lang="en-US" altLang="en-US" sz="1700" dirty="0">
                <a:cs typeface="+mn-cs"/>
              </a:rPr>
              <a:t>Reject the insert</a:t>
            </a:r>
          </a:p>
          <a:p>
            <a:pPr lvl="1">
              <a:lnSpc>
                <a:spcPct val="150000"/>
              </a:lnSpc>
              <a:tabLst>
                <a:tab pos="1085850" algn="l"/>
              </a:tabLst>
            </a:pPr>
            <a:r>
              <a:rPr lang="en-US" altLang="en-US" sz="1700" dirty="0">
                <a:cs typeface="+mn-cs"/>
              </a:rPr>
              <a:t>Inset the </a:t>
            </a:r>
            <a:r>
              <a:rPr lang="en-US" altLang="en-US" sz="1700" dirty="0" err="1">
                <a:cs typeface="+mn-cs"/>
              </a:rPr>
              <a:t>tuple</a:t>
            </a:r>
            <a:endParaRPr lang="en-US" altLang="en-US" sz="1700" dirty="0">
              <a:cs typeface="+mn-cs"/>
            </a:endParaRPr>
          </a:p>
          <a:p>
            <a:pPr>
              <a:lnSpc>
                <a:spcPct val="150000"/>
              </a:lnSpc>
              <a:buFont typeface="Monotype Sorts" charset="2"/>
              <a:buNone/>
              <a:tabLst>
                <a:tab pos="1085850" algn="l"/>
              </a:tabLst>
            </a:pPr>
            <a:r>
              <a:rPr lang="en-US" altLang="en-US" sz="1700" dirty="0"/>
              <a:t>			('30765', 'Green', 'Music', null)</a:t>
            </a:r>
          </a:p>
          <a:p>
            <a:pPr>
              <a:lnSpc>
                <a:spcPct val="150000"/>
              </a:lnSpc>
              <a:buFont typeface="Monotype Sorts" charset="2"/>
              <a:buNone/>
              <a:tabLst>
                <a:tab pos="1085850" algn="l"/>
              </a:tabLst>
            </a:pPr>
            <a:r>
              <a:rPr lang="en-US" altLang="en-US" sz="1700" dirty="0"/>
              <a:t>	      into the </a:t>
            </a:r>
            <a:r>
              <a:rPr lang="en-US" altLang="en-US" sz="1700" i="1" dirty="0"/>
              <a:t>instructor</a:t>
            </a:r>
            <a:r>
              <a:rPr lang="en-US" altLang="en-US" sz="1700" dirty="0"/>
              <a:t> relation</a:t>
            </a:r>
          </a:p>
          <a:p>
            <a:pPr>
              <a:lnSpc>
                <a:spcPct val="150000"/>
              </a:lnSpc>
              <a:buFont typeface="Monotype Sorts" charset="2"/>
              <a:buNone/>
              <a:tabLst>
                <a:tab pos="1085850" algn="l"/>
              </a:tabLst>
            </a:pPr>
            <a:endParaRPr lang="en-US" altLang="en-US" sz="2000" dirty="0"/>
          </a:p>
          <a:p>
            <a:pPr>
              <a:lnSpc>
                <a:spcPct val="150000"/>
              </a:lnSpc>
            </a:pPr>
            <a:endParaRPr lang="en-US" dirty="0"/>
          </a:p>
        </p:txBody>
      </p:sp>
      <p:sp>
        <p:nvSpPr>
          <p:cNvPr id="5" name="Footer Placeholder 4"/>
          <p:cNvSpPr>
            <a:spLocks noGrp="1"/>
          </p:cNvSpPr>
          <p:nvPr>
            <p:ph type="ftr" sz="quarter" idx="11"/>
          </p:nvPr>
        </p:nvSpPr>
        <p:spPr/>
        <p:txBody>
          <a:bodyPr/>
          <a:lstStyle/>
          <a:p>
            <a:r>
              <a:rPr lang="en-US"/>
              <a:t>Unit 3 DBMS </a:t>
            </a:r>
          </a:p>
        </p:txBody>
      </p:sp>
      <p:sp>
        <p:nvSpPr>
          <p:cNvPr id="4" name="Slide Number Placeholder 3"/>
          <p:cNvSpPr>
            <a:spLocks noGrp="1"/>
          </p:cNvSpPr>
          <p:nvPr>
            <p:ph type="sldNum" sz="quarter" idx="12"/>
          </p:nvPr>
        </p:nvSpPr>
        <p:spPr/>
        <p:txBody>
          <a:bodyPr/>
          <a:lstStyle/>
          <a:p>
            <a:fld id="{C6FB8D25-06C8-4A4D-B89D-646AD39F14CB}" type="slidenum">
              <a:rPr lang="en-US" smtClean="0"/>
              <a:pPr/>
              <a:t>74</a:t>
            </a:fld>
            <a:endParaRPr lang="en-US"/>
          </a:p>
        </p:txBody>
      </p:sp>
      <p:pic>
        <p:nvPicPr>
          <p:cNvPr id="6" name="Google Shape;89;p13">
            <a:extLst>
              <a:ext uri="{FF2B5EF4-FFF2-40B4-BE49-F238E27FC236}">
                <a16:creationId xmlns:a16="http://schemas.microsoft.com/office/drawing/2014/main" id="{CD0E33D2-1B18-49E2-A8CB-8D4BD81CB568}"/>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Update Views Rules</a:t>
            </a:r>
            <a:endParaRPr lang="en-US" dirty="0"/>
          </a:p>
        </p:txBody>
      </p:sp>
      <p:sp>
        <p:nvSpPr>
          <p:cNvPr id="3" name="Content Placeholder 2"/>
          <p:cNvSpPr>
            <a:spLocks noGrp="1"/>
          </p:cNvSpPr>
          <p:nvPr>
            <p:ph idx="1"/>
          </p:nvPr>
        </p:nvSpPr>
        <p:spPr/>
        <p:txBody>
          <a:bodyPr>
            <a:normAutofit/>
          </a:bodyPr>
          <a:lstStyle/>
          <a:p>
            <a:pPr>
              <a:lnSpc>
                <a:spcPct val="200000"/>
              </a:lnSpc>
            </a:pPr>
            <a:r>
              <a:rPr lang="en-US" altLang="en-US" sz="2000" dirty="0"/>
              <a:t>Most SQL implementations allow updates only on simple views </a:t>
            </a:r>
          </a:p>
          <a:p>
            <a:pPr lvl="1">
              <a:lnSpc>
                <a:spcPct val="200000"/>
              </a:lnSpc>
            </a:pPr>
            <a:r>
              <a:rPr lang="en-US" altLang="en-US" sz="2000" dirty="0"/>
              <a:t>The </a:t>
            </a:r>
            <a:r>
              <a:rPr lang="en-US" altLang="en-US" sz="2000" b="1" dirty="0"/>
              <a:t>from </a:t>
            </a:r>
            <a:r>
              <a:rPr lang="en-US" altLang="en-US" sz="2000" dirty="0"/>
              <a:t>clause has only one database relation.</a:t>
            </a:r>
          </a:p>
          <a:p>
            <a:pPr lvl="1">
              <a:lnSpc>
                <a:spcPct val="200000"/>
              </a:lnSpc>
            </a:pPr>
            <a:r>
              <a:rPr lang="en-US" altLang="en-US" sz="2000" dirty="0"/>
              <a:t>The </a:t>
            </a:r>
            <a:r>
              <a:rPr lang="en-US" altLang="en-US" sz="2000" b="1" dirty="0"/>
              <a:t>select </a:t>
            </a:r>
            <a:r>
              <a:rPr lang="en-US" altLang="en-US" sz="2000" dirty="0"/>
              <a:t>clause contains only attribute names of the relation, and does not have any expressions, aggregates, or </a:t>
            </a:r>
            <a:r>
              <a:rPr lang="en-US" altLang="en-US" sz="2000" b="1" dirty="0"/>
              <a:t>distinct </a:t>
            </a:r>
            <a:r>
              <a:rPr lang="en-US" altLang="en-US" sz="2000" dirty="0"/>
              <a:t>specification.</a:t>
            </a:r>
          </a:p>
          <a:p>
            <a:pPr lvl="1">
              <a:lnSpc>
                <a:spcPct val="200000"/>
              </a:lnSpc>
            </a:pPr>
            <a:r>
              <a:rPr lang="en-US" altLang="en-US" sz="2000" dirty="0"/>
              <a:t>Any attribute not listed in the </a:t>
            </a:r>
            <a:r>
              <a:rPr lang="en-US" altLang="en-US" sz="2000" b="1" dirty="0"/>
              <a:t>select </a:t>
            </a:r>
            <a:r>
              <a:rPr lang="en-US" altLang="en-US" sz="2000" dirty="0"/>
              <a:t>clause can be set to null</a:t>
            </a:r>
          </a:p>
          <a:p>
            <a:pPr lvl="1">
              <a:lnSpc>
                <a:spcPct val="200000"/>
              </a:lnSpc>
            </a:pPr>
            <a:r>
              <a:rPr lang="en-US" altLang="en-US" sz="2000" dirty="0"/>
              <a:t>The query does not have a </a:t>
            </a:r>
            <a:r>
              <a:rPr lang="en-US" altLang="en-US" sz="2000" b="1" dirty="0"/>
              <a:t>group </a:t>
            </a:r>
            <a:r>
              <a:rPr lang="en-US" altLang="en-US" sz="2000" dirty="0"/>
              <a:t>by or </a:t>
            </a:r>
            <a:r>
              <a:rPr lang="en-US" altLang="en-US" sz="2000" b="1" dirty="0"/>
              <a:t>having </a:t>
            </a:r>
            <a:r>
              <a:rPr lang="en-US" altLang="en-US" sz="2000" dirty="0"/>
              <a:t>clause.</a:t>
            </a:r>
          </a:p>
          <a:p>
            <a:pPr lvl="1">
              <a:lnSpc>
                <a:spcPct val="200000"/>
              </a:lnSpc>
            </a:pPr>
            <a:endParaRPr lang="en-US" altLang="en-US" sz="2000" dirty="0"/>
          </a:p>
          <a:p>
            <a:pPr>
              <a:lnSpc>
                <a:spcPct val="200000"/>
              </a:lnSpc>
            </a:pPr>
            <a:endParaRPr lang="en-US" sz="2000" dirty="0"/>
          </a:p>
        </p:txBody>
      </p:sp>
      <p:sp>
        <p:nvSpPr>
          <p:cNvPr id="5" name="Footer Placeholder 4"/>
          <p:cNvSpPr>
            <a:spLocks noGrp="1"/>
          </p:cNvSpPr>
          <p:nvPr>
            <p:ph type="ftr" sz="quarter" idx="11"/>
          </p:nvPr>
        </p:nvSpPr>
        <p:spPr/>
        <p:txBody>
          <a:bodyPr/>
          <a:lstStyle/>
          <a:p>
            <a:r>
              <a:rPr lang="en-US"/>
              <a:t>Unit 3 DBMS </a:t>
            </a:r>
          </a:p>
        </p:txBody>
      </p:sp>
      <p:sp>
        <p:nvSpPr>
          <p:cNvPr id="4" name="Slide Number Placeholder 3"/>
          <p:cNvSpPr>
            <a:spLocks noGrp="1"/>
          </p:cNvSpPr>
          <p:nvPr>
            <p:ph type="sldNum" sz="quarter" idx="12"/>
          </p:nvPr>
        </p:nvSpPr>
        <p:spPr/>
        <p:txBody>
          <a:bodyPr/>
          <a:lstStyle/>
          <a:p>
            <a:fld id="{C6FB8D25-06C8-4A4D-B89D-646AD39F14CB}" type="slidenum">
              <a:rPr lang="en-US" smtClean="0"/>
              <a:pPr/>
              <a:t>75</a:t>
            </a:fld>
            <a:endParaRPr lang="en-US"/>
          </a:p>
        </p:txBody>
      </p:sp>
      <p:pic>
        <p:nvPicPr>
          <p:cNvPr id="6" name="Google Shape;89;p13">
            <a:extLst>
              <a:ext uri="{FF2B5EF4-FFF2-40B4-BE49-F238E27FC236}">
                <a16:creationId xmlns:a16="http://schemas.microsoft.com/office/drawing/2014/main" id="{00E7FE44-CB4A-46CB-BC46-D3D36136E4BD}"/>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Transaction</a:t>
            </a:r>
            <a:endParaRPr lang="en-US" dirty="0"/>
          </a:p>
        </p:txBody>
      </p:sp>
      <p:sp>
        <p:nvSpPr>
          <p:cNvPr id="3" name="Content Placeholder 2"/>
          <p:cNvSpPr>
            <a:spLocks noGrp="1"/>
          </p:cNvSpPr>
          <p:nvPr>
            <p:ph idx="1"/>
          </p:nvPr>
        </p:nvSpPr>
        <p:spPr/>
        <p:txBody>
          <a:bodyPr>
            <a:normAutofit/>
          </a:bodyPr>
          <a:lstStyle/>
          <a:p>
            <a:r>
              <a:rPr lang="en-US" altLang="en-US" sz="2000" dirty="0"/>
              <a:t>A</a:t>
            </a:r>
            <a:r>
              <a:rPr lang="en-US" altLang="en-US" sz="2000" b="1" dirty="0">
                <a:solidFill>
                  <a:srgbClr val="002060"/>
                </a:solidFill>
              </a:rPr>
              <a:t>  transaction </a:t>
            </a:r>
            <a:r>
              <a:rPr lang="en-US" altLang="en-US" sz="2000" dirty="0"/>
              <a:t>consists of a sequence of query and/or update statements and is a “unit” of work</a:t>
            </a:r>
          </a:p>
          <a:p>
            <a:r>
              <a:rPr lang="en-US" altLang="en-US" sz="2000" dirty="0"/>
              <a:t>The SQL standard specifies that a transaction begins implicitly when an SQL statement is executed.  </a:t>
            </a:r>
          </a:p>
          <a:p>
            <a:r>
              <a:rPr lang="en-US" altLang="en-US" sz="2000" dirty="0"/>
              <a:t>The transaction must end with one of the following statements:</a:t>
            </a:r>
          </a:p>
          <a:p>
            <a:pPr lvl="1"/>
            <a:r>
              <a:rPr lang="en-US" altLang="en-US" sz="2000" b="1" dirty="0">
                <a:solidFill>
                  <a:srgbClr val="002060"/>
                </a:solidFill>
              </a:rPr>
              <a:t>Commit work</a:t>
            </a:r>
            <a:r>
              <a:rPr lang="en-US" altLang="en-US" sz="2000" dirty="0"/>
              <a:t>. The updates performed by the transaction become permanent in the database. </a:t>
            </a:r>
          </a:p>
          <a:p>
            <a:pPr lvl="1"/>
            <a:r>
              <a:rPr lang="en-US" altLang="en-US" sz="2000" b="1" dirty="0">
                <a:solidFill>
                  <a:srgbClr val="002060"/>
                </a:solidFill>
              </a:rPr>
              <a:t>Rollback work</a:t>
            </a:r>
            <a:r>
              <a:rPr lang="en-US" altLang="en-US" sz="2000" dirty="0"/>
              <a:t>. All  the updates performed by the SQL statements in the transaction are undone.</a:t>
            </a:r>
          </a:p>
          <a:p>
            <a:r>
              <a:rPr lang="en-US" altLang="en-US" sz="2000" dirty="0"/>
              <a:t>Atomic transaction</a:t>
            </a:r>
          </a:p>
          <a:p>
            <a:pPr lvl="1"/>
            <a:r>
              <a:rPr lang="en-US" altLang="en-US" sz="2000" dirty="0"/>
              <a:t>either fully executed or rolled back as if it never occurred</a:t>
            </a:r>
          </a:p>
          <a:p>
            <a:r>
              <a:rPr lang="en-US" altLang="en-US" sz="2000" dirty="0"/>
              <a:t>Isolation from concurrent transactions</a:t>
            </a:r>
          </a:p>
          <a:p>
            <a:endParaRPr lang="en-US" altLang="en-US" sz="2000" dirty="0"/>
          </a:p>
          <a:p>
            <a:endParaRPr lang="en-US" sz="2000" dirty="0"/>
          </a:p>
        </p:txBody>
      </p:sp>
      <p:sp>
        <p:nvSpPr>
          <p:cNvPr id="4" name="Footer Placeholder 3"/>
          <p:cNvSpPr>
            <a:spLocks noGrp="1"/>
          </p:cNvSpPr>
          <p:nvPr>
            <p:ph type="ftr" sz="quarter" idx="11"/>
          </p:nvPr>
        </p:nvSpPr>
        <p:spPr/>
        <p:txBody>
          <a:bodyPr/>
          <a:lstStyle/>
          <a:p>
            <a:r>
              <a:rPr lang="en-US"/>
              <a:t>Unit 3 DBMS </a:t>
            </a:r>
          </a:p>
        </p:txBody>
      </p:sp>
      <p:sp>
        <p:nvSpPr>
          <p:cNvPr id="5" name="Slide Number Placeholder 4"/>
          <p:cNvSpPr>
            <a:spLocks noGrp="1"/>
          </p:cNvSpPr>
          <p:nvPr>
            <p:ph type="sldNum" sz="quarter" idx="12"/>
          </p:nvPr>
        </p:nvSpPr>
        <p:spPr/>
        <p:txBody>
          <a:bodyPr/>
          <a:lstStyle/>
          <a:p>
            <a:fld id="{C6FB8D25-06C8-4A4D-B89D-646AD39F14CB}" type="slidenum">
              <a:rPr lang="en-US" smtClean="0"/>
              <a:pPr/>
              <a:t>76</a:t>
            </a:fld>
            <a:endParaRPr lang="en-US"/>
          </a:p>
        </p:txBody>
      </p:sp>
      <p:pic>
        <p:nvPicPr>
          <p:cNvPr id="6" name="Google Shape;89;p13">
            <a:extLst>
              <a:ext uri="{FF2B5EF4-FFF2-40B4-BE49-F238E27FC236}">
                <a16:creationId xmlns:a16="http://schemas.microsoft.com/office/drawing/2014/main" id="{6D31AEFF-AB73-458D-BC0F-B4048B2DEBD8}"/>
              </a:ext>
            </a:extLst>
          </p:cNvPr>
          <p:cNvPicPr preferRelativeResize="0"/>
          <p:nvPr/>
        </p:nvPicPr>
        <p:blipFill rotWithShape="1">
          <a:blip r:embed="rId2">
            <a:alphaModFix/>
          </a:blip>
          <a:srcRect/>
          <a:stretch/>
        </p:blipFill>
        <p:spPr>
          <a:xfrm>
            <a:off x="7239000" y="162698"/>
            <a:ext cx="1905000" cy="827902"/>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5AC13-391E-4858-9D15-449BD1CDC308}"/>
              </a:ext>
            </a:extLst>
          </p:cNvPr>
          <p:cNvSpPr>
            <a:spLocks noGrp="1"/>
          </p:cNvSpPr>
          <p:nvPr>
            <p:ph type="title"/>
          </p:nvPr>
        </p:nvSpPr>
        <p:spPr>
          <a:xfrm>
            <a:off x="628650" y="317501"/>
            <a:ext cx="7886700" cy="558800"/>
          </a:xfrm>
        </p:spPr>
        <p:txBody>
          <a:bodyPr>
            <a:noAutofit/>
          </a:bodyPr>
          <a:lstStyle/>
          <a:p>
            <a:pPr algn="ctr"/>
            <a:r>
              <a:rPr lang="en-US" dirty="0"/>
              <a:t>Triggers</a:t>
            </a:r>
            <a:endParaRPr lang="en-IN" dirty="0"/>
          </a:p>
        </p:txBody>
      </p:sp>
      <p:sp>
        <p:nvSpPr>
          <p:cNvPr id="3" name="Content Placeholder 2">
            <a:extLst>
              <a:ext uri="{FF2B5EF4-FFF2-40B4-BE49-F238E27FC236}">
                <a16:creationId xmlns:a16="http://schemas.microsoft.com/office/drawing/2014/main" id="{31FB2C01-41FE-4CF3-88CC-ACAB97254F8B}"/>
              </a:ext>
            </a:extLst>
          </p:cNvPr>
          <p:cNvSpPr>
            <a:spLocks noGrp="1"/>
          </p:cNvSpPr>
          <p:nvPr>
            <p:ph idx="1"/>
          </p:nvPr>
        </p:nvSpPr>
        <p:spPr>
          <a:xfrm>
            <a:off x="611560" y="1484784"/>
            <a:ext cx="8054277" cy="5528269"/>
          </a:xfrm>
        </p:spPr>
        <p:txBody>
          <a:bodyPr>
            <a:noAutofit/>
          </a:bodyPr>
          <a:lstStyle/>
          <a:p>
            <a:pPr algn="just">
              <a:lnSpc>
                <a:spcPct val="150000"/>
              </a:lnSpc>
            </a:pPr>
            <a:r>
              <a:rPr lang="en-US" sz="2000" b="0" i="0" dirty="0">
                <a:solidFill>
                  <a:srgbClr val="40424E"/>
                </a:solidFill>
                <a:effectLst/>
              </a:rPr>
              <a:t>A trigger is a stored procedure in database which automatically invokes whenever a special event in the database occurs. For example, a trigger can be invoked when a row is inserted into a specified table or when certain table columns are being updated.</a:t>
            </a:r>
          </a:p>
          <a:p>
            <a:pPr algn="just" fontAlgn="base">
              <a:lnSpc>
                <a:spcPct val="150000"/>
              </a:lnSpc>
            </a:pPr>
            <a:r>
              <a:rPr lang="en-US" sz="2000" dirty="0">
                <a:solidFill>
                  <a:srgbClr val="000000"/>
                </a:solidFill>
                <a:effectLst/>
                <a:ea typeface="Times New Roman" panose="02020603050405020304" pitchFamily="18" charset="0"/>
              </a:rPr>
              <a:t>Triggers are composed to be executed in light of any of the accompanying occasions.</a:t>
            </a:r>
            <a:endParaRPr lang="en-IN" sz="2000" dirty="0">
              <a:effectLst/>
              <a:ea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dirty="0">
                <a:solidFill>
                  <a:srgbClr val="000000"/>
                </a:solidFill>
                <a:effectLst/>
                <a:ea typeface="Times New Roman" panose="02020603050405020304" pitchFamily="18" charset="0"/>
                <a:cs typeface="Latha" panose="020B0604020202020204" pitchFamily="34" charset="0"/>
              </a:rPr>
              <a:t>A database control (DML) statement (DELETE, INSERT, or UPDATE).</a:t>
            </a:r>
            <a:endParaRPr lang="en-IN" sz="2000" dirty="0">
              <a:effectLst/>
              <a:ea typeface="Calibri" panose="020F0502020204030204" pitchFamily="34" charset="0"/>
              <a:cs typeface="Latha" panose="020B0604020202020204" pitchFamily="34"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dirty="0">
                <a:solidFill>
                  <a:srgbClr val="000000"/>
                </a:solidFill>
                <a:effectLst/>
                <a:ea typeface="Times New Roman" panose="02020603050405020304" pitchFamily="18" charset="0"/>
                <a:cs typeface="Latha" panose="020B0604020202020204" pitchFamily="34" charset="0"/>
              </a:rPr>
              <a:t>A database definition (DDL) statement (CREATE, ALTER, or DROP).</a:t>
            </a:r>
            <a:endParaRPr lang="en-IN" sz="2000" dirty="0">
              <a:effectLst/>
              <a:ea typeface="Calibri" panose="020F0502020204030204" pitchFamily="34" charset="0"/>
              <a:cs typeface="Latha" panose="020B0604020202020204" pitchFamily="34"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dirty="0">
                <a:solidFill>
                  <a:srgbClr val="000000"/>
                </a:solidFill>
                <a:effectLst/>
                <a:ea typeface="Times New Roman" panose="02020603050405020304" pitchFamily="18" charset="0"/>
                <a:cs typeface="Latha" panose="020B0604020202020204" pitchFamily="34" charset="0"/>
              </a:rPr>
              <a:t>A database operation (SERVERERROR, LOGON, LOGOFF, STARTUP, or SHUTDOWN).</a:t>
            </a:r>
            <a:endParaRPr lang="en-IN" sz="2000" dirty="0">
              <a:effectLst/>
              <a:ea typeface="Calibri" panose="020F0502020204030204" pitchFamily="34" charset="0"/>
              <a:cs typeface="Latha" panose="020B0604020202020204" pitchFamily="34" charset="0"/>
            </a:endParaRPr>
          </a:p>
          <a:p>
            <a:pPr algn="just">
              <a:lnSpc>
                <a:spcPct val="150000"/>
              </a:lnSpc>
            </a:pPr>
            <a:endParaRPr lang="en-IN" sz="2000" dirty="0"/>
          </a:p>
        </p:txBody>
      </p:sp>
      <p:pic>
        <p:nvPicPr>
          <p:cNvPr id="4" name="Google Shape;89;p13">
            <a:extLst>
              <a:ext uri="{FF2B5EF4-FFF2-40B4-BE49-F238E27FC236}">
                <a16:creationId xmlns:a16="http://schemas.microsoft.com/office/drawing/2014/main" id="{C5080B8C-6677-4B2C-AF1D-283165BDCE7B}"/>
              </a:ext>
            </a:extLst>
          </p:cNvPr>
          <p:cNvPicPr preferRelativeResize="0"/>
          <p:nvPr/>
        </p:nvPicPr>
        <p:blipFill rotWithShape="1">
          <a:blip r:embed="rId2">
            <a:alphaModFix/>
          </a:blip>
          <a:srcRect/>
          <a:stretch/>
        </p:blipFill>
        <p:spPr>
          <a:xfrm>
            <a:off x="7239000" y="-76200"/>
            <a:ext cx="1905000" cy="827902"/>
          </a:xfrm>
          <a:prstGeom prst="rect">
            <a:avLst/>
          </a:prstGeom>
          <a:noFill/>
          <a:ln>
            <a:noFill/>
          </a:ln>
        </p:spPr>
      </p:pic>
    </p:spTree>
    <p:extLst>
      <p:ext uri="{BB962C8B-B14F-4D97-AF65-F5344CB8AC3E}">
        <p14:creationId xmlns:p14="http://schemas.microsoft.com/office/powerpoint/2010/main" val="31472155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67B2A2-35B5-4998-9B7E-0E1BE63F58CD}"/>
              </a:ext>
            </a:extLst>
          </p:cNvPr>
          <p:cNvSpPr>
            <a:spLocks noGrp="1"/>
          </p:cNvSpPr>
          <p:nvPr>
            <p:ph idx="1"/>
          </p:nvPr>
        </p:nvSpPr>
        <p:spPr>
          <a:xfrm>
            <a:off x="467544" y="1052736"/>
            <a:ext cx="7886700" cy="4235835"/>
          </a:xfrm>
        </p:spPr>
        <p:txBody>
          <a:bodyPr>
            <a:noAutofit/>
          </a:bodyPr>
          <a:lstStyle/>
          <a:p>
            <a:pPr marL="0" indent="0" fontAlgn="base">
              <a:buNone/>
            </a:pPr>
            <a:r>
              <a:rPr lang="en-US" sz="2000" dirty="0">
                <a:solidFill>
                  <a:srgbClr val="444444"/>
                </a:solidFill>
                <a:effectLst/>
                <a:ea typeface="Times New Roman" panose="02020603050405020304" pitchFamily="18" charset="0"/>
              </a:rPr>
              <a:t>The syntax of Triggers in SQL–</a:t>
            </a:r>
            <a:endParaRPr lang="en-IN" sz="2000" dirty="0">
              <a:effectLst/>
              <a:ea typeface="Times New Roman" panose="02020603050405020304" pitchFamily="18" charset="0"/>
            </a:endParaRPr>
          </a:p>
          <a:p>
            <a:pPr marL="152400" indent="0" fontAlgn="base">
              <a:lnSpc>
                <a:spcPts val="1200"/>
              </a:lnSpc>
              <a:spcAft>
                <a:spcPts val="800"/>
              </a:spcAft>
              <a:buNone/>
            </a:pPr>
            <a:r>
              <a:rPr lang="en-US" sz="2000" dirty="0">
                <a:solidFill>
                  <a:srgbClr val="000000"/>
                </a:solidFill>
                <a:effectLst/>
                <a:ea typeface="Calibri" panose="020F0502020204030204" pitchFamily="34" charset="0"/>
              </a:rPr>
              <a:t>CREATE </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OR REPLACE </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 TRIGGER </a:t>
            </a:r>
            <a:r>
              <a:rPr lang="en-US" sz="2000" dirty="0" err="1">
                <a:solidFill>
                  <a:srgbClr val="000000"/>
                </a:solidFill>
                <a:effectLst/>
                <a:ea typeface="Calibri" panose="020F0502020204030204" pitchFamily="34" charset="0"/>
              </a:rPr>
              <a:t>trigger_name</a:t>
            </a:r>
            <a:r>
              <a:rPr lang="en-US" sz="2000" dirty="0">
                <a:solidFill>
                  <a:srgbClr val="000000"/>
                </a:solidFill>
                <a:effectLst/>
                <a:ea typeface="Calibri" panose="020F0502020204030204" pitchFamily="34" charset="0"/>
              </a:rPr>
              <a:t> </a:t>
            </a:r>
            <a:endParaRPr lang="en-IN" sz="2000" dirty="0">
              <a:effectLst/>
              <a:ea typeface="Calibri" panose="020F0502020204030204" pitchFamily="34" charset="0"/>
            </a:endParaRPr>
          </a:p>
          <a:p>
            <a:pPr marL="152400" indent="0" fontAlgn="base">
              <a:lnSpc>
                <a:spcPts val="1200"/>
              </a:lnSpc>
              <a:spcAft>
                <a:spcPts val="800"/>
              </a:spcAft>
              <a:buNone/>
            </a:pP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BEFORE | AFTER | INSTEAD OF </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 </a:t>
            </a:r>
            <a:endParaRPr lang="en-IN" sz="2000" dirty="0">
              <a:effectLst/>
              <a:ea typeface="Calibri" panose="020F0502020204030204" pitchFamily="34" charset="0"/>
            </a:endParaRPr>
          </a:p>
          <a:p>
            <a:pPr marL="152400" indent="0" fontAlgn="base">
              <a:lnSpc>
                <a:spcPts val="1200"/>
              </a:lnSpc>
              <a:spcAft>
                <a:spcPts val="800"/>
              </a:spcAft>
              <a:buNone/>
            </a:pP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INSERT </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OR</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 | UPDATE </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OR</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 | DELETE</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 </a:t>
            </a:r>
            <a:endParaRPr lang="en-IN" sz="2000" dirty="0">
              <a:effectLst/>
              <a:ea typeface="Calibri" panose="020F0502020204030204" pitchFamily="34" charset="0"/>
            </a:endParaRPr>
          </a:p>
          <a:p>
            <a:pPr marL="152400" indent="0" fontAlgn="base">
              <a:lnSpc>
                <a:spcPts val="1200"/>
              </a:lnSpc>
              <a:spcAft>
                <a:spcPts val="800"/>
              </a:spcAft>
              <a:buNone/>
            </a:pP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OF </a:t>
            </a:r>
            <a:r>
              <a:rPr lang="en-US" sz="2000" dirty="0" err="1">
                <a:solidFill>
                  <a:srgbClr val="000000"/>
                </a:solidFill>
                <a:effectLst/>
                <a:ea typeface="Calibri" panose="020F0502020204030204" pitchFamily="34" charset="0"/>
              </a:rPr>
              <a:t>col_name</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 </a:t>
            </a:r>
            <a:endParaRPr lang="en-IN" sz="2000" dirty="0">
              <a:effectLst/>
              <a:ea typeface="Calibri" panose="020F0502020204030204" pitchFamily="34" charset="0"/>
            </a:endParaRPr>
          </a:p>
          <a:p>
            <a:pPr marL="152400" indent="0" fontAlgn="base">
              <a:lnSpc>
                <a:spcPts val="1200"/>
              </a:lnSpc>
              <a:spcAft>
                <a:spcPts val="800"/>
              </a:spcAft>
              <a:buNone/>
            </a:pPr>
            <a:r>
              <a:rPr lang="en-US" sz="2000" dirty="0">
                <a:solidFill>
                  <a:srgbClr val="000000"/>
                </a:solidFill>
                <a:effectLst/>
                <a:ea typeface="Calibri" panose="020F0502020204030204" pitchFamily="34" charset="0"/>
              </a:rPr>
              <a:t>ON </a:t>
            </a:r>
            <a:r>
              <a:rPr lang="en-US" sz="2000" dirty="0" err="1">
                <a:solidFill>
                  <a:srgbClr val="000000"/>
                </a:solidFill>
                <a:effectLst/>
                <a:ea typeface="Calibri" panose="020F0502020204030204" pitchFamily="34" charset="0"/>
              </a:rPr>
              <a:t>table_name</a:t>
            </a:r>
            <a:r>
              <a:rPr lang="en-US" sz="2000" dirty="0">
                <a:solidFill>
                  <a:srgbClr val="000000"/>
                </a:solidFill>
                <a:effectLst/>
                <a:ea typeface="Calibri" panose="020F0502020204030204" pitchFamily="34" charset="0"/>
              </a:rPr>
              <a:t> </a:t>
            </a:r>
            <a:endParaRPr lang="en-IN" sz="2000" dirty="0">
              <a:effectLst/>
              <a:ea typeface="Calibri" panose="020F0502020204030204" pitchFamily="34" charset="0"/>
            </a:endParaRPr>
          </a:p>
          <a:p>
            <a:pPr marL="152400" indent="0" fontAlgn="base">
              <a:lnSpc>
                <a:spcPts val="1200"/>
              </a:lnSpc>
              <a:spcAft>
                <a:spcPts val="800"/>
              </a:spcAft>
              <a:buNone/>
            </a:pP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REFERENCING OLD AS o NEW AS n</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 </a:t>
            </a:r>
            <a:endParaRPr lang="en-IN" sz="2000" dirty="0">
              <a:effectLst/>
              <a:ea typeface="Calibri" panose="020F0502020204030204" pitchFamily="34" charset="0"/>
            </a:endParaRPr>
          </a:p>
          <a:p>
            <a:pPr marL="152400" indent="0" fontAlgn="base">
              <a:lnSpc>
                <a:spcPts val="1200"/>
              </a:lnSpc>
              <a:spcAft>
                <a:spcPts val="800"/>
              </a:spcAft>
              <a:buNone/>
            </a:pP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FOR EACH ROW</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 </a:t>
            </a:r>
            <a:endParaRPr lang="en-IN" sz="2000" dirty="0">
              <a:effectLst/>
              <a:ea typeface="Calibri" panose="020F0502020204030204" pitchFamily="34" charset="0"/>
            </a:endParaRPr>
          </a:p>
          <a:p>
            <a:pPr marL="152400" indent="0" fontAlgn="base">
              <a:lnSpc>
                <a:spcPts val="1200"/>
              </a:lnSpc>
              <a:spcAft>
                <a:spcPts val="800"/>
              </a:spcAft>
              <a:buNone/>
            </a:pPr>
            <a:r>
              <a:rPr lang="en-US" sz="2000" b="1" dirty="0">
                <a:solidFill>
                  <a:srgbClr val="3F7F95"/>
                </a:solidFill>
                <a:effectLst/>
                <a:ea typeface="Calibri" panose="020F0502020204030204" pitchFamily="34" charset="0"/>
              </a:rPr>
              <a:t>WHEN</a:t>
            </a:r>
            <a:r>
              <a:rPr lang="en-US" sz="2000" dirty="0">
                <a:solidFill>
                  <a:srgbClr val="000000"/>
                </a:solidFill>
                <a:effectLst/>
                <a:ea typeface="Calibri" panose="020F0502020204030204" pitchFamily="34" charset="0"/>
              </a:rPr>
              <a:t> </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condition</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 </a:t>
            </a:r>
            <a:endParaRPr lang="en-IN" sz="2000" dirty="0">
              <a:effectLst/>
              <a:ea typeface="Calibri" panose="020F0502020204030204" pitchFamily="34" charset="0"/>
            </a:endParaRPr>
          </a:p>
          <a:p>
            <a:pPr marL="152400" indent="0" fontAlgn="base">
              <a:lnSpc>
                <a:spcPts val="1200"/>
              </a:lnSpc>
              <a:spcAft>
                <a:spcPts val="800"/>
              </a:spcAft>
              <a:buNone/>
            </a:pPr>
            <a:r>
              <a:rPr lang="en-US" sz="2000" dirty="0">
                <a:solidFill>
                  <a:srgbClr val="000000"/>
                </a:solidFill>
                <a:effectLst/>
                <a:ea typeface="Calibri" panose="020F0502020204030204" pitchFamily="34" charset="0"/>
              </a:rPr>
              <a:t>DECLARE </a:t>
            </a:r>
            <a:endParaRPr lang="en-IN" sz="2000" dirty="0">
              <a:effectLst/>
              <a:ea typeface="Calibri" panose="020F0502020204030204" pitchFamily="34" charset="0"/>
            </a:endParaRPr>
          </a:p>
          <a:p>
            <a:pPr marL="152400" indent="0" fontAlgn="base">
              <a:lnSpc>
                <a:spcPts val="1200"/>
              </a:lnSpc>
              <a:spcAft>
                <a:spcPts val="800"/>
              </a:spcAft>
              <a:buNone/>
            </a:pPr>
            <a:r>
              <a:rPr lang="en-US" sz="2000" dirty="0">
                <a:solidFill>
                  <a:srgbClr val="000000"/>
                </a:solidFill>
                <a:effectLst/>
                <a:ea typeface="Calibri" panose="020F0502020204030204" pitchFamily="34" charset="0"/>
              </a:rPr>
              <a:t>Declaration-statements </a:t>
            </a:r>
            <a:endParaRPr lang="en-IN" sz="2000" dirty="0">
              <a:effectLst/>
              <a:ea typeface="Calibri" panose="020F0502020204030204" pitchFamily="34" charset="0"/>
            </a:endParaRPr>
          </a:p>
          <a:p>
            <a:pPr marL="152400" indent="0" fontAlgn="base">
              <a:lnSpc>
                <a:spcPts val="1200"/>
              </a:lnSpc>
              <a:spcAft>
                <a:spcPts val="800"/>
              </a:spcAft>
              <a:buNone/>
            </a:pPr>
            <a:r>
              <a:rPr lang="en-US" sz="2000" dirty="0">
                <a:solidFill>
                  <a:srgbClr val="000000"/>
                </a:solidFill>
                <a:effectLst/>
                <a:ea typeface="Calibri" panose="020F0502020204030204" pitchFamily="34" charset="0"/>
              </a:rPr>
              <a:t>BEGIN </a:t>
            </a:r>
            <a:endParaRPr lang="en-IN" sz="2000" dirty="0">
              <a:effectLst/>
              <a:ea typeface="Calibri" panose="020F0502020204030204" pitchFamily="34" charset="0"/>
            </a:endParaRPr>
          </a:p>
          <a:p>
            <a:pPr marL="152400" indent="0" fontAlgn="base">
              <a:lnSpc>
                <a:spcPts val="1200"/>
              </a:lnSpc>
              <a:spcAft>
                <a:spcPts val="800"/>
              </a:spcAft>
              <a:buNone/>
            </a:pPr>
            <a:r>
              <a:rPr lang="en-US" sz="2000" dirty="0">
                <a:solidFill>
                  <a:srgbClr val="000000"/>
                </a:solidFill>
                <a:effectLst/>
                <a:ea typeface="Calibri" panose="020F0502020204030204" pitchFamily="34" charset="0"/>
              </a:rPr>
              <a:t>Executable-statements </a:t>
            </a:r>
            <a:endParaRPr lang="en-IN" sz="2000" dirty="0">
              <a:effectLst/>
              <a:ea typeface="Calibri" panose="020F0502020204030204" pitchFamily="34" charset="0"/>
            </a:endParaRPr>
          </a:p>
          <a:p>
            <a:pPr marL="152400" indent="0" fontAlgn="base">
              <a:lnSpc>
                <a:spcPts val="1200"/>
              </a:lnSpc>
              <a:spcAft>
                <a:spcPts val="800"/>
              </a:spcAft>
              <a:buNone/>
            </a:pPr>
            <a:r>
              <a:rPr lang="en-US" sz="2000" dirty="0">
                <a:solidFill>
                  <a:srgbClr val="000000"/>
                </a:solidFill>
                <a:effectLst/>
                <a:ea typeface="Calibri" panose="020F0502020204030204" pitchFamily="34" charset="0"/>
              </a:rPr>
              <a:t>EXCEPTION </a:t>
            </a:r>
            <a:endParaRPr lang="en-IN" sz="2000" dirty="0">
              <a:effectLst/>
              <a:ea typeface="Calibri" panose="020F0502020204030204" pitchFamily="34" charset="0"/>
            </a:endParaRPr>
          </a:p>
          <a:p>
            <a:pPr marL="152400" indent="0" fontAlgn="base">
              <a:lnSpc>
                <a:spcPts val="1200"/>
              </a:lnSpc>
              <a:spcAft>
                <a:spcPts val="800"/>
              </a:spcAft>
              <a:buNone/>
            </a:pPr>
            <a:r>
              <a:rPr lang="en-US" sz="2000" dirty="0">
                <a:solidFill>
                  <a:srgbClr val="000000"/>
                </a:solidFill>
                <a:effectLst/>
                <a:ea typeface="Calibri" panose="020F0502020204030204" pitchFamily="34" charset="0"/>
              </a:rPr>
              <a:t>Exception-handling-statements </a:t>
            </a:r>
            <a:endParaRPr lang="en-IN" sz="2000" dirty="0">
              <a:effectLst/>
              <a:ea typeface="Calibri" panose="020F0502020204030204" pitchFamily="34" charset="0"/>
            </a:endParaRPr>
          </a:p>
          <a:p>
            <a:pPr marL="152400" indent="0" fontAlgn="base">
              <a:lnSpc>
                <a:spcPts val="1200"/>
              </a:lnSpc>
              <a:spcAft>
                <a:spcPts val="800"/>
              </a:spcAft>
              <a:buNone/>
            </a:pPr>
            <a:r>
              <a:rPr lang="en-US" sz="2000" dirty="0">
                <a:solidFill>
                  <a:srgbClr val="000000"/>
                </a:solidFill>
                <a:effectLst/>
                <a:ea typeface="Calibri" panose="020F0502020204030204" pitchFamily="34" charset="0"/>
              </a:rPr>
              <a:t>END;</a:t>
            </a:r>
            <a:endParaRPr lang="en-IN" sz="2000" dirty="0">
              <a:effectLst/>
              <a:ea typeface="Calibri" panose="020F0502020204030204" pitchFamily="34" charset="0"/>
            </a:endParaRPr>
          </a:p>
          <a:p>
            <a:pPr marL="0" indent="0" fontAlgn="base">
              <a:buNone/>
            </a:pPr>
            <a:r>
              <a:rPr lang="en-US" sz="2000" dirty="0">
                <a:solidFill>
                  <a:srgbClr val="444444"/>
                </a:solidFill>
                <a:effectLst/>
                <a:ea typeface="Times New Roman" panose="02020603050405020304" pitchFamily="18" charset="0"/>
              </a:rPr>
              <a:t>Create [OR REPLACE] TRIGGER </a:t>
            </a:r>
            <a:r>
              <a:rPr lang="en-US" sz="2000" dirty="0" err="1">
                <a:solidFill>
                  <a:srgbClr val="444444"/>
                </a:solidFill>
                <a:effectLst/>
                <a:ea typeface="Times New Roman" panose="02020603050405020304" pitchFamily="18" charset="0"/>
              </a:rPr>
              <a:t>trigger_name</a:t>
            </a:r>
            <a:r>
              <a:rPr lang="en-US" sz="2000" dirty="0">
                <a:solidFill>
                  <a:srgbClr val="444444"/>
                </a:solidFill>
                <a:effectLst/>
                <a:ea typeface="Times New Roman" panose="02020603050405020304" pitchFamily="18" charset="0"/>
              </a:rPr>
              <a:t>: It makes or replaces a current trigger with the </a:t>
            </a:r>
            <a:r>
              <a:rPr lang="en-US" sz="2000" dirty="0" err="1">
                <a:solidFill>
                  <a:srgbClr val="444444"/>
                </a:solidFill>
                <a:effectLst/>
                <a:ea typeface="Times New Roman" panose="02020603050405020304" pitchFamily="18" charset="0"/>
              </a:rPr>
              <a:t>trigger_name</a:t>
            </a:r>
            <a:r>
              <a:rPr lang="en-US" sz="2000" dirty="0">
                <a:solidFill>
                  <a:srgbClr val="444444"/>
                </a:solidFill>
                <a:effectLst/>
                <a:ea typeface="Times New Roman" panose="02020603050405020304" pitchFamily="18" charset="0"/>
              </a:rPr>
              <a:t>.</a:t>
            </a:r>
            <a:endParaRPr lang="en-IN" sz="2000" dirty="0">
              <a:effectLst/>
              <a:ea typeface="Times New Roman" panose="02020603050405020304" pitchFamily="18" charset="0"/>
            </a:endParaRPr>
          </a:p>
          <a:p>
            <a:pPr marL="0" indent="0" fontAlgn="base">
              <a:lnSpc>
                <a:spcPct val="107000"/>
              </a:lnSpc>
              <a:spcAft>
                <a:spcPts val="800"/>
              </a:spcAft>
              <a:buNone/>
            </a:pPr>
            <a:r>
              <a:rPr lang="en-US" sz="2000" dirty="0">
                <a:effectLst/>
                <a:ea typeface="Times New Roman" panose="02020603050405020304" pitchFamily="18" charset="0"/>
              </a:rPr>
              <a:t> </a:t>
            </a:r>
            <a:endParaRPr lang="en-IN" sz="2000" dirty="0">
              <a:effectLst/>
              <a:ea typeface="Calibri" panose="020F0502020204030204" pitchFamily="34" charset="0"/>
            </a:endParaRPr>
          </a:p>
          <a:p>
            <a:pPr marL="0" indent="0">
              <a:buNone/>
            </a:pPr>
            <a:endParaRPr lang="en-IN" sz="2000" dirty="0"/>
          </a:p>
        </p:txBody>
      </p:sp>
      <p:pic>
        <p:nvPicPr>
          <p:cNvPr id="4" name="Google Shape;89;p13">
            <a:extLst>
              <a:ext uri="{FF2B5EF4-FFF2-40B4-BE49-F238E27FC236}">
                <a16:creationId xmlns:a16="http://schemas.microsoft.com/office/drawing/2014/main" id="{62709184-6784-4082-8128-2926D32D26D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23523779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CCAA46-F2FA-401A-9592-0EAB6C227063}"/>
              </a:ext>
            </a:extLst>
          </p:cNvPr>
          <p:cNvSpPr>
            <a:spLocks noGrp="1"/>
          </p:cNvSpPr>
          <p:nvPr>
            <p:ph idx="1"/>
          </p:nvPr>
        </p:nvSpPr>
        <p:spPr>
          <a:xfrm>
            <a:off x="628650" y="308009"/>
            <a:ext cx="7886700" cy="5868955"/>
          </a:xfrm>
        </p:spPr>
        <p:txBody>
          <a:bodyPr>
            <a:normAutofit/>
          </a:bodyPr>
          <a:lstStyle/>
          <a:p>
            <a:pPr marL="0" lvl="0" indent="0" fontAlgn="base">
              <a:lnSpc>
                <a:spcPts val="1200"/>
              </a:lnSpc>
              <a:spcAft>
                <a:spcPts val="800"/>
              </a:spcAft>
              <a:buNone/>
              <a:tabLst>
                <a:tab pos="457200" algn="l"/>
              </a:tabLst>
            </a:pPr>
            <a:endParaRPr lang="en-US" sz="2000" dirty="0">
              <a:solidFill>
                <a:srgbClr val="000000"/>
              </a:solidFill>
              <a:effectLst/>
              <a:ea typeface="Calibri" panose="020F0502020204030204" pitchFamily="34" charset="0"/>
            </a:endParaRPr>
          </a:p>
          <a:p>
            <a:pPr marL="0" lvl="0" indent="0" fontAlgn="base">
              <a:lnSpc>
                <a:spcPts val="1200"/>
              </a:lnSpc>
              <a:spcAft>
                <a:spcPts val="800"/>
              </a:spcAft>
              <a:buNone/>
              <a:tabLst>
                <a:tab pos="457200" algn="l"/>
              </a:tabLst>
            </a:pPr>
            <a:r>
              <a:rPr lang="en-US" sz="2000" b="1" u="sng" dirty="0">
                <a:solidFill>
                  <a:srgbClr val="000000"/>
                </a:solidFill>
                <a:ea typeface="Calibri" panose="020F0502020204030204" pitchFamily="34" charset="0"/>
              </a:rPr>
              <a:t>EXAMPLE</a:t>
            </a:r>
          </a:p>
          <a:p>
            <a:pPr marL="0" lvl="0" indent="0" fontAlgn="base">
              <a:lnSpc>
                <a:spcPts val="1200"/>
              </a:lnSpc>
              <a:spcAft>
                <a:spcPts val="800"/>
              </a:spcAft>
              <a:buNone/>
              <a:tabLst>
                <a:tab pos="457200" algn="l"/>
              </a:tabLst>
            </a:pPr>
            <a:r>
              <a:rPr lang="en-US" sz="2000" dirty="0">
                <a:solidFill>
                  <a:srgbClr val="000000"/>
                </a:solidFill>
                <a:effectLst/>
                <a:ea typeface="Calibri" panose="020F0502020204030204" pitchFamily="34" charset="0"/>
              </a:rPr>
              <a:t>CREATE OR REPLACE TRIGGER </a:t>
            </a:r>
            <a:r>
              <a:rPr lang="en-US" sz="2000" dirty="0" err="1">
                <a:solidFill>
                  <a:srgbClr val="000000"/>
                </a:solidFill>
                <a:effectLst/>
                <a:ea typeface="Calibri" panose="020F0502020204030204" pitchFamily="34" charset="0"/>
              </a:rPr>
              <a:t>display_salary_changes</a:t>
            </a:r>
            <a:r>
              <a:rPr lang="en-US" sz="2000" dirty="0">
                <a:solidFill>
                  <a:srgbClr val="000000"/>
                </a:solidFill>
                <a:effectLst/>
                <a:ea typeface="Calibri" panose="020F0502020204030204" pitchFamily="34" charset="0"/>
              </a:rPr>
              <a:t> </a:t>
            </a:r>
            <a:endParaRPr lang="en-IN" sz="2000" dirty="0">
              <a:effectLst/>
              <a:ea typeface="Calibri" panose="020F0502020204030204" pitchFamily="34" charset="0"/>
            </a:endParaRPr>
          </a:p>
          <a:p>
            <a:pPr marL="0" lvl="0" indent="0" fontAlgn="base">
              <a:lnSpc>
                <a:spcPts val="1200"/>
              </a:lnSpc>
              <a:spcAft>
                <a:spcPts val="800"/>
              </a:spcAft>
              <a:buNone/>
              <a:tabLst>
                <a:tab pos="457200" algn="l"/>
              </a:tabLst>
            </a:pPr>
            <a:r>
              <a:rPr lang="en-US" sz="2000" dirty="0">
                <a:solidFill>
                  <a:srgbClr val="000000"/>
                </a:solidFill>
                <a:effectLst/>
                <a:ea typeface="Calibri" panose="020F0502020204030204" pitchFamily="34" charset="0"/>
              </a:rPr>
              <a:t>BEFORE DELETE OR INSERT OR UPDATE ON customers </a:t>
            </a:r>
            <a:endParaRPr lang="en-IN" sz="2000" dirty="0">
              <a:effectLst/>
              <a:ea typeface="Calibri" panose="020F0502020204030204" pitchFamily="34" charset="0"/>
            </a:endParaRPr>
          </a:p>
          <a:p>
            <a:pPr marL="0" lvl="0" indent="0" fontAlgn="base">
              <a:lnSpc>
                <a:spcPts val="1200"/>
              </a:lnSpc>
              <a:spcAft>
                <a:spcPts val="800"/>
              </a:spcAft>
              <a:buNone/>
              <a:tabLst>
                <a:tab pos="457200" algn="l"/>
              </a:tabLst>
            </a:pPr>
            <a:r>
              <a:rPr lang="en-US" sz="2000" dirty="0">
                <a:solidFill>
                  <a:srgbClr val="000000"/>
                </a:solidFill>
                <a:effectLst/>
                <a:ea typeface="Calibri" panose="020F0502020204030204" pitchFamily="34" charset="0"/>
              </a:rPr>
              <a:t>FOR EACH ROW </a:t>
            </a:r>
            <a:endParaRPr lang="en-IN" sz="2000" dirty="0">
              <a:effectLst/>
              <a:ea typeface="Calibri" panose="020F0502020204030204" pitchFamily="34" charset="0"/>
            </a:endParaRPr>
          </a:p>
          <a:p>
            <a:pPr marL="0" lvl="0" indent="0" fontAlgn="base">
              <a:lnSpc>
                <a:spcPts val="1200"/>
              </a:lnSpc>
              <a:spcAft>
                <a:spcPts val="800"/>
              </a:spcAft>
              <a:buNone/>
              <a:tabLst>
                <a:tab pos="457200" algn="l"/>
              </a:tabLst>
            </a:pPr>
            <a:r>
              <a:rPr lang="en-US" sz="2000" b="1" dirty="0">
                <a:solidFill>
                  <a:srgbClr val="3F7F95"/>
                </a:solidFill>
                <a:effectLst/>
                <a:ea typeface="Calibri" panose="020F0502020204030204" pitchFamily="34" charset="0"/>
              </a:rPr>
              <a:t>WHEN</a:t>
            </a:r>
            <a:r>
              <a:rPr lang="en-US" sz="2000" dirty="0">
                <a:solidFill>
                  <a:srgbClr val="000000"/>
                </a:solidFill>
                <a:effectLst/>
                <a:ea typeface="Calibri" panose="020F0502020204030204" pitchFamily="34" charset="0"/>
              </a:rPr>
              <a:t> </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NEW.ID &gt; 0</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 </a:t>
            </a:r>
            <a:endParaRPr lang="en-IN" sz="2000" dirty="0">
              <a:effectLst/>
              <a:ea typeface="Calibri" panose="020F0502020204030204" pitchFamily="34" charset="0"/>
            </a:endParaRPr>
          </a:p>
          <a:p>
            <a:pPr marL="0" lvl="0" indent="0" fontAlgn="base">
              <a:lnSpc>
                <a:spcPts val="1200"/>
              </a:lnSpc>
              <a:spcAft>
                <a:spcPts val="800"/>
              </a:spcAft>
              <a:buNone/>
              <a:tabLst>
                <a:tab pos="457200" algn="l"/>
              </a:tabLst>
            </a:pPr>
            <a:r>
              <a:rPr lang="en-US" sz="2000" dirty="0">
                <a:solidFill>
                  <a:srgbClr val="000000"/>
                </a:solidFill>
                <a:effectLst/>
                <a:ea typeface="Calibri" panose="020F0502020204030204" pitchFamily="34" charset="0"/>
              </a:rPr>
              <a:t>DECLARE </a:t>
            </a:r>
            <a:endParaRPr lang="en-IN" sz="2000" dirty="0">
              <a:effectLst/>
              <a:ea typeface="Calibri" panose="020F0502020204030204" pitchFamily="34" charset="0"/>
            </a:endParaRPr>
          </a:p>
          <a:p>
            <a:pPr marL="0" lvl="0" indent="0" fontAlgn="base">
              <a:lnSpc>
                <a:spcPts val="1200"/>
              </a:lnSpc>
              <a:spcAft>
                <a:spcPts val="800"/>
              </a:spcAft>
              <a:buNone/>
              <a:tabLst>
                <a:tab pos="457200" algn="l"/>
              </a:tabLst>
            </a:pPr>
            <a:r>
              <a:rPr lang="en-US" sz="2000" dirty="0" err="1">
                <a:solidFill>
                  <a:srgbClr val="000000"/>
                </a:solidFill>
                <a:effectLst/>
                <a:ea typeface="Calibri" panose="020F0502020204030204" pitchFamily="34" charset="0"/>
              </a:rPr>
              <a:t>sal_diff</a:t>
            </a:r>
            <a:r>
              <a:rPr lang="en-US" sz="2000" dirty="0">
                <a:solidFill>
                  <a:srgbClr val="000000"/>
                </a:solidFill>
                <a:effectLst/>
                <a:ea typeface="Calibri" panose="020F0502020204030204" pitchFamily="34" charset="0"/>
              </a:rPr>
              <a:t> number; </a:t>
            </a:r>
            <a:endParaRPr lang="en-IN" sz="2000" dirty="0">
              <a:effectLst/>
              <a:ea typeface="Calibri" panose="020F0502020204030204" pitchFamily="34" charset="0"/>
            </a:endParaRPr>
          </a:p>
          <a:p>
            <a:pPr marL="0" lvl="0" indent="0" fontAlgn="base">
              <a:lnSpc>
                <a:spcPts val="1200"/>
              </a:lnSpc>
              <a:spcAft>
                <a:spcPts val="800"/>
              </a:spcAft>
              <a:buNone/>
              <a:tabLst>
                <a:tab pos="457200" algn="l"/>
              </a:tabLst>
            </a:pPr>
            <a:r>
              <a:rPr lang="en-US" sz="2000" dirty="0">
                <a:solidFill>
                  <a:srgbClr val="000000"/>
                </a:solidFill>
                <a:effectLst/>
                <a:ea typeface="Calibri" panose="020F0502020204030204" pitchFamily="34" charset="0"/>
              </a:rPr>
              <a:t>BEGIN </a:t>
            </a:r>
            <a:endParaRPr lang="en-IN" sz="2000" dirty="0">
              <a:effectLst/>
              <a:ea typeface="Calibri" panose="020F0502020204030204" pitchFamily="34" charset="0"/>
            </a:endParaRPr>
          </a:p>
          <a:p>
            <a:pPr marL="0" lvl="0" indent="0" fontAlgn="base">
              <a:lnSpc>
                <a:spcPts val="1200"/>
              </a:lnSpc>
              <a:spcAft>
                <a:spcPts val="800"/>
              </a:spcAft>
              <a:buNone/>
              <a:tabLst>
                <a:tab pos="457200" algn="l"/>
              </a:tabLst>
            </a:pPr>
            <a:r>
              <a:rPr lang="en-US" sz="2000" dirty="0" err="1">
                <a:solidFill>
                  <a:srgbClr val="000000"/>
                </a:solidFill>
                <a:effectLst/>
                <a:ea typeface="Calibri" panose="020F0502020204030204" pitchFamily="34" charset="0"/>
              </a:rPr>
              <a:t>sal_diff</a:t>
            </a:r>
            <a:r>
              <a:rPr lang="en-US" sz="2000" dirty="0">
                <a:solidFill>
                  <a:srgbClr val="000000"/>
                </a:solidFill>
                <a:effectLst/>
                <a:ea typeface="Calibri" panose="020F0502020204030204" pitchFamily="34" charset="0"/>
              </a:rPr>
              <a:t> := :</a:t>
            </a:r>
            <a:r>
              <a:rPr lang="en-US" sz="2000" dirty="0" err="1">
                <a:solidFill>
                  <a:srgbClr val="000000"/>
                </a:solidFill>
                <a:effectLst/>
                <a:ea typeface="Calibri" panose="020F0502020204030204" pitchFamily="34" charset="0"/>
              </a:rPr>
              <a:t>NEW.salary</a:t>
            </a:r>
            <a:r>
              <a:rPr lang="en-US" sz="2000" dirty="0">
                <a:solidFill>
                  <a:srgbClr val="000000"/>
                </a:solidFill>
                <a:effectLst/>
                <a:ea typeface="Calibri" panose="020F0502020204030204" pitchFamily="34" charset="0"/>
              </a:rPr>
              <a:t> - :</a:t>
            </a:r>
            <a:r>
              <a:rPr lang="en-US" sz="2000" dirty="0" err="1">
                <a:solidFill>
                  <a:srgbClr val="000000"/>
                </a:solidFill>
                <a:effectLst/>
                <a:ea typeface="Calibri" panose="020F0502020204030204" pitchFamily="34" charset="0"/>
              </a:rPr>
              <a:t>OLD.salary</a:t>
            </a:r>
            <a:r>
              <a:rPr lang="en-US" sz="2000" dirty="0">
                <a:solidFill>
                  <a:srgbClr val="000000"/>
                </a:solidFill>
                <a:effectLst/>
                <a:ea typeface="Calibri" panose="020F0502020204030204" pitchFamily="34" charset="0"/>
              </a:rPr>
              <a:t>;</a:t>
            </a:r>
            <a:endParaRPr lang="en-IN" sz="2000" dirty="0">
              <a:effectLst/>
              <a:ea typeface="Calibri" panose="020F0502020204030204" pitchFamily="34" charset="0"/>
            </a:endParaRPr>
          </a:p>
          <a:p>
            <a:pPr marL="0" lvl="0" indent="0" fontAlgn="base">
              <a:lnSpc>
                <a:spcPts val="1200"/>
              </a:lnSpc>
              <a:spcAft>
                <a:spcPts val="800"/>
              </a:spcAft>
              <a:buNone/>
              <a:tabLst>
                <a:tab pos="457200" algn="l"/>
              </a:tabLst>
            </a:pPr>
            <a:r>
              <a:rPr lang="en-US" sz="2000" dirty="0" err="1">
                <a:solidFill>
                  <a:srgbClr val="000000"/>
                </a:solidFill>
                <a:effectLst/>
                <a:ea typeface="Calibri" panose="020F0502020204030204" pitchFamily="34" charset="0"/>
              </a:rPr>
              <a:t>dbms_output.</a:t>
            </a:r>
            <a:r>
              <a:rPr lang="en-US" sz="2000" b="1" dirty="0" err="1">
                <a:solidFill>
                  <a:srgbClr val="3F7F95"/>
                </a:solidFill>
                <a:effectLst/>
                <a:ea typeface="Calibri" panose="020F0502020204030204" pitchFamily="34" charset="0"/>
              </a:rPr>
              <a:t>put_line</a:t>
            </a:r>
            <a:r>
              <a:rPr lang="en-US" sz="2000" dirty="0">
                <a:solidFill>
                  <a:srgbClr val="777777"/>
                </a:solidFill>
                <a:effectLst/>
                <a:ea typeface="Calibri" panose="020F0502020204030204" pitchFamily="34" charset="0"/>
              </a:rPr>
              <a:t>(</a:t>
            </a:r>
            <a:r>
              <a:rPr lang="en-US" sz="2000" dirty="0">
                <a:solidFill>
                  <a:srgbClr val="320FE3"/>
                </a:solidFill>
                <a:effectLst/>
                <a:ea typeface="Calibri" panose="020F0502020204030204" pitchFamily="34" charset="0"/>
              </a:rPr>
              <a:t>'Old salary: '</a:t>
            </a:r>
            <a:r>
              <a:rPr lang="en-US" sz="2000" dirty="0">
                <a:solidFill>
                  <a:srgbClr val="000000"/>
                </a:solidFill>
                <a:effectLst/>
                <a:ea typeface="Calibri" panose="020F0502020204030204" pitchFamily="34" charset="0"/>
              </a:rPr>
              <a:t> || :</a:t>
            </a:r>
            <a:r>
              <a:rPr lang="en-US" sz="2000" dirty="0" err="1">
                <a:solidFill>
                  <a:srgbClr val="000000"/>
                </a:solidFill>
                <a:effectLst/>
                <a:ea typeface="Calibri" panose="020F0502020204030204" pitchFamily="34" charset="0"/>
              </a:rPr>
              <a:t>OLD.salary</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 </a:t>
            </a:r>
            <a:endParaRPr lang="en-IN" sz="2000" dirty="0">
              <a:effectLst/>
              <a:ea typeface="Calibri" panose="020F0502020204030204" pitchFamily="34" charset="0"/>
            </a:endParaRPr>
          </a:p>
          <a:p>
            <a:pPr marL="0" lvl="0" indent="0" fontAlgn="base">
              <a:lnSpc>
                <a:spcPts val="1200"/>
              </a:lnSpc>
              <a:spcAft>
                <a:spcPts val="800"/>
              </a:spcAft>
              <a:buNone/>
              <a:tabLst>
                <a:tab pos="457200" algn="l"/>
              </a:tabLst>
            </a:pPr>
            <a:r>
              <a:rPr lang="en-US" sz="2000" dirty="0" err="1">
                <a:solidFill>
                  <a:srgbClr val="000000"/>
                </a:solidFill>
                <a:effectLst/>
                <a:ea typeface="Calibri" panose="020F0502020204030204" pitchFamily="34" charset="0"/>
              </a:rPr>
              <a:t>dbms_output.</a:t>
            </a:r>
            <a:r>
              <a:rPr lang="en-US" sz="2000" b="1" dirty="0" err="1">
                <a:solidFill>
                  <a:srgbClr val="3F7F95"/>
                </a:solidFill>
                <a:effectLst/>
                <a:ea typeface="Calibri" panose="020F0502020204030204" pitchFamily="34" charset="0"/>
              </a:rPr>
              <a:t>put_line</a:t>
            </a:r>
            <a:r>
              <a:rPr lang="en-US" sz="2000" dirty="0">
                <a:solidFill>
                  <a:srgbClr val="777777"/>
                </a:solidFill>
                <a:effectLst/>
                <a:ea typeface="Calibri" panose="020F0502020204030204" pitchFamily="34" charset="0"/>
              </a:rPr>
              <a:t>(</a:t>
            </a:r>
            <a:r>
              <a:rPr lang="en-US" sz="2000" dirty="0">
                <a:solidFill>
                  <a:srgbClr val="320FE3"/>
                </a:solidFill>
                <a:effectLst/>
                <a:ea typeface="Calibri" panose="020F0502020204030204" pitchFamily="34" charset="0"/>
              </a:rPr>
              <a:t>'New salary: '</a:t>
            </a:r>
            <a:r>
              <a:rPr lang="en-US" sz="2000" dirty="0">
                <a:solidFill>
                  <a:srgbClr val="000000"/>
                </a:solidFill>
                <a:effectLst/>
                <a:ea typeface="Calibri" panose="020F0502020204030204" pitchFamily="34" charset="0"/>
              </a:rPr>
              <a:t> || :</a:t>
            </a:r>
            <a:r>
              <a:rPr lang="en-US" sz="2000" dirty="0" err="1">
                <a:solidFill>
                  <a:srgbClr val="000000"/>
                </a:solidFill>
                <a:effectLst/>
                <a:ea typeface="Calibri" panose="020F0502020204030204" pitchFamily="34" charset="0"/>
              </a:rPr>
              <a:t>NEW.salary</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 </a:t>
            </a:r>
            <a:endParaRPr lang="en-IN" sz="2000" dirty="0">
              <a:effectLst/>
              <a:ea typeface="Calibri" panose="020F0502020204030204" pitchFamily="34" charset="0"/>
            </a:endParaRPr>
          </a:p>
          <a:p>
            <a:pPr marL="0" lvl="0" indent="0" fontAlgn="base">
              <a:lnSpc>
                <a:spcPts val="1200"/>
              </a:lnSpc>
              <a:spcAft>
                <a:spcPts val="800"/>
              </a:spcAft>
              <a:buNone/>
              <a:tabLst>
                <a:tab pos="457200" algn="l"/>
              </a:tabLst>
            </a:pPr>
            <a:r>
              <a:rPr lang="en-US" sz="2000" dirty="0" err="1">
                <a:solidFill>
                  <a:srgbClr val="000000"/>
                </a:solidFill>
                <a:effectLst/>
                <a:ea typeface="Calibri" panose="020F0502020204030204" pitchFamily="34" charset="0"/>
              </a:rPr>
              <a:t>dbms_output.</a:t>
            </a:r>
            <a:r>
              <a:rPr lang="en-US" sz="2000" b="1" dirty="0" err="1">
                <a:solidFill>
                  <a:srgbClr val="3F7F95"/>
                </a:solidFill>
                <a:effectLst/>
                <a:ea typeface="Calibri" panose="020F0502020204030204" pitchFamily="34" charset="0"/>
              </a:rPr>
              <a:t>put_line</a:t>
            </a:r>
            <a:r>
              <a:rPr lang="en-US" sz="2000" dirty="0">
                <a:solidFill>
                  <a:srgbClr val="777777"/>
                </a:solidFill>
                <a:effectLst/>
                <a:ea typeface="Calibri" panose="020F0502020204030204" pitchFamily="34" charset="0"/>
              </a:rPr>
              <a:t>(</a:t>
            </a:r>
            <a:r>
              <a:rPr lang="en-US" sz="2000" dirty="0">
                <a:solidFill>
                  <a:srgbClr val="320FE3"/>
                </a:solidFill>
                <a:effectLst/>
                <a:ea typeface="Calibri" panose="020F0502020204030204" pitchFamily="34" charset="0"/>
              </a:rPr>
              <a:t>'Salary difference: '</a:t>
            </a:r>
            <a:r>
              <a:rPr lang="en-US" sz="2000" dirty="0">
                <a:solidFill>
                  <a:srgbClr val="000000"/>
                </a:solidFill>
                <a:effectLst/>
                <a:ea typeface="Calibri" panose="020F0502020204030204" pitchFamily="34" charset="0"/>
              </a:rPr>
              <a:t> || </a:t>
            </a:r>
            <a:r>
              <a:rPr lang="en-US" sz="2000" dirty="0" err="1">
                <a:solidFill>
                  <a:srgbClr val="000000"/>
                </a:solidFill>
                <a:effectLst/>
                <a:ea typeface="Calibri" panose="020F0502020204030204" pitchFamily="34" charset="0"/>
              </a:rPr>
              <a:t>sal_diff</a:t>
            </a:r>
            <a:r>
              <a:rPr lang="en-US" sz="2000" dirty="0">
                <a:solidFill>
                  <a:srgbClr val="777777"/>
                </a:solidFill>
                <a:effectLst/>
                <a:ea typeface="Calibri" panose="020F0502020204030204" pitchFamily="34" charset="0"/>
              </a:rPr>
              <a:t>)</a:t>
            </a:r>
            <a:r>
              <a:rPr lang="en-US" sz="2000" dirty="0">
                <a:solidFill>
                  <a:srgbClr val="000000"/>
                </a:solidFill>
                <a:effectLst/>
                <a:ea typeface="Calibri" panose="020F0502020204030204" pitchFamily="34" charset="0"/>
              </a:rPr>
              <a:t>; </a:t>
            </a:r>
            <a:endParaRPr lang="en-IN" sz="2000" dirty="0">
              <a:effectLst/>
              <a:ea typeface="Calibri" panose="020F0502020204030204" pitchFamily="34" charset="0"/>
            </a:endParaRPr>
          </a:p>
          <a:p>
            <a:pPr marL="0" lvl="0" indent="0" fontAlgn="base">
              <a:lnSpc>
                <a:spcPts val="1200"/>
              </a:lnSpc>
              <a:spcAft>
                <a:spcPts val="800"/>
              </a:spcAft>
              <a:buNone/>
              <a:tabLst>
                <a:tab pos="457200" algn="l"/>
              </a:tabLst>
            </a:pPr>
            <a:r>
              <a:rPr lang="en-US" sz="2000" dirty="0">
                <a:solidFill>
                  <a:srgbClr val="000000"/>
                </a:solidFill>
                <a:effectLst/>
                <a:ea typeface="Calibri" panose="020F0502020204030204" pitchFamily="34" charset="0"/>
              </a:rPr>
              <a:t>END; </a:t>
            </a:r>
            <a:endParaRPr lang="en-IN" sz="2000" dirty="0">
              <a:effectLst/>
              <a:ea typeface="Calibri" panose="020F0502020204030204" pitchFamily="34" charset="0"/>
            </a:endParaRPr>
          </a:p>
          <a:p>
            <a:endParaRPr lang="en-IN" sz="2000" dirty="0"/>
          </a:p>
        </p:txBody>
      </p:sp>
      <p:pic>
        <p:nvPicPr>
          <p:cNvPr id="4" name="Google Shape;89;p13">
            <a:extLst>
              <a:ext uri="{FF2B5EF4-FFF2-40B4-BE49-F238E27FC236}">
                <a16:creationId xmlns:a16="http://schemas.microsoft.com/office/drawing/2014/main" id="{47B7E850-C105-4B6F-A64C-B35E68ADEA0D}"/>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338765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DML</a:t>
            </a:r>
            <a:br>
              <a:rPr lang="en-US" dirty="0">
                <a:latin typeface="Times New Roman" pitchFamily="18" charset="0"/>
                <a:cs typeface="Times New Roman" pitchFamily="18" charset="0"/>
              </a:rPr>
            </a:br>
            <a:r>
              <a:rPr lang="en-US" dirty="0">
                <a:solidFill>
                  <a:srgbClr val="003399"/>
                </a:solidFill>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marL="0" indent="0" algn="just">
              <a:buNone/>
            </a:pPr>
            <a:r>
              <a:rPr lang="en-US" sz="3400" dirty="0">
                <a:latin typeface="Times New Roman" pitchFamily="18" charset="0"/>
                <a:cs typeface="Times New Roman" pitchFamily="18" charset="0"/>
              </a:rPr>
              <a:t>DML is short name of </a:t>
            </a:r>
            <a:r>
              <a:rPr lang="en-US" sz="3400" b="1" dirty="0">
                <a:latin typeface="Times New Roman" pitchFamily="18" charset="0"/>
                <a:cs typeface="Times New Roman" pitchFamily="18" charset="0"/>
              </a:rPr>
              <a:t>Data Manipulation Language</a:t>
            </a:r>
            <a:r>
              <a:rPr lang="en-US" sz="3400" dirty="0">
                <a:latin typeface="Times New Roman" pitchFamily="18" charset="0"/>
                <a:cs typeface="Times New Roman" pitchFamily="18" charset="0"/>
              </a:rPr>
              <a:t> which deals with data manipulation and includes most common SQL statements such SELECT, INSERT, UPDATE, DELETE, etc., and it is used to store, modify, retrieve, delete and update data in a database.</a:t>
            </a:r>
          </a:p>
          <a:p>
            <a:pPr algn="just"/>
            <a:r>
              <a:rPr lang="en-US" sz="3400" dirty="0">
                <a:latin typeface="Times New Roman" pitchFamily="18" charset="0"/>
                <a:cs typeface="Times New Roman" pitchFamily="18" charset="0"/>
              </a:rPr>
              <a:t>SELECT - retrieve data from a database</a:t>
            </a:r>
          </a:p>
          <a:p>
            <a:pPr algn="just"/>
            <a:r>
              <a:rPr lang="en-US" sz="3400" dirty="0">
                <a:latin typeface="Times New Roman" pitchFamily="18" charset="0"/>
                <a:cs typeface="Times New Roman" pitchFamily="18" charset="0"/>
              </a:rPr>
              <a:t>INSERT - insert data into a table</a:t>
            </a:r>
          </a:p>
          <a:p>
            <a:pPr algn="just"/>
            <a:r>
              <a:rPr lang="en-US" sz="3400" dirty="0">
                <a:latin typeface="Times New Roman" pitchFamily="18" charset="0"/>
                <a:cs typeface="Times New Roman" pitchFamily="18" charset="0"/>
              </a:rPr>
              <a:t>UPDATE - updates existing data within a table</a:t>
            </a:r>
          </a:p>
          <a:p>
            <a:pPr algn="just"/>
            <a:r>
              <a:rPr lang="en-US" sz="3400" dirty="0">
                <a:latin typeface="Times New Roman" pitchFamily="18" charset="0"/>
                <a:cs typeface="Times New Roman" pitchFamily="18" charset="0"/>
              </a:rPr>
              <a:t>DELETE - Delete all records from a database table</a:t>
            </a:r>
          </a:p>
          <a:p>
            <a:endParaRPr lang="en-IN"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477000" y="81840"/>
            <a:ext cx="2562225" cy="1304730"/>
          </a:xfrm>
          <a:prstGeom prst="rect">
            <a:avLst/>
          </a:prstGeom>
          <a:noFill/>
          <a:ln>
            <a:noFill/>
          </a:ln>
        </p:spPr>
      </p:pic>
    </p:spTree>
    <p:extLst>
      <p:ext uri="{BB962C8B-B14F-4D97-AF65-F5344CB8AC3E}">
        <p14:creationId xmlns:p14="http://schemas.microsoft.com/office/powerpoint/2010/main" val="35101305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B1F3-ABCD-4965-9A8E-47E82D538383}"/>
              </a:ext>
            </a:extLst>
          </p:cNvPr>
          <p:cNvSpPr>
            <a:spLocks noGrp="1"/>
          </p:cNvSpPr>
          <p:nvPr>
            <p:ph type="title"/>
          </p:nvPr>
        </p:nvSpPr>
        <p:spPr>
          <a:xfrm>
            <a:off x="628650" y="365126"/>
            <a:ext cx="7886700" cy="520399"/>
          </a:xfrm>
        </p:spPr>
        <p:txBody>
          <a:bodyPr>
            <a:normAutofit fontScale="90000"/>
          </a:bodyPr>
          <a:lstStyle/>
          <a:p>
            <a:r>
              <a:rPr lang="en-US" sz="1800" dirty="0">
                <a:solidFill>
                  <a:srgbClr val="000000"/>
                </a:solidFill>
                <a:effectLst/>
                <a:latin typeface="Arial" panose="020B0604020202020204" pitchFamily="34" charset="0"/>
                <a:ea typeface="Times New Roman" panose="02020603050405020304" pitchFamily="18" charset="0"/>
                <a:cs typeface="Latha" panose="020B0604020202020204" pitchFamily="34" charset="0"/>
              </a:rPr>
              <a:t> After creating a Trigger, use it in the PL/SQL code for putting it in to action.</a:t>
            </a:r>
            <a:br>
              <a:rPr lang="en-IN" sz="1800" dirty="0">
                <a:effectLst/>
                <a:latin typeface="Calibri" panose="020F0502020204030204" pitchFamily="34" charset="0"/>
                <a:ea typeface="Calibri" panose="020F0502020204030204" pitchFamily="34" charset="0"/>
                <a:cs typeface="Latha" panose="020B0604020202020204" pitchFamily="34" charset="0"/>
              </a:rPr>
            </a:br>
            <a:endParaRPr lang="en-IN" dirty="0"/>
          </a:p>
        </p:txBody>
      </p:sp>
      <p:sp>
        <p:nvSpPr>
          <p:cNvPr id="3" name="Content Placeholder 2">
            <a:extLst>
              <a:ext uri="{FF2B5EF4-FFF2-40B4-BE49-F238E27FC236}">
                <a16:creationId xmlns:a16="http://schemas.microsoft.com/office/drawing/2014/main" id="{44CFCB16-4DFB-41CA-BBC0-E2314DA7F1B3}"/>
              </a:ext>
            </a:extLst>
          </p:cNvPr>
          <p:cNvSpPr>
            <a:spLocks noGrp="1"/>
          </p:cNvSpPr>
          <p:nvPr>
            <p:ph idx="1"/>
          </p:nvPr>
        </p:nvSpPr>
        <p:spPr>
          <a:xfrm>
            <a:off x="628650" y="673769"/>
            <a:ext cx="7886700" cy="6184231"/>
          </a:xfrm>
        </p:spPr>
        <p:txBody>
          <a:bodyPr>
            <a:noAutofit/>
          </a:bodyPr>
          <a:lstStyle/>
          <a:p>
            <a:pPr marL="36000" lvl="0" indent="0" fontAlgn="base">
              <a:lnSpc>
                <a:spcPct val="140000"/>
              </a:lnSpc>
              <a:spcAft>
                <a:spcPts val="800"/>
              </a:spcAft>
              <a:buNone/>
              <a:tabLst>
                <a:tab pos="457200" algn="l"/>
              </a:tabLst>
            </a:pPr>
            <a:r>
              <a:rPr lang="en-US" sz="1700" dirty="0">
                <a:solidFill>
                  <a:srgbClr val="000000"/>
                </a:solidFill>
                <a:effectLst/>
                <a:ea typeface="Calibri" panose="020F0502020204030204" pitchFamily="34" charset="0"/>
              </a:rPr>
              <a:t>DECLARE </a:t>
            </a:r>
            <a:endParaRPr lang="en-IN" sz="1700" dirty="0">
              <a:effectLst/>
              <a:ea typeface="Calibri" panose="020F0502020204030204" pitchFamily="34" charset="0"/>
            </a:endParaRPr>
          </a:p>
          <a:p>
            <a:pPr marL="36000" lvl="0" indent="0" fontAlgn="base">
              <a:lnSpc>
                <a:spcPct val="140000"/>
              </a:lnSpc>
              <a:spcAft>
                <a:spcPts val="800"/>
              </a:spcAft>
              <a:buNone/>
              <a:tabLst>
                <a:tab pos="457200" algn="l"/>
              </a:tabLst>
            </a:pPr>
            <a:r>
              <a:rPr lang="en-US" sz="1700" dirty="0" err="1">
                <a:solidFill>
                  <a:srgbClr val="000000"/>
                </a:solidFill>
                <a:effectLst/>
                <a:ea typeface="Calibri" panose="020F0502020204030204" pitchFamily="34" charset="0"/>
              </a:rPr>
              <a:t>total_rows</a:t>
            </a:r>
            <a:r>
              <a:rPr lang="en-US" sz="1700" dirty="0">
                <a:solidFill>
                  <a:srgbClr val="000000"/>
                </a:solidFill>
                <a:effectLst/>
                <a:ea typeface="Calibri" panose="020F0502020204030204" pitchFamily="34" charset="0"/>
              </a:rPr>
              <a:t> </a:t>
            </a:r>
            <a:r>
              <a:rPr lang="en-US" sz="1700" b="1" dirty="0">
                <a:solidFill>
                  <a:srgbClr val="3F7F95"/>
                </a:solidFill>
                <a:effectLst/>
                <a:ea typeface="Calibri" panose="020F0502020204030204" pitchFamily="34" charset="0"/>
              </a:rPr>
              <a:t>number</a:t>
            </a:r>
            <a:r>
              <a:rPr lang="en-US" sz="1700" dirty="0">
                <a:solidFill>
                  <a:srgbClr val="777777"/>
                </a:solidFill>
                <a:effectLst/>
                <a:ea typeface="Calibri" panose="020F0502020204030204" pitchFamily="34" charset="0"/>
              </a:rPr>
              <a:t>(</a:t>
            </a:r>
            <a:r>
              <a:rPr lang="en-US" sz="1700" dirty="0">
                <a:solidFill>
                  <a:srgbClr val="000000"/>
                </a:solidFill>
                <a:effectLst/>
                <a:ea typeface="Calibri" panose="020F0502020204030204" pitchFamily="34" charset="0"/>
              </a:rPr>
              <a:t>2</a:t>
            </a:r>
            <a:r>
              <a:rPr lang="en-US" sz="1700" dirty="0">
                <a:solidFill>
                  <a:srgbClr val="777777"/>
                </a:solidFill>
                <a:effectLst/>
                <a:ea typeface="Calibri" panose="020F0502020204030204" pitchFamily="34" charset="0"/>
              </a:rPr>
              <a:t>)</a:t>
            </a:r>
            <a:r>
              <a:rPr lang="en-US" sz="1700" dirty="0">
                <a:solidFill>
                  <a:srgbClr val="000000"/>
                </a:solidFill>
                <a:effectLst/>
                <a:ea typeface="Calibri" panose="020F0502020204030204" pitchFamily="34" charset="0"/>
              </a:rPr>
              <a:t>; </a:t>
            </a:r>
            <a:endParaRPr lang="en-IN" sz="1700" dirty="0">
              <a:effectLst/>
              <a:ea typeface="Calibri" panose="020F0502020204030204" pitchFamily="34" charset="0"/>
            </a:endParaRPr>
          </a:p>
          <a:p>
            <a:pPr marL="36000" lvl="0" indent="0" fontAlgn="base">
              <a:lnSpc>
                <a:spcPct val="140000"/>
              </a:lnSpc>
              <a:spcAft>
                <a:spcPts val="800"/>
              </a:spcAft>
              <a:buNone/>
              <a:tabLst>
                <a:tab pos="457200" algn="l"/>
              </a:tabLst>
            </a:pPr>
            <a:r>
              <a:rPr lang="en-US" sz="1700" dirty="0">
                <a:solidFill>
                  <a:srgbClr val="000000"/>
                </a:solidFill>
                <a:effectLst/>
                <a:ea typeface="Calibri" panose="020F0502020204030204" pitchFamily="34" charset="0"/>
              </a:rPr>
              <a:t>BEGIN </a:t>
            </a:r>
            <a:endParaRPr lang="en-IN" sz="1700" dirty="0">
              <a:effectLst/>
              <a:ea typeface="Calibri" panose="020F0502020204030204" pitchFamily="34" charset="0"/>
            </a:endParaRPr>
          </a:p>
          <a:p>
            <a:pPr marL="36000" lvl="0" indent="0" fontAlgn="base">
              <a:lnSpc>
                <a:spcPct val="140000"/>
              </a:lnSpc>
              <a:spcAft>
                <a:spcPts val="800"/>
              </a:spcAft>
              <a:buNone/>
              <a:tabLst>
                <a:tab pos="457200" algn="l"/>
              </a:tabLst>
            </a:pPr>
            <a:r>
              <a:rPr lang="en-US" sz="1700" dirty="0">
                <a:solidFill>
                  <a:srgbClr val="000000"/>
                </a:solidFill>
                <a:effectLst/>
                <a:ea typeface="Calibri" panose="020F0502020204030204" pitchFamily="34" charset="0"/>
              </a:rPr>
              <a:t>UPDATE customers </a:t>
            </a:r>
            <a:endParaRPr lang="en-IN" sz="1700" dirty="0">
              <a:effectLst/>
              <a:ea typeface="Calibri" panose="020F0502020204030204" pitchFamily="34" charset="0"/>
            </a:endParaRPr>
          </a:p>
          <a:p>
            <a:pPr marL="36000" lvl="0" indent="0" fontAlgn="base">
              <a:lnSpc>
                <a:spcPct val="140000"/>
              </a:lnSpc>
              <a:spcAft>
                <a:spcPts val="800"/>
              </a:spcAft>
              <a:buNone/>
              <a:tabLst>
                <a:tab pos="457200" algn="l"/>
              </a:tabLst>
            </a:pPr>
            <a:r>
              <a:rPr lang="en-US" sz="1700" dirty="0">
                <a:solidFill>
                  <a:srgbClr val="000000"/>
                </a:solidFill>
                <a:effectLst/>
                <a:ea typeface="Calibri" panose="020F0502020204030204" pitchFamily="34" charset="0"/>
              </a:rPr>
              <a:t>SET salary = salary + 5000; </a:t>
            </a:r>
            <a:endParaRPr lang="en-IN" sz="1700" dirty="0">
              <a:effectLst/>
              <a:ea typeface="Calibri" panose="020F0502020204030204" pitchFamily="34" charset="0"/>
            </a:endParaRPr>
          </a:p>
          <a:p>
            <a:pPr marL="36000" lvl="0" indent="0" fontAlgn="base">
              <a:lnSpc>
                <a:spcPct val="140000"/>
              </a:lnSpc>
              <a:spcAft>
                <a:spcPts val="800"/>
              </a:spcAft>
              <a:buNone/>
              <a:tabLst>
                <a:tab pos="457200" algn="l"/>
              </a:tabLst>
            </a:pPr>
            <a:r>
              <a:rPr lang="en-US" sz="1700" dirty="0">
                <a:solidFill>
                  <a:srgbClr val="000000"/>
                </a:solidFill>
                <a:effectLst/>
                <a:ea typeface="Calibri" panose="020F0502020204030204" pitchFamily="34" charset="0"/>
              </a:rPr>
              <a:t>IF </a:t>
            </a:r>
            <a:r>
              <a:rPr lang="en-US" sz="1700" dirty="0" err="1">
                <a:solidFill>
                  <a:srgbClr val="000000"/>
                </a:solidFill>
                <a:effectLst/>
                <a:ea typeface="Calibri" panose="020F0502020204030204" pitchFamily="34" charset="0"/>
              </a:rPr>
              <a:t>sql%notfound</a:t>
            </a:r>
            <a:r>
              <a:rPr lang="en-US" sz="1700" dirty="0">
                <a:solidFill>
                  <a:srgbClr val="000000"/>
                </a:solidFill>
                <a:effectLst/>
                <a:ea typeface="Calibri" panose="020F0502020204030204" pitchFamily="34" charset="0"/>
              </a:rPr>
              <a:t> THEN </a:t>
            </a:r>
            <a:endParaRPr lang="en-IN" sz="1700" dirty="0">
              <a:effectLst/>
              <a:ea typeface="Calibri" panose="020F0502020204030204" pitchFamily="34" charset="0"/>
            </a:endParaRPr>
          </a:p>
          <a:p>
            <a:pPr marL="36000" lvl="0" indent="0" fontAlgn="base">
              <a:lnSpc>
                <a:spcPct val="140000"/>
              </a:lnSpc>
              <a:spcAft>
                <a:spcPts val="800"/>
              </a:spcAft>
              <a:buNone/>
              <a:tabLst>
                <a:tab pos="457200" algn="l"/>
              </a:tabLst>
            </a:pPr>
            <a:r>
              <a:rPr lang="en-US" sz="1700" dirty="0" err="1">
                <a:solidFill>
                  <a:srgbClr val="000000"/>
                </a:solidFill>
                <a:effectLst/>
                <a:ea typeface="Calibri" panose="020F0502020204030204" pitchFamily="34" charset="0"/>
              </a:rPr>
              <a:t>dbms_output.</a:t>
            </a:r>
            <a:r>
              <a:rPr lang="en-US" sz="1700" b="1" dirty="0" err="1">
                <a:solidFill>
                  <a:srgbClr val="3F7F95"/>
                </a:solidFill>
                <a:effectLst/>
                <a:ea typeface="Calibri" panose="020F0502020204030204" pitchFamily="34" charset="0"/>
              </a:rPr>
              <a:t>put_line</a:t>
            </a:r>
            <a:r>
              <a:rPr lang="en-US" sz="1700" dirty="0">
                <a:solidFill>
                  <a:srgbClr val="777777"/>
                </a:solidFill>
                <a:effectLst/>
                <a:ea typeface="Calibri" panose="020F0502020204030204" pitchFamily="34" charset="0"/>
              </a:rPr>
              <a:t>(</a:t>
            </a:r>
            <a:r>
              <a:rPr lang="en-US" sz="1700" dirty="0">
                <a:solidFill>
                  <a:srgbClr val="320FE3"/>
                </a:solidFill>
                <a:effectLst/>
                <a:ea typeface="Calibri" panose="020F0502020204030204" pitchFamily="34" charset="0"/>
              </a:rPr>
              <a:t>'no customers updated'</a:t>
            </a:r>
            <a:r>
              <a:rPr lang="en-US" sz="1700" dirty="0">
                <a:solidFill>
                  <a:srgbClr val="777777"/>
                </a:solidFill>
                <a:effectLst/>
                <a:ea typeface="Calibri" panose="020F0502020204030204" pitchFamily="34" charset="0"/>
              </a:rPr>
              <a:t>)</a:t>
            </a:r>
            <a:r>
              <a:rPr lang="en-US" sz="1700" dirty="0">
                <a:solidFill>
                  <a:srgbClr val="000000"/>
                </a:solidFill>
                <a:effectLst/>
                <a:ea typeface="Calibri" panose="020F0502020204030204" pitchFamily="34" charset="0"/>
              </a:rPr>
              <a:t>; </a:t>
            </a:r>
            <a:endParaRPr lang="en-IN" sz="1700" dirty="0">
              <a:effectLst/>
              <a:ea typeface="Calibri" panose="020F0502020204030204" pitchFamily="34" charset="0"/>
            </a:endParaRPr>
          </a:p>
          <a:p>
            <a:pPr marL="36000" lvl="0" indent="0" fontAlgn="base">
              <a:lnSpc>
                <a:spcPct val="140000"/>
              </a:lnSpc>
              <a:spcAft>
                <a:spcPts val="800"/>
              </a:spcAft>
              <a:buNone/>
              <a:tabLst>
                <a:tab pos="457200" algn="l"/>
              </a:tabLst>
            </a:pPr>
            <a:r>
              <a:rPr lang="en-US" sz="1700" dirty="0">
                <a:solidFill>
                  <a:srgbClr val="000000"/>
                </a:solidFill>
                <a:effectLst/>
                <a:ea typeface="Calibri" panose="020F0502020204030204" pitchFamily="34" charset="0"/>
              </a:rPr>
              <a:t>ELSIF </a:t>
            </a:r>
            <a:r>
              <a:rPr lang="en-US" sz="1700" dirty="0" err="1">
                <a:solidFill>
                  <a:srgbClr val="000000"/>
                </a:solidFill>
                <a:effectLst/>
                <a:ea typeface="Calibri" panose="020F0502020204030204" pitchFamily="34" charset="0"/>
              </a:rPr>
              <a:t>sql%found</a:t>
            </a:r>
            <a:r>
              <a:rPr lang="en-US" sz="1700" dirty="0">
                <a:solidFill>
                  <a:srgbClr val="000000"/>
                </a:solidFill>
                <a:effectLst/>
                <a:ea typeface="Calibri" panose="020F0502020204030204" pitchFamily="34" charset="0"/>
              </a:rPr>
              <a:t> THEN </a:t>
            </a:r>
            <a:endParaRPr lang="en-IN" sz="1700" dirty="0">
              <a:effectLst/>
              <a:ea typeface="Calibri" panose="020F0502020204030204" pitchFamily="34" charset="0"/>
            </a:endParaRPr>
          </a:p>
          <a:p>
            <a:pPr marL="36000" lvl="0" indent="0" fontAlgn="base">
              <a:lnSpc>
                <a:spcPct val="140000"/>
              </a:lnSpc>
              <a:spcAft>
                <a:spcPts val="800"/>
              </a:spcAft>
              <a:buNone/>
              <a:tabLst>
                <a:tab pos="457200" algn="l"/>
              </a:tabLst>
            </a:pPr>
            <a:r>
              <a:rPr lang="en-US" sz="1700" dirty="0" err="1">
                <a:solidFill>
                  <a:srgbClr val="000000"/>
                </a:solidFill>
                <a:effectLst/>
                <a:ea typeface="Calibri" panose="020F0502020204030204" pitchFamily="34" charset="0"/>
              </a:rPr>
              <a:t>total_rows</a:t>
            </a:r>
            <a:r>
              <a:rPr lang="en-US" sz="1700" dirty="0">
                <a:solidFill>
                  <a:srgbClr val="000000"/>
                </a:solidFill>
                <a:effectLst/>
                <a:ea typeface="Calibri" panose="020F0502020204030204" pitchFamily="34" charset="0"/>
              </a:rPr>
              <a:t> := </a:t>
            </a:r>
            <a:r>
              <a:rPr lang="en-US" sz="1700" dirty="0" err="1">
                <a:solidFill>
                  <a:srgbClr val="000000"/>
                </a:solidFill>
                <a:effectLst/>
                <a:ea typeface="Calibri" panose="020F0502020204030204" pitchFamily="34" charset="0"/>
              </a:rPr>
              <a:t>sql%rowcount</a:t>
            </a:r>
            <a:r>
              <a:rPr lang="en-US" sz="1700" dirty="0">
                <a:solidFill>
                  <a:srgbClr val="000000"/>
                </a:solidFill>
                <a:effectLst/>
                <a:ea typeface="Calibri" panose="020F0502020204030204" pitchFamily="34" charset="0"/>
              </a:rPr>
              <a:t>; </a:t>
            </a:r>
            <a:endParaRPr lang="en-IN" sz="1700" dirty="0">
              <a:effectLst/>
              <a:ea typeface="Calibri" panose="020F0502020204030204" pitchFamily="34" charset="0"/>
            </a:endParaRPr>
          </a:p>
          <a:p>
            <a:pPr marL="36000" lvl="0" indent="0" fontAlgn="base">
              <a:lnSpc>
                <a:spcPct val="140000"/>
              </a:lnSpc>
              <a:spcAft>
                <a:spcPts val="800"/>
              </a:spcAft>
              <a:buNone/>
              <a:tabLst>
                <a:tab pos="457200" algn="l"/>
              </a:tabLst>
            </a:pPr>
            <a:r>
              <a:rPr lang="en-US" sz="1700" dirty="0" err="1">
                <a:solidFill>
                  <a:srgbClr val="000000"/>
                </a:solidFill>
                <a:effectLst/>
                <a:ea typeface="Calibri" panose="020F0502020204030204" pitchFamily="34" charset="0"/>
              </a:rPr>
              <a:t>dbms_output.</a:t>
            </a:r>
            <a:r>
              <a:rPr lang="en-US" sz="1700" b="1" dirty="0" err="1">
                <a:solidFill>
                  <a:srgbClr val="3F7F95"/>
                </a:solidFill>
                <a:effectLst/>
                <a:ea typeface="Calibri" panose="020F0502020204030204" pitchFamily="34" charset="0"/>
              </a:rPr>
              <a:t>put_line</a:t>
            </a:r>
            <a:r>
              <a:rPr lang="en-US" sz="1700" dirty="0">
                <a:solidFill>
                  <a:srgbClr val="777777"/>
                </a:solidFill>
                <a:effectLst/>
                <a:ea typeface="Calibri" panose="020F0502020204030204" pitchFamily="34" charset="0"/>
              </a:rPr>
              <a:t>(</a:t>
            </a:r>
            <a:r>
              <a:rPr lang="en-US" sz="1700" dirty="0">
                <a:solidFill>
                  <a:srgbClr val="000000"/>
                </a:solidFill>
                <a:effectLst/>
                <a:ea typeface="Calibri" panose="020F0502020204030204" pitchFamily="34" charset="0"/>
              </a:rPr>
              <a:t> </a:t>
            </a:r>
            <a:r>
              <a:rPr lang="en-US" sz="1700" dirty="0" err="1">
                <a:solidFill>
                  <a:srgbClr val="000000"/>
                </a:solidFill>
                <a:effectLst/>
                <a:ea typeface="Calibri" panose="020F0502020204030204" pitchFamily="34" charset="0"/>
              </a:rPr>
              <a:t>total_rows</a:t>
            </a:r>
            <a:r>
              <a:rPr lang="en-US" sz="1700" dirty="0">
                <a:solidFill>
                  <a:srgbClr val="000000"/>
                </a:solidFill>
                <a:effectLst/>
                <a:ea typeface="Calibri" panose="020F0502020204030204" pitchFamily="34" charset="0"/>
              </a:rPr>
              <a:t> || </a:t>
            </a:r>
            <a:r>
              <a:rPr lang="en-US" sz="1700" dirty="0">
                <a:solidFill>
                  <a:srgbClr val="320FE3"/>
                </a:solidFill>
                <a:effectLst/>
                <a:ea typeface="Calibri" panose="020F0502020204030204" pitchFamily="34" charset="0"/>
              </a:rPr>
              <a:t>' customers updated '</a:t>
            </a:r>
            <a:r>
              <a:rPr lang="en-US" sz="1700" dirty="0">
                <a:solidFill>
                  <a:srgbClr val="777777"/>
                </a:solidFill>
                <a:effectLst/>
                <a:ea typeface="Calibri" panose="020F0502020204030204" pitchFamily="34" charset="0"/>
              </a:rPr>
              <a:t>)</a:t>
            </a:r>
            <a:r>
              <a:rPr lang="en-US" sz="1700" dirty="0">
                <a:solidFill>
                  <a:srgbClr val="000000"/>
                </a:solidFill>
                <a:effectLst/>
                <a:ea typeface="Calibri" panose="020F0502020204030204" pitchFamily="34" charset="0"/>
              </a:rPr>
              <a:t>; </a:t>
            </a:r>
            <a:endParaRPr lang="en-IN" sz="1700" dirty="0">
              <a:effectLst/>
              <a:ea typeface="Calibri" panose="020F0502020204030204" pitchFamily="34" charset="0"/>
            </a:endParaRPr>
          </a:p>
          <a:p>
            <a:pPr marL="36000" lvl="0" indent="0" fontAlgn="base">
              <a:lnSpc>
                <a:spcPct val="140000"/>
              </a:lnSpc>
              <a:spcAft>
                <a:spcPts val="800"/>
              </a:spcAft>
              <a:buNone/>
              <a:tabLst>
                <a:tab pos="457200" algn="l"/>
              </a:tabLst>
            </a:pPr>
            <a:r>
              <a:rPr lang="en-US" sz="1700" dirty="0">
                <a:solidFill>
                  <a:srgbClr val="000000"/>
                </a:solidFill>
                <a:effectLst/>
                <a:ea typeface="Calibri" panose="020F0502020204030204" pitchFamily="34" charset="0"/>
              </a:rPr>
              <a:t>END IF; </a:t>
            </a:r>
            <a:endParaRPr lang="en-IN" sz="1700" dirty="0">
              <a:effectLst/>
              <a:ea typeface="Calibri" panose="020F0502020204030204" pitchFamily="34" charset="0"/>
            </a:endParaRPr>
          </a:p>
          <a:p>
            <a:pPr marL="36000" lvl="0" indent="0" fontAlgn="base">
              <a:lnSpc>
                <a:spcPct val="140000"/>
              </a:lnSpc>
              <a:spcAft>
                <a:spcPts val="800"/>
              </a:spcAft>
              <a:buNone/>
              <a:tabLst>
                <a:tab pos="457200" algn="l"/>
              </a:tabLst>
            </a:pPr>
            <a:r>
              <a:rPr lang="en-US" sz="1700" dirty="0">
                <a:solidFill>
                  <a:srgbClr val="000000"/>
                </a:solidFill>
                <a:effectLst/>
                <a:ea typeface="Calibri" panose="020F0502020204030204" pitchFamily="34" charset="0"/>
              </a:rPr>
              <a:t>END; </a:t>
            </a:r>
            <a:endParaRPr lang="en-IN" sz="1700" dirty="0">
              <a:effectLst/>
              <a:ea typeface="Calibri" panose="020F0502020204030204" pitchFamily="34" charset="0"/>
            </a:endParaRPr>
          </a:p>
          <a:p>
            <a:pPr marL="36000" lvl="0" indent="0" fontAlgn="base">
              <a:lnSpc>
                <a:spcPct val="140000"/>
              </a:lnSpc>
              <a:spcAft>
                <a:spcPts val="800"/>
              </a:spcAft>
              <a:buNone/>
              <a:tabLst>
                <a:tab pos="457200" algn="l"/>
              </a:tabLst>
            </a:pPr>
            <a:r>
              <a:rPr lang="en-US" sz="1700" dirty="0">
                <a:solidFill>
                  <a:srgbClr val="000000"/>
                </a:solidFill>
                <a:effectLst/>
                <a:ea typeface="Calibri" panose="020F0502020204030204" pitchFamily="34" charset="0"/>
              </a:rPr>
              <a:t>/</a:t>
            </a:r>
            <a:endParaRPr lang="en-IN" sz="1700" dirty="0">
              <a:effectLst/>
              <a:ea typeface="Calibri" panose="020F0502020204030204" pitchFamily="34" charset="0"/>
            </a:endParaRPr>
          </a:p>
          <a:p>
            <a:pPr marL="36000">
              <a:lnSpc>
                <a:spcPct val="140000"/>
              </a:lnSpc>
            </a:pPr>
            <a:endParaRPr lang="en-IN" sz="1700" dirty="0"/>
          </a:p>
        </p:txBody>
      </p:sp>
      <p:pic>
        <p:nvPicPr>
          <p:cNvPr id="4" name="Google Shape;89;p13">
            <a:extLst>
              <a:ext uri="{FF2B5EF4-FFF2-40B4-BE49-F238E27FC236}">
                <a16:creationId xmlns:a16="http://schemas.microsoft.com/office/drawing/2014/main" id="{0680B2EB-ECBA-4E0F-95A1-D4B687B716F6}"/>
              </a:ext>
            </a:extLst>
          </p:cNvPr>
          <p:cNvPicPr preferRelativeResize="0"/>
          <p:nvPr/>
        </p:nvPicPr>
        <p:blipFill rotWithShape="1">
          <a:blip r:embed="rId2">
            <a:alphaModFix/>
          </a:blip>
          <a:srcRect/>
          <a:stretch/>
        </p:blipFill>
        <p:spPr>
          <a:xfrm>
            <a:off x="7239000" y="10298"/>
            <a:ext cx="1905000" cy="827902"/>
          </a:xfrm>
          <a:prstGeom prst="rect">
            <a:avLst/>
          </a:prstGeom>
          <a:noFill/>
          <a:ln>
            <a:noFill/>
          </a:ln>
        </p:spPr>
      </p:pic>
    </p:spTree>
    <p:extLst>
      <p:ext uri="{BB962C8B-B14F-4D97-AF65-F5344CB8AC3E}">
        <p14:creationId xmlns:p14="http://schemas.microsoft.com/office/powerpoint/2010/main" val="24011651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8122-1317-46FC-B989-E01242E3A979}"/>
              </a:ext>
            </a:extLst>
          </p:cNvPr>
          <p:cNvSpPr>
            <a:spLocks noGrp="1"/>
          </p:cNvSpPr>
          <p:nvPr>
            <p:ph type="title"/>
          </p:nvPr>
        </p:nvSpPr>
        <p:spPr/>
        <p:txBody>
          <a:bodyPr>
            <a:normAutofit fontScale="90000"/>
          </a:bodyPr>
          <a:lstStyle/>
          <a:p>
            <a:r>
              <a:rPr lang="en-US" sz="4400" b="1" i="0" dirty="0">
                <a:effectLst/>
              </a:rPr>
              <a:t>Advantages of Triggers</a:t>
            </a:r>
            <a:br>
              <a:rPr lang="en-US" sz="4400" b="1" i="0" dirty="0">
                <a:effectLst/>
              </a:rPr>
            </a:br>
            <a:endParaRPr lang="en-IN" dirty="0"/>
          </a:p>
        </p:txBody>
      </p:sp>
      <p:sp>
        <p:nvSpPr>
          <p:cNvPr id="3" name="Content Placeholder 2">
            <a:extLst>
              <a:ext uri="{FF2B5EF4-FFF2-40B4-BE49-F238E27FC236}">
                <a16:creationId xmlns:a16="http://schemas.microsoft.com/office/drawing/2014/main" id="{7DA32763-6F51-45DE-8739-4C964EE9B77F}"/>
              </a:ext>
            </a:extLst>
          </p:cNvPr>
          <p:cNvSpPr>
            <a:spLocks noGrp="1"/>
          </p:cNvSpPr>
          <p:nvPr>
            <p:ph idx="1"/>
          </p:nvPr>
        </p:nvSpPr>
        <p:spPr/>
        <p:txBody>
          <a:bodyPr>
            <a:normAutofit/>
          </a:bodyPr>
          <a:lstStyle/>
          <a:p>
            <a:pPr marL="0" indent="0" algn="just">
              <a:lnSpc>
                <a:spcPct val="150000"/>
              </a:lnSpc>
            </a:pPr>
            <a:r>
              <a:rPr lang="en-US" sz="2000" b="0" i="0" dirty="0">
                <a:solidFill>
                  <a:srgbClr val="000000"/>
                </a:solidFill>
                <a:effectLst/>
              </a:rPr>
              <a:t>Triggers can be written for the following purposes −</a:t>
            </a:r>
          </a:p>
          <a:p>
            <a:pPr marL="0" indent="0">
              <a:lnSpc>
                <a:spcPct val="150000"/>
              </a:lnSpc>
            </a:pPr>
            <a:r>
              <a:rPr lang="en-US" sz="2000" b="0" i="0" dirty="0">
                <a:effectLst/>
              </a:rPr>
              <a:t>Generating some derived column values automatically</a:t>
            </a:r>
          </a:p>
          <a:p>
            <a:pPr marL="0" indent="0">
              <a:lnSpc>
                <a:spcPct val="150000"/>
              </a:lnSpc>
            </a:pPr>
            <a:r>
              <a:rPr lang="en-US" sz="2000" b="0" i="0" dirty="0">
                <a:effectLst/>
              </a:rPr>
              <a:t>Enforcing referential integrity</a:t>
            </a:r>
          </a:p>
          <a:p>
            <a:pPr marL="0" indent="0">
              <a:lnSpc>
                <a:spcPct val="150000"/>
              </a:lnSpc>
            </a:pPr>
            <a:r>
              <a:rPr lang="en-US" sz="2000" b="0" i="0" dirty="0">
                <a:effectLst/>
              </a:rPr>
              <a:t>Event logging and storing information on table access</a:t>
            </a:r>
          </a:p>
          <a:p>
            <a:pPr marL="0" indent="0">
              <a:lnSpc>
                <a:spcPct val="150000"/>
              </a:lnSpc>
            </a:pPr>
            <a:r>
              <a:rPr lang="en-US" sz="2000" b="0" i="0" dirty="0">
                <a:effectLst/>
              </a:rPr>
              <a:t>Auditing</a:t>
            </a:r>
          </a:p>
          <a:p>
            <a:pPr marL="0" indent="0">
              <a:lnSpc>
                <a:spcPct val="150000"/>
              </a:lnSpc>
            </a:pPr>
            <a:r>
              <a:rPr lang="en-US" sz="2000" b="0" i="0" dirty="0">
                <a:effectLst/>
              </a:rPr>
              <a:t>Synchronous replication of tables</a:t>
            </a:r>
          </a:p>
          <a:p>
            <a:pPr marL="0" indent="0">
              <a:lnSpc>
                <a:spcPct val="150000"/>
              </a:lnSpc>
            </a:pPr>
            <a:r>
              <a:rPr lang="en-US" sz="2000" b="0" i="0" dirty="0">
                <a:effectLst/>
              </a:rPr>
              <a:t>Imposing security authorizations</a:t>
            </a:r>
          </a:p>
          <a:p>
            <a:pPr marL="0" indent="0">
              <a:lnSpc>
                <a:spcPct val="150000"/>
              </a:lnSpc>
            </a:pPr>
            <a:r>
              <a:rPr lang="en-US" sz="2000" b="0" i="0" dirty="0">
                <a:effectLst/>
              </a:rPr>
              <a:t>Preventing invalid transactions</a:t>
            </a:r>
          </a:p>
          <a:p>
            <a:pPr marL="0" indent="0" algn="just">
              <a:lnSpc>
                <a:spcPct val="150000"/>
              </a:lnSpc>
              <a:buNone/>
            </a:pPr>
            <a:endParaRPr kumimoji="0" lang="en-US" altLang="en-US" sz="2000" b="0" i="0" u="none" strike="noStrike" cap="none" normalizeH="0" baseline="0" dirty="0">
              <a:ln>
                <a:noFill/>
              </a:ln>
              <a:solidFill>
                <a:schemeClr val="tx1"/>
              </a:solidFill>
              <a:effectLst/>
            </a:endParaRPr>
          </a:p>
          <a:p>
            <a:pPr>
              <a:lnSpc>
                <a:spcPct val="150000"/>
              </a:lnSpc>
            </a:pPr>
            <a:endParaRPr lang="en-IN" sz="2000" dirty="0"/>
          </a:p>
        </p:txBody>
      </p:sp>
      <p:pic>
        <p:nvPicPr>
          <p:cNvPr id="4" name="Google Shape;89;p13">
            <a:extLst>
              <a:ext uri="{FF2B5EF4-FFF2-40B4-BE49-F238E27FC236}">
                <a16:creationId xmlns:a16="http://schemas.microsoft.com/office/drawing/2014/main" id="{B891CF76-73E1-432F-8400-AD0769BDD1BC}"/>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extLst>
      <p:ext uri="{BB962C8B-B14F-4D97-AF65-F5344CB8AC3E}">
        <p14:creationId xmlns:p14="http://schemas.microsoft.com/office/powerpoint/2010/main" val="31853359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16A565F0-C3EC-4203-A6B9-1F49E490F012}"/>
              </a:ext>
            </a:extLst>
          </p:cNvPr>
          <p:cNvSpPr>
            <a:spLocks noGrp="1" noChangeArrowheads="1"/>
          </p:cNvSpPr>
          <p:nvPr>
            <p:ph type="title"/>
          </p:nvPr>
        </p:nvSpPr>
        <p:spPr>
          <a:xfrm>
            <a:off x="467544" y="764704"/>
            <a:ext cx="8229600" cy="1143000"/>
          </a:xfrm>
        </p:spPr>
        <p:txBody>
          <a:bodyPr>
            <a:normAutofit fontScale="90000"/>
          </a:bodyPr>
          <a:lstStyle/>
          <a:p>
            <a:br>
              <a:rPr lang="en-US" altLang="en-US" sz="2000" dirty="0">
                <a:effectLst>
                  <a:outerShdw blurRad="38100" dist="38100" dir="2700000" algn="tl">
                    <a:srgbClr val="C0C0C0"/>
                  </a:outerShdw>
                </a:effectLst>
                <a:latin typeface="+mn-lt"/>
                <a:ea typeface="ＭＳ Ｐゴシック" panose="020B0600070205080204" pitchFamily="34" charset="-128"/>
              </a:rPr>
            </a:br>
            <a:r>
              <a:rPr lang="en-US" altLang="en-US" b="1" dirty="0"/>
              <a:t>Basic Steps in Query Processing</a:t>
            </a:r>
            <a:br>
              <a:rPr lang="en-US" altLang="en-US" sz="2000" dirty="0">
                <a:effectLst>
                  <a:outerShdw blurRad="38100" dist="38100" dir="2700000" algn="tl">
                    <a:srgbClr val="C0C0C0"/>
                  </a:outerShdw>
                </a:effectLst>
                <a:latin typeface="+mn-lt"/>
                <a:ea typeface="ＭＳ Ｐゴシック" panose="020B0600070205080204" pitchFamily="34" charset="-128"/>
              </a:rPr>
            </a:br>
            <a:br>
              <a:rPr lang="en-US" altLang="en-US" sz="2000" dirty="0">
                <a:effectLst>
                  <a:outerShdw blurRad="38100" dist="38100" dir="2700000" algn="tl">
                    <a:srgbClr val="C0C0C0"/>
                  </a:outerShdw>
                </a:effectLst>
                <a:latin typeface="+mn-lt"/>
                <a:ea typeface="ＭＳ Ｐゴシック" panose="020B0600070205080204" pitchFamily="34" charset="-128"/>
              </a:rPr>
            </a:br>
            <a:r>
              <a:rPr lang="en-US" altLang="en-US" sz="3100" dirty="0">
                <a:latin typeface="+mn-lt"/>
                <a:ea typeface="+mn-ea"/>
                <a:cs typeface="+mn-cs"/>
              </a:rPr>
              <a:t>Query Processing is the activity performed in extracting data from the database. In query processing, it takes various steps for fetching the data from the database. </a:t>
            </a:r>
          </a:p>
        </p:txBody>
      </p:sp>
      <p:sp>
        <p:nvSpPr>
          <p:cNvPr id="19458" name="Rectangle 3">
            <a:extLst>
              <a:ext uri="{FF2B5EF4-FFF2-40B4-BE49-F238E27FC236}">
                <a16:creationId xmlns:a16="http://schemas.microsoft.com/office/drawing/2014/main" id="{8E547BC3-C15D-4D14-8F59-FBB5E8320E69}"/>
              </a:ext>
            </a:extLst>
          </p:cNvPr>
          <p:cNvSpPr>
            <a:spLocks noGrp="1" noChangeArrowheads="1"/>
          </p:cNvSpPr>
          <p:nvPr>
            <p:ph idx="1"/>
          </p:nvPr>
        </p:nvSpPr>
        <p:spPr>
          <a:xfrm>
            <a:off x="628650" y="1428750"/>
            <a:ext cx="6048375" cy="1162050"/>
          </a:xfrm>
        </p:spPr>
        <p:txBody>
          <a:bodyPr>
            <a:noAutofit/>
          </a:bodyPr>
          <a:lstStyle/>
          <a:p>
            <a:pPr>
              <a:buFont typeface="Monotype Sorts" charset="2"/>
              <a:buNone/>
            </a:pPr>
            <a:endParaRPr lang="en-US" altLang="en-US" sz="2800" dirty="0"/>
          </a:p>
          <a:p>
            <a:pPr>
              <a:buFont typeface="Monotype Sorts" charset="2"/>
              <a:buNone/>
            </a:pPr>
            <a:endParaRPr lang="en-US" altLang="en-US" sz="2800" dirty="0"/>
          </a:p>
          <a:p>
            <a:pPr>
              <a:buFont typeface="Monotype Sorts" charset="2"/>
              <a:buNone/>
            </a:pPr>
            <a:endParaRPr lang="en-US" altLang="en-US" sz="2800" dirty="0"/>
          </a:p>
          <a:p>
            <a:pPr>
              <a:buFont typeface="Monotype Sorts" charset="2"/>
              <a:buNone/>
            </a:pPr>
            <a:r>
              <a:rPr lang="en-US" altLang="en-US" sz="2800" dirty="0"/>
              <a:t>1.	Parsing and translation</a:t>
            </a:r>
          </a:p>
          <a:p>
            <a:pPr>
              <a:buFont typeface="Monotype Sorts" charset="2"/>
              <a:buNone/>
            </a:pPr>
            <a:r>
              <a:rPr lang="en-US" altLang="en-US" sz="2800" dirty="0"/>
              <a:t>2.	Optimization</a:t>
            </a:r>
          </a:p>
          <a:p>
            <a:pPr>
              <a:buFont typeface="Monotype Sorts" charset="2"/>
              <a:buNone/>
            </a:pPr>
            <a:r>
              <a:rPr lang="en-US" altLang="en-US" sz="2800" dirty="0"/>
              <a:t>3.	Evaluation</a:t>
            </a:r>
          </a:p>
        </p:txBody>
      </p:sp>
      <p:pic>
        <p:nvPicPr>
          <p:cNvPr id="19459" name="Picture 11">
            <a:extLst>
              <a:ext uri="{FF2B5EF4-FFF2-40B4-BE49-F238E27FC236}">
                <a16:creationId xmlns:a16="http://schemas.microsoft.com/office/drawing/2014/main" id="{3E5E7D10-FE48-4A05-B057-B3E47C7654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3968" y="3144180"/>
            <a:ext cx="4392488" cy="2978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oogle Shape;89;p13">
            <a:extLst>
              <a:ext uri="{FF2B5EF4-FFF2-40B4-BE49-F238E27FC236}">
                <a16:creationId xmlns:a16="http://schemas.microsoft.com/office/drawing/2014/main" id="{9A17E04D-D9F2-45FB-A701-FD9C2CB04A68}"/>
              </a:ext>
            </a:extLst>
          </p:cNvPr>
          <p:cNvPicPr preferRelativeResize="0"/>
          <p:nvPr/>
        </p:nvPicPr>
        <p:blipFill rotWithShape="1">
          <a:blip r:embed="rId4">
            <a:alphaModFix/>
          </a:blip>
          <a:srcRect/>
          <a:stretch/>
        </p:blipFill>
        <p:spPr>
          <a:xfrm>
            <a:off x="7239000" y="0"/>
            <a:ext cx="1905000" cy="827902"/>
          </a:xfrm>
          <a:prstGeom prst="rect">
            <a:avLst/>
          </a:prstGeom>
          <a:noFill/>
          <a:ln>
            <a:noFill/>
          </a:ln>
        </p:spPr>
      </p:pic>
    </p:spTree>
  </p:cSld>
  <p:clrMapOvr>
    <a:masterClrMapping/>
  </p:clrMapOvr>
  <p:transition advTm="1520"/>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C0F72A3C-8B1A-4596-B6CD-52DD75541543}"/>
              </a:ext>
            </a:extLst>
          </p:cNvPr>
          <p:cNvSpPr>
            <a:spLocks noGrp="1" noChangeArrowheads="1"/>
          </p:cNvSpPr>
          <p:nvPr>
            <p:ph type="title"/>
          </p:nvPr>
        </p:nvSpPr>
        <p:spPr>
          <a:xfrm>
            <a:off x="1710930" y="495300"/>
            <a:ext cx="5468540" cy="457200"/>
          </a:xfrm>
        </p:spPr>
        <p:txBody>
          <a:bodyPr>
            <a:normAutofit fontScale="90000"/>
          </a:bodyPr>
          <a:lstStyle/>
          <a:p>
            <a:r>
              <a:rPr lang="en-US" altLang="en-US" dirty="0">
                <a:effectLst>
                  <a:outerShdw blurRad="38100" dist="38100" dir="2700000" algn="tl">
                    <a:srgbClr val="C0C0C0"/>
                  </a:outerShdw>
                </a:effectLst>
                <a:ea typeface="ＭＳ Ｐゴシック" panose="020B0600070205080204" pitchFamily="34" charset="-128"/>
              </a:rPr>
              <a:t>Basic Steps in Query Processing (Cont.)</a:t>
            </a:r>
          </a:p>
        </p:txBody>
      </p:sp>
      <p:sp>
        <p:nvSpPr>
          <p:cNvPr id="21506" name="Rectangle 3">
            <a:extLst>
              <a:ext uri="{FF2B5EF4-FFF2-40B4-BE49-F238E27FC236}">
                <a16:creationId xmlns:a16="http://schemas.microsoft.com/office/drawing/2014/main" id="{853B48CB-63E7-42DC-BF3C-364967AA0942}"/>
              </a:ext>
            </a:extLst>
          </p:cNvPr>
          <p:cNvSpPr>
            <a:spLocks noGrp="1" noChangeArrowheads="1"/>
          </p:cNvSpPr>
          <p:nvPr>
            <p:ph idx="1"/>
          </p:nvPr>
        </p:nvSpPr>
        <p:spPr>
          <a:xfrm>
            <a:off x="1089423" y="1484784"/>
            <a:ext cx="6938961" cy="5184576"/>
          </a:xfrm>
        </p:spPr>
        <p:txBody>
          <a:bodyPr>
            <a:normAutofit lnSpcReduction="10000"/>
          </a:bodyPr>
          <a:lstStyle/>
          <a:p>
            <a:pPr>
              <a:lnSpc>
                <a:spcPct val="200000"/>
              </a:lnSpc>
            </a:pPr>
            <a:r>
              <a:rPr lang="en-US" altLang="en-US" sz="2000" dirty="0">
                <a:ea typeface="ＭＳ Ｐゴシック" panose="020B0600070205080204" pitchFamily="34" charset="-128"/>
              </a:rPr>
              <a:t>Parsing and translation</a:t>
            </a:r>
          </a:p>
          <a:p>
            <a:pPr lvl="1">
              <a:lnSpc>
                <a:spcPct val="200000"/>
              </a:lnSpc>
            </a:pPr>
            <a:r>
              <a:rPr lang="en-US" altLang="en-US" sz="2000" dirty="0">
                <a:ea typeface="ＭＳ Ｐゴシック" panose="020B0600070205080204" pitchFamily="34" charset="-128"/>
              </a:rPr>
              <a:t>translate the query into its internal form.  This is then translated into relational algebra.</a:t>
            </a:r>
          </a:p>
          <a:p>
            <a:pPr lvl="1">
              <a:lnSpc>
                <a:spcPct val="200000"/>
              </a:lnSpc>
            </a:pPr>
            <a:r>
              <a:rPr lang="en-US" altLang="en-US" sz="2000" dirty="0">
                <a:ea typeface="ＭＳ Ｐゴシック" panose="020B0600070205080204" pitchFamily="34" charset="-128"/>
              </a:rPr>
              <a:t>Parser checks syntax, verifies relations</a:t>
            </a:r>
          </a:p>
          <a:p>
            <a:pPr>
              <a:lnSpc>
                <a:spcPct val="200000"/>
              </a:lnSpc>
            </a:pPr>
            <a:r>
              <a:rPr lang="en-US" altLang="en-US" sz="2000" dirty="0">
                <a:ea typeface="ＭＳ Ｐゴシック" panose="020B0600070205080204" pitchFamily="34" charset="-128"/>
              </a:rPr>
              <a:t>Evaluation</a:t>
            </a:r>
          </a:p>
          <a:p>
            <a:pPr lvl="1">
              <a:lnSpc>
                <a:spcPct val="200000"/>
              </a:lnSpc>
            </a:pPr>
            <a:r>
              <a:rPr lang="en-US" altLang="en-US" sz="2000" dirty="0">
                <a:ea typeface="ＭＳ Ｐゴシック" panose="020B0600070205080204" pitchFamily="34" charset="-128"/>
              </a:rPr>
              <a:t>The query-execution engine takes a query-evaluation plan, executes that plan, and returns the answers to the query.</a:t>
            </a:r>
          </a:p>
          <a:p>
            <a:pPr lvl="1">
              <a:lnSpc>
                <a:spcPct val="200000"/>
              </a:lnSpc>
            </a:pPr>
            <a:endParaRPr lang="en-US" altLang="en-US" dirty="0">
              <a:ea typeface="ＭＳ Ｐゴシック" panose="020B0600070205080204" pitchFamily="34" charset="-128"/>
            </a:endParaRPr>
          </a:p>
        </p:txBody>
      </p:sp>
      <p:pic>
        <p:nvPicPr>
          <p:cNvPr id="4" name="Google Shape;89;p13">
            <a:extLst>
              <a:ext uri="{FF2B5EF4-FFF2-40B4-BE49-F238E27FC236}">
                <a16:creationId xmlns:a16="http://schemas.microsoft.com/office/drawing/2014/main" id="{378FA00A-6D78-4A23-B925-4322F8AA6F18}"/>
              </a:ext>
            </a:extLst>
          </p:cNvPr>
          <p:cNvPicPr preferRelativeResize="0"/>
          <p:nvPr/>
        </p:nvPicPr>
        <p:blipFill rotWithShape="1">
          <a:blip r:embed="rId3">
            <a:alphaModFix/>
          </a:blip>
          <a:srcRect/>
          <a:stretch/>
        </p:blipFill>
        <p:spPr>
          <a:xfrm>
            <a:off x="7239000" y="0"/>
            <a:ext cx="1905000" cy="827902"/>
          </a:xfrm>
          <a:prstGeom prst="rect">
            <a:avLst/>
          </a:prstGeom>
          <a:noFill/>
          <a:ln>
            <a:noFill/>
          </a:ln>
        </p:spPr>
      </p:pic>
    </p:spTree>
  </p:cSld>
  <p:clrMapOvr>
    <a:masterClrMapping/>
  </p:clrMapOvr>
  <p:transition advTm="992"/>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4E06B22F-5935-4538-9878-838B8281FBAB}"/>
              </a:ext>
            </a:extLst>
          </p:cNvPr>
          <p:cNvSpPr>
            <a:spLocks noGrp="1" noChangeArrowheads="1"/>
          </p:cNvSpPr>
          <p:nvPr>
            <p:ph type="title"/>
          </p:nvPr>
        </p:nvSpPr>
        <p:spPr>
          <a:xfrm>
            <a:off x="1807369" y="301625"/>
            <a:ext cx="6057900" cy="609600"/>
          </a:xfrm>
        </p:spPr>
        <p:txBody>
          <a:bodyPr>
            <a:normAutofit fontScale="90000"/>
          </a:bodyPr>
          <a:lstStyle/>
          <a:p>
            <a:r>
              <a:rPr lang="en-US" altLang="en-US" dirty="0">
                <a:effectLst>
                  <a:outerShdw blurRad="38100" dist="38100" dir="2700000" algn="tl">
                    <a:srgbClr val="C0C0C0"/>
                  </a:outerShdw>
                </a:effectLst>
                <a:ea typeface="ＭＳ Ｐゴシック" panose="020B0600070205080204" pitchFamily="34" charset="-128"/>
              </a:rPr>
              <a:t>Basic Steps in Query Processing : Optimization</a:t>
            </a:r>
          </a:p>
        </p:txBody>
      </p:sp>
      <p:sp>
        <p:nvSpPr>
          <p:cNvPr id="23554" name="Rectangle 3">
            <a:extLst>
              <a:ext uri="{FF2B5EF4-FFF2-40B4-BE49-F238E27FC236}">
                <a16:creationId xmlns:a16="http://schemas.microsoft.com/office/drawing/2014/main" id="{73B6591B-EFDA-46CA-AD27-66569E812823}"/>
              </a:ext>
            </a:extLst>
          </p:cNvPr>
          <p:cNvSpPr>
            <a:spLocks noGrp="1" noChangeArrowheads="1"/>
          </p:cNvSpPr>
          <p:nvPr>
            <p:ph idx="1"/>
          </p:nvPr>
        </p:nvSpPr>
        <p:spPr>
          <a:xfrm>
            <a:off x="755576" y="1149353"/>
            <a:ext cx="7776864" cy="4943943"/>
          </a:xfrm>
        </p:spPr>
        <p:txBody>
          <a:bodyPr/>
          <a:lstStyle/>
          <a:p>
            <a:r>
              <a:rPr lang="en-US" altLang="en-US" sz="2000" dirty="0">
                <a:ea typeface="ＭＳ Ｐゴシック" panose="020B0600070205080204" pitchFamily="34" charset="-128"/>
              </a:rPr>
              <a:t>A relational algebra expression may have many equivalent expressions</a:t>
            </a:r>
          </a:p>
          <a:p>
            <a:pPr lvl="1"/>
            <a:r>
              <a:rPr lang="en-US" altLang="en-US" sz="2000" dirty="0">
                <a:ea typeface="ＭＳ Ｐゴシック" panose="020B0600070205080204" pitchFamily="34" charset="-128"/>
              </a:rPr>
              <a:t>E.g., </a:t>
            </a:r>
            <a:r>
              <a:rPr lang="en-US" altLang="en-US" dirty="0">
                <a:ea typeface="ＭＳ Ｐゴシック" panose="020B0600070205080204" pitchFamily="34" charset="-128"/>
                <a:sym typeface="Symbol" panose="05050102010706020507" pitchFamily="18" charset="2"/>
              </a:rPr>
              <a:t></a:t>
            </a:r>
            <a:r>
              <a:rPr lang="en-US" altLang="en-US" i="1" baseline="-25000" dirty="0">
                <a:ea typeface="ＭＳ Ｐゴシック" panose="020B0600070205080204" pitchFamily="34" charset="-128"/>
                <a:sym typeface="Symbol" panose="05050102010706020507" pitchFamily="18" charset="2"/>
              </a:rPr>
              <a:t>salary</a:t>
            </a:r>
            <a:r>
              <a:rPr lang="en-US" altLang="en-US" baseline="-25000" dirty="0">
                <a:ea typeface="ＭＳ Ｐゴシック" panose="020B0600070205080204" pitchFamily="34" charset="-128"/>
                <a:sym typeface="Symbol" panose="05050102010706020507" pitchFamily="18" charset="2"/>
              </a:rPr>
              <a:t>75000</a:t>
            </a:r>
            <a:r>
              <a:rPr lang="en-US" altLang="en-US" sz="2000" dirty="0">
                <a:ea typeface="ＭＳ Ｐゴシック" panose="020B0600070205080204" pitchFamily="34" charset="-128"/>
                <a:sym typeface="Symbol" panose="05050102010706020507" pitchFamily="18" charset="2"/>
              </a:rPr>
              <a:t>(</a:t>
            </a:r>
            <a:r>
              <a:rPr lang="en-US" altLang="en-US" dirty="0">
                <a:ea typeface="ＭＳ Ｐゴシック" panose="020B0600070205080204" pitchFamily="34" charset="-128"/>
                <a:sym typeface="Symbol" panose="05050102010706020507" pitchFamily="18" charset="2"/>
              </a:rPr>
              <a:t></a:t>
            </a:r>
            <a:r>
              <a:rPr lang="en-US" altLang="en-US" sz="2000" i="1" baseline="-25000" dirty="0">
                <a:ea typeface="ＭＳ Ｐゴシック" panose="020B0600070205080204" pitchFamily="34" charset="-128"/>
                <a:sym typeface="Symbol" panose="05050102010706020507" pitchFamily="18" charset="2"/>
              </a:rPr>
              <a:t>salary</a:t>
            </a:r>
            <a:r>
              <a:rPr lang="en-US" altLang="en-US" sz="2000" dirty="0">
                <a:ea typeface="ＭＳ Ｐゴシック" panose="020B0600070205080204" pitchFamily="34" charset="-128"/>
                <a:sym typeface="Symbol" panose="05050102010706020507" pitchFamily="18" charset="2"/>
              </a:rPr>
              <a:t>(</a:t>
            </a:r>
            <a:r>
              <a:rPr lang="en-US" altLang="en-US" sz="2000" i="1" dirty="0">
                <a:ea typeface="ＭＳ Ｐゴシック" panose="020B0600070205080204" pitchFamily="34" charset="-128"/>
                <a:sym typeface="Symbol" panose="05050102010706020507" pitchFamily="18" charset="2"/>
              </a:rPr>
              <a:t>instructor)) </a:t>
            </a:r>
            <a:r>
              <a:rPr lang="en-US" altLang="en-US" sz="2000" dirty="0">
                <a:ea typeface="ＭＳ Ｐゴシック" panose="020B0600070205080204" pitchFamily="34" charset="-128"/>
                <a:sym typeface="Symbol" panose="05050102010706020507" pitchFamily="18" charset="2"/>
              </a:rPr>
              <a:t>is equivalent to </a:t>
            </a:r>
            <a:br>
              <a:rPr lang="en-US" altLang="en-US" sz="2000" dirty="0">
                <a:ea typeface="ＭＳ Ｐゴシック" panose="020B0600070205080204" pitchFamily="34" charset="-128"/>
                <a:sym typeface="Symbol" panose="05050102010706020507" pitchFamily="18" charset="2"/>
              </a:rPr>
            </a:br>
            <a:r>
              <a:rPr lang="en-US" altLang="en-US" sz="2000" dirty="0">
                <a:ea typeface="ＭＳ Ｐゴシック" panose="020B0600070205080204" pitchFamily="34" charset="-128"/>
                <a:sym typeface="Symbol" panose="05050102010706020507" pitchFamily="18" charset="2"/>
              </a:rPr>
              <a:t>         </a:t>
            </a:r>
            <a:r>
              <a:rPr lang="en-US" altLang="en-US" dirty="0">
                <a:ea typeface="ＭＳ Ｐゴシック" panose="020B0600070205080204" pitchFamily="34" charset="-128"/>
                <a:sym typeface="Symbol" panose="05050102010706020507" pitchFamily="18" charset="2"/>
              </a:rPr>
              <a:t></a:t>
            </a:r>
            <a:r>
              <a:rPr lang="en-US" altLang="en-US" i="1" baseline="-25000" dirty="0">
                <a:ea typeface="ＭＳ Ｐゴシック" panose="020B0600070205080204" pitchFamily="34" charset="-128"/>
                <a:sym typeface="Symbol" panose="05050102010706020507" pitchFamily="18" charset="2"/>
              </a:rPr>
              <a:t>salary</a:t>
            </a:r>
            <a:r>
              <a:rPr lang="en-US" altLang="en-US" sz="2000" dirty="0">
                <a:ea typeface="ＭＳ Ｐゴシック" panose="020B0600070205080204" pitchFamily="34" charset="-128"/>
                <a:sym typeface="Symbol" panose="05050102010706020507" pitchFamily="18" charset="2"/>
              </a:rPr>
              <a:t>(</a:t>
            </a:r>
            <a:r>
              <a:rPr lang="en-US" altLang="en-US" dirty="0">
                <a:ea typeface="ＭＳ Ｐゴシック" panose="020B0600070205080204" pitchFamily="34" charset="-128"/>
                <a:sym typeface="Symbol" panose="05050102010706020507" pitchFamily="18" charset="2"/>
              </a:rPr>
              <a:t></a:t>
            </a:r>
            <a:r>
              <a:rPr lang="en-US" altLang="en-US" i="1" baseline="-25000" dirty="0">
                <a:ea typeface="ＭＳ Ｐゴシック" panose="020B0600070205080204" pitchFamily="34" charset="-128"/>
                <a:sym typeface="Symbol" panose="05050102010706020507" pitchFamily="18" charset="2"/>
              </a:rPr>
              <a:t>salary</a:t>
            </a:r>
            <a:r>
              <a:rPr lang="en-US" altLang="en-US" baseline="-25000" dirty="0">
                <a:ea typeface="ＭＳ Ｐゴシック" panose="020B0600070205080204" pitchFamily="34" charset="-128"/>
                <a:sym typeface="Symbol" panose="05050102010706020507" pitchFamily="18" charset="2"/>
              </a:rPr>
              <a:t>75000</a:t>
            </a:r>
            <a:r>
              <a:rPr lang="en-US" altLang="en-US" sz="2000" dirty="0">
                <a:ea typeface="ＭＳ Ｐゴシック" panose="020B0600070205080204" pitchFamily="34" charset="-128"/>
                <a:sym typeface="Symbol" panose="05050102010706020507" pitchFamily="18" charset="2"/>
              </a:rPr>
              <a:t>(</a:t>
            </a:r>
            <a:r>
              <a:rPr lang="en-US" altLang="en-US" sz="2000" i="1" dirty="0">
                <a:ea typeface="ＭＳ Ｐゴシック" panose="020B0600070205080204" pitchFamily="34" charset="-128"/>
                <a:sym typeface="Symbol" panose="05050102010706020507" pitchFamily="18" charset="2"/>
              </a:rPr>
              <a:t>instructor))</a:t>
            </a:r>
          </a:p>
          <a:p>
            <a:r>
              <a:rPr lang="en-US" altLang="en-US" sz="2000" dirty="0">
                <a:ea typeface="ＭＳ Ｐゴシック" panose="020B0600070205080204" pitchFamily="34" charset="-128"/>
                <a:sym typeface="Symbol" panose="05050102010706020507" pitchFamily="18" charset="2"/>
              </a:rPr>
              <a:t>Each relational algebra operation can be evaluated using one of several different algorithms</a:t>
            </a:r>
          </a:p>
          <a:p>
            <a:pPr lvl="1"/>
            <a:r>
              <a:rPr lang="en-US" altLang="en-US" sz="2000" dirty="0">
                <a:ea typeface="ＭＳ Ｐゴシック" panose="020B0600070205080204" pitchFamily="34" charset="-128"/>
                <a:sym typeface="Symbol" panose="05050102010706020507" pitchFamily="18" charset="2"/>
              </a:rPr>
              <a:t>Correspondingly, a relational-algebra expression can be evaluated in many ways. </a:t>
            </a:r>
          </a:p>
          <a:p>
            <a:r>
              <a:rPr lang="en-US" altLang="en-US" sz="2000" dirty="0">
                <a:ea typeface="ＭＳ Ｐゴシック" panose="020B0600070205080204" pitchFamily="34" charset="-128"/>
                <a:sym typeface="Symbol" panose="05050102010706020507" pitchFamily="18" charset="2"/>
              </a:rPr>
              <a:t>Annotated expression specifying detailed evaluation strategy is called an </a:t>
            </a:r>
            <a:r>
              <a:rPr lang="en-US" altLang="en-US" sz="2000" b="1" dirty="0">
                <a:solidFill>
                  <a:srgbClr val="3366CC"/>
                </a:solidFill>
                <a:ea typeface="ＭＳ Ｐゴシック" panose="020B0600070205080204" pitchFamily="34" charset="-128"/>
                <a:sym typeface="Symbol" panose="05050102010706020507" pitchFamily="18" charset="2"/>
              </a:rPr>
              <a:t>evaluation-plan</a:t>
            </a:r>
            <a:r>
              <a:rPr lang="en-US" altLang="en-US" sz="2000" dirty="0">
                <a:ea typeface="ＭＳ Ｐゴシック" panose="020B0600070205080204" pitchFamily="34" charset="-128"/>
                <a:sym typeface="Symbol" panose="05050102010706020507" pitchFamily="18" charset="2"/>
              </a:rPr>
              <a:t>.</a:t>
            </a:r>
          </a:p>
          <a:p>
            <a:pPr lvl="1"/>
            <a:r>
              <a:rPr lang="en-US" altLang="en-US" sz="2000" dirty="0">
                <a:ea typeface="ＭＳ Ｐゴシック" panose="020B0600070205080204" pitchFamily="34" charset="-128"/>
                <a:sym typeface="Symbol" panose="05050102010706020507" pitchFamily="18" charset="2"/>
              </a:rPr>
              <a:t>E.g., can use an index on </a:t>
            </a:r>
            <a:r>
              <a:rPr lang="en-US" altLang="en-US" sz="2000" i="1" dirty="0">
                <a:ea typeface="ＭＳ Ｐゴシック" panose="020B0600070205080204" pitchFamily="34" charset="-128"/>
                <a:sym typeface="Symbol" panose="05050102010706020507" pitchFamily="18" charset="2"/>
              </a:rPr>
              <a:t>salary</a:t>
            </a:r>
            <a:r>
              <a:rPr lang="en-US" altLang="en-US" sz="2000" dirty="0">
                <a:ea typeface="ＭＳ Ｐゴシック" panose="020B0600070205080204" pitchFamily="34" charset="-128"/>
                <a:sym typeface="Symbol" panose="05050102010706020507" pitchFamily="18" charset="2"/>
              </a:rPr>
              <a:t> to find instructors with salary &lt; 75000,</a:t>
            </a:r>
          </a:p>
          <a:p>
            <a:pPr lvl="1"/>
            <a:r>
              <a:rPr lang="en-US" altLang="en-US" sz="2000" dirty="0">
                <a:ea typeface="ＭＳ Ｐゴシック" panose="020B0600070205080204" pitchFamily="34" charset="-128"/>
                <a:sym typeface="Symbol" panose="05050102010706020507" pitchFamily="18" charset="2"/>
              </a:rPr>
              <a:t>or can perform complete relation scan and discard instructors with salary  75000</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1026">
            <a:extLst>
              <a:ext uri="{FF2B5EF4-FFF2-40B4-BE49-F238E27FC236}">
                <a16:creationId xmlns:a16="http://schemas.microsoft.com/office/drawing/2014/main" id="{D914DA38-B3C0-4DAF-9C30-647599FE07F0}"/>
              </a:ext>
            </a:extLst>
          </p:cNvPr>
          <p:cNvSpPr>
            <a:spLocks noGrp="1" noChangeArrowheads="1"/>
          </p:cNvSpPr>
          <p:nvPr>
            <p:ph type="title"/>
          </p:nvPr>
        </p:nvSpPr>
        <p:spPr/>
        <p:txBody>
          <a:bodyPr/>
          <a:lstStyle/>
          <a:p>
            <a:r>
              <a:rPr lang="en-US" altLang="en-US">
                <a:effectLst>
                  <a:outerShdw blurRad="38100" dist="38100" dir="2700000" algn="tl">
                    <a:srgbClr val="C0C0C0"/>
                  </a:outerShdw>
                </a:effectLst>
                <a:ea typeface="ＭＳ Ｐゴシック" panose="020B0600070205080204" pitchFamily="34" charset="-128"/>
              </a:rPr>
              <a:t>Basic Steps: Optimization (Cont.)</a:t>
            </a:r>
          </a:p>
        </p:txBody>
      </p:sp>
      <p:sp>
        <p:nvSpPr>
          <p:cNvPr id="25602" name="Rectangle 1027">
            <a:extLst>
              <a:ext uri="{FF2B5EF4-FFF2-40B4-BE49-F238E27FC236}">
                <a16:creationId xmlns:a16="http://schemas.microsoft.com/office/drawing/2014/main" id="{E30D5A1E-4FCA-4B07-83CE-B477E68B6CD4}"/>
              </a:ext>
            </a:extLst>
          </p:cNvPr>
          <p:cNvSpPr>
            <a:spLocks noGrp="1" noChangeArrowheads="1"/>
          </p:cNvSpPr>
          <p:nvPr>
            <p:ph idx="1"/>
          </p:nvPr>
        </p:nvSpPr>
        <p:spPr/>
        <p:txBody>
          <a:bodyPr>
            <a:normAutofit/>
          </a:bodyPr>
          <a:lstStyle/>
          <a:p>
            <a:pPr>
              <a:lnSpc>
                <a:spcPct val="200000"/>
              </a:lnSpc>
            </a:pPr>
            <a:r>
              <a:rPr lang="en-US" altLang="en-US" sz="2000" b="1" dirty="0">
                <a:solidFill>
                  <a:srgbClr val="3366CC"/>
                </a:solidFill>
                <a:ea typeface="ＭＳ Ｐゴシック" panose="020B0600070205080204" pitchFamily="34" charset="-128"/>
                <a:sym typeface="Symbol" panose="05050102010706020507" pitchFamily="18" charset="2"/>
              </a:rPr>
              <a:t>Query Optimization</a:t>
            </a:r>
            <a:r>
              <a:rPr lang="en-US" altLang="en-US" sz="2000" dirty="0">
                <a:solidFill>
                  <a:schemeClr val="tx2"/>
                </a:solidFill>
                <a:ea typeface="ＭＳ Ｐゴシック" panose="020B0600070205080204" pitchFamily="34" charset="-128"/>
                <a:sym typeface="Symbol" panose="05050102010706020507" pitchFamily="18" charset="2"/>
              </a:rPr>
              <a:t>:</a:t>
            </a:r>
            <a:r>
              <a:rPr lang="en-US" altLang="en-US" sz="2000" dirty="0">
                <a:ea typeface="ＭＳ Ｐゴシック" panose="020B0600070205080204" pitchFamily="34" charset="-128"/>
                <a:sym typeface="Symbol" panose="05050102010706020507" pitchFamily="18" charset="2"/>
              </a:rPr>
              <a:t> Amongst all equivalent evaluation plans choose the one with lowest cost. </a:t>
            </a:r>
          </a:p>
          <a:p>
            <a:pPr lvl="1">
              <a:lnSpc>
                <a:spcPct val="200000"/>
              </a:lnSpc>
            </a:pPr>
            <a:r>
              <a:rPr lang="en-US" altLang="en-US" sz="2000" dirty="0">
                <a:ea typeface="ＭＳ Ｐゴシック" panose="020B0600070205080204" pitchFamily="34" charset="-128"/>
                <a:sym typeface="Symbol" panose="05050102010706020507" pitchFamily="18" charset="2"/>
              </a:rPr>
              <a:t> Cost is estimated using statistical information from the</a:t>
            </a:r>
            <a:br>
              <a:rPr lang="en-US" altLang="en-US" sz="2000" dirty="0">
                <a:ea typeface="ＭＳ Ｐゴシック" panose="020B0600070205080204" pitchFamily="34" charset="-128"/>
                <a:sym typeface="Symbol" panose="05050102010706020507" pitchFamily="18" charset="2"/>
              </a:rPr>
            </a:br>
            <a:r>
              <a:rPr lang="en-US" altLang="en-US" sz="2000" dirty="0">
                <a:ea typeface="ＭＳ Ｐゴシック" panose="020B0600070205080204" pitchFamily="34" charset="-128"/>
                <a:sym typeface="Symbol" panose="05050102010706020507" pitchFamily="18" charset="2"/>
              </a:rPr>
              <a:t> database catalog</a:t>
            </a:r>
          </a:p>
          <a:p>
            <a:pPr lvl="2">
              <a:lnSpc>
                <a:spcPct val="200000"/>
              </a:lnSpc>
            </a:pPr>
            <a:r>
              <a:rPr lang="en-US" altLang="en-US" sz="2000" dirty="0">
                <a:ea typeface="ＭＳ Ｐゴシック" panose="020B0600070205080204" pitchFamily="34" charset="-128"/>
                <a:sym typeface="Symbol" panose="05050102010706020507" pitchFamily="18" charset="2"/>
              </a:rPr>
              <a:t>e.g. number of tuples in each relation, size of tuples, etc.</a:t>
            </a:r>
          </a:p>
          <a:p>
            <a:pPr marL="0" indent="0">
              <a:lnSpc>
                <a:spcPct val="200000"/>
              </a:lnSpc>
              <a:buNone/>
            </a:pPr>
            <a:endParaRPr lang="en-US" altLang="en-US" sz="2000" dirty="0">
              <a:ea typeface="ＭＳ Ｐゴシック" panose="020B0600070205080204" pitchFamily="34" charset="-128"/>
            </a:endParaRPr>
          </a:p>
        </p:txBody>
      </p:sp>
      <p:pic>
        <p:nvPicPr>
          <p:cNvPr id="4" name="Google Shape;89;p13">
            <a:extLst>
              <a:ext uri="{FF2B5EF4-FFF2-40B4-BE49-F238E27FC236}">
                <a16:creationId xmlns:a16="http://schemas.microsoft.com/office/drawing/2014/main" id="{EA51852E-9C3B-4834-B7DE-0B542EF4749E}"/>
              </a:ext>
            </a:extLst>
          </p:cNvPr>
          <p:cNvPicPr preferRelativeResize="0"/>
          <p:nvPr/>
        </p:nvPicPr>
        <p:blipFill rotWithShape="1">
          <a:blip r:embed="rId3">
            <a:alphaModFix/>
          </a:blip>
          <a:srcRect/>
          <a:stretch/>
        </p:blipFill>
        <p:spPr>
          <a:xfrm>
            <a:off x="7239000" y="0"/>
            <a:ext cx="1905000" cy="827902"/>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1477962"/>
          </a:xfrm>
        </p:spPr>
        <p:txBody>
          <a:bodyPr/>
          <a:lstStyle/>
          <a:p>
            <a:pPr eaLnBrk="1" hangingPunct="1"/>
            <a:br>
              <a:rPr lang="en-US" altLang="en-US"/>
            </a:br>
            <a:r>
              <a:rPr lang="en-US" altLang="en-US"/>
              <a:t>Introduction to PL/SQL</a:t>
            </a:r>
          </a:p>
        </p:txBody>
      </p:sp>
      <p:sp>
        <p:nvSpPr>
          <p:cNvPr id="3075" name="Rectangle 3"/>
          <p:cNvSpPr>
            <a:spLocks noGrp="1" noChangeArrowheads="1"/>
          </p:cNvSpPr>
          <p:nvPr>
            <p:ph idx="1"/>
          </p:nvPr>
        </p:nvSpPr>
        <p:spPr/>
        <p:txBody>
          <a:bodyPr/>
          <a:lstStyle/>
          <a:p>
            <a:pPr eaLnBrk="1" hangingPunct="1"/>
            <a:endParaRPr lang="en-US" altLang="en-US"/>
          </a:p>
          <a:p>
            <a:pPr eaLnBrk="1" hangingPunct="1"/>
            <a:r>
              <a:rPr lang="en-US" altLang="en-US"/>
              <a:t>Procedural Language extension for SQL</a:t>
            </a:r>
          </a:p>
          <a:p>
            <a:pPr eaLnBrk="1" hangingPunct="1"/>
            <a:r>
              <a:rPr lang="en-US" altLang="en-US"/>
              <a:t>Oracle Proprietary</a:t>
            </a:r>
          </a:p>
          <a:p>
            <a:pPr eaLnBrk="1" hangingPunct="1"/>
            <a:r>
              <a:rPr lang="en-US" altLang="en-US"/>
              <a:t>3GL Capabilities</a:t>
            </a:r>
          </a:p>
          <a:p>
            <a:pPr eaLnBrk="1" hangingPunct="1"/>
            <a:r>
              <a:rPr lang="en-US" altLang="en-US"/>
              <a:t>Integration of SQL</a:t>
            </a:r>
          </a:p>
          <a:p>
            <a:pPr eaLnBrk="1" hangingPunct="1"/>
            <a:r>
              <a:rPr lang="en-US" altLang="en-US"/>
              <a:t>Portable within Oracle data bases</a:t>
            </a:r>
          </a:p>
          <a:p>
            <a:pPr eaLnBrk="1" hangingPunct="1"/>
            <a:r>
              <a:rPr lang="en-US" altLang="en-US"/>
              <a:t>Callable from any client</a:t>
            </a:r>
          </a:p>
          <a:p>
            <a:pPr eaLnBrk="1" hangingPunct="1"/>
            <a:endParaRPr lang="en-US" altLang="en-US"/>
          </a:p>
          <a:p>
            <a:pPr eaLnBrk="1" hangingPunct="1"/>
            <a:endParaRPr lang="en-US" altLang="en-US"/>
          </a:p>
        </p:txBody>
      </p:sp>
      <p:pic>
        <p:nvPicPr>
          <p:cNvPr id="4" name="Google Shape;89;p13">
            <a:extLst>
              <a:ext uri="{FF2B5EF4-FFF2-40B4-BE49-F238E27FC236}">
                <a16:creationId xmlns:a16="http://schemas.microsoft.com/office/drawing/2014/main" id="{725BA175-41CC-4398-8344-62E9920EF386}"/>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Structure of PL/SQL</a:t>
            </a:r>
          </a:p>
        </p:txBody>
      </p:sp>
      <p:sp>
        <p:nvSpPr>
          <p:cNvPr id="4099" name="Rectangle 3"/>
          <p:cNvSpPr>
            <a:spLocks noGrp="1" noChangeArrowheads="1"/>
          </p:cNvSpPr>
          <p:nvPr>
            <p:ph idx="1"/>
          </p:nvPr>
        </p:nvSpPr>
        <p:spPr/>
        <p:txBody>
          <a:bodyPr>
            <a:normAutofit/>
          </a:bodyPr>
          <a:lstStyle/>
          <a:p>
            <a:pPr eaLnBrk="1" hangingPunct="1">
              <a:lnSpc>
                <a:spcPct val="150000"/>
              </a:lnSpc>
            </a:pPr>
            <a:r>
              <a:rPr lang="en-US" altLang="en-US" sz="2000" dirty="0"/>
              <a:t>PL/SQL is Block Structured</a:t>
            </a:r>
          </a:p>
          <a:p>
            <a:pPr eaLnBrk="1" hangingPunct="1">
              <a:lnSpc>
                <a:spcPct val="150000"/>
              </a:lnSpc>
              <a:buFontTx/>
              <a:buNone/>
            </a:pPr>
            <a:r>
              <a:rPr lang="en-US" altLang="en-US" sz="2000" dirty="0"/>
              <a:t>   A block is the basic unit from which all PL/SQL programs are built. A block can be named (functions and procedures) or anonymous </a:t>
            </a:r>
          </a:p>
          <a:p>
            <a:pPr eaLnBrk="1" hangingPunct="1">
              <a:lnSpc>
                <a:spcPct val="150000"/>
              </a:lnSpc>
            </a:pPr>
            <a:r>
              <a:rPr lang="en-US" altLang="en-US" sz="2000" dirty="0"/>
              <a:t>Sections of block</a:t>
            </a:r>
          </a:p>
          <a:p>
            <a:pPr eaLnBrk="1" hangingPunct="1">
              <a:lnSpc>
                <a:spcPct val="150000"/>
              </a:lnSpc>
              <a:buFontTx/>
              <a:buNone/>
            </a:pPr>
            <a:r>
              <a:rPr lang="en-US" altLang="en-US" sz="2000" dirty="0"/>
              <a:t>    1- Header Section</a:t>
            </a:r>
          </a:p>
          <a:p>
            <a:pPr eaLnBrk="1" hangingPunct="1">
              <a:lnSpc>
                <a:spcPct val="150000"/>
              </a:lnSpc>
              <a:buFontTx/>
              <a:buNone/>
            </a:pPr>
            <a:r>
              <a:rPr lang="en-US" altLang="en-US" sz="2000" dirty="0"/>
              <a:t>    2- Declaration Section</a:t>
            </a:r>
          </a:p>
          <a:p>
            <a:pPr eaLnBrk="1" hangingPunct="1">
              <a:lnSpc>
                <a:spcPct val="150000"/>
              </a:lnSpc>
              <a:buFontTx/>
              <a:buNone/>
            </a:pPr>
            <a:r>
              <a:rPr lang="en-US" altLang="en-US" sz="2000" dirty="0"/>
              <a:t>	 3- Executable Section</a:t>
            </a:r>
          </a:p>
          <a:p>
            <a:pPr eaLnBrk="1" hangingPunct="1">
              <a:lnSpc>
                <a:spcPct val="150000"/>
              </a:lnSpc>
              <a:buFontTx/>
              <a:buNone/>
            </a:pPr>
            <a:r>
              <a:rPr lang="en-US" altLang="en-US" sz="2000" dirty="0"/>
              <a:t>	 4- Exception Section</a:t>
            </a:r>
          </a:p>
        </p:txBody>
      </p:sp>
      <p:sp>
        <p:nvSpPr>
          <p:cNvPr id="4100" name="Text Box 4"/>
          <p:cNvSpPr txBox="1">
            <a:spLocks noChangeArrowheads="1"/>
          </p:cNvSpPr>
          <p:nvPr/>
        </p:nvSpPr>
        <p:spPr bwMode="auto">
          <a:xfrm>
            <a:off x="4495800" y="3352800"/>
            <a:ext cx="3749675" cy="366713"/>
          </a:xfrm>
          <a:prstGeom prst="rect">
            <a:avLst/>
          </a:prstGeom>
          <a:noFill/>
          <a:ln w="9525">
            <a:noFill/>
            <a:miter lim="800000"/>
            <a:headEnd/>
            <a:tailEnd/>
          </a:ln>
          <a:effectLst/>
        </p:spPr>
        <p:txBody>
          <a:bodyPr>
            <a:spAutoFit/>
          </a:bodyPr>
          <a:lstStyle/>
          <a:p>
            <a:pPr eaLnBrk="1" hangingPunct="1"/>
            <a:endParaRPr lang="en-US" altLang="en-US"/>
          </a:p>
        </p:txBody>
      </p:sp>
      <p:pic>
        <p:nvPicPr>
          <p:cNvPr id="5" name="Google Shape;89;p13">
            <a:extLst>
              <a:ext uri="{FF2B5EF4-FFF2-40B4-BE49-F238E27FC236}">
                <a16:creationId xmlns:a16="http://schemas.microsoft.com/office/drawing/2014/main" id="{19E0E4B5-B6BB-42EA-AC82-CAAC868B69D3}"/>
              </a:ext>
            </a:extLst>
          </p:cNvPr>
          <p:cNvPicPr preferRelativeResize="0"/>
          <p:nvPr/>
        </p:nvPicPr>
        <p:blipFill rotWithShape="1">
          <a:blip r:embed="rId2">
            <a:alphaModFix/>
          </a:blip>
          <a:srcRect/>
          <a:stretch/>
        </p:blipFill>
        <p:spPr>
          <a:xfrm>
            <a:off x="7239000" y="10298"/>
            <a:ext cx="1905000" cy="827902"/>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Structure of PL/SQL</a:t>
            </a:r>
          </a:p>
        </p:txBody>
      </p:sp>
      <p:sp>
        <p:nvSpPr>
          <p:cNvPr id="5123" name="Rectangle 3"/>
          <p:cNvSpPr>
            <a:spLocks noGrp="1" noChangeArrowheads="1"/>
          </p:cNvSpPr>
          <p:nvPr>
            <p:ph idx="1"/>
          </p:nvPr>
        </p:nvSpPr>
        <p:spPr/>
        <p:txBody>
          <a:bodyPr>
            <a:normAutofit lnSpcReduction="10000"/>
          </a:bodyPr>
          <a:lstStyle/>
          <a:p>
            <a:pPr eaLnBrk="1" hangingPunct="1">
              <a:lnSpc>
                <a:spcPct val="150000"/>
              </a:lnSpc>
              <a:buFontTx/>
              <a:buNone/>
            </a:pPr>
            <a:r>
              <a:rPr lang="en-US" altLang="en-US" sz="2000" dirty="0"/>
              <a:t>HEADER</a:t>
            </a:r>
          </a:p>
          <a:p>
            <a:pPr eaLnBrk="1" hangingPunct="1">
              <a:lnSpc>
                <a:spcPct val="150000"/>
              </a:lnSpc>
              <a:buFontTx/>
              <a:buNone/>
            </a:pPr>
            <a:r>
              <a:rPr lang="en-US" altLang="en-US" sz="2000" dirty="0"/>
              <a:t>                  Type and Name of block    </a:t>
            </a:r>
          </a:p>
          <a:p>
            <a:pPr eaLnBrk="1" hangingPunct="1">
              <a:lnSpc>
                <a:spcPct val="150000"/>
              </a:lnSpc>
              <a:buFontTx/>
              <a:buNone/>
            </a:pPr>
            <a:r>
              <a:rPr lang="en-US" altLang="en-US" sz="2000" dirty="0"/>
              <a:t>DECLARE  </a:t>
            </a:r>
          </a:p>
          <a:p>
            <a:pPr eaLnBrk="1" hangingPunct="1">
              <a:lnSpc>
                <a:spcPct val="150000"/>
              </a:lnSpc>
              <a:buFontTx/>
              <a:buNone/>
            </a:pPr>
            <a:r>
              <a:rPr lang="en-US" altLang="en-US" sz="2000" dirty="0"/>
              <a:t>			Variables; Constants; Cursors; </a:t>
            </a:r>
          </a:p>
          <a:p>
            <a:pPr eaLnBrk="1" hangingPunct="1">
              <a:lnSpc>
                <a:spcPct val="150000"/>
              </a:lnSpc>
              <a:buFontTx/>
              <a:buNone/>
            </a:pPr>
            <a:r>
              <a:rPr lang="en-US" altLang="en-US" sz="2000" dirty="0"/>
              <a:t>BEGIN  </a:t>
            </a:r>
          </a:p>
          <a:p>
            <a:pPr eaLnBrk="1" hangingPunct="1">
              <a:lnSpc>
                <a:spcPct val="150000"/>
              </a:lnSpc>
              <a:buFontTx/>
              <a:buNone/>
            </a:pPr>
            <a:r>
              <a:rPr lang="en-US" altLang="en-US" sz="2000" dirty="0"/>
              <a:t>			PL/SQL and SQL Statements </a:t>
            </a:r>
          </a:p>
          <a:p>
            <a:pPr eaLnBrk="1" hangingPunct="1">
              <a:lnSpc>
                <a:spcPct val="150000"/>
              </a:lnSpc>
              <a:buFontTx/>
              <a:buNone/>
            </a:pPr>
            <a:r>
              <a:rPr lang="en-US" altLang="en-US" sz="2000" dirty="0"/>
              <a:t>EXCEPTION </a:t>
            </a:r>
          </a:p>
          <a:p>
            <a:pPr eaLnBrk="1" hangingPunct="1">
              <a:lnSpc>
                <a:spcPct val="150000"/>
              </a:lnSpc>
              <a:buFontTx/>
              <a:buNone/>
            </a:pPr>
            <a:r>
              <a:rPr lang="en-US" altLang="en-US" sz="2000" dirty="0"/>
              <a:t>			Exception handlers</a:t>
            </a:r>
          </a:p>
          <a:p>
            <a:pPr eaLnBrk="1" hangingPunct="1">
              <a:lnSpc>
                <a:spcPct val="150000"/>
              </a:lnSpc>
              <a:buFontTx/>
              <a:buNone/>
            </a:pPr>
            <a:r>
              <a:rPr lang="en-US" altLang="en-US" sz="2000" dirty="0"/>
              <a:t>END; </a:t>
            </a:r>
          </a:p>
        </p:txBody>
      </p:sp>
      <p:pic>
        <p:nvPicPr>
          <p:cNvPr id="4" name="Google Shape;89;p13">
            <a:extLst>
              <a:ext uri="{FF2B5EF4-FFF2-40B4-BE49-F238E27FC236}">
                <a16:creationId xmlns:a16="http://schemas.microsoft.com/office/drawing/2014/main" id="{F20CC7B3-7A35-4C9D-BC09-762ECDCEA8EF}"/>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Structure of PL/SQL</a:t>
            </a:r>
          </a:p>
        </p:txBody>
      </p:sp>
      <p:sp>
        <p:nvSpPr>
          <p:cNvPr id="6147" name="Rectangle 3"/>
          <p:cNvSpPr>
            <a:spLocks noGrp="1" noChangeArrowheads="1"/>
          </p:cNvSpPr>
          <p:nvPr>
            <p:ph idx="1"/>
          </p:nvPr>
        </p:nvSpPr>
        <p:spPr>
          <a:xfrm>
            <a:off x="914400" y="1600200"/>
            <a:ext cx="8229600" cy="4525963"/>
          </a:xfrm>
        </p:spPr>
        <p:txBody>
          <a:bodyPr>
            <a:normAutofit/>
          </a:bodyPr>
          <a:lstStyle/>
          <a:p>
            <a:pPr eaLnBrk="1" hangingPunct="1">
              <a:lnSpc>
                <a:spcPct val="90000"/>
              </a:lnSpc>
              <a:buFontTx/>
              <a:buNone/>
            </a:pPr>
            <a:r>
              <a:rPr lang="en-US" altLang="en-US" sz="2000" dirty="0"/>
              <a:t>DECLARE</a:t>
            </a:r>
          </a:p>
          <a:p>
            <a:pPr eaLnBrk="1" hangingPunct="1">
              <a:lnSpc>
                <a:spcPct val="90000"/>
              </a:lnSpc>
              <a:buFontTx/>
              <a:buNone/>
            </a:pPr>
            <a:r>
              <a:rPr lang="en-US" altLang="en-US" sz="2000" dirty="0"/>
              <a:t>		a number;</a:t>
            </a:r>
          </a:p>
          <a:p>
            <a:pPr eaLnBrk="1" hangingPunct="1">
              <a:lnSpc>
                <a:spcPct val="90000"/>
              </a:lnSpc>
              <a:buFontTx/>
              <a:buNone/>
            </a:pPr>
            <a:r>
              <a:rPr lang="en-US" altLang="en-US" sz="2000" dirty="0"/>
              <a:t> 		text1 varchar2(20);</a:t>
            </a:r>
          </a:p>
          <a:p>
            <a:pPr eaLnBrk="1" hangingPunct="1">
              <a:lnSpc>
                <a:spcPct val="90000"/>
              </a:lnSpc>
              <a:buFontTx/>
              <a:buNone/>
            </a:pPr>
            <a:r>
              <a:rPr lang="en-US" altLang="en-US" sz="2000" dirty="0"/>
              <a:t>           text2 varchar2(20) := “HI”;</a:t>
            </a:r>
          </a:p>
          <a:p>
            <a:pPr eaLnBrk="1" hangingPunct="1">
              <a:lnSpc>
                <a:spcPct val="90000"/>
              </a:lnSpc>
              <a:buFontTx/>
              <a:buNone/>
            </a:pPr>
            <a:r>
              <a:rPr lang="en-US" altLang="en-US" sz="2000" dirty="0"/>
              <a:t>BEGIN</a:t>
            </a:r>
          </a:p>
          <a:p>
            <a:pPr eaLnBrk="1" hangingPunct="1">
              <a:lnSpc>
                <a:spcPct val="90000"/>
              </a:lnSpc>
              <a:buFontTx/>
              <a:buNone/>
            </a:pPr>
            <a:r>
              <a:rPr lang="en-US" altLang="en-US" sz="2000" dirty="0"/>
              <a:t>         ---------- ---------- ----------</a:t>
            </a:r>
          </a:p>
          <a:p>
            <a:pPr eaLnBrk="1" hangingPunct="1">
              <a:lnSpc>
                <a:spcPct val="90000"/>
              </a:lnSpc>
              <a:buFontTx/>
              <a:buNone/>
            </a:pPr>
            <a:r>
              <a:rPr lang="en-US" altLang="en-US" sz="2000" dirty="0"/>
              <a:t>END;</a:t>
            </a:r>
          </a:p>
          <a:p>
            <a:pPr eaLnBrk="1" hangingPunct="1">
              <a:lnSpc>
                <a:spcPct val="90000"/>
              </a:lnSpc>
              <a:buFontTx/>
              <a:buNone/>
            </a:pPr>
            <a:endParaRPr lang="en-US" altLang="en-US" sz="2000" dirty="0"/>
          </a:p>
          <a:p>
            <a:pPr eaLnBrk="1" hangingPunct="1">
              <a:lnSpc>
                <a:spcPct val="90000"/>
              </a:lnSpc>
              <a:buFontTx/>
              <a:buNone/>
            </a:pPr>
            <a:endParaRPr lang="en-US" altLang="en-US" sz="2000" dirty="0"/>
          </a:p>
          <a:p>
            <a:pPr eaLnBrk="1" hangingPunct="1">
              <a:lnSpc>
                <a:spcPct val="90000"/>
              </a:lnSpc>
              <a:buFontTx/>
              <a:buNone/>
            </a:pPr>
            <a:r>
              <a:rPr lang="en-US" altLang="en-US" sz="2000" dirty="0"/>
              <a:t>	</a:t>
            </a:r>
          </a:p>
        </p:txBody>
      </p:sp>
      <p:sp>
        <p:nvSpPr>
          <p:cNvPr id="6148" name="Text Box 4"/>
          <p:cNvSpPr txBox="1">
            <a:spLocks noChangeArrowheads="1"/>
          </p:cNvSpPr>
          <p:nvPr/>
        </p:nvSpPr>
        <p:spPr bwMode="auto">
          <a:xfrm>
            <a:off x="1355725" y="4913313"/>
            <a:ext cx="6264275" cy="366712"/>
          </a:xfrm>
          <a:prstGeom prst="rect">
            <a:avLst/>
          </a:prstGeom>
          <a:noFill/>
          <a:ln w="9525">
            <a:noFill/>
            <a:miter lim="800000"/>
            <a:headEnd/>
            <a:tailEnd/>
          </a:ln>
          <a:effectLst/>
        </p:spPr>
        <p:txBody>
          <a:bodyPr>
            <a:spAutoFit/>
          </a:bodyPr>
          <a:lstStyle/>
          <a:p>
            <a:pPr eaLnBrk="1" hangingPunct="1"/>
            <a:endParaRPr lang="en-US" altLang="en-US"/>
          </a:p>
        </p:txBody>
      </p:sp>
      <p:sp>
        <p:nvSpPr>
          <p:cNvPr id="6149" name="Text Box 5"/>
          <p:cNvSpPr txBox="1">
            <a:spLocks noChangeArrowheads="1"/>
          </p:cNvSpPr>
          <p:nvPr/>
        </p:nvSpPr>
        <p:spPr bwMode="auto">
          <a:xfrm>
            <a:off x="1050925" y="4760913"/>
            <a:ext cx="6645275" cy="366712"/>
          </a:xfrm>
          <a:prstGeom prst="rect">
            <a:avLst/>
          </a:prstGeom>
          <a:noFill/>
          <a:ln w="9525">
            <a:noFill/>
            <a:miter lim="800000"/>
            <a:headEnd/>
            <a:tailEnd/>
          </a:ln>
          <a:effectLst/>
        </p:spPr>
        <p:txBody>
          <a:bodyPr>
            <a:spAutoFit/>
          </a:bodyPr>
          <a:lstStyle/>
          <a:p>
            <a:pPr eaLnBrk="1" hangingPunct="1"/>
            <a:endParaRPr lang="en-US" altLang="en-US"/>
          </a:p>
        </p:txBody>
      </p:sp>
      <p:sp>
        <p:nvSpPr>
          <p:cNvPr id="6150" name="Text Box 6"/>
          <p:cNvSpPr txBox="1">
            <a:spLocks noChangeArrowheads="1"/>
          </p:cNvSpPr>
          <p:nvPr/>
        </p:nvSpPr>
        <p:spPr bwMode="auto">
          <a:xfrm>
            <a:off x="990600" y="4760913"/>
            <a:ext cx="6873875" cy="1015663"/>
          </a:xfrm>
          <a:prstGeom prst="rect">
            <a:avLst/>
          </a:prstGeom>
          <a:noFill/>
          <a:ln w="9525">
            <a:noFill/>
            <a:miter lim="800000"/>
            <a:headEnd/>
            <a:tailEnd/>
          </a:ln>
          <a:effectLst/>
        </p:spPr>
        <p:txBody>
          <a:bodyPr>
            <a:spAutoFit/>
          </a:bodyPr>
          <a:lstStyle/>
          <a:p>
            <a:pPr eaLnBrk="1" hangingPunct="1"/>
            <a:r>
              <a:rPr lang="en-US" altLang="en-US" sz="2000" dirty="0">
                <a:latin typeface="Times New Roman" pitchFamily="18" charset="0"/>
                <a:cs typeface="Times New Roman" pitchFamily="18" charset="0"/>
              </a:rPr>
              <a:t>Important Data Types  in PL/SQL include NUMBER, INTEGER, CHAR, VARCHAR2, DATE etc  </a:t>
            </a:r>
          </a:p>
          <a:p>
            <a:pPr eaLnBrk="1" hangingPunct="1"/>
            <a:r>
              <a:rPr lang="en-US" altLang="en-US" sz="2000" dirty="0" err="1">
                <a:latin typeface="Times New Roman" pitchFamily="18" charset="0"/>
                <a:cs typeface="Times New Roman" pitchFamily="18" charset="0"/>
              </a:rPr>
              <a:t>to_date</a:t>
            </a:r>
            <a:r>
              <a:rPr lang="en-US" altLang="en-US" sz="2000" dirty="0">
                <a:latin typeface="Times New Roman" pitchFamily="18" charset="0"/>
                <a:cs typeface="Times New Roman" pitchFamily="18" charset="0"/>
              </a:rPr>
              <a:t>(‘02-05-2007','dd-mm-yyyy')  { Converts String to Date}</a:t>
            </a:r>
          </a:p>
        </p:txBody>
      </p:sp>
      <p:pic>
        <p:nvPicPr>
          <p:cNvPr id="7" name="Google Shape;89;p13">
            <a:extLst>
              <a:ext uri="{FF2B5EF4-FFF2-40B4-BE49-F238E27FC236}">
                <a16:creationId xmlns:a16="http://schemas.microsoft.com/office/drawing/2014/main" id="{388B9107-4547-4CA7-B1DD-46324AAB339C}"/>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 calcmode="lin" valueType="num">
                                      <p:cBhvr additive="base">
                                        <p:cTn id="7" dur="500" fill="hold"/>
                                        <p:tgtEl>
                                          <p:spTgt spid="6150"/>
                                        </p:tgtEl>
                                        <p:attrNameLst>
                                          <p:attrName>ppt_x</p:attrName>
                                        </p:attrNameLst>
                                      </p:cBhvr>
                                      <p:tavLst>
                                        <p:tav tm="0">
                                          <p:val>
                                            <p:strVal val="#ppt_x"/>
                                          </p:val>
                                        </p:tav>
                                        <p:tav tm="100000">
                                          <p:val>
                                            <p:strVal val="#ppt_x"/>
                                          </p:val>
                                        </p:tav>
                                      </p:tavLst>
                                    </p:anim>
                                    <p:anim calcmode="lin" valueType="num">
                                      <p:cBhvr additive="base">
                                        <p:cTn id="8"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DCL</a:t>
            </a:r>
            <a:br>
              <a:rPr lang="en-US" dirty="0">
                <a:latin typeface="Times New Roman" pitchFamily="18" charset="0"/>
                <a:cs typeface="Times New Roman" pitchFamily="18" charset="0"/>
              </a:rPr>
            </a:br>
            <a:r>
              <a:rPr lang="en-US" dirty="0">
                <a:solidFill>
                  <a:srgbClr val="003399"/>
                </a:solidFill>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600" dirty="0">
                <a:latin typeface="Times New Roman" pitchFamily="18" charset="0"/>
                <a:cs typeface="Times New Roman" pitchFamily="18" charset="0"/>
              </a:rPr>
              <a:t>DCL is short name of </a:t>
            </a:r>
            <a:r>
              <a:rPr lang="en-US" sz="2600" b="1" dirty="0">
                <a:latin typeface="Times New Roman" pitchFamily="18" charset="0"/>
                <a:cs typeface="Times New Roman" pitchFamily="18" charset="0"/>
              </a:rPr>
              <a:t>Data Control Language</a:t>
            </a:r>
            <a:r>
              <a:rPr lang="en-US" sz="2600" dirty="0">
                <a:latin typeface="Times New Roman" pitchFamily="18" charset="0"/>
                <a:cs typeface="Times New Roman" pitchFamily="18" charset="0"/>
              </a:rPr>
              <a:t> which includes commands such as GRANT and mostly concerned with rights, permissions and other controls of the database system.</a:t>
            </a:r>
          </a:p>
          <a:p>
            <a:pPr algn="just"/>
            <a:r>
              <a:rPr lang="en-US" sz="2600" dirty="0">
                <a:latin typeface="Times New Roman" pitchFamily="18" charset="0"/>
                <a:cs typeface="Times New Roman" pitchFamily="18" charset="0"/>
              </a:rPr>
              <a:t>GRANT - allow users access privileges to the database</a:t>
            </a:r>
          </a:p>
          <a:p>
            <a:pPr algn="just"/>
            <a:r>
              <a:rPr lang="en-US" sz="2600" dirty="0">
                <a:latin typeface="Times New Roman" pitchFamily="18" charset="0"/>
                <a:cs typeface="Times New Roman" pitchFamily="18" charset="0"/>
              </a:rPr>
              <a:t>REVOKE - withdraw users access privileges given by using the GRANT command</a:t>
            </a:r>
          </a:p>
          <a:p>
            <a:pPr marL="0" indent="0">
              <a:buNone/>
            </a:pPr>
            <a:br>
              <a:rPr lang="en-US" dirty="0"/>
            </a:br>
            <a:endParaRPr lang="en-IN" dirty="0"/>
          </a:p>
        </p:txBody>
      </p:sp>
      <p:pic>
        <p:nvPicPr>
          <p:cNvPr id="4" name="Google Shape;89;p13">
            <a:extLst>
              <a:ext uri="{FF2B5EF4-FFF2-40B4-BE49-F238E27FC236}">
                <a16:creationId xmlns:a16="http://schemas.microsoft.com/office/drawing/2014/main" id="{CECC5550-B0AE-4448-83FE-DB47FCC91BF3}"/>
              </a:ext>
            </a:extLst>
          </p:cNvPr>
          <p:cNvPicPr preferRelativeResize="0"/>
          <p:nvPr/>
        </p:nvPicPr>
        <p:blipFill rotWithShape="1">
          <a:blip r:embed="rId2">
            <a:alphaModFix/>
          </a:blip>
          <a:srcRect/>
          <a:stretch/>
        </p:blipFill>
        <p:spPr>
          <a:xfrm>
            <a:off x="6477000" y="76154"/>
            <a:ext cx="2562225" cy="1304730"/>
          </a:xfrm>
          <a:prstGeom prst="rect">
            <a:avLst/>
          </a:prstGeom>
          <a:noFill/>
          <a:ln>
            <a:noFill/>
          </a:ln>
        </p:spPr>
      </p:pic>
    </p:spTree>
    <p:extLst>
      <p:ext uri="{BB962C8B-B14F-4D97-AF65-F5344CB8AC3E}">
        <p14:creationId xmlns:p14="http://schemas.microsoft.com/office/powerpoint/2010/main" val="150716808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Structure of PL/SQL</a:t>
            </a:r>
          </a:p>
        </p:txBody>
      </p:sp>
      <p:sp>
        <p:nvSpPr>
          <p:cNvPr id="7171" name="Rectangle 3"/>
          <p:cNvSpPr>
            <a:spLocks noGrp="1" noChangeArrowheads="1"/>
          </p:cNvSpPr>
          <p:nvPr>
            <p:ph idx="1"/>
          </p:nvPr>
        </p:nvSpPr>
        <p:spPr/>
        <p:txBody>
          <a:bodyPr/>
          <a:lstStyle/>
          <a:p>
            <a:pPr eaLnBrk="1" hangingPunct="1">
              <a:lnSpc>
                <a:spcPct val="150000"/>
              </a:lnSpc>
            </a:pPr>
            <a:r>
              <a:rPr lang="en-US" altLang="en-US" dirty="0"/>
              <a:t>Data Types for specific columns</a:t>
            </a:r>
          </a:p>
          <a:p>
            <a:pPr eaLnBrk="1" hangingPunct="1">
              <a:lnSpc>
                <a:spcPct val="150000"/>
              </a:lnSpc>
              <a:buFontTx/>
              <a:buNone/>
            </a:pPr>
            <a:r>
              <a:rPr lang="en-US" altLang="en-US" dirty="0"/>
              <a:t>	</a:t>
            </a:r>
          </a:p>
          <a:p>
            <a:pPr eaLnBrk="1" hangingPunct="1">
              <a:lnSpc>
                <a:spcPct val="150000"/>
              </a:lnSpc>
              <a:buFontTx/>
              <a:buNone/>
            </a:pPr>
            <a:r>
              <a:rPr lang="en-US" altLang="en-US" dirty="0"/>
              <a:t>	</a:t>
            </a:r>
            <a:r>
              <a:rPr lang="en-US" altLang="en-US" sz="2400" dirty="0" err="1"/>
              <a:t>Variable_name</a:t>
            </a:r>
            <a:r>
              <a:rPr lang="en-US" altLang="en-US" sz="2400" dirty="0"/>
              <a:t>  </a:t>
            </a:r>
            <a:r>
              <a:rPr lang="en-US" altLang="en-US" sz="2400" dirty="0" err="1"/>
              <a:t>Table_name.Column_name%type</a:t>
            </a:r>
            <a:r>
              <a:rPr lang="en-US" altLang="en-US" sz="2400" dirty="0"/>
              <a:t>;</a:t>
            </a:r>
          </a:p>
          <a:p>
            <a:pPr eaLnBrk="1" hangingPunct="1">
              <a:lnSpc>
                <a:spcPct val="150000"/>
              </a:lnSpc>
              <a:buFontTx/>
              <a:buNone/>
            </a:pPr>
            <a:endParaRPr lang="en-US" altLang="en-US" sz="2400" dirty="0"/>
          </a:p>
          <a:p>
            <a:pPr eaLnBrk="1" hangingPunct="1">
              <a:lnSpc>
                <a:spcPct val="150000"/>
              </a:lnSpc>
              <a:buFontTx/>
              <a:buNone/>
            </a:pPr>
            <a:r>
              <a:rPr lang="en-US" altLang="en-US" sz="2400" dirty="0"/>
              <a:t>   This syntax defines a variable of the type of the referenced column on the referenced table</a:t>
            </a:r>
          </a:p>
        </p:txBody>
      </p:sp>
      <p:pic>
        <p:nvPicPr>
          <p:cNvPr id="4" name="Google Shape;89;p13">
            <a:extLst>
              <a:ext uri="{FF2B5EF4-FFF2-40B4-BE49-F238E27FC236}">
                <a16:creationId xmlns:a16="http://schemas.microsoft.com/office/drawing/2014/main" id="{51BF0DFF-2B4B-4F0F-BCB4-60AABD0331EF}"/>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PL/SQL Control Structure</a:t>
            </a:r>
          </a:p>
        </p:txBody>
      </p:sp>
      <p:sp>
        <p:nvSpPr>
          <p:cNvPr id="8195" name="Rectangle 3"/>
          <p:cNvSpPr>
            <a:spLocks noGrp="1" noChangeArrowheads="1"/>
          </p:cNvSpPr>
          <p:nvPr>
            <p:ph idx="1"/>
          </p:nvPr>
        </p:nvSpPr>
        <p:spPr/>
        <p:txBody>
          <a:bodyPr>
            <a:normAutofit/>
          </a:bodyPr>
          <a:lstStyle/>
          <a:p>
            <a:pPr eaLnBrk="1" hangingPunct="1">
              <a:lnSpc>
                <a:spcPct val="150000"/>
              </a:lnSpc>
            </a:pPr>
            <a:r>
              <a:rPr lang="en-US" altLang="en-US" sz="2000" dirty="0"/>
              <a:t>PL/SQL has a number of control structures which  includes:</a:t>
            </a:r>
          </a:p>
          <a:p>
            <a:pPr eaLnBrk="1" hangingPunct="1">
              <a:lnSpc>
                <a:spcPct val="150000"/>
              </a:lnSpc>
            </a:pPr>
            <a:r>
              <a:rPr lang="en-US" altLang="en-US" sz="2000" dirty="0"/>
              <a:t> Conditional controls</a:t>
            </a:r>
          </a:p>
          <a:p>
            <a:pPr eaLnBrk="1" hangingPunct="1">
              <a:lnSpc>
                <a:spcPct val="150000"/>
              </a:lnSpc>
            </a:pPr>
            <a:r>
              <a:rPr lang="en-US" altLang="en-US" sz="2000" dirty="0"/>
              <a:t> Iterative or loop controls.</a:t>
            </a:r>
          </a:p>
          <a:p>
            <a:pPr eaLnBrk="1" hangingPunct="1">
              <a:lnSpc>
                <a:spcPct val="150000"/>
              </a:lnSpc>
            </a:pPr>
            <a:r>
              <a:rPr lang="en-US" altLang="en-US" sz="2000" dirty="0"/>
              <a:t> Exception or error controls</a:t>
            </a:r>
            <a:br>
              <a:rPr lang="en-US" altLang="en-US" sz="2000" dirty="0"/>
            </a:br>
            <a:endParaRPr lang="en-US" altLang="en-US" sz="2000" dirty="0"/>
          </a:p>
          <a:p>
            <a:pPr eaLnBrk="1" hangingPunct="1">
              <a:lnSpc>
                <a:spcPct val="150000"/>
              </a:lnSpc>
            </a:pPr>
            <a:r>
              <a:rPr lang="en-US" altLang="en-US" sz="2000" dirty="0"/>
              <a:t>It is these controls, used singly or together, that allow the PL/SQL developer to direct the flow of execution through the program.</a:t>
            </a:r>
            <a:br>
              <a:rPr lang="en-US" altLang="en-US" sz="2000" dirty="0"/>
            </a:br>
            <a:endParaRPr lang="en-US" altLang="en-US" sz="2000" dirty="0"/>
          </a:p>
        </p:txBody>
      </p:sp>
      <p:pic>
        <p:nvPicPr>
          <p:cNvPr id="4" name="Google Shape;89;p13">
            <a:extLst>
              <a:ext uri="{FF2B5EF4-FFF2-40B4-BE49-F238E27FC236}">
                <a16:creationId xmlns:a16="http://schemas.microsoft.com/office/drawing/2014/main" id="{9EE1486A-A4B6-4150-AFCA-F5F1931D224B}"/>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PL/SQL Control Structure	</a:t>
            </a:r>
          </a:p>
        </p:txBody>
      </p:sp>
      <p:sp>
        <p:nvSpPr>
          <p:cNvPr id="9219" name="Rectangle 3"/>
          <p:cNvSpPr>
            <a:spLocks noGrp="1" noChangeArrowheads="1"/>
          </p:cNvSpPr>
          <p:nvPr>
            <p:ph idx="1"/>
          </p:nvPr>
        </p:nvSpPr>
        <p:spPr/>
        <p:txBody>
          <a:bodyPr>
            <a:normAutofit/>
          </a:bodyPr>
          <a:lstStyle/>
          <a:p>
            <a:pPr eaLnBrk="1" hangingPunct="1">
              <a:lnSpc>
                <a:spcPct val="200000"/>
              </a:lnSpc>
            </a:pPr>
            <a:r>
              <a:rPr lang="en-US" altLang="en-US" sz="2000" b="1" dirty="0"/>
              <a:t>Conditional Controls</a:t>
            </a:r>
          </a:p>
          <a:p>
            <a:pPr lvl="1" eaLnBrk="1" hangingPunct="1">
              <a:lnSpc>
                <a:spcPct val="200000"/>
              </a:lnSpc>
              <a:buFontTx/>
              <a:buNone/>
            </a:pPr>
            <a:r>
              <a:rPr lang="en-US" altLang="en-US" sz="2000" b="1" dirty="0"/>
              <a:t>IF....THEN....END IF;</a:t>
            </a:r>
          </a:p>
          <a:p>
            <a:pPr lvl="1" eaLnBrk="1" hangingPunct="1">
              <a:lnSpc>
                <a:spcPct val="200000"/>
              </a:lnSpc>
              <a:buFontTx/>
              <a:buNone/>
            </a:pPr>
            <a:r>
              <a:rPr lang="en-US" altLang="en-US" sz="2000" b="1" dirty="0"/>
              <a:t>IF....THEN...ELSE....END IF;</a:t>
            </a:r>
          </a:p>
          <a:p>
            <a:pPr lvl="1" eaLnBrk="1" hangingPunct="1">
              <a:lnSpc>
                <a:spcPct val="200000"/>
              </a:lnSpc>
              <a:buFontTx/>
              <a:buNone/>
            </a:pPr>
            <a:r>
              <a:rPr lang="en-US" altLang="en-US" sz="2000" b="1" dirty="0"/>
              <a:t>IF....THEN...ELSIF....THEN....ELSE....END IF;</a:t>
            </a:r>
          </a:p>
          <a:p>
            <a:pPr lvl="1" eaLnBrk="1" hangingPunct="1">
              <a:lnSpc>
                <a:spcPct val="200000"/>
              </a:lnSpc>
              <a:buFontTx/>
              <a:buNone/>
            </a:pPr>
            <a:endParaRPr lang="en-US" altLang="en-US" sz="2000" b="1" dirty="0"/>
          </a:p>
        </p:txBody>
      </p:sp>
      <p:pic>
        <p:nvPicPr>
          <p:cNvPr id="4" name="Google Shape;89;p13">
            <a:extLst>
              <a:ext uri="{FF2B5EF4-FFF2-40B4-BE49-F238E27FC236}">
                <a16:creationId xmlns:a16="http://schemas.microsoft.com/office/drawing/2014/main" id="{B577AD8B-0533-415C-AED3-4A8531948FC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PL/SQL Control Structure</a:t>
            </a:r>
          </a:p>
        </p:txBody>
      </p:sp>
      <p:sp>
        <p:nvSpPr>
          <p:cNvPr id="10243" name="Rectangle 3"/>
          <p:cNvSpPr>
            <a:spLocks noGrp="1" noChangeArrowheads="1"/>
          </p:cNvSpPr>
          <p:nvPr>
            <p:ph idx="1"/>
          </p:nvPr>
        </p:nvSpPr>
        <p:spPr>
          <a:xfrm>
            <a:off x="457200" y="1600200"/>
            <a:ext cx="8229600" cy="5257800"/>
          </a:xfrm>
        </p:spPr>
        <p:txBody>
          <a:bodyPr>
            <a:normAutofit/>
          </a:bodyPr>
          <a:lstStyle/>
          <a:p>
            <a:pPr eaLnBrk="1" hangingPunct="1">
              <a:lnSpc>
                <a:spcPct val="90000"/>
              </a:lnSpc>
            </a:pPr>
            <a:r>
              <a:rPr lang="en-US" altLang="en-US" sz="2000" dirty="0"/>
              <a:t>LOOP</a:t>
            </a:r>
          </a:p>
          <a:p>
            <a:pPr eaLnBrk="1" hangingPunct="1">
              <a:lnSpc>
                <a:spcPct val="90000"/>
              </a:lnSpc>
              <a:buFontTx/>
              <a:buNone/>
            </a:pPr>
            <a:r>
              <a:rPr lang="en-US" altLang="en-US" sz="2000" dirty="0"/>
              <a:t>		 	...SQL Statements... </a:t>
            </a:r>
          </a:p>
          <a:p>
            <a:pPr eaLnBrk="1" hangingPunct="1">
              <a:lnSpc>
                <a:spcPct val="90000"/>
              </a:lnSpc>
              <a:buFontTx/>
              <a:buNone/>
            </a:pPr>
            <a:r>
              <a:rPr lang="en-US" altLang="en-US" sz="2000" dirty="0"/>
              <a:t>           	 EXIT;</a:t>
            </a:r>
          </a:p>
          <a:p>
            <a:pPr eaLnBrk="1" hangingPunct="1">
              <a:lnSpc>
                <a:spcPct val="90000"/>
              </a:lnSpc>
              <a:buFontTx/>
              <a:buNone/>
            </a:pPr>
            <a:r>
              <a:rPr lang="en-US" altLang="en-US" sz="2000" dirty="0"/>
              <a:t>    	END LOOP; </a:t>
            </a:r>
          </a:p>
          <a:p>
            <a:pPr eaLnBrk="1" hangingPunct="1">
              <a:lnSpc>
                <a:spcPct val="90000"/>
              </a:lnSpc>
            </a:pPr>
            <a:endParaRPr lang="en-US" altLang="en-US" sz="2000" dirty="0"/>
          </a:p>
          <a:p>
            <a:pPr eaLnBrk="1" hangingPunct="1">
              <a:lnSpc>
                <a:spcPct val="90000"/>
              </a:lnSpc>
            </a:pPr>
            <a:r>
              <a:rPr lang="en-US" altLang="en-US" sz="2000" dirty="0"/>
              <a:t>WHILE loops</a:t>
            </a:r>
          </a:p>
          <a:p>
            <a:pPr eaLnBrk="1" hangingPunct="1">
              <a:lnSpc>
                <a:spcPct val="90000"/>
              </a:lnSpc>
            </a:pPr>
            <a:r>
              <a:rPr lang="en-US" altLang="en-US" sz="2000" dirty="0"/>
              <a:t>WHILE condition LOOP </a:t>
            </a:r>
          </a:p>
          <a:p>
            <a:pPr eaLnBrk="1" hangingPunct="1">
              <a:lnSpc>
                <a:spcPct val="90000"/>
              </a:lnSpc>
              <a:buFontTx/>
              <a:buNone/>
            </a:pPr>
            <a:r>
              <a:rPr lang="en-US" altLang="en-US" sz="2000" dirty="0"/>
              <a:t>                         ...SQL Statements... </a:t>
            </a:r>
          </a:p>
          <a:p>
            <a:pPr eaLnBrk="1" hangingPunct="1">
              <a:lnSpc>
                <a:spcPct val="90000"/>
              </a:lnSpc>
              <a:buFontTx/>
              <a:buNone/>
            </a:pPr>
            <a:r>
              <a:rPr lang="en-US" altLang="en-US" sz="2000" dirty="0"/>
              <a:t>     END LOOP; </a:t>
            </a:r>
            <a:endParaRPr lang="en-US" altLang="en-US" sz="2000" b="1" dirty="0"/>
          </a:p>
          <a:p>
            <a:pPr eaLnBrk="1" hangingPunct="1">
              <a:lnSpc>
                <a:spcPct val="90000"/>
              </a:lnSpc>
            </a:pPr>
            <a:endParaRPr lang="en-US" altLang="en-US" sz="2000" dirty="0"/>
          </a:p>
          <a:p>
            <a:pPr eaLnBrk="1" hangingPunct="1">
              <a:lnSpc>
                <a:spcPct val="90000"/>
              </a:lnSpc>
            </a:pPr>
            <a:r>
              <a:rPr lang="en-US" altLang="en-US" sz="2000" dirty="0"/>
              <a:t>FOR loops</a:t>
            </a:r>
          </a:p>
          <a:p>
            <a:pPr eaLnBrk="1" hangingPunct="1">
              <a:lnSpc>
                <a:spcPct val="90000"/>
              </a:lnSpc>
            </a:pPr>
            <a:r>
              <a:rPr lang="en-US" altLang="en-US" sz="2000" dirty="0"/>
              <a:t>FOR &lt;variable(numeric)&gt; IN [REVERSE] &lt;</a:t>
            </a:r>
            <a:r>
              <a:rPr lang="en-US" altLang="en-US" sz="2000" dirty="0" err="1"/>
              <a:t>lowerbound</a:t>
            </a:r>
            <a:r>
              <a:rPr lang="en-US" altLang="en-US" sz="2000" dirty="0"/>
              <a:t>&gt;..&lt;</a:t>
            </a:r>
            <a:r>
              <a:rPr lang="en-US" altLang="en-US" sz="2000" dirty="0" err="1"/>
              <a:t>upperbound</a:t>
            </a:r>
            <a:r>
              <a:rPr lang="en-US" altLang="en-US" sz="2000" dirty="0"/>
              <a:t>&gt; LOOP .... ..... END LOOP; </a:t>
            </a:r>
          </a:p>
        </p:txBody>
      </p:sp>
      <p:pic>
        <p:nvPicPr>
          <p:cNvPr id="4" name="Google Shape;89;p13">
            <a:extLst>
              <a:ext uri="{FF2B5EF4-FFF2-40B4-BE49-F238E27FC236}">
                <a16:creationId xmlns:a16="http://schemas.microsoft.com/office/drawing/2014/main" id="{23C8F920-99D1-4FC3-B132-BCB8D7FD3195}"/>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PL/SQL Control Structure</a:t>
            </a:r>
          </a:p>
        </p:txBody>
      </p:sp>
      <p:sp>
        <p:nvSpPr>
          <p:cNvPr id="11267" name="Rectangle 3"/>
          <p:cNvSpPr>
            <a:spLocks noGrp="1" noChangeArrowheads="1"/>
          </p:cNvSpPr>
          <p:nvPr>
            <p:ph idx="1"/>
          </p:nvPr>
        </p:nvSpPr>
        <p:spPr/>
        <p:txBody>
          <a:bodyPr/>
          <a:lstStyle/>
          <a:p>
            <a:pPr eaLnBrk="1" hangingPunct="1">
              <a:lnSpc>
                <a:spcPct val="80000"/>
              </a:lnSpc>
            </a:pPr>
            <a:r>
              <a:rPr lang="en-US" altLang="en-US" sz="2000" b="1"/>
              <a:t>Cursor</a:t>
            </a:r>
          </a:p>
          <a:p>
            <a:pPr eaLnBrk="1" hangingPunct="1">
              <a:lnSpc>
                <a:spcPct val="80000"/>
              </a:lnSpc>
              <a:buFontTx/>
              <a:buNone/>
            </a:pPr>
            <a:r>
              <a:rPr lang="en-US" altLang="en-US" sz="2000"/>
              <a:t>	</a:t>
            </a:r>
            <a:r>
              <a:rPr lang="en-US" altLang="en-US" sz="1800"/>
              <a:t>DECLARE</a:t>
            </a:r>
            <a:br>
              <a:rPr lang="en-US" altLang="en-US" sz="1800"/>
            </a:br>
            <a:r>
              <a:rPr lang="en-US" altLang="en-US" sz="1800"/>
              <a:t>        name varchar2(20);   </a:t>
            </a:r>
          </a:p>
          <a:p>
            <a:pPr eaLnBrk="1" hangingPunct="1">
              <a:lnSpc>
                <a:spcPct val="80000"/>
              </a:lnSpc>
              <a:buFontTx/>
              <a:buNone/>
            </a:pPr>
            <a:r>
              <a:rPr lang="en-US" altLang="en-US" sz="1800"/>
              <a:t>             Cursor c1 is</a:t>
            </a:r>
          </a:p>
          <a:p>
            <a:pPr eaLnBrk="1" hangingPunct="1">
              <a:lnSpc>
                <a:spcPct val="80000"/>
              </a:lnSpc>
              <a:buFontTx/>
              <a:buNone/>
            </a:pPr>
            <a:r>
              <a:rPr lang="en-US" altLang="en-US" sz="1800"/>
              <a:t> 		 select t.name</a:t>
            </a:r>
          </a:p>
          <a:p>
            <a:pPr eaLnBrk="1" hangingPunct="1">
              <a:lnSpc>
                <a:spcPct val="80000"/>
              </a:lnSpc>
              <a:buFontTx/>
              <a:buNone/>
            </a:pPr>
            <a:r>
              <a:rPr lang="en-US" altLang="en-US" sz="1800"/>
              <a:t>       	  from table t </a:t>
            </a:r>
          </a:p>
          <a:p>
            <a:pPr eaLnBrk="1" hangingPunct="1">
              <a:lnSpc>
                <a:spcPct val="80000"/>
              </a:lnSpc>
              <a:buFontTx/>
              <a:buNone/>
            </a:pPr>
            <a:r>
              <a:rPr lang="en-US" altLang="en-US" sz="1800"/>
              <a:t>       	  where date is not null;</a:t>
            </a:r>
          </a:p>
          <a:p>
            <a:pPr eaLnBrk="1" hangingPunct="1">
              <a:lnSpc>
                <a:spcPct val="80000"/>
              </a:lnSpc>
              <a:buFontTx/>
              <a:buNone/>
            </a:pPr>
            <a:r>
              <a:rPr lang="en-US" altLang="en-US" sz="1800"/>
              <a:t>      BEGIN</a:t>
            </a:r>
          </a:p>
          <a:p>
            <a:pPr eaLnBrk="1" hangingPunct="1">
              <a:lnSpc>
                <a:spcPct val="80000"/>
              </a:lnSpc>
              <a:buFontTx/>
              <a:buNone/>
            </a:pPr>
            <a:r>
              <a:rPr lang="en-US" altLang="en-US" sz="1800"/>
              <a:t>          OPEN c1;</a:t>
            </a:r>
          </a:p>
          <a:p>
            <a:pPr eaLnBrk="1" hangingPunct="1">
              <a:lnSpc>
                <a:spcPct val="80000"/>
              </a:lnSpc>
              <a:buFontTx/>
              <a:buNone/>
            </a:pPr>
            <a:r>
              <a:rPr lang="en-US" altLang="en-US" sz="1800"/>
              <a:t>	     LOOP  </a:t>
            </a:r>
          </a:p>
          <a:p>
            <a:pPr eaLnBrk="1" hangingPunct="1">
              <a:lnSpc>
                <a:spcPct val="80000"/>
              </a:lnSpc>
              <a:buFontTx/>
              <a:buNone/>
            </a:pPr>
            <a:r>
              <a:rPr lang="en-US" altLang="en-US" sz="1800"/>
              <a:t>         	 FETCH c1 into name;</a:t>
            </a:r>
          </a:p>
          <a:p>
            <a:pPr eaLnBrk="1" hangingPunct="1">
              <a:lnSpc>
                <a:spcPct val="80000"/>
              </a:lnSpc>
              <a:buFontTx/>
              <a:buNone/>
            </a:pPr>
            <a:r>
              <a:rPr lang="en-US" altLang="en-US" sz="1800"/>
              <a:t>               exit when c1%NOTFOUND;</a:t>
            </a:r>
          </a:p>
          <a:p>
            <a:pPr eaLnBrk="1" hangingPunct="1">
              <a:lnSpc>
                <a:spcPct val="80000"/>
              </a:lnSpc>
              <a:buFontTx/>
              <a:buNone/>
            </a:pPr>
            <a:r>
              <a:rPr lang="en-US" altLang="en-US" sz="1800"/>
              <a:t>          END LOOP;</a:t>
            </a:r>
          </a:p>
          <a:p>
            <a:pPr eaLnBrk="1" hangingPunct="1">
              <a:lnSpc>
                <a:spcPct val="80000"/>
              </a:lnSpc>
              <a:buFontTx/>
              <a:buNone/>
            </a:pPr>
            <a:r>
              <a:rPr lang="en-US" altLang="en-US" sz="1800"/>
              <a:t>         CLOSE c1;</a:t>
            </a:r>
          </a:p>
          <a:p>
            <a:pPr eaLnBrk="1" hangingPunct="1">
              <a:lnSpc>
                <a:spcPct val="80000"/>
              </a:lnSpc>
              <a:buFontTx/>
              <a:buNone/>
            </a:pPr>
            <a:r>
              <a:rPr lang="en-US" altLang="en-US" sz="1800"/>
              <a:t>      END;</a:t>
            </a:r>
          </a:p>
        </p:txBody>
      </p:sp>
      <p:pic>
        <p:nvPicPr>
          <p:cNvPr id="4" name="Google Shape;89;p13">
            <a:extLst>
              <a:ext uri="{FF2B5EF4-FFF2-40B4-BE49-F238E27FC236}">
                <a16:creationId xmlns:a16="http://schemas.microsoft.com/office/drawing/2014/main" id="{CB25D9F3-B3F1-41F6-9690-A42B941E8C69}"/>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Debuging</a:t>
            </a:r>
          </a:p>
        </p:txBody>
      </p:sp>
      <p:sp>
        <p:nvSpPr>
          <p:cNvPr id="12291" name="Rectangle 3"/>
          <p:cNvSpPr>
            <a:spLocks noGrp="1" noChangeArrowheads="1"/>
          </p:cNvSpPr>
          <p:nvPr>
            <p:ph idx="1"/>
          </p:nvPr>
        </p:nvSpPr>
        <p:spPr/>
        <p:txBody>
          <a:bodyPr>
            <a:normAutofit/>
          </a:bodyPr>
          <a:lstStyle/>
          <a:p>
            <a:pPr eaLnBrk="1" hangingPunct="1">
              <a:lnSpc>
                <a:spcPct val="250000"/>
              </a:lnSpc>
            </a:pPr>
            <a:r>
              <a:rPr lang="en-US" altLang="en-US" sz="2000" dirty="0"/>
              <a:t>show error</a:t>
            </a:r>
          </a:p>
          <a:p>
            <a:pPr eaLnBrk="1" hangingPunct="1">
              <a:lnSpc>
                <a:spcPct val="250000"/>
              </a:lnSpc>
            </a:pPr>
            <a:r>
              <a:rPr lang="en-US" altLang="en-US" sz="2000" dirty="0"/>
              <a:t>DBMS_OUTPUT.PUT_LINE(‘ .. ‘);</a:t>
            </a:r>
          </a:p>
        </p:txBody>
      </p:sp>
      <p:pic>
        <p:nvPicPr>
          <p:cNvPr id="4" name="Google Shape;89;p13">
            <a:extLst>
              <a:ext uri="{FF2B5EF4-FFF2-40B4-BE49-F238E27FC236}">
                <a16:creationId xmlns:a16="http://schemas.microsoft.com/office/drawing/2014/main" id="{13FD7D8E-F7E4-4C04-8451-2BBEC8A2ACA3}"/>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Execution</a:t>
            </a:r>
          </a:p>
        </p:txBody>
      </p:sp>
      <p:sp>
        <p:nvSpPr>
          <p:cNvPr id="13315" name="Rectangle 3"/>
          <p:cNvSpPr>
            <a:spLocks noGrp="1" noChangeArrowheads="1"/>
          </p:cNvSpPr>
          <p:nvPr>
            <p:ph idx="1"/>
          </p:nvPr>
        </p:nvSpPr>
        <p:spPr/>
        <p:txBody>
          <a:bodyPr/>
          <a:lstStyle/>
          <a:p>
            <a:pPr eaLnBrk="1" hangingPunct="1"/>
            <a:r>
              <a:rPr lang="en-US" altLang="en-US" sz="2400"/>
              <a:t>How to execute a function in PL/SQL?</a:t>
            </a:r>
          </a:p>
          <a:p>
            <a:pPr eaLnBrk="1" hangingPunct="1">
              <a:buFontTx/>
              <a:buNone/>
            </a:pPr>
            <a:r>
              <a:rPr lang="en-US" altLang="en-US" sz="2400"/>
              <a:t>		Var issue_flag number;</a:t>
            </a:r>
          </a:p>
          <a:p>
            <a:pPr eaLnBrk="1" hangingPunct="1">
              <a:buFontTx/>
              <a:buNone/>
            </a:pPr>
            <a:r>
              <a:rPr lang="en-US" altLang="en-US" sz="2400"/>
              <a:t>			exec :issue_flag:=fun_name(arg1,arg2,. . . .);</a:t>
            </a:r>
          </a:p>
          <a:p>
            <a:pPr eaLnBrk="1" hangingPunct="1">
              <a:buFontTx/>
              <a:buNone/>
            </a:pPr>
            <a:r>
              <a:rPr lang="en-US" altLang="en-US" sz="2400"/>
              <a:t>			PRINT :issue_flag;</a:t>
            </a:r>
          </a:p>
          <a:p>
            <a:pPr eaLnBrk="1" hangingPunct="1"/>
            <a:r>
              <a:rPr lang="en-US" altLang="en-US" sz="2400"/>
              <a:t>How to execute a procedure in PL/SQL?</a:t>
            </a:r>
          </a:p>
          <a:p>
            <a:pPr eaLnBrk="1" hangingPunct="1">
              <a:buFontTx/>
              <a:buNone/>
            </a:pPr>
            <a:r>
              <a:rPr lang="en-US" altLang="en-US" sz="2400"/>
              <a:t>		Exec procedure_name(arg1,arg2,. . . .);</a:t>
            </a:r>
          </a:p>
        </p:txBody>
      </p:sp>
      <p:pic>
        <p:nvPicPr>
          <p:cNvPr id="4" name="Google Shape;89;p13">
            <a:extLst>
              <a:ext uri="{FF2B5EF4-FFF2-40B4-BE49-F238E27FC236}">
                <a16:creationId xmlns:a16="http://schemas.microsoft.com/office/drawing/2014/main" id="{DC550F88-C1AD-42DA-BA47-388074B291FC}"/>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References</a:t>
            </a:r>
          </a:p>
        </p:txBody>
      </p:sp>
      <p:sp>
        <p:nvSpPr>
          <p:cNvPr id="15363" name="Rectangle 3"/>
          <p:cNvSpPr>
            <a:spLocks noGrp="1" noChangeArrowheads="1"/>
          </p:cNvSpPr>
          <p:nvPr>
            <p:ph idx="1"/>
          </p:nvPr>
        </p:nvSpPr>
        <p:spPr/>
        <p:txBody>
          <a:bodyPr/>
          <a:lstStyle/>
          <a:p>
            <a:pPr>
              <a:buFont typeface="+mj-lt"/>
              <a:buAutoNum type="arabicPeriod"/>
            </a:pPr>
            <a:r>
              <a:rPr lang="en-US"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hlinkClick r:id="rId2"/>
              </a:rPr>
              <a:t>http://www.csee.umbc.edu/help/oracle8/server.815/a67842/01_oview.htm#740</a:t>
            </a:r>
            <a:endParaRPr lang="en-US" altLang="en-US" sz="1200" dirty="0">
              <a:latin typeface="Times New Roman" panose="02020603050405020304" pitchFamily="18" charset="0"/>
              <a:cs typeface="Times New Roman" panose="02020603050405020304" pitchFamily="18" charset="0"/>
            </a:endParaRPr>
          </a:p>
          <a:p>
            <a:pPr>
              <a:buFont typeface="+mj-lt"/>
              <a:buAutoNum type="arabicPeriod"/>
            </a:pPr>
            <a:r>
              <a:rPr lang="en-US"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hlinkClick r:id="rId3"/>
              </a:rPr>
              <a:t>http://en.wikipedia.org/wiki/PL/SQL</a:t>
            </a:r>
            <a:endParaRPr lang="en-US" altLang="en-US" sz="1200" dirty="0">
              <a:latin typeface="Times New Roman" panose="02020603050405020304" pitchFamily="18" charset="0"/>
              <a:cs typeface="Times New Roman" panose="02020603050405020304" pitchFamily="18" charset="0"/>
            </a:endParaRPr>
          </a:p>
          <a:p>
            <a:pPr>
              <a:buFont typeface="+mj-lt"/>
              <a:buAutoNum type="arabicPeriod"/>
            </a:pPr>
            <a:r>
              <a:rPr lang="en-US" altLang="en-US" sz="1200" dirty="0">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hlinkClick r:id="rId4"/>
              </a:rPr>
              <a:t>http://www.skillbuilders.com/Tutorials-V2/ora9i_Intro_to_PLSQL/ora9i_Intro_to_PLSQL.cfm</a:t>
            </a:r>
            <a:endParaRPr lang="en-US" altLang="en-US" sz="1200" dirty="0">
              <a:latin typeface="Times New Roman" panose="02020603050405020304" pitchFamily="18" charset="0"/>
              <a:cs typeface="Times New Roman" panose="02020603050405020304" pitchFamily="18" charset="0"/>
            </a:endParaRPr>
          </a:p>
          <a:p>
            <a:pPr marL="240665" marR="5080" indent="-228600">
              <a:spcBef>
                <a:spcPts val="95"/>
              </a:spcBef>
              <a:buClr>
                <a:srgbClr val="A9A37A"/>
              </a:buClr>
              <a:buFont typeface="+mj-lt"/>
              <a:buAutoNum type="arabicPeriod"/>
              <a:tabLst>
                <a:tab pos="241300" algn="l"/>
                <a:tab pos="241935" algn="l"/>
              </a:tabLst>
            </a:pPr>
            <a:r>
              <a:rPr lang="en-IN" sz="1200" u="heavy" spc="-65" dirty="0">
                <a:solidFill>
                  <a:srgbClr val="D25612"/>
                </a:solidFill>
                <a:uFill>
                  <a:solidFill>
                    <a:srgbClr val="D25612"/>
                  </a:solidFill>
                </a:uFill>
                <a:latin typeface="Times New Roman" panose="02020603050405020304" pitchFamily="18" charset="0"/>
                <a:cs typeface="Times New Roman" panose="02020603050405020304" pitchFamily="18" charset="0"/>
                <a:hlinkClick r:id="rId5"/>
              </a:rPr>
              <a:t>http://www.databasejournal.com/features/mysql/article.php/  </a:t>
            </a:r>
            <a:r>
              <a:rPr lang="en-IN" sz="1200" u="heavy" spc="-5" dirty="0">
                <a:solidFill>
                  <a:srgbClr val="D25612"/>
                </a:solidFill>
                <a:uFill>
                  <a:solidFill>
                    <a:srgbClr val="D25612"/>
                  </a:solidFill>
                </a:uFill>
                <a:latin typeface="Times New Roman" panose="02020603050405020304" pitchFamily="18" charset="0"/>
                <a:cs typeface="Times New Roman" panose="02020603050405020304" pitchFamily="18" charset="0"/>
                <a:hlinkClick r:id="rId5"/>
              </a:rPr>
              <a:t>3569846/MySQL-Stored-Functions.htm</a:t>
            </a:r>
            <a:endParaRPr lang="en-IN" sz="1200" u="heavy" spc="-5" dirty="0">
              <a:solidFill>
                <a:srgbClr val="D25612"/>
              </a:solidFill>
              <a:uFill>
                <a:solidFill>
                  <a:srgbClr val="D25612"/>
                </a:solidFill>
              </a:uFill>
              <a:latin typeface="Times New Roman" panose="02020603050405020304" pitchFamily="18" charset="0"/>
              <a:cs typeface="Times New Roman" panose="02020603050405020304" pitchFamily="18" charset="0"/>
            </a:endParaRPr>
          </a:p>
          <a:p>
            <a:pPr marL="240665" marR="5080" indent="-228600">
              <a:spcBef>
                <a:spcPts val="95"/>
              </a:spcBef>
              <a:buClr>
                <a:srgbClr val="A9A37A"/>
              </a:buClr>
              <a:buFont typeface="+mj-lt"/>
              <a:buAutoNum type="arabicPeriod"/>
              <a:tabLst>
                <a:tab pos="241300" algn="l"/>
                <a:tab pos="241935" algn="l"/>
              </a:tabLst>
            </a:pPr>
            <a:endParaRPr lang="en-IN" sz="1200" dirty="0">
              <a:latin typeface="Times New Roman" panose="02020603050405020304" pitchFamily="18" charset="0"/>
              <a:cs typeface="Times New Roman" panose="02020603050405020304" pitchFamily="18" charset="0"/>
            </a:endParaRPr>
          </a:p>
          <a:p>
            <a:pPr marL="240665" indent="-228600">
              <a:spcBef>
                <a:spcPts val="530"/>
              </a:spcBef>
              <a:buClr>
                <a:srgbClr val="A9A37A"/>
              </a:buClr>
              <a:buFont typeface="+mj-lt"/>
              <a:buAutoNum type="arabicPeriod"/>
              <a:tabLst>
                <a:tab pos="241300" algn="l"/>
                <a:tab pos="241935" algn="l"/>
              </a:tabLst>
            </a:pPr>
            <a:r>
              <a:rPr lang="en-IN" sz="1200" u="heavy" spc="-5" dirty="0">
                <a:solidFill>
                  <a:srgbClr val="D25612"/>
                </a:solidFill>
                <a:uFill>
                  <a:solidFill>
                    <a:srgbClr val="D25612"/>
                  </a:solidFill>
                </a:uFill>
                <a:latin typeface="Times New Roman" panose="02020603050405020304" pitchFamily="18" charset="0"/>
                <a:cs typeface="Times New Roman" panose="02020603050405020304" pitchFamily="18" charset="0"/>
                <a:hlinkClick r:id="rId6"/>
              </a:rPr>
              <a:t>http://www.mysqltutorial.org/mysql-stored-function/</a:t>
            </a:r>
            <a:endParaRPr lang="en-IN" sz="1200" u="heavy" spc="-5" dirty="0">
              <a:solidFill>
                <a:srgbClr val="D25612"/>
              </a:solidFill>
              <a:uFill>
                <a:solidFill>
                  <a:srgbClr val="D25612"/>
                </a:solidFill>
              </a:uFill>
              <a:latin typeface="Times New Roman" panose="02020603050405020304" pitchFamily="18" charset="0"/>
              <a:cs typeface="Times New Roman" panose="02020603050405020304" pitchFamily="18" charset="0"/>
            </a:endParaRPr>
          </a:p>
          <a:p>
            <a:pPr marL="228600" indent="-228600">
              <a:spcBef>
                <a:spcPts val="530"/>
              </a:spcBef>
              <a:buClr>
                <a:srgbClr val="A9A37A"/>
              </a:buClr>
              <a:buFont typeface="+mj-lt"/>
              <a:buAutoNum type="arabicPeriod"/>
              <a:tabLst>
                <a:tab pos="241300" algn="l"/>
                <a:tab pos="241935" algn="l"/>
              </a:tabLst>
            </a:pPr>
            <a:endParaRPr lang="en-IN" sz="1200" dirty="0">
              <a:latin typeface="Times New Roman" panose="02020603050405020304" pitchFamily="18" charset="0"/>
              <a:cs typeface="Times New Roman" panose="02020603050405020304" pitchFamily="18" charset="0"/>
            </a:endParaRPr>
          </a:p>
          <a:p>
            <a:pPr marL="240665" marR="1007744" indent="-228600">
              <a:spcBef>
                <a:spcPts val="625"/>
              </a:spcBef>
              <a:buClr>
                <a:srgbClr val="A9A37A"/>
              </a:buClr>
              <a:buFont typeface="+mj-lt"/>
              <a:buAutoNum type="arabicPeriod"/>
              <a:tabLst>
                <a:tab pos="241300" algn="l"/>
                <a:tab pos="241935" algn="l"/>
              </a:tabLst>
            </a:pPr>
            <a:r>
              <a:rPr lang="en-IN" sz="1200" u="heavy" spc="-20" dirty="0">
                <a:solidFill>
                  <a:srgbClr val="D25612"/>
                </a:solidFill>
                <a:uFill>
                  <a:solidFill>
                    <a:srgbClr val="D25612"/>
                  </a:solidFill>
                </a:uFill>
                <a:latin typeface="Times New Roman" panose="02020603050405020304" pitchFamily="18" charset="0"/>
                <a:cs typeface="Times New Roman" panose="02020603050405020304" pitchFamily="18" charset="0"/>
                <a:hlinkClick r:id="rId7"/>
              </a:rPr>
              <a:t>https://dev.mysql.com/doc/refman/5.7/en/create-  </a:t>
            </a:r>
            <a:r>
              <a:rPr lang="en-IN" sz="1200" u="heavy" spc="-5" dirty="0">
                <a:solidFill>
                  <a:srgbClr val="D25612"/>
                </a:solidFill>
                <a:uFill>
                  <a:solidFill>
                    <a:srgbClr val="D25612"/>
                  </a:solidFill>
                </a:uFill>
                <a:latin typeface="Times New Roman" panose="02020603050405020304" pitchFamily="18" charset="0"/>
                <a:cs typeface="Times New Roman" panose="02020603050405020304" pitchFamily="18" charset="0"/>
                <a:hlinkClick r:id="rId7"/>
              </a:rPr>
              <a:t>procedure.html</a:t>
            </a:r>
            <a:endParaRPr lang="en-IN" sz="1200" dirty="0">
              <a:latin typeface="Times New Roman" panose="02020603050405020304" pitchFamily="18" charset="0"/>
              <a:cs typeface="Times New Roman" panose="02020603050405020304" pitchFamily="18" charset="0"/>
            </a:endParaRPr>
          </a:p>
          <a:p>
            <a:pPr marL="228600" indent="-228600">
              <a:buFont typeface="+mj-lt"/>
              <a:buAutoNum type="arabicPeriod"/>
            </a:pPr>
            <a:endParaRPr lang="en-US" altLang="en-US" sz="1200" dirty="0">
              <a:latin typeface="Times New Roman" panose="02020603050405020304" pitchFamily="18" charset="0"/>
              <a:cs typeface="Times New Roman" panose="02020603050405020304" pitchFamily="18" charset="0"/>
            </a:endParaRPr>
          </a:p>
          <a:p>
            <a:pPr eaLnBrk="1" hangingPunct="1">
              <a:buFontTx/>
              <a:buNone/>
            </a:pPr>
            <a:endParaRPr lang="en-US" altLang="en-US" sz="1200" dirty="0"/>
          </a:p>
          <a:p>
            <a:pPr eaLnBrk="1" hangingPunct="1">
              <a:buFontTx/>
              <a:buNone/>
            </a:pPr>
            <a:endParaRPr lang="en-US" altLang="en-US" sz="1600" dirty="0"/>
          </a:p>
        </p:txBody>
      </p:sp>
      <p:pic>
        <p:nvPicPr>
          <p:cNvPr id="4" name="Google Shape;89;p13">
            <a:extLst>
              <a:ext uri="{FF2B5EF4-FFF2-40B4-BE49-F238E27FC236}">
                <a16:creationId xmlns:a16="http://schemas.microsoft.com/office/drawing/2014/main" id="{22AF101C-188B-452A-B26E-88A296C69FF7}"/>
              </a:ext>
            </a:extLst>
          </p:cNvPr>
          <p:cNvPicPr preferRelativeResize="0"/>
          <p:nvPr/>
        </p:nvPicPr>
        <p:blipFill rotWithShape="1">
          <a:blip r:embed="rId8">
            <a:alphaModFix/>
          </a:blip>
          <a:srcRect/>
          <a:stretch/>
        </p:blipFill>
        <p:spPr>
          <a:xfrm>
            <a:off x="7239000" y="0"/>
            <a:ext cx="1905000" cy="827902"/>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idx="1"/>
          </p:nvPr>
        </p:nvSpPr>
        <p:spPr/>
        <p:txBody>
          <a:bodyPr/>
          <a:lstStyle/>
          <a:p>
            <a:pPr eaLnBrk="1" hangingPunct="1">
              <a:buFontTx/>
              <a:buNone/>
            </a:pPr>
            <a:r>
              <a:rPr lang="en-US" altLang="en-US"/>
              <a:t>			</a:t>
            </a:r>
          </a:p>
          <a:p>
            <a:pPr eaLnBrk="1" hangingPunct="1">
              <a:buFontTx/>
              <a:buNone/>
            </a:pPr>
            <a:r>
              <a:rPr lang="en-US" altLang="en-US"/>
              <a:t>		</a:t>
            </a:r>
          </a:p>
          <a:p>
            <a:pPr eaLnBrk="1" hangingPunct="1">
              <a:buFontTx/>
              <a:buNone/>
            </a:pPr>
            <a:r>
              <a:rPr lang="en-US" altLang="en-US"/>
              <a:t>				THANK YOU </a:t>
            </a:r>
          </a:p>
        </p:txBody>
      </p:sp>
      <p:pic>
        <p:nvPicPr>
          <p:cNvPr id="3" name="Google Shape;89;p13">
            <a:extLst>
              <a:ext uri="{FF2B5EF4-FFF2-40B4-BE49-F238E27FC236}">
                <a16:creationId xmlns:a16="http://schemas.microsoft.com/office/drawing/2014/main" id="{4C81C432-547A-45BB-9A9C-A61E325D80AF}"/>
              </a:ext>
            </a:extLst>
          </p:cNvPr>
          <p:cNvPicPr preferRelativeResize="0"/>
          <p:nvPr/>
        </p:nvPicPr>
        <p:blipFill rotWithShape="1">
          <a:blip r:embed="rId2">
            <a:alphaModFix/>
          </a:blip>
          <a:srcRect/>
          <a:stretch/>
        </p:blipFill>
        <p:spPr>
          <a:xfrm>
            <a:off x="7239000" y="0"/>
            <a:ext cx="1905000" cy="82790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391</TotalTime>
  <Words>7632</Words>
  <Application>Microsoft Office PowerPoint</Application>
  <PresentationFormat>On-screen Show (4:3)</PresentationFormat>
  <Paragraphs>1056</Paragraphs>
  <Slides>98</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98</vt:i4>
      </vt:variant>
    </vt:vector>
  </HeadingPairs>
  <TitlesOfParts>
    <vt:vector size="109" baseType="lpstr">
      <vt:lpstr>Arial</vt:lpstr>
      <vt:lpstr>Caladea</vt:lpstr>
      <vt:lpstr>Calibri</vt:lpstr>
      <vt:lpstr>Carlito</vt:lpstr>
      <vt:lpstr>Courier New</vt:lpstr>
      <vt:lpstr>Helvetica</vt:lpstr>
      <vt:lpstr>Monotype Sorts</vt:lpstr>
      <vt:lpstr>Symbol</vt:lpstr>
      <vt:lpstr>Times New Roman</vt:lpstr>
      <vt:lpstr>Wingdings</vt:lpstr>
      <vt:lpstr>Office Theme</vt:lpstr>
      <vt:lpstr>18CSC303J – Database Management Systems</vt:lpstr>
      <vt:lpstr>Course Learning Outcome (CLO)</vt:lpstr>
      <vt:lpstr>Topics Covered</vt:lpstr>
      <vt:lpstr>Basics of SQL-DDL,DML,DCL,TCL </vt:lpstr>
      <vt:lpstr>SQL</vt:lpstr>
      <vt:lpstr>PowerPoint Presentation</vt:lpstr>
      <vt:lpstr>DDL Introduction</vt:lpstr>
      <vt:lpstr>DML Introduction</vt:lpstr>
      <vt:lpstr>DCL Introduction</vt:lpstr>
      <vt:lpstr>TCL Introduction</vt:lpstr>
      <vt:lpstr>DDL-Structure creation Creating a Table</vt:lpstr>
      <vt:lpstr>Data Types</vt:lpstr>
      <vt:lpstr>PowerPoint Presentation</vt:lpstr>
      <vt:lpstr>PowerPoint Presentation</vt:lpstr>
      <vt:lpstr>Numeric Data Types</vt:lpstr>
      <vt:lpstr>PowerPoint Presentation</vt:lpstr>
      <vt:lpstr>PowerPoint Presentation</vt:lpstr>
      <vt:lpstr>PowerPoint Presentation</vt:lpstr>
      <vt:lpstr>Alter Statement</vt:lpstr>
      <vt:lpstr>Alter Statement(contd..)</vt:lpstr>
      <vt:lpstr>Drop Table Statement</vt:lpstr>
      <vt:lpstr>Truncate Table Statement</vt:lpstr>
      <vt:lpstr>Rename Table Statement</vt:lpstr>
      <vt:lpstr>PowerPoint Presentation</vt:lpstr>
      <vt:lpstr>DML-Data Manipulation Language</vt:lpstr>
      <vt:lpstr>Select Statement</vt:lpstr>
      <vt:lpstr>Insert Statement</vt:lpstr>
      <vt:lpstr>Where Clause</vt:lpstr>
      <vt:lpstr>Update Statement</vt:lpstr>
      <vt:lpstr>Delete Statement</vt:lpstr>
      <vt:lpstr>PowerPoint Presentation</vt:lpstr>
      <vt:lpstr>PowerPoint Presentation</vt:lpstr>
      <vt:lpstr>Constraints</vt:lpstr>
      <vt:lpstr>Constraints</vt:lpstr>
      <vt:lpstr> Constraints</vt:lpstr>
      <vt:lpstr> Constraints</vt:lpstr>
      <vt:lpstr> Constraints</vt:lpstr>
      <vt:lpstr> Constraints</vt:lpstr>
      <vt:lpstr>Constraints</vt:lpstr>
      <vt:lpstr> Constraints</vt:lpstr>
      <vt:lpstr> Constraints</vt:lpstr>
      <vt:lpstr>Constraints</vt:lpstr>
      <vt:lpstr>Constraints</vt:lpstr>
      <vt:lpstr>Constraints</vt:lpstr>
      <vt:lpstr>SQL Built-in Functions</vt:lpstr>
      <vt:lpstr>What are Built-In Functions?</vt:lpstr>
      <vt:lpstr>Function Categories</vt:lpstr>
      <vt:lpstr>Numeric Functions</vt:lpstr>
      <vt:lpstr>Here are some examples of the use of some of these numeric functions:</vt:lpstr>
      <vt:lpstr>String Functions</vt:lpstr>
      <vt:lpstr>String / Number Conversion  Functions</vt:lpstr>
      <vt:lpstr>Group Functions</vt:lpstr>
      <vt:lpstr>PowerPoint Presentation</vt:lpstr>
      <vt:lpstr>PowerPoint Presentation</vt:lpstr>
      <vt:lpstr>For Example:</vt:lpstr>
      <vt:lpstr>PowerPoint Presentation</vt:lpstr>
      <vt:lpstr>Date and Time Functions</vt:lpstr>
      <vt:lpstr>Date Formats</vt:lpstr>
      <vt:lpstr>PowerPoint Presentation</vt:lpstr>
      <vt:lpstr>Subqueries</vt:lpstr>
      <vt:lpstr>Subqueries</vt:lpstr>
      <vt:lpstr>Syntax for subquery</vt:lpstr>
      <vt:lpstr>Ex..</vt:lpstr>
      <vt:lpstr>SUB-QUERIES OR NESTED QUERIES</vt:lpstr>
      <vt:lpstr>  SUB-QUERIES OR NESTED QUERIES</vt:lpstr>
      <vt:lpstr>Using Having  clause..</vt:lpstr>
      <vt:lpstr>Set Operations</vt:lpstr>
      <vt:lpstr>Set Operations</vt:lpstr>
      <vt:lpstr>Views</vt:lpstr>
      <vt:lpstr>View Creation</vt:lpstr>
      <vt:lpstr>Display view details</vt:lpstr>
      <vt:lpstr>PowerPoint Presentation</vt:lpstr>
      <vt:lpstr>Materialized Views</vt:lpstr>
      <vt:lpstr>View Update</vt:lpstr>
      <vt:lpstr>Update Views Rules</vt:lpstr>
      <vt:lpstr>Transaction</vt:lpstr>
      <vt:lpstr>Triggers</vt:lpstr>
      <vt:lpstr>PowerPoint Presentation</vt:lpstr>
      <vt:lpstr>PowerPoint Presentation</vt:lpstr>
      <vt:lpstr> After creating a Trigger, use it in the PL/SQL code for putting it in to action. </vt:lpstr>
      <vt:lpstr>Advantages of Triggers </vt:lpstr>
      <vt:lpstr> Basic Steps in Query Processing  Query Processing is the activity performed in extracting data from the database. In query processing, it takes various steps for fetching the data from the database. </vt:lpstr>
      <vt:lpstr>Basic Steps in Query Processing (Cont.)</vt:lpstr>
      <vt:lpstr>Basic Steps in Query Processing : Optimization</vt:lpstr>
      <vt:lpstr>Basic Steps: Optimization (Cont.)</vt:lpstr>
      <vt:lpstr> Introduction to PL/SQL</vt:lpstr>
      <vt:lpstr>Structure of PL/SQL</vt:lpstr>
      <vt:lpstr>Structure of PL/SQL</vt:lpstr>
      <vt:lpstr>Structure of PL/SQL</vt:lpstr>
      <vt:lpstr>Structure of PL/SQL</vt:lpstr>
      <vt:lpstr>PL/SQL Control Structure</vt:lpstr>
      <vt:lpstr>PL/SQL Control Structure </vt:lpstr>
      <vt:lpstr>PL/SQL Control Structure</vt:lpstr>
      <vt:lpstr>PL/SQL Control Structure</vt:lpstr>
      <vt:lpstr>Debuging</vt:lpstr>
      <vt:lpstr>Execution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Data Definition Language</dc:title>
  <dc:creator>ROSARIO</dc:creator>
  <cp:lastModifiedBy>heeram007@gmail.com</cp:lastModifiedBy>
  <cp:revision>51</cp:revision>
  <dcterms:created xsi:type="dcterms:W3CDTF">2018-08-28T16:34:50Z</dcterms:created>
  <dcterms:modified xsi:type="dcterms:W3CDTF">2021-02-09T08:28:50Z</dcterms:modified>
</cp:coreProperties>
</file>