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325" r:id="rId16"/>
    <p:sldId id="326" r:id="rId17"/>
    <p:sldId id="327" r:id="rId18"/>
    <p:sldId id="328"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5" r:id="rId59"/>
    <p:sldId id="316" r:id="rId60"/>
    <p:sldId id="317" r:id="rId61"/>
    <p:sldId id="318" r:id="rId62"/>
    <p:sldId id="319" r:id="rId63"/>
    <p:sldId id="320" r:id="rId64"/>
    <p:sldId id="321" r:id="rId65"/>
    <p:sldId id="322" r:id="rId66"/>
    <p:sldId id="323" r:id="rId67"/>
    <p:sldId id="32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8F68D1-4B87-4284-9537-C995A8C689D1}" type="datetimeFigureOut">
              <a:rPr lang="en-US" smtClean="0"/>
              <a:t>2/12/2021</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B0AEC4-2675-4AEB-88DE-4BA43FD0CEDB}" type="slidenum">
              <a:rPr lang="en-GB" smtClean="0"/>
              <a:t>‹#›</a:t>
            </a:fld>
            <a:endParaRPr lang="en-GB"/>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1AC1F3-F1A2-45E5-B10E-BDAA87CC8A17}" type="datetimeFigureOut">
              <a:rPr lang="en-US" smtClean="0"/>
              <a:t>2/12/2021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0D207E-9003-4333-9E44-8E5402A8745E}" type="slidenum">
              <a:rPr lang="en-GB" smtClean="0"/>
              <a:t>‹#›</a:t>
            </a:fld>
            <a:endParaRPr lang="en-GB"/>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DEA9541F-5FDA-49A1-9829-558912EC3876}" type="slidenum">
              <a:rPr lang="en-US" altLang="en-US">
                <a:latin typeface="Times New Roman" pitchFamily="18" charset="0"/>
              </a:rPr>
              <a:pPr/>
              <a:t>1</a:t>
            </a:fld>
            <a:endParaRPr lang="en-US" altLang="en-US">
              <a:latin typeface="Times New Roman"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C5429468-854B-4491-A957-388769DBB648}" type="slidenum">
              <a:rPr lang="en-US" altLang="en-US">
                <a:latin typeface="Times New Roman" pitchFamily="18" charset="0"/>
              </a:rPr>
              <a:pPr/>
              <a:t>10</a:t>
            </a:fld>
            <a:endParaRPr lang="en-US" altLang="en-US">
              <a:latin typeface="Times New Roman"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ABFEFEB-5528-4109-AB2E-720A35AE0291}" type="slidenum">
              <a:rPr lang="en-US" altLang="en-US">
                <a:latin typeface="Times New Roman" pitchFamily="18" charset="0"/>
              </a:rPr>
              <a:pPr/>
              <a:t>11</a:t>
            </a:fld>
            <a:endParaRPr lang="en-US" altLang="en-US">
              <a:latin typeface="Times New Roman"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64485DE4-3D11-49C5-BACC-7E2FE26E5921}" type="slidenum">
              <a:rPr lang="en-US" altLang="en-US">
                <a:latin typeface="Times New Roman" pitchFamily="18" charset="0"/>
              </a:rPr>
              <a:pPr/>
              <a:t>12</a:t>
            </a:fld>
            <a:endParaRPr lang="en-US" altLang="en-US">
              <a:latin typeface="Times New Roman"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FE02F0AA-54FE-44B7-AFBB-C12DEDFFF178}" type="slidenum">
              <a:rPr lang="en-US" altLang="en-US">
                <a:latin typeface="Times New Roman" pitchFamily="18" charset="0"/>
              </a:rPr>
              <a:pPr/>
              <a:t>13</a:t>
            </a:fld>
            <a:endParaRPr lang="en-US" altLang="en-US">
              <a:latin typeface="Times New Roman"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F000F0A-C0DC-4F72-A748-7F30F7A2FB30}" type="slidenum">
              <a:rPr lang="en-US" altLang="en-US">
                <a:latin typeface="Times New Roman" pitchFamily="18" charset="0"/>
              </a:rPr>
              <a:pPr/>
              <a:t>14</a:t>
            </a:fld>
            <a:endParaRPr lang="en-US" altLang="en-US">
              <a:latin typeface="Times New Roman"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pPr defTabSz="864348"/>
            <a:fld id="{47AEBDED-E456-45F6-8675-F759F1323973}" type="slidenum">
              <a:rPr lang="en-US" altLang="en-US">
                <a:latin typeface="Times New Roman" pitchFamily="18" charset="0"/>
              </a:rPr>
              <a:pPr defTabSz="864348"/>
              <a:t>17</a:t>
            </a:fld>
            <a:endParaRPr lang="en-US" altLang="en-US" dirty="0">
              <a:latin typeface="Times New Roman" pitchFamily="18" charset="0"/>
            </a:endParaRPr>
          </a:p>
        </p:txBody>
      </p:sp>
      <p:sp>
        <p:nvSpPr>
          <p:cNvPr id="225283" name="Rectangle 2"/>
          <p:cNvSpPr>
            <a:spLocks noRo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pPr defTabSz="864348"/>
            <a:fld id="{6E61AF16-90FA-4C72-96D8-060120E66CCA}" type="slidenum">
              <a:rPr lang="en-US" altLang="en-US">
                <a:latin typeface="Times New Roman" pitchFamily="18" charset="0"/>
              </a:rPr>
              <a:pPr defTabSz="864348"/>
              <a:t>18</a:t>
            </a:fld>
            <a:endParaRPr lang="en-US" altLang="en-US" dirty="0">
              <a:latin typeface="Times New Roman" pitchFamily="18" charset="0"/>
            </a:endParaRPr>
          </a:p>
        </p:txBody>
      </p:sp>
      <p:sp>
        <p:nvSpPr>
          <p:cNvPr id="227331" name="Rectangle 2"/>
          <p:cNvSpPr>
            <a:spLocks noRo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pPr defTabSz="864348"/>
            <a:fld id="{CB38B41A-D241-4BBD-9A59-3F5F138BA0C7}" type="slidenum">
              <a:rPr lang="en-US" altLang="en-US">
                <a:latin typeface="Times New Roman" pitchFamily="18" charset="0"/>
              </a:rPr>
              <a:pPr defTabSz="864348"/>
              <a:t>19</a:t>
            </a:fld>
            <a:endParaRPr lang="en-US" altLang="en-US" dirty="0">
              <a:latin typeface="Times New Roman" pitchFamily="18" charset="0"/>
            </a:endParaRPr>
          </a:p>
        </p:txBody>
      </p:sp>
      <p:sp>
        <p:nvSpPr>
          <p:cNvPr id="144387" name="Rectangle 2"/>
          <p:cNvSpPr>
            <a:spLocks noRo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pPr defTabSz="864348"/>
            <a:fld id="{65AC811B-C2A2-47B9-B31D-903601D0DA39}" type="slidenum">
              <a:rPr lang="en-US" altLang="en-US">
                <a:latin typeface="Times New Roman" pitchFamily="18" charset="0"/>
              </a:rPr>
              <a:pPr defTabSz="864348"/>
              <a:t>20</a:t>
            </a:fld>
            <a:endParaRPr lang="en-US" altLang="en-US" dirty="0">
              <a:latin typeface="Times New Roman" pitchFamily="18" charset="0"/>
            </a:endParaRPr>
          </a:p>
        </p:txBody>
      </p:sp>
      <p:sp>
        <p:nvSpPr>
          <p:cNvPr id="146435" name="Rectangle 2"/>
          <p:cNvSpPr>
            <a:spLocks noRo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pPr defTabSz="864348"/>
            <a:fld id="{5884160A-ABB9-49AC-BD5C-A12CF7732B02}" type="slidenum">
              <a:rPr lang="en-US" altLang="en-US">
                <a:latin typeface="Times New Roman" pitchFamily="18" charset="0"/>
              </a:rPr>
              <a:pPr defTabSz="864348"/>
              <a:t>21</a:t>
            </a:fld>
            <a:endParaRPr lang="en-US" altLang="en-US" dirty="0">
              <a:latin typeface="Times New Roman" pitchFamily="18" charset="0"/>
            </a:endParaRPr>
          </a:p>
        </p:txBody>
      </p:sp>
      <p:sp>
        <p:nvSpPr>
          <p:cNvPr id="148483" name="Rectangle 2"/>
          <p:cNvSpPr>
            <a:spLocks noRo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10C7AB42-CFBE-49BF-9CB5-F677FFDF434C}" type="slidenum">
              <a:rPr lang="en-US" altLang="en-US">
                <a:latin typeface="Times New Roman" pitchFamily="18" charset="0"/>
              </a:rPr>
              <a:pPr/>
              <a:t>2</a:t>
            </a:fld>
            <a:endParaRPr lang="en-US" altLang="en-US">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pPr defTabSz="864348"/>
            <a:fld id="{73BCF7C1-529A-4EE6-8A55-02675885AE39}" type="slidenum">
              <a:rPr lang="en-US" altLang="en-US">
                <a:latin typeface="Times New Roman" pitchFamily="18" charset="0"/>
              </a:rPr>
              <a:pPr defTabSz="864348"/>
              <a:t>22</a:t>
            </a:fld>
            <a:endParaRPr lang="en-US" altLang="en-US" dirty="0">
              <a:latin typeface="Times New Roman" pitchFamily="18" charset="0"/>
            </a:endParaRPr>
          </a:p>
        </p:txBody>
      </p:sp>
      <p:sp>
        <p:nvSpPr>
          <p:cNvPr id="150531" name="Rectangle 2"/>
          <p:cNvSpPr>
            <a:spLocks noRo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pPr defTabSz="864348"/>
            <a:fld id="{C5E4D9FF-BCBC-420C-8F85-821458FF4F7A}" type="slidenum">
              <a:rPr lang="en-US" altLang="en-US">
                <a:latin typeface="Times New Roman" pitchFamily="18" charset="0"/>
              </a:rPr>
              <a:pPr defTabSz="864348"/>
              <a:t>23</a:t>
            </a:fld>
            <a:endParaRPr lang="en-US" altLang="en-US" dirty="0">
              <a:latin typeface="Times New Roman" pitchFamily="18" charset="0"/>
            </a:endParaRPr>
          </a:p>
        </p:txBody>
      </p:sp>
      <p:sp>
        <p:nvSpPr>
          <p:cNvPr id="152579" name="Rectangle 2"/>
          <p:cNvSpPr>
            <a:spLocks noRo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pPr defTabSz="864348"/>
            <a:fld id="{6BECD9BF-2033-4392-8E0C-5FBA1163A0DE}" type="slidenum">
              <a:rPr lang="en-US" altLang="en-US">
                <a:latin typeface="Times New Roman" pitchFamily="18" charset="0"/>
              </a:rPr>
              <a:pPr defTabSz="864348"/>
              <a:t>24</a:t>
            </a:fld>
            <a:endParaRPr lang="en-US" altLang="en-US" dirty="0">
              <a:latin typeface="Times New Roman" pitchFamily="18" charset="0"/>
            </a:endParaRPr>
          </a:p>
        </p:txBody>
      </p:sp>
      <p:sp>
        <p:nvSpPr>
          <p:cNvPr id="154627" name="Rectangle 2"/>
          <p:cNvSpPr>
            <a:spLocks noRo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pPr defTabSz="864348"/>
            <a:fld id="{C008DA23-AF3A-4678-AEF3-B1F82063A23B}" type="slidenum">
              <a:rPr lang="en-US" altLang="en-US">
                <a:latin typeface="Times New Roman" pitchFamily="18" charset="0"/>
              </a:rPr>
              <a:pPr defTabSz="864348"/>
              <a:t>25</a:t>
            </a:fld>
            <a:endParaRPr lang="en-US" altLang="en-US" dirty="0">
              <a:latin typeface="Times New Roman" pitchFamily="18" charset="0"/>
            </a:endParaRPr>
          </a:p>
        </p:txBody>
      </p:sp>
      <p:sp>
        <p:nvSpPr>
          <p:cNvPr id="156675" name="Rectangle 2"/>
          <p:cNvSpPr>
            <a:spLocks noRo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pPr defTabSz="864348"/>
            <a:fld id="{2EBADA20-ED16-4277-A2CC-90980ABC2B1F}" type="slidenum">
              <a:rPr lang="en-US" altLang="en-US">
                <a:latin typeface="Times New Roman" pitchFamily="18" charset="0"/>
              </a:rPr>
              <a:pPr defTabSz="864348"/>
              <a:t>26</a:t>
            </a:fld>
            <a:endParaRPr lang="en-US" altLang="en-US" dirty="0">
              <a:latin typeface="Times New Roman" pitchFamily="18" charset="0"/>
            </a:endParaRPr>
          </a:p>
        </p:txBody>
      </p:sp>
      <p:sp>
        <p:nvSpPr>
          <p:cNvPr id="158723" name="Rectangle 2"/>
          <p:cNvSpPr>
            <a:spLocks noRo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pPr defTabSz="864348"/>
            <a:fld id="{8327D367-33FE-4A02-9C4D-A90C56D070CF}" type="slidenum">
              <a:rPr lang="en-US" altLang="en-US">
                <a:latin typeface="Times New Roman" pitchFamily="18" charset="0"/>
              </a:rPr>
              <a:pPr defTabSz="864348"/>
              <a:t>27</a:t>
            </a:fld>
            <a:endParaRPr lang="en-US" altLang="en-US" dirty="0">
              <a:latin typeface="Times New Roman" pitchFamily="18" charset="0"/>
            </a:endParaRPr>
          </a:p>
        </p:txBody>
      </p:sp>
      <p:sp>
        <p:nvSpPr>
          <p:cNvPr id="160771" name="Rectangle 2"/>
          <p:cNvSpPr>
            <a:spLocks noRo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pPr defTabSz="864348"/>
            <a:fld id="{E72F27FF-EBE7-41C8-A1FE-28C802367C18}" type="slidenum">
              <a:rPr lang="en-US" altLang="en-US">
                <a:latin typeface="Times New Roman" pitchFamily="18" charset="0"/>
              </a:rPr>
              <a:pPr defTabSz="864348"/>
              <a:t>28</a:t>
            </a:fld>
            <a:endParaRPr lang="en-US" altLang="en-US" dirty="0">
              <a:latin typeface="Times New Roman" pitchFamily="18" charset="0"/>
            </a:endParaRPr>
          </a:p>
        </p:txBody>
      </p:sp>
      <p:sp>
        <p:nvSpPr>
          <p:cNvPr id="162819" name="Rectangle 2"/>
          <p:cNvSpPr>
            <a:spLocks noRo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pPr defTabSz="864348"/>
            <a:fld id="{A3AF362D-0819-4600-BE4C-CB19921C7FDC}" type="slidenum">
              <a:rPr lang="en-US" altLang="en-US">
                <a:latin typeface="Times New Roman" pitchFamily="18" charset="0"/>
              </a:rPr>
              <a:pPr defTabSz="864348"/>
              <a:t>29</a:t>
            </a:fld>
            <a:endParaRPr lang="en-US" altLang="en-US" dirty="0">
              <a:latin typeface="Times New Roman" pitchFamily="18" charset="0"/>
            </a:endParaRPr>
          </a:p>
        </p:txBody>
      </p:sp>
      <p:sp>
        <p:nvSpPr>
          <p:cNvPr id="164867" name="Rectangle 2"/>
          <p:cNvSpPr>
            <a:spLocks noRo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pPr defTabSz="864348"/>
            <a:fld id="{8CDDD0D2-2910-4242-B79D-2F05621F952E}" type="slidenum">
              <a:rPr lang="en-US" altLang="en-US">
                <a:latin typeface="Times New Roman" pitchFamily="18" charset="0"/>
              </a:rPr>
              <a:pPr defTabSz="864348"/>
              <a:t>30</a:t>
            </a:fld>
            <a:endParaRPr lang="en-US" altLang="en-US" dirty="0">
              <a:latin typeface="Times New Roman" pitchFamily="18" charset="0"/>
            </a:endParaRPr>
          </a:p>
        </p:txBody>
      </p:sp>
      <p:sp>
        <p:nvSpPr>
          <p:cNvPr id="166915" name="Rectangle 2"/>
          <p:cNvSpPr>
            <a:spLocks noRo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pPr defTabSz="864348"/>
            <a:fld id="{DBF44015-2745-42EF-88A8-6D4C0932C6DC}" type="slidenum">
              <a:rPr lang="en-US" altLang="en-US">
                <a:latin typeface="Times New Roman" pitchFamily="18" charset="0"/>
              </a:rPr>
              <a:pPr defTabSz="864348"/>
              <a:t>31</a:t>
            </a:fld>
            <a:endParaRPr lang="en-US" altLang="en-US" dirty="0">
              <a:latin typeface="Times New Roman" pitchFamily="18" charset="0"/>
            </a:endParaRPr>
          </a:p>
        </p:txBody>
      </p:sp>
      <p:sp>
        <p:nvSpPr>
          <p:cNvPr id="168963" name="Rectangle 2"/>
          <p:cNvSpPr>
            <a:spLocks noRo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4C1A67A-7246-48C8-90A1-373F0D04593D}" type="slidenum">
              <a:rPr lang="en-US" altLang="en-US">
                <a:latin typeface="Times New Roman" pitchFamily="18" charset="0"/>
              </a:rPr>
              <a:pPr/>
              <a:t>3</a:t>
            </a:fld>
            <a:endParaRPr lang="en-US" altLang="en-US">
              <a:latin typeface="Times New Roman"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pPr defTabSz="864348"/>
            <a:fld id="{05FCE1C8-77B0-44D7-A25D-469C7CCF6433}" type="slidenum">
              <a:rPr lang="en-US" altLang="en-US">
                <a:latin typeface="Times New Roman" pitchFamily="18" charset="0"/>
              </a:rPr>
              <a:pPr defTabSz="864348"/>
              <a:t>32</a:t>
            </a:fld>
            <a:endParaRPr lang="en-US" altLang="en-US" dirty="0">
              <a:latin typeface="Times New Roman" pitchFamily="18" charset="0"/>
            </a:endParaRPr>
          </a:p>
        </p:txBody>
      </p:sp>
      <p:sp>
        <p:nvSpPr>
          <p:cNvPr id="171011" name="Rectangle 2"/>
          <p:cNvSpPr>
            <a:spLocks noRo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pPr defTabSz="864348"/>
            <a:fld id="{7522E77D-2602-4037-B3AC-5838314D4C24}" type="slidenum">
              <a:rPr lang="en-US" altLang="en-US">
                <a:latin typeface="Times New Roman" pitchFamily="18" charset="0"/>
              </a:rPr>
              <a:pPr defTabSz="864348"/>
              <a:t>33</a:t>
            </a:fld>
            <a:endParaRPr lang="en-US" altLang="en-US" dirty="0">
              <a:latin typeface="Times New Roman" pitchFamily="18" charset="0"/>
            </a:endParaRPr>
          </a:p>
        </p:txBody>
      </p:sp>
      <p:sp>
        <p:nvSpPr>
          <p:cNvPr id="173059" name="Rectangle 2"/>
          <p:cNvSpPr>
            <a:spLocks noRo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pPr defTabSz="864348"/>
            <a:fld id="{7B004F8B-86A4-4D16-95BF-485DB480FB63}" type="slidenum">
              <a:rPr lang="en-US" altLang="en-US">
                <a:latin typeface="Times New Roman" pitchFamily="18" charset="0"/>
              </a:rPr>
              <a:pPr defTabSz="864348"/>
              <a:t>34</a:t>
            </a:fld>
            <a:endParaRPr lang="en-US" altLang="en-US" dirty="0">
              <a:latin typeface="Times New Roman" pitchFamily="18" charset="0"/>
            </a:endParaRPr>
          </a:p>
        </p:txBody>
      </p:sp>
      <p:sp>
        <p:nvSpPr>
          <p:cNvPr id="175107" name="Rectangle 2"/>
          <p:cNvSpPr>
            <a:spLocks noRo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pPr defTabSz="864348"/>
            <a:fld id="{38A9F1F5-191F-4757-97DF-40696FAF8961}" type="slidenum">
              <a:rPr lang="en-US" altLang="en-US">
                <a:latin typeface="Times New Roman" pitchFamily="18" charset="0"/>
              </a:rPr>
              <a:pPr defTabSz="864348"/>
              <a:t>35</a:t>
            </a:fld>
            <a:endParaRPr lang="en-US" altLang="en-US" dirty="0">
              <a:latin typeface="Times New Roman" pitchFamily="18" charset="0"/>
            </a:endParaRPr>
          </a:p>
        </p:txBody>
      </p:sp>
      <p:sp>
        <p:nvSpPr>
          <p:cNvPr id="177155" name="Rectangle 2"/>
          <p:cNvSpPr>
            <a:spLocks noRo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pPr defTabSz="864348"/>
            <a:fld id="{BAD0AFDA-9C4A-4C7C-AA3E-0D9B40EB9BEC}" type="slidenum">
              <a:rPr lang="en-US" altLang="en-US">
                <a:latin typeface="Times New Roman" pitchFamily="18" charset="0"/>
              </a:rPr>
              <a:pPr defTabSz="864348"/>
              <a:t>36</a:t>
            </a:fld>
            <a:endParaRPr lang="en-US" altLang="en-US" dirty="0">
              <a:latin typeface="Times New Roman" pitchFamily="18" charset="0"/>
            </a:endParaRPr>
          </a:p>
        </p:txBody>
      </p:sp>
      <p:sp>
        <p:nvSpPr>
          <p:cNvPr id="179203" name="Rectangle 2"/>
          <p:cNvSpPr>
            <a:spLocks noRo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pPr defTabSz="864348"/>
            <a:fld id="{AEA2BB9E-A97E-4FF6-8624-5BEA49BD3767}" type="slidenum">
              <a:rPr lang="en-US" altLang="en-US">
                <a:latin typeface="Times New Roman" pitchFamily="18" charset="0"/>
              </a:rPr>
              <a:pPr defTabSz="864348"/>
              <a:t>37</a:t>
            </a:fld>
            <a:endParaRPr lang="en-US" altLang="en-US" dirty="0">
              <a:latin typeface="Times New Roman" pitchFamily="18" charset="0"/>
            </a:endParaRPr>
          </a:p>
        </p:txBody>
      </p:sp>
      <p:sp>
        <p:nvSpPr>
          <p:cNvPr id="181251" name="Rectangle 2"/>
          <p:cNvSpPr>
            <a:spLocks noRo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pPr defTabSz="864348"/>
            <a:fld id="{DC5B4759-AB00-4D4E-A8ED-70C67C1E7AFE}" type="slidenum">
              <a:rPr lang="en-US" altLang="en-US">
                <a:latin typeface="Times New Roman" pitchFamily="18" charset="0"/>
              </a:rPr>
              <a:pPr defTabSz="864348"/>
              <a:t>38</a:t>
            </a:fld>
            <a:endParaRPr lang="en-US" altLang="en-US" dirty="0">
              <a:latin typeface="Times New Roman" pitchFamily="18" charset="0"/>
            </a:endParaRPr>
          </a:p>
        </p:txBody>
      </p:sp>
      <p:sp>
        <p:nvSpPr>
          <p:cNvPr id="183299" name="Rectangle 2"/>
          <p:cNvSpPr>
            <a:spLocks noRo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pPr defTabSz="864348"/>
            <a:fld id="{D0236EEA-B95B-4768-ACEE-7B216DAFCA0B}" type="slidenum">
              <a:rPr lang="en-US" altLang="en-US">
                <a:latin typeface="Times New Roman" pitchFamily="18" charset="0"/>
              </a:rPr>
              <a:pPr defTabSz="864348"/>
              <a:t>39</a:t>
            </a:fld>
            <a:endParaRPr lang="en-US" altLang="en-US" dirty="0">
              <a:latin typeface="Times New Roman" pitchFamily="18" charset="0"/>
            </a:endParaRPr>
          </a:p>
        </p:txBody>
      </p:sp>
      <p:sp>
        <p:nvSpPr>
          <p:cNvPr id="185347" name="Rectangle 2"/>
          <p:cNvSpPr>
            <a:spLocks noRo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pPr defTabSz="864348"/>
            <a:fld id="{32D47B96-0A53-411B-9755-8DE604E0E7C2}" type="slidenum">
              <a:rPr lang="en-US" altLang="en-US">
                <a:latin typeface="Times New Roman" pitchFamily="18" charset="0"/>
              </a:rPr>
              <a:pPr defTabSz="864348"/>
              <a:t>40</a:t>
            </a:fld>
            <a:endParaRPr lang="en-US" altLang="en-US" dirty="0">
              <a:latin typeface="Times New Roman" pitchFamily="18" charset="0"/>
            </a:endParaRPr>
          </a:p>
        </p:txBody>
      </p:sp>
      <p:sp>
        <p:nvSpPr>
          <p:cNvPr id="187395" name="Rectangle 2"/>
          <p:cNvSpPr>
            <a:spLocks noRo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pPr defTabSz="864348"/>
            <a:fld id="{EF16C552-D4F0-46E0-A099-7DA566C61B45}" type="slidenum">
              <a:rPr lang="en-US" altLang="en-US">
                <a:latin typeface="Times New Roman" pitchFamily="18" charset="0"/>
              </a:rPr>
              <a:pPr defTabSz="864348"/>
              <a:t>41</a:t>
            </a:fld>
            <a:endParaRPr lang="en-US" altLang="en-US" dirty="0">
              <a:latin typeface="Times New Roman" pitchFamily="18" charset="0"/>
            </a:endParaRPr>
          </a:p>
        </p:txBody>
      </p:sp>
      <p:sp>
        <p:nvSpPr>
          <p:cNvPr id="189443" name="Rectangle 2"/>
          <p:cNvSpPr>
            <a:spLocks noRo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D18557FF-6A03-414A-B441-AE566C7EFA57}" type="slidenum">
              <a:rPr lang="en-US" altLang="en-US">
                <a:latin typeface="Times New Roman" pitchFamily="18" charset="0"/>
              </a:rPr>
              <a:pPr/>
              <a:t>4</a:t>
            </a:fld>
            <a:endParaRPr lang="en-US" altLang="en-US">
              <a:latin typeface="Times New Roman"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pPr defTabSz="864348"/>
            <a:fld id="{B614F85F-4588-4EB4-9020-050C0B3915E3}" type="slidenum">
              <a:rPr lang="en-US" altLang="en-US">
                <a:latin typeface="Times New Roman" pitchFamily="18" charset="0"/>
              </a:rPr>
              <a:pPr defTabSz="864348"/>
              <a:t>42</a:t>
            </a:fld>
            <a:endParaRPr lang="en-US" altLang="en-US" dirty="0">
              <a:latin typeface="Times New Roman" pitchFamily="18" charset="0"/>
            </a:endParaRPr>
          </a:p>
        </p:txBody>
      </p:sp>
      <p:sp>
        <p:nvSpPr>
          <p:cNvPr id="191491" name="Rectangle 2"/>
          <p:cNvSpPr>
            <a:spLocks noRo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pPr defTabSz="864348"/>
            <a:fld id="{8B6B28C4-F7E2-4D30-928B-51DFF8FC4D7B}" type="slidenum">
              <a:rPr lang="en-US" altLang="en-US">
                <a:latin typeface="Times New Roman" pitchFamily="18" charset="0"/>
              </a:rPr>
              <a:pPr defTabSz="864348"/>
              <a:t>43</a:t>
            </a:fld>
            <a:endParaRPr lang="en-US" altLang="en-US" dirty="0">
              <a:latin typeface="Times New Roman" pitchFamily="18" charset="0"/>
            </a:endParaRPr>
          </a:p>
        </p:txBody>
      </p:sp>
      <p:sp>
        <p:nvSpPr>
          <p:cNvPr id="193539" name="Rectangle 2"/>
          <p:cNvSpPr>
            <a:spLocks noRo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pPr defTabSz="864348"/>
            <a:fld id="{5A754E39-477C-458D-8784-CC2D8C33CCE3}" type="slidenum">
              <a:rPr lang="en-US" altLang="en-US">
                <a:latin typeface="Times New Roman" pitchFamily="18" charset="0"/>
              </a:rPr>
              <a:pPr defTabSz="864348"/>
              <a:t>44</a:t>
            </a:fld>
            <a:endParaRPr lang="en-US" altLang="en-US" dirty="0">
              <a:latin typeface="Times New Roman" pitchFamily="18" charset="0"/>
            </a:endParaRPr>
          </a:p>
        </p:txBody>
      </p:sp>
      <p:sp>
        <p:nvSpPr>
          <p:cNvPr id="195587" name="Rectangle 2"/>
          <p:cNvSpPr>
            <a:spLocks noRo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pPr defTabSz="864348"/>
            <a:fld id="{854740F3-EB45-43DB-9D65-236CDE153617}" type="slidenum">
              <a:rPr lang="en-US" altLang="en-US">
                <a:latin typeface="Times New Roman" pitchFamily="18" charset="0"/>
              </a:rPr>
              <a:pPr defTabSz="864348"/>
              <a:t>45</a:t>
            </a:fld>
            <a:endParaRPr lang="en-US" altLang="en-US" dirty="0">
              <a:latin typeface="Times New Roman" pitchFamily="18" charset="0"/>
            </a:endParaRPr>
          </a:p>
        </p:txBody>
      </p:sp>
      <p:sp>
        <p:nvSpPr>
          <p:cNvPr id="197635" name="Rectangle 2"/>
          <p:cNvSpPr>
            <a:spLocks noRo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pPr defTabSz="864348"/>
            <a:fld id="{0BBF0C1A-7526-4656-A918-60C55BE28E3F}" type="slidenum">
              <a:rPr lang="en-US" altLang="en-US">
                <a:latin typeface="Times New Roman" pitchFamily="18" charset="0"/>
              </a:rPr>
              <a:pPr defTabSz="864348"/>
              <a:t>46</a:t>
            </a:fld>
            <a:endParaRPr lang="en-US" altLang="en-US" dirty="0">
              <a:latin typeface="Times New Roman" pitchFamily="18" charset="0"/>
            </a:endParaRPr>
          </a:p>
        </p:txBody>
      </p:sp>
      <p:sp>
        <p:nvSpPr>
          <p:cNvPr id="199683" name="Rectangle 2"/>
          <p:cNvSpPr>
            <a:spLocks noRo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pPr defTabSz="864348"/>
            <a:fld id="{82D47590-C72C-41AD-AEFD-F5F938DBA05F}" type="slidenum">
              <a:rPr lang="en-US" altLang="en-US">
                <a:latin typeface="Times New Roman" pitchFamily="18" charset="0"/>
              </a:rPr>
              <a:pPr defTabSz="864348"/>
              <a:t>47</a:t>
            </a:fld>
            <a:endParaRPr lang="en-US" altLang="en-US" dirty="0">
              <a:latin typeface="Times New Roman" pitchFamily="18" charset="0"/>
            </a:endParaRPr>
          </a:p>
        </p:txBody>
      </p:sp>
      <p:sp>
        <p:nvSpPr>
          <p:cNvPr id="201731" name="Rectangle 2"/>
          <p:cNvSpPr>
            <a:spLocks noRo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852" y="8685862"/>
            <a:ext cx="2971593" cy="456575"/>
          </a:xfrm>
          <a:prstGeom prst="rect">
            <a:avLst/>
          </a:prstGeom>
          <a:noFill/>
          <a:ln w="9525">
            <a:noFill/>
            <a:miter lim="800000"/>
            <a:headEnd/>
            <a:tailEnd/>
          </a:ln>
        </p:spPr>
        <p:txBody>
          <a:bodyPr lIns="86488" tIns="43244" rIns="86488" bIns="43244" anchor="b"/>
          <a:lstStyle/>
          <a:p>
            <a:pPr algn="r" defTabSz="864348"/>
            <a:fld id="{6BADCD0C-4057-4854-9094-62C3B12A1CAD}" type="slidenum">
              <a:rPr lang="en-US" altLang="en-US" sz="1200">
                <a:latin typeface="Times New Roman" pitchFamily="18" charset="0"/>
              </a:rPr>
              <a:pPr algn="r" defTabSz="864348"/>
              <a:t>48</a:t>
            </a:fld>
            <a:endParaRPr lang="en-US" altLang="en-US" sz="1200" dirty="0">
              <a:latin typeface="Times New Roman" pitchFamily="18" charset="0"/>
            </a:endParaRPr>
          </a:p>
        </p:txBody>
      </p:sp>
      <p:sp>
        <p:nvSpPr>
          <p:cNvPr id="203779" name="Rectangle 2"/>
          <p:cNvSpPr>
            <a:spLocks noRo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852" y="8685862"/>
            <a:ext cx="2971593" cy="456575"/>
          </a:xfrm>
          <a:prstGeom prst="rect">
            <a:avLst/>
          </a:prstGeom>
          <a:noFill/>
          <a:ln w="9525">
            <a:noFill/>
            <a:miter lim="800000"/>
            <a:headEnd/>
            <a:tailEnd/>
          </a:ln>
        </p:spPr>
        <p:txBody>
          <a:bodyPr lIns="86488" tIns="43244" rIns="86488" bIns="43244" anchor="b"/>
          <a:lstStyle/>
          <a:p>
            <a:pPr algn="r" defTabSz="864348"/>
            <a:fld id="{9C95D9EB-870D-4883-BB96-5F81DD6CFF4F}" type="slidenum">
              <a:rPr lang="en-US" altLang="en-US" sz="1200">
                <a:latin typeface="Times New Roman" pitchFamily="18" charset="0"/>
              </a:rPr>
              <a:pPr algn="r" defTabSz="864348"/>
              <a:t>49</a:t>
            </a:fld>
            <a:endParaRPr lang="en-US" altLang="en-US" sz="1200" dirty="0">
              <a:latin typeface="Times New Roman" pitchFamily="18" charset="0"/>
            </a:endParaRPr>
          </a:p>
        </p:txBody>
      </p:sp>
      <p:sp>
        <p:nvSpPr>
          <p:cNvPr id="205827" name="Rectangle 2"/>
          <p:cNvSpPr>
            <a:spLocks noRo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pPr defTabSz="864348"/>
            <a:fld id="{6F390ADF-1156-4738-B38D-F98998E3527E}" type="slidenum">
              <a:rPr lang="en-US" altLang="en-US">
                <a:latin typeface="Times New Roman" pitchFamily="18" charset="0"/>
              </a:rPr>
              <a:pPr defTabSz="864348"/>
              <a:t>50</a:t>
            </a:fld>
            <a:endParaRPr lang="en-US" altLang="en-US" dirty="0">
              <a:latin typeface="Times New Roman" pitchFamily="18" charset="0"/>
            </a:endParaRPr>
          </a:p>
        </p:txBody>
      </p:sp>
      <p:sp>
        <p:nvSpPr>
          <p:cNvPr id="207875" name="Rectangle 2"/>
          <p:cNvSpPr>
            <a:spLocks noRo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pPr defTabSz="864348"/>
            <a:fld id="{4498250B-73FD-499D-8C77-120C5C8D77F7}" type="slidenum">
              <a:rPr lang="en-US" altLang="en-US">
                <a:latin typeface="Times New Roman" pitchFamily="18" charset="0"/>
              </a:rPr>
              <a:pPr defTabSz="864348"/>
              <a:t>51</a:t>
            </a:fld>
            <a:endParaRPr lang="en-US" altLang="en-US" dirty="0">
              <a:latin typeface="Times New Roman" pitchFamily="18" charset="0"/>
            </a:endParaRPr>
          </a:p>
        </p:txBody>
      </p:sp>
      <p:sp>
        <p:nvSpPr>
          <p:cNvPr id="209923" name="Rectangle 2"/>
          <p:cNvSpPr>
            <a:spLocks noRo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00E5FAE-B0CC-428F-87FF-D8F357A11D74}" type="slidenum">
              <a:rPr lang="en-US" altLang="en-US">
                <a:latin typeface="Times New Roman" pitchFamily="18" charset="0"/>
              </a:rPr>
              <a:pPr/>
              <a:t>5</a:t>
            </a:fld>
            <a:endParaRPr lang="en-US" altLang="en-US">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pPr defTabSz="864348"/>
            <a:fld id="{7F60E64E-6982-4EE5-B839-F8397C67670A}" type="slidenum">
              <a:rPr lang="en-US" altLang="en-US">
                <a:latin typeface="Times New Roman" pitchFamily="18" charset="0"/>
              </a:rPr>
              <a:pPr defTabSz="864348"/>
              <a:t>52</a:t>
            </a:fld>
            <a:endParaRPr lang="en-US" altLang="en-US" dirty="0">
              <a:latin typeface="Times New Roman" pitchFamily="18" charset="0"/>
            </a:endParaRPr>
          </a:p>
        </p:txBody>
      </p:sp>
      <p:sp>
        <p:nvSpPr>
          <p:cNvPr id="211971" name="Rectangle 2"/>
          <p:cNvSpPr>
            <a:spLocks noRo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pPr defTabSz="864348"/>
            <a:fld id="{F6E82543-8CAE-42F4-8CDC-CD322B5F400B}" type="slidenum">
              <a:rPr lang="en-US" altLang="en-US">
                <a:latin typeface="Times New Roman" pitchFamily="18" charset="0"/>
              </a:rPr>
              <a:pPr defTabSz="864348"/>
              <a:t>53</a:t>
            </a:fld>
            <a:endParaRPr lang="en-US" altLang="en-US" dirty="0">
              <a:latin typeface="Times New Roman" pitchFamily="18" charset="0"/>
            </a:endParaRPr>
          </a:p>
        </p:txBody>
      </p:sp>
      <p:sp>
        <p:nvSpPr>
          <p:cNvPr id="214019" name="Rectangle 2"/>
          <p:cNvSpPr>
            <a:spLocks noRo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pPr defTabSz="864348"/>
            <a:fld id="{2FCCD482-824D-4227-99DF-DD6B3D6E2B0A}" type="slidenum">
              <a:rPr lang="en-US" altLang="en-US">
                <a:latin typeface="Times New Roman" pitchFamily="18" charset="0"/>
              </a:rPr>
              <a:pPr defTabSz="864348"/>
              <a:t>54</a:t>
            </a:fld>
            <a:endParaRPr lang="en-US" altLang="en-US" dirty="0">
              <a:latin typeface="Times New Roman" pitchFamily="18" charset="0"/>
            </a:endParaRPr>
          </a:p>
        </p:txBody>
      </p:sp>
      <p:sp>
        <p:nvSpPr>
          <p:cNvPr id="216067" name="Rectangle 2"/>
          <p:cNvSpPr>
            <a:spLocks noRo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pPr defTabSz="864348"/>
            <a:fld id="{CE903DAA-6A62-4210-9993-13F85BFC1866}" type="slidenum">
              <a:rPr lang="en-US" altLang="en-US">
                <a:latin typeface="Times New Roman" pitchFamily="18" charset="0"/>
              </a:rPr>
              <a:pPr defTabSz="864348"/>
              <a:t>55</a:t>
            </a:fld>
            <a:endParaRPr lang="en-US" altLang="en-US" dirty="0">
              <a:latin typeface="Times New Roman" pitchFamily="18" charset="0"/>
            </a:endParaRPr>
          </a:p>
        </p:txBody>
      </p:sp>
      <p:sp>
        <p:nvSpPr>
          <p:cNvPr id="218115" name="Rectangle 2"/>
          <p:cNvSpPr>
            <a:spLocks noRo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pPr defTabSz="864348"/>
            <a:fld id="{F8AB5693-28B2-4DCC-980A-ED5B38B0CC27}" type="slidenum">
              <a:rPr lang="en-US" altLang="en-US">
                <a:latin typeface="Times New Roman" pitchFamily="18" charset="0"/>
              </a:rPr>
              <a:pPr defTabSz="864348"/>
              <a:t>57</a:t>
            </a:fld>
            <a:endParaRPr lang="en-US" altLang="en-US" dirty="0">
              <a:latin typeface="Times New Roman" pitchFamily="18" charset="0"/>
            </a:endParaRPr>
          </a:p>
        </p:txBody>
      </p:sp>
      <p:sp>
        <p:nvSpPr>
          <p:cNvPr id="221187" name="Rectangle 2"/>
          <p:cNvSpPr>
            <a:spLocks noRo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pPr defTabSz="864348"/>
            <a:fld id="{B318BFF1-2E0A-4460-AFA6-573A3963248D}" type="slidenum">
              <a:rPr lang="en-US" altLang="en-US">
                <a:latin typeface="Times New Roman" pitchFamily="18" charset="0"/>
              </a:rPr>
              <a:pPr defTabSz="864348"/>
              <a:t>58</a:t>
            </a:fld>
            <a:endParaRPr lang="en-US" altLang="en-US" dirty="0">
              <a:latin typeface="Times New Roman" pitchFamily="18" charset="0"/>
            </a:endParaRPr>
          </a:p>
        </p:txBody>
      </p:sp>
      <p:sp>
        <p:nvSpPr>
          <p:cNvPr id="229379" name="Rectangle 2"/>
          <p:cNvSpPr>
            <a:spLocks noRo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pPr defTabSz="864348"/>
            <a:fld id="{D8032C4A-C9DF-4A94-845F-FD5FF101F364}" type="slidenum">
              <a:rPr lang="en-US" altLang="en-US">
                <a:latin typeface="Times New Roman" pitchFamily="18" charset="0"/>
              </a:rPr>
              <a:pPr defTabSz="864348"/>
              <a:t>59</a:t>
            </a:fld>
            <a:endParaRPr lang="en-US" altLang="en-US" dirty="0">
              <a:latin typeface="Times New Roman" pitchFamily="18" charset="0"/>
            </a:endParaRPr>
          </a:p>
        </p:txBody>
      </p:sp>
      <p:sp>
        <p:nvSpPr>
          <p:cNvPr id="231427" name="Rectangle 2"/>
          <p:cNvSpPr>
            <a:spLocks noRo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pPr defTabSz="864348"/>
            <a:fld id="{EEA5A208-FEFB-43AB-98FE-715FBEC11CD1}" type="slidenum">
              <a:rPr lang="en-US" altLang="en-US">
                <a:latin typeface="Times New Roman" pitchFamily="18" charset="0"/>
              </a:rPr>
              <a:pPr defTabSz="864348"/>
              <a:t>60</a:t>
            </a:fld>
            <a:endParaRPr lang="en-US" altLang="en-US" dirty="0">
              <a:latin typeface="Times New Roman" pitchFamily="18" charset="0"/>
            </a:endParaRPr>
          </a:p>
        </p:txBody>
      </p:sp>
      <p:sp>
        <p:nvSpPr>
          <p:cNvPr id="233475" name="Rectangle 2"/>
          <p:cNvSpPr>
            <a:spLocks noRo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pPr defTabSz="864348"/>
            <a:fld id="{9ABF2FDF-63D4-442A-9506-A48F1C0F6BBB}" type="slidenum">
              <a:rPr lang="en-US" altLang="en-US">
                <a:latin typeface="Times New Roman" pitchFamily="18" charset="0"/>
              </a:rPr>
              <a:pPr defTabSz="864348"/>
              <a:t>65</a:t>
            </a:fld>
            <a:endParaRPr lang="en-US" altLang="en-US" dirty="0">
              <a:latin typeface="Times New Roman" pitchFamily="18" charset="0"/>
            </a:endParaRPr>
          </a:p>
        </p:txBody>
      </p:sp>
      <p:sp>
        <p:nvSpPr>
          <p:cNvPr id="239619" name="Rectangle 2"/>
          <p:cNvSpPr>
            <a:spLocks noRo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pPr defTabSz="864348"/>
            <a:fld id="{1187ECA2-682D-48A8-8990-90E7FFF56B9E}" type="slidenum">
              <a:rPr lang="en-US" altLang="en-US">
                <a:latin typeface="Times New Roman" pitchFamily="18" charset="0"/>
              </a:rPr>
              <a:pPr defTabSz="864348"/>
              <a:t>66</a:t>
            </a:fld>
            <a:endParaRPr lang="en-US" altLang="en-US" dirty="0">
              <a:latin typeface="Times New Roman" pitchFamily="18" charset="0"/>
            </a:endParaRPr>
          </a:p>
        </p:txBody>
      </p:sp>
      <p:sp>
        <p:nvSpPr>
          <p:cNvPr id="241667" name="Rectangle 2"/>
          <p:cNvSpPr>
            <a:spLocks noRo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F32D54BA-37FA-4705-976A-6B57BE34B796}" type="slidenum">
              <a:rPr lang="en-US" altLang="en-US">
                <a:latin typeface="Times New Roman" pitchFamily="18" charset="0"/>
              </a:rPr>
              <a:pPr/>
              <a:t>6</a:t>
            </a:fld>
            <a:endParaRPr lang="en-US" altLang="en-US">
              <a:latin typeface="Times New Roman"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pPr defTabSz="864348"/>
            <a:fld id="{98A5D96E-3E05-4422-AB08-79A921FCBD9E}" type="slidenum">
              <a:rPr lang="en-US" altLang="en-US">
                <a:latin typeface="Times New Roman" pitchFamily="18" charset="0"/>
              </a:rPr>
              <a:pPr defTabSz="864348"/>
              <a:t>67</a:t>
            </a:fld>
            <a:endParaRPr lang="en-US" altLang="en-US" dirty="0">
              <a:latin typeface="Times New Roman" pitchFamily="18" charset="0"/>
            </a:endParaRPr>
          </a:p>
        </p:txBody>
      </p:sp>
      <p:sp>
        <p:nvSpPr>
          <p:cNvPr id="243715" name="Rectangle 2"/>
          <p:cNvSpPr>
            <a:spLocks noRo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3652878-F137-4A4C-88B2-ED99E3FF3BBC}" type="slidenum">
              <a:rPr lang="en-US" altLang="en-US">
                <a:latin typeface="Times New Roman" pitchFamily="18" charset="0"/>
              </a:rPr>
              <a:pPr/>
              <a:t>7</a:t>
            </a:fld>
            <a:endParaRPr lang="en-US" altLang="en-US">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064B681-853F-49D8-86C6-17BB2BAFC163}" type="slidenum">
              <a:rPr lang="en-US" altLang="en-US">
                <a:latin typeface="Times New Roman" pitchFamily="18" charset="0"/>
              </a:rPr>
              <a:pPr/>
              <a:t>8</a:t>
            </a:fld>
            <a:endParaRPr lang="en-US" altLang="en-US">
              <a:latin typeface="Times New Roman"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387405A-26C6-46D3-9B23-93E8A7744291}" type="slidenum">
              <a:rPr lang="en-US" altLang="en-US">
                <a:latin typeface="Times New Roman" pitchFamily="18" charset="0"/>
              </a:rPr>
              <a:pPr/>
              <a:t>9</a:t>
            </a:fld>
            <a:endParaRPr lang="en-US" altLang="en-US">
              <a:latin typeface="Times New Roman"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
        <p:nvSpPr>
          <p:cNvPr id="5" name="Header Placeholder 4"/>
          <p:cNvSpPr>
            <a:spLocks noGrp="1"/>
          </p:cNvSpPr>
          <p:nvPr>
            <p:ph type="hdr" sz="quarter" idx="10"/>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t>‹#›</a:t>
            </a:fld>
            <a:endParaRPr lang="en-GB"/>
          </a:p>
        </p:txBody>
      </p:sp>
      <p:pic>
        <p:nvPicPr>
          <p:cNvPr id="144386" name="Picture 2" descr="Image result for srm institute of science and technology LOGO"/>
          <p:cNvPicPr>
            <a:picLocks noChangeAspect="1" noChangeArrowheads="1"/>
          </p:cNvPicPr>
          <p:nvPr userDrawn="1"/>
        </p:nvPicPr>
        <p:blipFill>
          <a:blip r:embed="rId2"/>
          <a:srcRect/>
          <a:stretch>
            <a:fillRect/>
          </a:stretch>
        </p:blipFill>
        <p:spPr bwMode="auto">
          <a:xfrm>
            <a:off x="6715140" y="-1"/>
            <a:ext cx="2428892" cy="150017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652F0EC-9F4C-451A-B91A-9D9AA8B176B9}" type="datetimeFigureOut">
              <a:rPr lang="en-US" smtClean="0"/>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2F0EC-9F4C-451A-B91A-9D9AA8B176B9}" type="datetimeFigureOut">
              <a:rPr lang="en-US" smtClean="0"/>
              <a:t>2/12/2021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652F0EC-9F4C-451A-B91A-9D9AA8B176B9}" type="datetimeFigureOut">
              <a:rPr lang="en-US" smtClean="0"/>
              <a:t>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652F0EC-9F4C-451A-B91A-9D9AA8B176B9}" type="datetimeFigureOut">
              <a:rPr lang="en-US" smtClean="0"/>
              <a:t>2/12/2021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652F0EC-9F4C-451A-B91A-9D9AA8B176B9}" type="datetimeFigureOut">
              <a:rPr lang="en-US" smtClean="0"/>
              <a:t>2/12/2021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2F0EC-9F4C-451A-B91A-9D9AA8B176B9}" type="datetimeFigureOut">
              <a:rPr lang="en-US" smtClean="0"/>
              <a:t>2/12/2021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2F0EC-9F4C-451A-B91A-9D9AA8B176B9}" type="datetimeFigureOut">
              <a:rPr lang="en-US" smtClean="0"/>
              <a:t>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2F0EC-9F4C-451A-B91A-9D9AA8B176B9}" type="datetimeFigureOut">
              <a:rPr lang="en-US" smtClean="0"/>
              <a:t>2/12/2021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F81397-E9D6-4D09-9D0B-218FFD1EC5FC}"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2F0EC-9F4C-451A-B91A-9D9AA8B176B9}" type="datetimeFigureOut">
              <a:rPr lang="en-US" smtClean="0"/>
              <a:t>2/12/2021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81397-E9D6-4D09-9D0B-218FFD1EC5FC}"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normAutofit fontScale="90000"/>
          </a:bodyPr>
          <a:lstStyle/>
          <a:p>
            <a:pPr algn="l">
              <a:defRPr/>
            </a:pPr>
            <a:r>
              <a:rPr lang="en-US" dirty="0" smtClean="0"/>
              <a:t>Chapter:5</a:t>
            </a:r>
            <a:br>
              <a:rPr lang="en-US" dirty="0" smtClean="0"/>
            </a:br>
            <a:r>
              <a:rPr lang="en-US" sz="3600" dirty="0" smtClean="0">
                <a:ea typeface="+mj-ea"/>
              </a:rPr>
              <a:t>Transactions</a:t>
            </a:r>
            <a:br>
              <a:rPr lang="en-US" sz="3600" dirty="0" smtClean="0">
                <a:ea typeface="+mj-ea"/>
              </a:rPr>
            </a:br>
            <a:r>
              <a:rPr lang="en-US" sz="3600" dirty="0" smtClean="0"/>
              <a:t>Concurrency control</a:t>
            </a:r>
            <a:br>
              <a:rPr lang="en-US" sz="3600" dirty="0" smtClean="0"/>
            </a:br>
            <a:r>
              <a:rPr lang="en-US" sz="3600" dirty="0" smtClean="0"/>
              <a:t>Phase Control Protocol</a:t>
            </a:r>
            <a:br>
              <a:rPr lang="en-US" sz="3600" dirty="0" smtClean="0"/>
            </a:br>
            <a:r>
              <a:rPr lang="en-US" sz="3600" dirty="0" smtClean="0"/>
              <a:t>Log Based Recovery</a:t>
            </a:r>
            <a:br>
              <a:rPr lang="en-US" sz="3600" dirty="0" smtClean="0"/>
            </a:br>
            <a:r>
              <a:rPr lang="en-US" sz="3600" dirty="0" err="1" smtClean="0"/>
              <a:t>DeadLock</a:t>
            </a:r>
            <a:r>
              <a:rPr lang="en-US" sz="3600" dirty="0" smtClean="0"/>
              <a:t/>
            </a:r>
            <a:br>
              <a:rPr lang="en-US" sz="3600" dirty="0" smtClean="0"/>
            </a:br>
            <a:r>
              <a:rPr lang="en-US" sz="3600" dirty="0" smtClean="0"/>
              <a:t>Two phase Locking Protocol</a:t>
            </a:r>
            <a:r>
              <a:rPr lang="en-US" sz="3600" dirty="0" smtClean="0">
                <a:ea typeface="+mj-ea"/>
              </a:rPr>
              <a:t> </a:t>
            </a:r>
            <a:endParaRPr lang="en-US" sz="3600" dirty="0">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a:ea typeface="+mj-ea"/>
              </a:rPr>
              <a:t>Schedules</a:t>
            </a:r>
          </a:p>
        </p:txBody>
      </p:sp>
      <p:sp>
        <p:nvSpPr>
          <p:cNvPr id="133123" name="Rectangle 3"/>
          <p:cNvSpPr>
            <a:spLocks noGrp="1" noChangeArrowheads="1"/>
          </p:cNvSpPr>
          <p:nvPr>
            <p:ph type="body" idx="1"/>
          </p:nvPr>
        </p:nvSpPr>
        <p:spPr>
          <a:xfrm>
            <a:off x="588963" y="1106488"/>
            <a:ext cx="7275512" cy="4981575"/>
          </a:xfrm>
        </p:spPr>
        <p:txBody>
          <a:bodyPr>
            <a:normAutofit fontScale="77500" lnSpcReduction="20000"/>
          </a:bodyPr>
          <a:lstStyle/>
          <a:p>
            <a:r>
              <a:rPr lang="en-US" altLang="en-US" b="1" smtClean="0">
                <a:solidFill>
                  <a:srgbClr val="000099"/>
                </a:solidFill>
              </a:rPr>
              <a:t>Schedule</a:t>
            </a:r>
            <a:r>
              <a:rPr lang="en-US" altLang="en-US" b="1" smtClean="0">
                <a:solidFill>
                  <a:schemeClr val="tx2"/>
                </a:solidFill>
              </a:rPr>
              <a:t> </a:t>
            </a:r>
            <a:r>
              <a:rPr lang="en-US" altLang="en-US" smtClean="0"/>
              <a:t>– a sequences of instructions that specify the chronological order in which instructions of concurrent transactions are executed</a:t>
            </a:r>
          </a:p>
          <a:p>
            <a:pPr lvl="1"/>
            <a:r>
              <a:rPr lang="en-US" altLang="en-US" smtClean="0">
                <a:ea typeface="ＭＳ Ｐゴシック" pitchFamily="34" charset="-128"/>
              </a:rPr>
              <a:t>A schedule for a set of transactions must consist of all instructions of those transactions</a:t>
            </a:r>
          </a:p>
          <a:p>
            <a:pPr lvl="1"/>
            <a:r>
              <a:rPr lang="en-US" altLang="en-US" smtClean="0">
                <a:ea typeface="ＭＳ Ｐゴシック" pitchFamily="34" charset="-128"/>
              </a:rPr>
              <a:t>Must preserve the order in which the instructions appear in each individual transaction.</a:t>
            </a:r>
          </a:p>
          <a:p>
            <a:r>
              <a:rPr lang="en-US" altLang="en-US" smtClean="0"/>
              <a:t>A transaction that successfully completes its execution will have a </a:t>
            </a:r>
            <a:r>
              <a:rPr lang="en-US" altLang="en-US" b="1" smtClean="0"/>
              <a:t>commit</a:t>
            </a:r>
            <a:r>
              <a:rPr lang="en-US" altLang="en-US" smtClean="0"/>
              <a:t> instructions as the last statement </a:t>
            </a:r>
          </a:p>
          <a:p>
            <a:pPr lvl="1"/>
            <a:r>
              <a:rPr lang="en-US" altLang="en-US" smtClean="0">
                <a:ea typeface="ＭＳ Ｐゴシック" pitchFamily="34" charset="-128"/>
              </a:rPr>
              <a:t>By default transaction assumed to execute commit instruction as its last step</a:t>
            </a:r>
          </a:p>
          <a:p>
            <a:r>
              <a:rPr lang="en-US" altLang="en-US" smtClean="0"/>
              <a:t>A transaction that fails to successfully complete its execution will have an </a:t>
            </a:r>
            <a:r>
              <a:rPr lang="en-US" altLang="en-US" b="1" smtClean="0"/>
              <a:t>abort</a:t>
            </a:r>
            <a:r>
              <a:rPr lang="en-US" altLang="en-US" smtClean="0"/>
              <a:t> instruction as the last statement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a typeface="+mj-ea"/>
              </a:rPr>
              <a:t>Schedule 1</a:t>
            </a:r>
          </a:p>
        </p:txBody>
      </p:sp>
      <p:sp>
        <p:nvSpPr>
          <p:cNvPr id="135171" name="Rectangle 3"/>
          <p:cNvSpPr>
            <a:spLocks noGrp="1" noChangeArrowheads="1"/>
          </p:cNvSpPr>
          <p:nvPr>
            <p:ph type="body" idx="1"/>
          </p:nvPr>
        </p:nvSpPr>
        <p:spPr>
          <a:xfrm>
            <a:off x="814388" y="1093788"/>
            <a:ext cx="7945437" cy="1184275"/>
          </a:xfrm>
        </p:spPr>
        <p:txBody>
          <a:bodyPr/>
          <a:lstStyle/>
          <a:p>
            <a:pPr>
              <a:tabLst>
                <a:tab pos="1947863" algn="l"/>
                <a:tab pos="2684463" algn="l"/>
                <a:tab pos="3594100" algn="l"/>
                <a:tab pos="4286250" algn="l"/>
              </a:tabLst>
            </a:pPr>
            <a:r>
              <a:rPr lang="en-US" altLang="en-US" sz="1600" smtClean="0"/>
              <a:t>Let </a:t>
            </a:r>
            <a:r>
              <a:rPr lang="en-US" altLang="en-US" sz="1600" i="1" smtClean="0"/>
              <a:t>T</a:t>
            </a:r>
            <a:r>
              <a:rPr lang="en-US" altLang="en-US" sz="1600" baseline="-25000" smtClean="0"/>
              <a:t>1</a:t>
            </a:r>
            <a:r>
              <a:rPr lang="en-US" altLang="en-US" sz="1600" smtClean="0"/>
              <a:t> transfer $50 from </a:t>
            </a:r>
            <a:r>
              <a:rPr lang="en-US" altLang="en-US" sz="1600" i="1" smtClean="0"/>
              <a:t>A </a:t>
            </a:r>
            <a:r>
              <a:rPr lang="en-US" altLang="en-US" sz="1600" smtClean="0"/>
              <a:t>to </a:t>
            </a:r>
            <a:r>
              <a:rPr lang="en-US" altLang="en-US" sz="1600" i="1" smtClean="0"/>
              <a:t>B</a:t>
            </a:r>
            <a:r>
              <a:rPr lang="en-US" altLang="en-US" sz="1600" smtClean="0"/>
              <a:t>, and </a:t>
            </a:r>
            <a:r>
              <a:rPr lang="en-US" altLang="en-US" sz="1600" i="1" smtClean="0"/>
              <a:t>T</a:t>
            </a:r>
            <a:r>
              <a:rPr lang="en-US" altLang="en-US" sz="1600" baseline="-25000" smtClean="0"/>
              <a:t>2</a:t>
            </a:r>
            <a:r>
              <a:rPr lang="en-US" altLang="en-US" sz="1600" smtClean="0"/>
              <a:t> transfer 10% of the balance from </a:t>
            </a:r>
            <a:r>
              <a:rPr lang="en-US" altLang="en-US" sz="1600" i="1" smtClean="0"/>
              <a:t>A </a:t>
            </a:r>
            <a:r>
              <a:rPr lang="en-US" altLang="en-US" sz="1600" smtClean="0"/>
              <a:t>to </a:t>
            </a:r>
            <a:r>
              <a:rPr lang="en-US" altLang="en-US" sz="1600" i="1" smtClean="0"/>
              <a:t>B.</a:t>
            </a:r>
            <a:r>
              <a:rPr lang="en-US" altLang="en-US" sz="1600" smtClean="0"/>
              <a:t>  </a:t>
            </a:r>
          </a:p>
          <a:p>
            <a:pPr>
              <a:tabLst>
                <a:tab pos="1947863" algn="l"/>
                <a:tab pos="2684463" algn="l"/>
                <a:tab pos="3594100" algn="l"/>
                <a:tab pos="4286250" algn="l"/>
              </a:tabLst>
            </a:pPr>
            <a:r>
              <a:rPr lang="en-US" altLang="en-US" sz="1600" smtClean="0"/>
              <a:t>An example of a  </a:t>
            </a:r>
            <a:r>
              <a:rPr lang="en-US" altLang="en-US" sz="1600" b="1" smtClean="0">
                <a:solidFill>
                  <a:srgbClr val="000099"/>
                </a:solidFill>
              </a:rPr>
              <a:t>serial </a:t>
            </a:r>
            <a:r>
              <a:rPr lang="en-US" altLang="en-US" sz="1600" smtClean="0"/>
              <a:t>schedule in which </a:t>
            </a:r>
            <a:r>
              <a:rPr lang="en-US" altLang="en-US" sz="1600" i="1" smtClean="0"/>
              <a:t>T</a:t>
            </a:r>
            <a:r>
              <a:rPr lang="en-US" altLang="en-US" sz="1600" baseline="-25000" smtClean="0"/>
              <a:t>1</a:t>
            </a:r>
            <a:r>
              <a:rPr lang="en-US" altLang="en-US" sz="1600" smtClean="0"/>
              <a:t> is followed by </a:t>
            </a:r>
            <a:r>
              <a:rPr lang="en-US" altLang="en-US" sz="1600" i="1" smtClean="0"/>
              <a:t>T</a:t>
            </a:r>
            <a:r>
              <a:rPr lang="en-US" altLang="en-US" sz="1600" baseline="-25000" smtClean="0"/>
              <a:t>2</a:t>
            </a:r>
            <a:r>
              <a:rPr lang="en-US" altLang="en-US" sz="1600" smtClean="0"/>
              <a:t> :</a:t>
            </a:r>
          </a:p>
          <a:p>
            <a:pPr>
              <a:buFont typeface="Monotype Sorts" charset="2"/>
              <a:buNone/>
              <a:tabLst>
                <a:tab pos="1947863" algn="l"/>
                <a:tab pos="2684463" algn="l"/>
                <a:tab pos="3594100" algn="l"/>
                <a:tab pos="4286250" algn="l"/>
              </a:tabLst>
            </a:pPr>
            <a:r>
              <a:rPr lang="en-US" altLang="en-US" sz="1400" smtClean="0"/>
              <a:t>		</a:t>
            </a:r>
          </a:p>
        </p:txBody>
      </p:sp>
      <p:pic>
        <p:nvPicPr>
          <p:cNvPr id="135172" name="Picture 13"/>
          <p:cNvPicPr>
            <a:picLocks noChangeAspect="1" noChangeArrowheads="1"/>
          </p:cNvPicPr>
          <p:nvPr/>
        </p:nvPicPr>
        <p:blipFill>
          <a:blip r:embed="rId3"/>
          <a:srcRect/>
          <a:stretch>
            <a:fillRect/>
          </a:stretch>
        </p:blipFill>
        <p:spPr bwMode="auto">
          <a:xfrm>
            <a:off x="3027363" y="2063750"/>
            <a:ext cx="2932112" cy="3671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dirty="0">
                <a:ea typeface="+mj-ea"/>
              </a:rPr>
              <a:t>Schedule 2</a:t>
            </a:r>
          </a:p>
        </p:txBody>
      </p:sp>
      <p:sp>
        <p:nvSpPr>
          <p:cNvPr id="137219" name="Rectangle 3"/>
          <p:cNvSpPr>
            <a:spLocks noGrp="1" noChangeArrowheads="1"/>
          </p:cNvSpPr>
          <p:nvPr>
            <p:ph type="body" idx="1"/>
          </p:nvPr>
        </p:nvSpPr>
        <p:spPr>
          <a:xfrm>
            <a:off x="814388" y="1093788"/>
            <a:ext cx="7945437" cy="1184275"/>
          </a:xfrm>
        </p:spPr>
        <p:txBody>
          <a:bodyPr/>
          <a:lstStyle/>
          <a:p>
            <a:pPr>
              <a:tabLst>
                <a:tab pos="1947863" algn="l"/>
                <a:tab pos="2684463" algn="l"/>
                <a:tab pos="3594100" algn="l"/>
                <a:tab pos="4286250" algn="l"/>
              </a:tabLst>
            </a:pPr>
            <a:r>
              <a:rPr lang="en-US" altLang="en-US" sz="1600" smtClean="0"/>
              <a:t>A </a:t>
            </a:r>
            <a:r>
              <a:rPr lang="en-US" altLang="en-US" sz="1600" b="1" smtClean="0">
                <a:solidFill>
                  <a:srgbClr val="000099"/>
                </a:solidFill>
              </a:rPr>
              <a:t>serial</a:t>
            </a:r>
            <a:r>
              <a:rPr lang="en-US" altLang="en-US" sz="1600" smtClean="0">
                <a:solidFill>
                  <a:srgbClr val="000099"/>
                </a:solidFill>
              </a:rPr>
              <a:t> </a:t>
            </a:r>
            <a:r>
              <a:rPr lang="en-US" altLang="en-US" sz="1600" smtClean="0"/>
              <a:t>schedule in which </a:t>
            </a:r>
            <a:r>
              <a:rPr lang="en-US" altLang="en-US" sz="1600" i="1" smtClean="0"/>
              <a:t>T</a:t>
            </a:r>
            <a:r>
              <a:rPr lang="en-US" altLang="en-US" sz="1600" baseline="-25000" smtClean="0"/>
              <a:t>2</a:t>
            </a:r>
            <a:r>
              <a:rPr lang="en-US" altLang="en-US" sz="1600" smtClean="0"/>
              <a:t> is followed by </a:t>
            </a:r>
            <a:r>
              <a:rPr lang="en-US" altLang="en-US" sz="1600" i="1" smtClean="0"/>
              <a:t>T</a:t>
            </a:r>
            <a:r>
              <a:rPr lang="en-US" altLang="en-US" sz="1600" baseline="-25000" smtClean="0"/>
              <a:t>1</a:t>
            </a:r>
            <a:r>
              <a:rPr lang="en-US" altLang="en-US" sz="1600" smtClean="0"/>
              <a:t> :</a:t>
            </a:r>
          </a:p>
          <a:p>
            <a:pPr>
              <a:buFont typeface="Monotype Sorts" charset="2"/>
              <a:buNone/>
              <a:tabLst>
                <a:tab pos="1947863" algn="l"/>
                <a:tab pos="2684463" algn="l"/>
                <a:tab pos="3594100" algn="l"/>
                <a:tab pos="4286250" algn="l"/>
              </a:tabLst>
            </a:pPr>
            <a:r>
              <a:rPr lang="en-US" altLang="en-US" sz="1400" smtClean="0"/>
              <a:t>		</a:t>
            </a:r>
          </a:p>
        </p:txBody>
      </p:sp>
      <p:pic>
        <p:nvPicPr>
          <p:cNvPr id="137220" name="Picture 11"/>
          <p:cNvPicPr>
            <a:picLocks noChangeAspect="1" noChangeArrowheads="1"/>
          </p:cNvPicPr>
          <p:nvPr/>
        </p:nvPicPr>
        <p:blipFill>
          <a:blip r:embed="rId3" cstate="print"/>
          <a:srcRect/>
          <a:stretch>
            <a:fillRect/>
          </a:stretch>
        </p:blipFill>
        <p:spPr bwMode="auto">
          <a:xfrm>
            <a:off x="2916238" y="1763713"/>
            <a:ext cx="2678112" cy="333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a typeface="+mj-ea"/>
              </a:rPr>
              <a:t>Schedule 3</a:t>
            </a:r>
          </a:p>
        </p:txBody>
      </p:sp>
      <p:sp>
        <p:nvSpPr>
          <p:cNvPr id="139267" name="Rectangle 4"/>
          <p:cNvSpPr>
            <a:spLocks noGrp="1" noChangeArrowheads="1"/>
          </p:cNvSpPr>
          <p:nvPr>
            <p:ph type="body" idx="1"/>
          </p:nvPr>
        </p:nvSpPr>
        <p:spPr>
          <a:xfrm>
            <a:off x="814388" y="1093788"/>
            <a:ext cx="6765925" cy="1054100"/>
          </a:xfrm>
        </p:spPr>
        <p:txBody>
          <a:bodyPr>
            <a:normAutofit lnSpcReduction="10000"/>
          </a:bodyPr>
          <a:lstStyle/>
          <a:p>
            <a:pPr>
              <a:lnSpc>
                <a:spcPct val="90000"/>
              </a:lnSpc>
              <a:tabLst>
                <a:tab pos="1947863" algn="l"/>
                <a:tab pos="2684463" algn="l"/>
                <a:tab pos="3594100" algn="l"/>
                <a:tab pos="4286250" algn="l"/>
              </a:tabLst>
            </a:pPr>
            <a:r>
              <a:rPr lang="en-US" altLang="en-US" sz="1600" smtClean="0"/>
              <a:t>Let </a:t>
            </a:r>
            <a:r>
              <a:rPr lang="en-US" altLang="en-US" sz="1600" i="1" smtClean="0"/>
              <a:t>T</a:t>
            </a:r>
            <a:r>
              <a:rPr lang="en-US" altLang="en-US" sz="1600" baseline="-25000" smtClean="0"/>
              <a:t>1</a:t>
            </a:r>
            <a:r>
              <a:rPr lang="en-US" altLang="en-US" sz="1600" smtClean="0"/>
              <a:t> and </a:t>
            </a:r>
            <a:r>
              <a:rPr lang="en-US" altLang="en-US" sz="1600" i="1" smtClean="0"/>
              <a:t>T</a:t>
            </a:r>
            <a:r>
              <a:rPr lang="en-US" altLang="en-US" sz="1600" baseline="-25000" smtClean="0"/>
              <a:t>2</a:t>
            </a:r>
            <a:r>
              <a:rPr lang="en-US" altLang="en-US" sz="1600" smtClean="0"/>
              <a:t> be the transactions defined previously</a:t>
            </a:r>
            <a:r>
              <a:rPr lang="en-US" altLang="en-US" sz="1600" i="1" smtClean="0"/>
              <a:t>.</a:t>
            </a:r>
            <a:r>
              <a:rPr lang="en-US" altLang="en-US" sz="1600" smtClean="0"/>
              <a:t>  The following schedule is not a serial schedule, but it is </a:t>
            </a:r>
            <a:r>
              <a:rPr lang="en-US" altLang="en-US" sz="1600" b="1" smtClean="0">
                <a:solidFill>
                  <a:srgbClr val="000099"/>
                </a:solidFill>
              </a:rPr>
              <a:t>equivalent</a:t>
            </a:r>
            <a:r>
              <a:rPr lang="en-US" altLang="en-US" sz="1600" smtClean="0">
                <a:solidFill>
                  <a:srgbClr val="000099"/>
                </a:solidFill>
              </a:rPr>
              <a:t> </a:t>
            </a:r>
            <a:r>
              <a:rPr lang="en-US" altLang="en-US" sz="1600" smtClean="0"/>
              <a:t>to Schedule 1.</a:t>
            </a:r>
          </a:p>
          <a:p>
            <a:pPr>
              <a:lnSpc>
                <a:spcPct val="90000"/>
              </a:lnSpc>
              <a:buFont typeface="Monotype Sorts" charset="2"/>
              <a:buNone/>
              <a:tabLst>
                <a:tab pos="1947863" algn="l"/>
                <a:tab pos="2684463" algn="l"/>
                <a:tab pos="3594100" algn="l"/>
                <a:tab pos="4286250" algn="l"/>
              </a:tabLst>
            </a:pPr>
            <a:r>
              <a:rPr lang="en-US" altLang="en-US" smtClean="0"/>
              <a:t>		</a:t>
            </a:r>
            <a:endParaRPr lang="en-US" altLang="en-US" i="1" smtClean="0"/>
          </a:p>
        </p:txBody>
      </p:sp>
      <p:sp>
        <p:nvSpPr>
          <p:cNvPr id="139268" name="Rectangle 7"/>
          <p:cNvSpPr>
            <a:spLocks noChangeArrowheads="1"/>
          </p:cNvSpPr>
          <p:nvPr/>
        </p:nvSpPr>
        <p:spPr bwMode="auto">
          <a:xfrm>
            <a:off x="1169988" y="5472113"/>
            <a:ext cx="6724650" cy="39052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tabLst>
                <a:tab pos="1947863" algn="l"/>
                <a:tab pos="2684463" algn="l"/>
                <a:tab pos="3594100" algn="l"/>
                <a:tab pos="4286250" algn="l"/>
              </a:tabLst>
            </a:pPr>
            <a:r>
              <a:rPr kumimoji="1" lang="en-US" altLang="en-US">
                <a:latin typeface="Arial" charset="0"/>
              </a:rPr>
              <a:t>Note -- In schedules 1, 2 and 3, the sum “A + B” is preserved</a:t>
            </a:r>
            <a:r>
              <a:rPr kumimoji="1" lang="en-US" altLang="en-US" sz="1800">
                <a:latin typeface="Arial" charset="0"/>
              </a:rPr>
              <a:t>.</a:t>
            </a:r>
          </a:p>
        </p:txBody>
      </p:sp>
      <p:pic>
        <p:nvPicPr>
          <p:cNvPr id="139269" name="Picture 13"/>
          <p:cNvPicPr>
            <a:picLocks noChangeAspect="1" noChangeArrowheads="1"/>
          </p:cNvPicPr>
          <p:nvPr/>
        </p:nvPicPr>
        <p:blipFill>
          <a:blip r:embed="rId3"/>
          <a:srcRect/>
          <a:stretch>
            <a:fillRect/>
          </a:stretch>
        </p:blipFill>
        <p:spPr bwMode="auto">
          <a:xfrm>
            <a:off x="3138488" y="1803400"/>
            <a:ext cx="2716212"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a typeface="+mj-ea"/>
              </a:rPr>
              <a:t>Schedule 4</a:t>
            </a:r>
          </a:p>
        </p:txBody>
      </p:sp>
      <p:sp>
        <p:nvSpPr>
          <p:cNvPr id="141315" name="Rectangle 4"/>
          <p:cNvSpPr>
            <a:spLocks noGrp="1" noChangeArrowheads="1"/>
          </p:cNvSpPr>
          <p:nvPr>
            <p:ph type="body" idx="1"/>
          </p:nvPr>
        </p:nvSpPr>
        <p:spPr>
          <a:xfrm>
            <a:off x="814388" y="1093788"/>
            <a:ext cx="6213475" cy="1184275"/>
          </a:xfrm>
        </p:spPr>
        <p:txBody>
          <a:bodyPr/>
          <a:lstStyle/>
          <a:p>
            <a:pPr>
              <a:tabLst>
                <a:tab pos="1947863" algn="l"/>
                <a:tab pos="2684463" algn="l"/>
                <a:tab pos="3594100" algn="l"/>
                <a:tab pos="4286250" algn="l"/>
              </a:tabLst>
            </a:pPr>
            <a:r>
              <a:rPr lang="en-US" altLang="en-US" sz="1600" smtClean="0"/>
              <a:t>The following concurrent schedule does not preserve the sum  of  “</a:t>
            </a:r>
            <a:r>
              <a:rPr lang="en-US" altLang="en-US" sz="1600" i="1" smtClean="0"/>
              <a:t>A </a:t>
            </a:r>
            <a:r>
              <a:rPr lang="en-US" altLang="en-US" sz="1600" smtClean="0"/>
              <a:t>+ </a:t>
            </a:r>
            <a:r>
              <a:rPr lang="en-US" altLang="en-US" sz="1600" i="1" smtClean="0"/>
              <a:t>B</a:t>
            </a:r>
            <a:r>
              <a:rPr lang="en-US" altLang="en-US" sz="1600" smtClean="0"/>
              <a:t>”</a:t>
            </a:r>
            <a:r>
              <a:rPr lang="en-US" altLang="en-US" smtClean="0"/>
              <a:t>			</a:t>
            </a:r>
            <a:endParaRPr lang="en-US" altLang="en-US" i="1" smtClean="0"/>
          </a:p>
        </p:txBody>
      </p:sp>
      <p:pic>
        <p:nvPicPr>
          <p:cNvPr id="141316" name="Picture 15"/>
          <p:cNvPicPr>
            <a:picLocks noChangeAspect="1" noChangeArrowheads="1"/>
          </p:cNvPicPr>
          <p:nvPr/>
        </p:nvPicPr>
        <p:blipFill>
          <a:blip r:embed="rId3"/>
          <a:srcRect/>
          <a:stretch>
            <a:fillRect/>
          </a:stretch>
        </p:blipFill>
        <p:spPr bwMode="auto">
          <a:xfrm>
            <a:off x="2913063" y="1974850"/>
            <a:ext cx="2901950" cy="3622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noFill/>
        </p:spPr>
        <p:txBody>
          <a:bodyPr/>
          <a:lstStyle/>
          <a:p>
            <a:r>
              <a:rPr lang="en-US" altLang="en-US" smtClean="0">
                <a:effectLst/>
              </a:rPr>
              <a:t>Concurrency Control and Recovery</a:t>
            </a:r>
          </a:p>
        </p:txBody>
      </p:sp>
      <p:sp>
        <p:nvSpPr>
          <p:cNvPr id="222211" name="Rectangle 3"/>
          <p:cNvSpPr>
            <a:spLocks noGrp="1" noChangeArrowheads="1"/>
          </p:cNvSpPr>
          <p:nvPr>
            <p:ph type="body" idx="1"/>
          </p:nvPr>
        </p:nvSpPr>
        <p:spPr/>
        <p:txBody>
          <a:bodyPr>
            <a:normAutofit fontScale="70000" lnSpcReduction="20000"/>
          </a:bodyPr>
          <a:lstStyle/>
          <a:p>
            <a:r>
              <a:rPr lang="en-US" altLang="en-US" smtClean="0"/>
              <a:t>With concurrent transactions, all transactions share a single disk buffer and a single log</a:t>
            </a:r>
          </a:p>
          <a:p>
            <a:pPr lvl="1"/>
            <a:r>
              <a:rPr lang="en-US" altLang="en-US" smtClean="0">
                <a:ea typeface="ＭＳ Ｐゴシック" pitchFamily="34" charset="-128"/>
              </a:rPr>
              <a:t>A buffer block can have data items updated by one or more transactions</a:t>
            </a:r>
          </a:p>
          <a:p>
            <a:r>
              <a:rPr lang="en-US" altLang="en-US" smtClean="0"/>
              <a:t>We assume that </a:t>
            </a:r>
            <a:r>
              <a:rPr lang="en-US" altLang="en-US" i="1" smtClean="0">
                <a:solidFill>
                  <a:srgbClr val="000099"/>
                </a:solidFill>
              </a:rPr>
              <a:t>if a transaction T</a:t>
            </a:r>
            <a:r>
              <a:rPr lang="en-US" altLang="en-US" i="1" baseline="-25000" smtClean="0">
                <a:solidFill>
                  <a:srgbClr val="000099"/>
                </a:solidFill>
              </a:rPr>
              <a:t>i</a:t>
            </a:r>
            <a:r>
              <a:rPr lang="en-US" altLang="en-US" i="1" smtClean="0">
                <a:solidFill>
                  <a:srgbClr val="000099"/>
                </a:solidFill>
              </a:rPr>
              <a:t> has modified an item, no other transaction can modify the same item until T</a:t>
            </a:r>
            <a:r>
              <a:rPr lang="en-US" altLang="en-US" i="1" baseline="-25000" smtClean="0">
                <a:solidFill>
                  <a:srgbClr val="000099"/>
                </a:solidFill>
              </a:rPr>
              <a:t>i  </a:t>
            </a:r>
            <a:r>
              <a:rPr lang="en-US" altLang="en-US" i="1" smtClean="0">
                <a:solidFill>
                  <a:srgbClr val="000099"/>
                </a:solidFill>
              </a:rPr>
              <a:t>has committed or aborted</a:t>
            </a:r>
          </a:p>
          <a:p>
            <a:pPr lvl="1"/>
            <a:r>
              <a:rPr lang="en-US" altLang="en-US" smtClean="0">
                <a:ea typeface="ＭＳ Ｐゴシック" pitchFamily="34" charset="-128"/>
              </a:rPr>
              <a:t>i.e. the updates of uncommitted transactions should not be visible to other transactions</a:t>
            </a:r>
          </a:p>
          <a:p>
            <a:pPr lvl="2"/>
            <a:r>
              <a:rPr lang="en-US" altLang="en-US" smtClean="0">
                <a:ea typeface="ＭＳ Ｐゴシック" pitchFamily="34" charset="-128"/>
              </a:rPr>
              <a:t>Otherwise how to perform undo if T1 updates A, then T2 updates A and commits, and finally T1 has to abort?</a:t>
            </a:r>
          </a:p>
          <a:p>
            <a:pPr lvl="1"/>
            <a:r>
              <a:rPr lang="en-US" altLang="en-US" smtClean="0">
                <a:ea typeface="ＭＳ Ｐゴシック" pitchFamily="34" charset="-128"/>
              </a:rPr>
              <a:t>Can be ensured by obtaining exclusive locks on updated items and holding the locks till end of transaction (strict two-phase locking)</a:t>
            </a:r>
          </a:p>
          <a:p>
            <a:r>
              <a:rPr lang="en-US" altLang="en-US" smtClean="0"/>
              <a:t>Log records of different transactions may be interspersed in the log.</a:t>
            </a:r>
          </a:p>
          <a:p>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noFill/>
        </p:spPr>
        <p:txBody>
          <a:bodyPr/>
          <a:lstStyle/>
          <a:p>
            <a:r>
              <a:rPr lang="en-US" altLang="en-US" smtClean="0">
                <a:effectLst/>
              </a:rPr>
              <a:t>Undo and Redo Operations</a:t>
            </a:r>
          </a:p>
        </p:txBody>
      </p:sp>
      <p:sp>
        <p:nvSpPr>
          <p:cNvPr id="223235" name="Rectangle 3"/>
          <p:cNvSpPr>
            <a:spLocks noGrp="1" noChangeArrowheads="1"/>
          </p:cNvSpPr>
          <p:nvPr>
            <p:ph type="body" idx="1"/>
          </p:nvPr>
        </p:nvSpPr>
        <p:spPr/>
        <p:txBody>
          <a:bodyPr>
            <a:normAutofit fontScale="77500" lnSpcReduction="20000"/>
          </a:bodyPr>
          <a:lstStyle/>
          <a:p>
            <a:r>
              <a:rPr lang="en-US" altLang="en-US" b="1" smtClean="0">
                <a:solidFill>
                  <a:srgbClr val="000099"/>
                </a:solidFill>
              </a:rPr>
              <a:t>Undo</a:t>
            </a:r>
            <a:r>
              <a:rPr lang="en-US" altLang="en-US" smtClean="0"/>
              <a:t> of a log record </a:t>
            </a:r>
            <a:r>
              <a:rPr lang="en-US" altLang="en-US" i="1" smtClean="0"/>
              <a:t>&lt;T</a:t>
            </a:r>
            <a:r>
              <a:rPr lang="en-US" altLang="en-US" i="1" baseline="-25000" smtClean="0"/>
              <a:t>i</a:t>
            </a:r>
            <a:r>
              <a:rPr lang="en-US" altLang="en-US" i="1" smtClean="0"/>
              <a:t>, X,  V</a:t>
            </a:r>
            <a:r>
              <a:rPr lang="en-US" altLang="en-US" i="1" baseline="-25000" smtClean="0"/>
              <a:t>1</a:t>
            </a:r>
            <a:r>
              <a:rPr lang="en-US" altLang="en-US" i="1" smtClean="0"/>
              <a:t>,  V</a:t>
            </a:r>
            <a:r>
              <a:rPr lang="en-US" altLang="en-US" i="1" baseline="-25000" smtClean="0"/>
              <a:t>2</a:t>
            </a:r>
            <a:r>
              <a:rPr lang="en-US" altLang="en-US" i="1" smtClean="0"/>
              <a:t>&gt; </a:t>
            </a:r>
            <a:r>
              <a:rPr lang="en-US" altLang="en-US" smtClean="0"/>
              <a:t>writes the </a:t>
            </a:r>
            <a:r>
              <a:rPr lang="en-US" altLang="en-US" b="1" smtClean="0"/>
              <a:t>old</a:t>
            </a:r>
            <a:r>
              <a:rPr lang="en-US" altLang="en-US" smtClean="0"/>
              <a:t> value </a:t>
            </a:r>
            <a:r>
              <a:rPr lang="en-US" altLang="en-US" i="1" smtClean="0"/>
              <a:t>V</a:t>
            </a:r>
            <a:r>
              <a:rPr lang="en-US" altLang="en-US" i="1" baseline="-25000" smtClean="0"/>
              <a:t>1</a:t>
            </a:r>
            <a:r>
              <a:rPr lang="en-US" altLang="en-US" i="1" smtClean="0"/>
              <a:t> </a:t>
            </a:r>
            <a:r>
              <a:rPr lang="en-US" altLang="en-US" smtClean="0"/>
              <a:t>to</a:t>
            </a:r>
            <a:r>
              <a:rPr lang="en-US" altLang="en-US" i="1" smtClean="0"/>
              <a:t> X</a:t>
            </a:r>
          </a:p>
          <a:p>
            <a:r>
              <a:rPr lang="en-US" altLang="en-US" b="1" smtClean="0">
                <a:solidFill>
                  <a:srgbClr val="000099"/>
                </a:solidFill>
              </a:rPr>
              <a:t>Redo</a:t>
            </a:r>
            <a:r>
              <a:rPr lang="en-US" altLang="en-US" smtClean="0"/>
              <a:t> of a log record </a:t>
            </a:r>
            <a:r>
              <a:rPr lang="en-US" altLang="en-US" i="1" smtClean="0"/>
              <a:t>&lt;T</a:t>
            </a:r>
            <a:r>
              <a:rPr lang="en-US" altLang="en-US" i="1" baseline="-25000" smtClean="0"/>
              <a:t>i</a:t>
            </a:r>
            <a:r>
              <a:rPr lang="en-US" altLang="en-US" i="1" smtClean="0"/>
              <a:t>, X,  V</a:t>
            </a:r>
            <a:r>
              <a:rPr lang="en-US" altLang="en-US" i="1" baseline="-25000" smtClean="0"/>
              <a:t>1</a:t>
            </a:r>
            <a:r>
              <a:rPr lang="en-US" altLang="en-US" i="1" smtClean="0"/>
              <a:t>,  V</a:t>
            </a:r>
            <a:r>
              <a:rPr lang="en-US" altLang="en-US" i="1" baseline="-25000" smtClean="0"/>
              <a:t>2</a:t>
            </a:r>
            <a:r>
              <a:rPr lang="en-US" altLang="en-US" i="1" smtClean="0"/>
              <a:t>&gt; </a:t>
            </a:r>
            <a:r>
              <a:rPr lang="en-US" altLang="en-US" smtClean="0"/>
              <a:t>writes the </a:t>
            </a:r>
            <a:r>
              <a:rPr lang="en-US" altLang="en-US" b="1" smtClean="0"/>
              <a:t>new</a:t>
            </a:r>
            <a:r>
              <a:rPr lang="en-US" altLang="en-US" smtClean="0"/>
              <a:t> value </a:t>
            </a:r>
            <a:r>
              <a:rPr lang="en-US" altLang="en-US" i="1" smtClean="0"/>
              <a:t>V</a:t>
            </a:r>
            <a:r>
              <a:rPr lang="en-US" altLang="en-US" i="1" baseline="-25000" smtClean="0"/>
              <a:t>2</a:t>
            </a:r>
            <a:r>
              <a:rPr lang="en-US" altLang="en-US" i="1" smtClean="0"/>
              <a:t> </a:t>
            </a:r>
            <a:r>
              <a:rPr lang="en-US" altLang="en-US" smtClean="0"/>
              <a:t>to</a:t>
            </a:r>
            <a:r>
              <a:rPr lang="en-US" altLang="en-US" i="1" smtClean="0"/>
              <a:t> X</a:t>
            </a:r>
          </a:p>
          <a:p>
            <a:r>
              <a:rPr lang="en-US" altLang="en-US" b="1" smtClean="0">
                <a:solidFill>
                  <a:srgbClr val="000099"/>
                </a:solidFill>
              </a:rPr>
              <a:t>Undo and Redo of Transactions</a:t>
            </a:r>
          </a:p>
          <a:p>
            <a:pPr lvl="1"/>
            <a:r>
              <a:rPr lang="en-US" altLang="en-US" b="1" smtClean="0">
                <a:ea typeface="ＭＳ Ｐゴシック" pitchFamily="34" charset="-128"/>
              </a:rPr>
              <a:t>undo</a:t>
            </a:r>
            <a:r>
              <a:rPr lang="en-US" altLang="en-US" smtClean="0">
                <a:ea typeface="ＭＳ Ｐゴシック" pitchFamily="34" charset="-128"/>
              </a:rPr>
              <a:t>(</a:t>
            </a:r>
            <a:r>
              <a:rPr lang="en-US" altLang="en-US" i="1" smtClean="0">
                <a:ea typeface="ＭＳ Ｐゴシック" pitchFamily="34" charset="-128"/>
              </a:rPr>
              <a:t>T</a:t>
            </a:r>
            <a:r>
              <a:rPr lang="en-US" altLang="en-US" baseline="-25000" smtClean="0">
                <a:ea typeface="ＭＳ Ｐゴシック" pitchFamily="34" charset="-128"/>
              </a:rPr>
              <a:t>i</a:t>
            </a:r>
            <a:r>
              <a:rPr lang="en-US" altLang="en-US" smtClean="0">
                <a:ea typeface="ＭＳ Ｐゴシック" pitchFamily="34" charset="-128"/>
              </a:rPr>
              <a:t>) restores the value of all data items updated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to their old values, going backwards from the last log record for </a:t>
            </a:r>
            <a:r>
              <a:rPr lang="en-US" altLang="en-US" i="1" smtClean="0">
                <a:ea typeface="ＭＳ Ｐゴシック" pitchFamily="34" charset="-128"/>
              </a:rPr>
              <a:t>T</a:t>
            </a:r>
            <a:r>
              <a:rPr lang="en-US" altLang="en-US" i="1" baseline="-25000" smtClean="0">
                <a:ea typeface="ＭＳ Ｐゴシック" pitchFamily="34" charset="-128"/>
              </a:rPr>
              <a:t>i</a:t>
            </a:r>
            <a:endParaRPr lang="en-US" altLang="en-US" i="1" smtClean="0">
              <a:ea typeface="ＭＳ Ｐゴシック" pitchFamily="34" charset="-128"/>
            </a:endParaRPr>
          </a:p>
          <a:p>
            <a:pPr lvl="2"/>
            <a:r>
              <a:rPr lang="en-US" altLang="en-US" smtClean="0">
                <a:ea typeface="ＭＳ Ｐゴシック" pitchFamily="34" charset="-128"/>
              </a:rPr>
              <a:t>each time a data item X is restored to its old value V a special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 X, V&gt; </a:t>
            </a:r>
            <a:r>
              <a:rPr lang="en-US" altLang="en-US" smtClean="0">
                <a:ea typeface="ＭＳ Ｐゴシック" pitchFamily="34" charset="-128"/>
              </a:rPr>
              <a:t>is written out</a:t>
            </a:r>
          </a:p>
          <a:p>
            <a:pPr lvl="2"/>
            <a:r>
              <a:rPr lang="en-US" altLang="en-US" smtClean="0">
                <a:ea typeface="ＭＳ Ｐゴシック" pitchFamily="34" charset="-128"/>
              </a:rPr>
              <a:t>when undo of a transaction is complete, a log record </a:t>
            </a:r>
            <a:br>
              <a:rPr lang="en-US" altLang="en-US" smtClean="0">
                <a:ea typeface="ＭＳ Ｐゴシック" pitchFamily="34" charset="-128"/>
              </a:rPr>
            </a:b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abort</a:t>
            </a:r>
            <a:r>
              <a:rPr lang="en-US" altLang="en-US" i="1" smtClean="0">
                <a:ea typeface="ＭＳ Ｐゴシック" pitchFamily="34" charset="-128"/>
              </a:rPr>
              <a:t>&gt; </a:t>
            </a:r>
            <a:r>
              <a:rPr lang="en-US" altLang="en-US" smtClean="0">
                <a:ea typeface="ＭＳ Ｐゴシック" pitchFamily="34" charset="-128"/>
              </a:rPr>
              <a:t>is written out.</a:t>
            </a:r>
          </a:p>
          <a:p>
            <a:pPr lvl="1"/>
            <a:r>
              <a:rPr lang="en-US" altLang="en-US" b="1" smtClean="0">
                <a:ea typeface="ＭＳ Ｐゴシック" pitchFamily="34" charset="-128"/>
              </a:rPr>
              <a:t>redo</a:t>
            </a:r>
            <a:r>
              <a:rPr lang="en-US" altLang="en-US" smtClean="0">
                <a:ea typeface="ＭＳ Ｐゴシック" pitchFamily="34" charset="-128"/>
              </a:rPr>
              <a:t>(</a:t>
            </a:r>
            <a:r>
              <a:rPr lang="en-US" altLang="en-US" i="1" smtClean="0">
                <a:ea typeface="ＭＳ Ｐゴシック" pitchFamily="34" charset="-128"/>
              </a:rPr>
              <a:t>T</a:t>
            </a:r>
            <a:r>
              <a:rPr lang="en-US" altLang="en-US" baseline="-25000" smtClean="0">
                <a:ea typeface="ＭＳ Ｐゴシック" pitchFamily="34" charset="-128"/>
              </a:rPr>
              <a:t>i</a:t>
            </a:r>
            <a:r>
              <a:rPr lang="en-US" altLang="en-US" smtClean="0">
                <a:ea typeface="ＭＳ Ｐゴシック" pitchFamily="34" charset="-128"/>
              </a:rPr>
              <a:t>) sets the value of all data items updated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to the new values, going forward from the first log record for </a:t>
            </a:r>
            <a:r>
              <a:rPr lang="en-US" altLang="en-US" i="1" smtClean="0">
                <a:ea typeface="ＭＳ Ｐゴシック" pitchFamily="34" charset="-128"/>
              </a:rPr>
              <a:t>T</a:t>
            </a:r>
            <a:r>
              <a:rPr lang="en-US" altLang="en-US" i="1" baseline="-25000" smtClean="0">
                <a:ea typeface="ＭＳ Ｐゴシック" pitchFamily="34" charset="-128"/>
              </a:rPr>
              <a:t>i</a:t>
            </a:r>
            <a:endParaRPr lang="en-US" altLang="en-US" b="1" smtClean="0">
              <a:solidFill>
                <a:schemeClr val="tx2"/>
              </a:solidFill>
              <a:ea typeface="ＭＳ Ｐゴシック" pitchFamily="34" charset="-128"/>
            </a:endParaRPr>
          </a:p>
          <a:p>
            <a:pPr lvl="2"/>
            <a:r>
              <a:rPr lang="en-US" altLang="en-US" smtClean="0">
                <a:ea typeface="ＭＳ Ｐゴシック" pitchFamily="34" charset="-128"/>
              </a:rPr>
              <a:t>No logging is done in this case</a:t>
            </a:r>
          </a:p>
          <a:p>
            <a:endParaRPr lang="en-US" altLang="en-US" i="1" smtClean="0"/>
          </a:p>
          <a:p>
            <a:endParaRPr lang="en-US" altLang="en-US" i="1" baseline="-25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Undo and Redo on Recovering from Failure</a:t>
            </a:r>
          </a:p>
        </p:txBody>
      </p:sp>
      <p:sp>
        <p:nvSpPr>
          <p:cNvPr id="224259" name="Rectangle 3"/>
          <p:cNvSpPr>
            <a:spLocks noGrp="1" noChangeArrowheads="1"/>
          </p:cNvSpPr>
          <p:nvPr>
            <p:ph type="body" idx="4294967295"/>
          </p:nvPr>
        </p:nvSpPr>
        <p:spPr>
          <a:xfrm>
            <a:off x="569913" y="1060450"/>
            <a:ext cx="8167687" cy="5378450"/>
          </a:xfrm>
        </p:spPr>
        <p:txBody>
          <a:bodyPr>
            <a:normAutofit fontScale="85000" lnSpcReduction="10000"/>
          </a:bodyPr>
          <a:lstStyle/>
          <a:p>
            <a:r>
              <a:rPr lang="en-US" altLang="en-US" smtClean="0"/>
              <a:t>When recovering after failure:</a:t>
            </a:r>
          </a:p>
          <a:p>
            <a:pPr lvl="1"/>
            <a:r>
              <a:rPr lang="en-US" altLang="en-US" smtClean="0">
                <a:ea typeface="ＭＳ Ｐゴシック" pitchFamily="34" charset="-128"/>
              </a:rPr>
              <a:t>Transaction</a:t>
            </a:r>
            <a:r>
              <a:rPr lang="en-US" altLang="en-US" i="1" smtClean="0">
                <a:ea typeface="ＭＳ Ｐゴシック" pitchFamily="34" charset="-128"/>
              </a:rPr>
              <a:t> 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needs to be undone if the log </a:t>
            </a:r>
          </a:p>
          <a:p>
            <a:pPr lvl="2"/>
            <a:r>
              <a:rPr lang="en-US" altLang="en-US" smtClean="0">
                <a:ea typeface="ＭＳ Ｐゴシック" pitchFamily="34" charset="-128"/>
              </a:rPr>
              <a:t>contains the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a:t>
            </a:r>
            <a:r>
              <a:rPr lang="en-US" altLang="en-US" smtClean="0">
                <a:ea typeface="ＭＳ Ｐゴシック" pitchFamily="34" charset="-128"/>
              </a:rPr>
              <a:t>,</a:t>
            </a:r>
          </a:p>
          <a:p>
            <a:pPr lvl="2"/>
            <a:r>
              <a:rPr lang="en-US" altLang="en-US" smtClean="0">
                <a:ea typeface="ＭＳ Ｐゴシック" pitchFamily="34" charset="-128"/>
              </a:rPr>
              <a:t>but does not contain either the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commit</a:t>
            </a:r>
            <a:r>
              <a:rPr lang="en-US" altLang="en-US" i="1" smtClean="0">
                <a:ea typeface="ＭＳ Ｐゴシック" pitchFamily="34" charset="-128"/>
              </a:rPr>
              <a:t>&gt; or &lt;T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abort</a:t>
            </a:r>
            <a:r>
              <a:rPr lang="en-US" altLang="en-US" i="1" smtClean="0">
                <a:ea typeface="ＭＳ Ｐゴシック" pitchFamily="34" charset="-128"/>
              </a:rPr>
              <a:t>&gt;</a:t>
            </a:r>
            <a:r>
              <a:rPr lang="en-US" altLang="en-US" smtClean="0">
                <a:ea typeface="ＭＳ Ｐゴシック" pitchFamily="34" charset="-128"/>
              </a:rPr>
              <a:t>.</a:t>
            </a:r>
          </a:p>
          <a:p>
            <a:pPr lvl="1"/>
            <a:r>
              <a:rPr lang="en-US" altLang="en-US" smtClean="0">
                <a:ea typeface="ＭＳ Ｐゴシック" pitchFamily="34" charset="-128"/>
              </a:rPr>
              <a:t>Transaction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needs to be redone if the log </a:t>
            </a:r>
          </a:p>
          <a:p>
            <a:pPr lvl="2"/>
            <a:r>
              <a:rPr lang="en-US" altLang="en-US" smtClean="0">
                <a:ea typeface="ＭＳ Ｐゴシック" pitchFamily="34" charset="-128"/>
              </a:rPr>
              <a:t>contains the records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a:t>
            </a:r>
            <a:r>
              <a:rPr lang="en-US" altLang="en-US" smtClean="0">
                <a:ea typeface="ＭＳ Ｐゴシック" pitchFamily="34" charset="-128"/>
              </a:rPr>
              <a:t> </a:t>
            </a:r>
          </a:p>
          <a:p>
            <a:pPr lvl="2"/>
            <a:r>
              <a:rPr lang="en-US" altLang="en-US" smtClean="0">
                <a:ea typeface="ＭＳ Ｐゴシック" pitchFamily="34" charset="-128"/>
              </a:rPr>
              <a:t>and contains the record </a:t>
            </a:r>
            <a:r>
              <a:rPr lang="en-US" altLang="en-US" i="1" smtClean="0">
                <a:ea typeface="ＭＳ Ｐゴシック" pitchFamily="34" charset="-128"/>
              </a:rPr>
              <a:t>&lt;T</a:t>
            </a:r>
            <a:r>
              <a:rPr lang="en-US" altLang="en-US" i="1" baseline="-25000" smtClean="0">
                <a:ea typeface="ＭＳ Ｐゴシック" pitchFamily="34" charset="-128"/>
              </a:rPr>
              <a:t>i </a:t>
            </a:r>
            <a:r>
              <a:rPr lang="en-US" altLang="en-US" b="1" smtClean="0">
                <a:ea typeface="ＭＳ Ｐゴシック" pitchFamily="34" charset="-128"/>
              </a:rPr>
              <a:t>commit</a:t>
            </a:r>
            <a:r>
              <a:rPr lang="en-US" altLang="en-US" i="1" smtClean="0">
                <a:ea typeface="ＭＳ Ｐゴシック" pitchFamily="34" charset="-128"/>
              </a:rPr>
              <a:t>&gt; or &lt;T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abort</a:t>
            </a:r>
            <a:r>
              <a:rPr lang="en-US" altLang="en-US" i="1" smtClean="0">
                <a:ea typeface="ＭＳ Ｐゴシック" pitchFamily="34" charset="-128"/>
              </a:rPr>
              <a:t>&gt;</a:t>
            </a:r>
          </a:p>
          <a:p>
            <a:r>
              <a:rPr lang="en-US" altLang="en-US" smtClean="0"/>
              <a:t>Note that If transaction </a:t>
            </a:r>
            <a:r>
              <a:rPr lang="en-US" altLang="en-US" i="1" smtClean="0"/>
              <a:t>T</a:t>
            </a:r>
            <a:r>
              <a:rPr lang="en-US" altLang="en-US" i="1" baseline="-25000" smtClean="0"/>
              <a:t>i</a:t>
            </a:r>
            <a:r>
              <a:rPr lang="en-US" altLang="en-US" smtClean="0"/>
              <a:t> was undone earlier and the </a:t>
            </a:r>
            <a:r>
              <a:rPr lang="en-US" altLang="en-US" i="1" smtClean="0"/>
              <a:t>&lt;T</a:t>
            </a:r>
            <a:r>
              <a:rPr lang="en-US" altLang="en-US" i="1" baseline="-25000" smtClean="0"/>
              <a:t>i</a:t>
            </a:r>
            <a:r>
              <a:rPr lang="en-US" altLang="en-US" i="1" smtClean="0"/>
              <a:t> </a:t>
            </a:r>
            <a:r>
              <a:rPr lang="en-US" altLang="en-US" b="1" smtClean="0"/>
              <a:t>abort</a:t>
            </a:r>
            <a:r>
              <a:rPr lang="en-US" altLang="en-US" i="1" smtClean="0"/>
              <a:t>&gt; </a:t>
            </a:r>
            <a:r>
              <a:rPr lang="en-US" altLang="en-US" smtClean="0"/>
              <a:t>record written to the log, and then a failure occurs, on recovery from failure </a:t>
            </a:r>
            <a:r>
              <a:rPr lang="en-US" altLang="en-US" i="1" smtClean="0"/>
              <a:t>T</a:t>
            </a:r>
            <a:r>
              <a:rPr lang="en-US" altLang="en-US" i="1" baseline="-25000" smtClean="0"/>
              <a:t>i </a:t>
            </a:r>
            <a:r>
              <a:rPr lang="en-US" altLang="en-US" smtClean="0"/>
              <a:t> is redone</a:t>
            </a:r>
          </a:p>
          <a:p>
            <a:pPr lvl="1"/>
            <a:r>
              <a:rPr lang="en-US" altLang="en-US" b="1" smtClean="0">
                <a:ea typeface="ＭＳ Ｐゴシック" pitchFamily="34" charset="-128"/>
              </a:rPr>
              <a:t>such a redo redoes all the original actions</a:t>
            </a:r>
            <a:r>
              <a:rPr lang="en-US" altLang="en-US" smtClean="0">
                <a:ea typeface="ＭＳ Ｐゴシック" pitchFamily="34" charset="-128"/>
              </a:rPr>
              <a:t> </a:t>
            </a:r>
            <a:r>
              <a:rPr lang="en-US" altLang="en-US" b="1" i="1" smtClean="0">
                <a:ea typeface="ＭＳ Ｐゴシック" pitchFamily="34" charset="-128"/>
              </a:rPr>
              <a:t>including the steps that restored old values</a:t>
            </a:r>
          </a:p>
          <a:p>
            <a:pPr lvl="2"/>
            <a:r>
              <a:rPr lang="en-US" altLang="en-US" smtClean="0">
                <a:ea typeface="ＭＳ Ｐゴシック" pitchFamily="34" charset="-128"/>
              </a:rPr>
              <a:t>Known as </a:t>
            </a:r>
            <a:r>
              <a:rPr lang="en-US" altLang="en-US" b="1" smtClean="0">
                <a:solidFill>
                  <a:srgbClr val="000099"/>
                </a:solidFill>
                <a:ea typeface="ＭＳ Ｐゴシック" pitchFamily="34" charset="-128"/>
              </a:rPr>
              <a:t>repeating history</a:t>
            </a:r>
          </a:p>
          <a:p>
            <a:pPr lvl="2"/>
            <a:r>
              <a:rPr lang="en-US" altLang="en-US" smtClean="0">
                <a:ea typeface="ＭＳ Ｐゴシック" pitchFamily="34" charset="-128"/>
              </a:rPr>
              <a:t>Seems wasteful, but simplifies recovery greatly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52425"/>
            <a:ext cx="8210550" cy="790575"/>
          </a:xfrm>
        </p:spPr>
        <p:txBody>
          <a:bodyPr/>
          <a:lstStyle/>
          <a:p>
            <a:pPr>
              <a:defRPr/>
            </a:pPr>
            <a:r>
              <a:rPr lang="en-US" sz="3000"/>
              <a:t>Immediate DB Modification Recovery Example</a:t>
            </a:r>
            <a:endParaRPr lang="en-US"/>
          </a:p>
        </p:txBody>
      </p:sp>
      <p:sp>
        <p:nvSpPr>
          <p:cNvPr id="226307" name="Rectangle 3"/>
          <p:cNvSpPr>
            <a:spLocks noGrp="1" noChangeArrowheads="1"/>
          </p:cNvSpPr>
          <p:nvPr>
            <p:ph type="body" idx="4294967295"/>
          </p:nvPr>
        </p:nvSpPr>
        <p:spPr>
          <a:xfrm>
            <a:off x="655638" y="1257300"/>
            <a:ext cx="8061325" cy="5183188"/>
          </a:xfrm>
        </p:spPr>
        <p:txBody>
          <a:bodyPr>
            <a:normAutofit fontScale="70000" lnSpcReduction="20000"/>
          </a:bodyPr>
          <a:lstStyle/>
          <a:p>
            <a:pPr>
              <a:lnSpc>
                <a:spcPct val="110000"/>
              </a:lnSpc>
              <a:buFont typeface="Monotype Sorts" charset="2"/>
              <a:buNone/>
            </a:pPr>
            <a:r>
              <a:rPr lang="en-US" altLang="en-US" sz="1600" smtClean="0"/>
              <a:t>  </a:t>
            </a:r>
            <a:r>
              <a:rPr lang="en-US" altLang="en-US" smtClean="0"/>
              <a:t>Below we show the log as it appears at three instances of time.</a:t>
            </a:r>
          </a:p>
          <a:p>
            <a:pPr>
              <a:lnSpc>
                <a:spcPct val="70000"/>
              </a:lnSpc>
              <a:buFont typeface="Monotype Sorts" charset="2"/>
              <a:buNone/>
            </a:pPr>
            <a:endParaRPr lang="en-US" altLang="en-US" smtClean="0"/>
          </a:p>
          <a:p>
            <a:pPr>
              <a:lnSpc>
                <a:spcPct val="70000"/>
              </a:lnSpc>
              <a:buFont typeface="Monotype Sorts" charset="2"/>
              <a:buNone/>
            </a:pPr>
            <a:endParaRPr lang="en-US" altLang="en-US" smtClean="0"/>
          </a:p>
          <a:p>
            <a:pPr>
              <a:lnSpc>
                <a:spcPct val="70000"/>
              </a:lnSpc>
              <a:buFont typeface="Monotype Sorts" charset="2"/>
              <a:buNone/>
            </a:pPr>
            <a:endParaRPr lang="en-US" altLang="en-US" smtClean="0"/>
          </a:p>
          <a:p>
            <a:pPr>
              <a:lnSpc>
                <a:spcPct val="70000"/>
              </a:lnSpc>
              <a:buFont typeface="Monotype Sorts" charset="2"/>
              <a:buNone/>
            </a:pPr>
            <a:endParaRPr lang="en-US" altLang="en-US" smtClean="0"/>
          </a:p>
          <a:p>
            <a:pPr>
              <a:lnSpc>
                <a:spcPct val="70000"/>
              </a:lnSpc>
              <a:buFont typeface="Monotype Sorts" charset="2"/>
              <a:buNone/>
            </a:pPr>
            <a:endParaRPr lang="en-US" altLang="en-US" smtClean="0"/>
          </a:p>
          <a:p>
            <a:pPr>
              <a:lnSpc>
                <a:spcPct val="70000"/>
              </a:lnSpc>
              <a:buFont typeface="Monotype Sorts" charset="2"/>
              <a:buNone/>
            </a:pPr>
            <a:endParaRPr lang="en-US" altLang="en-US" smtClean="0"/>
          </a:p>
          <a:p>
            <a:pPr>
              <a:lnSpc>
                <a:spcPct val="70000"/>
              </a:lnSpc>
              <a:buFont typeface="Monotype Sorts" charset="2"/>
              <a:buNone/>
            </a:pPr>
            <a:endParaRPr lang="en-US" altLang="en-US" smtClean="0"/>
          </a:p>
          <a:p>
            <a:pPr>
              <a:lnSpc>
                <a:spcPct val="30000"/>
              </a:lnSpc>
              <a:buFont typeface="Monotype Sorts" charset="2"/>
              <a:buNone/>
            </a:pPr>
            <a:endParaRPr lang="en-US" altLang="en-US" smtClean="0"/>
          </a:p>
          <a:p>
            <a:pPr>
              <a:lnSpc>
                <a:spcPct val="70000"/>
              </a:lnSpc>
              <a:buFont typeface="Monotype Sorts" charset="2"/>
              <a:buNone/>
            </a:pPr>
            <a:endParaRPr lang="en-US" altLang="en-US" smtClean="0"/>
          </a:p>
          <a:p>
            <a:pPr>
              <a:lnSpc>
                <a:spcPct val="70000"/>
              </a:lnSpc>
              <a:buFont typeface="Monotype Sorts" charset="2"/>
              <a:buNone/>
            </a:pPr>
            <a:r>
              <a:rPr lang="en-US" altLang="en-US" smtClean="0"/>
              <a:t>Recovery actions in each case above are:</a:t>
            </a:r>
          </a:p>
          <a:p>
            <a:pPr>
              <a:lnSpc>
                <a:spcPct val="90000"/>
              </a:lnSpc>
              <a:buFont typeface="Monotype Sorts" charset="2"/>
              <a:buNone/>
            </a:pPr>
            <a:r>
              <a:rPr lang="en-US" altLang="en-US" smtClean="0"/>
              <a:t>(a)  undo (</a:t>
            </a:r>
            <a:r>
              <a:rPr lang="en-US" altLang="en-US" i="1" smtClean="0"/>
              <a:t>T</a:t>
            </a:r>
            <a:r>
              <a:rPr lang="en-US" altLang="en-US" baseline="-25000" smtClean="0"/>
              <a:t>0</a:t>
            </a:r>
            <a:r>
              <a:rPr lang="en-US" altLang="en-US" smtClean="0"/>
              <a:t>): B is restored to 2000 and A to 1000, and log records</a:t>
            </a:r>
            <a:br>
              <a:rPr lang="en-US" altLang="en-US" smtClean="0"/>
            </a:br>
            <a:r>
              <a:rPr lang="en-US" altLang="en-US" smtClean="0"/>
              <a:t>&lt;</a:t>
            </a:r>
            <a:r>
              <a:rPr lang="en-US" altLang="en-US" i="1" smtClean="0"/>
              <a:t>T</a:t>
            </a:r>
            <a:r>
              <a:rPr lang="en-US" altLang="en-US" baseline="-25000" smtClean="0"/>
              <a:t>0</a:t>
            </a:r>
            <a:r>
              <a:rPr lang="en-US" altLang="en-US" smtClean="0"/>
              <a:t>, B, 2000&gt;, &lt;</a:t>
            </a:r>
            <a:r>
              <a:rPr lang="en-US" altLang="en-US" i="1" smtClean="0"/>
              <a:t>T</a:t>
            </a:r>
            <a:r>
              <a:rPr lang="en-US" altLang="en-US" baseline="-25000" smtClean="0"/>
              <a:t>0</a:t>
            </a:r>
            <a:r>
              <a:rPr lang="en-US" altLang="en-US" smtClean="0"/>
              <a:t>, A, 1000&gt;, &lt;</a:t>
            </a:r>
            <a:r>
              <a:rPr lang="en-US" altLang="en-US" i="1" smtClean="0"/>
              <a:t>T</a:t>
            </a:r>
            <a:r>
              <a:rPr lang="en-US" altLang="en-US" baseline="-25000" smtClean="0"/>
              <a:t>0</a:t>
            </a:r>
            <a:r>
              <a:rPr lang="en-US" altLang="en-US" smtClean="0"/>
              <a:t>, </a:t>
            </a:r>
            <a:r>
              <a:rPr lang="en-US" altLang="en-US" b="1" smtClean="0"/>
              <a:t>abort</a:t>
            </a:r>
            <a:r>
              <a:rPr lang="en-US" altLang="en-US" smtClean="0"/>
              <a:t>&gt; are written out</a:t>
            </a:r>
          </a:p>
          <a:p>
            <a:pPr>
              <a:lnSpc>
                <a:spcPct val="90000"/>
              </a:lnSpc>
              <a:buFont typeface="Monotype Sorts" charset="2"/>
              <a:buNone/>
            </a:pPr>
            <a:r>
              <a:rPr lang="en-US" altLang="en-US" smtClean="0"/>
              <a:t>(b) redo (</a:t>
            </a:r>
            <a:r>
              <a:rPr lang="en-US" altLang="en-US" i="1" smtClean="0"/>
              <a:t>T</a:t>
            </a:r>
            <a:r>
              <a:rPr lang="en-US" altLang="en-US" baseline="-25000" smtClean="0"/>
              <a:t>0</a:t>
            </a:r>
            <a:r>
              <a:rPr lang="en-US" altLang="en-US" smtClean="0"/>
              <a:t>) and undo (</a:t>
            </a:r>
            <a:r>
              <a:rPr lang="en-US" altLang="en-US" i="1" smtClean="0"/>
              <a:t>T</a:t>
            </a:r>
            <a:r>
              <a:rPr lang="en-US" altLang="en-US" baseline="-25000" smtClean="0"/>
              <a:t>1</a:t>
            </a:r>
            <a:r>
              <a:rPr lang="en-US" altLang="en-US" smtClean="0"/>
              <a:t>): </a:t>
            </a:r>
            <a:r>
              <a:rPr lang="en-US" altLang="en-US" i="1" smtClean="0"/>
              <a:t>A</a:t>
            </a:r>
            <a:r>
              <a:rPr lang="en-US" altLang="en-US" smtClean="0"/>
              <a:t> and </a:t>
            </a:r>
            <a:r>
              <a:rPr lang="en-US" altLang="en-US" i="1" smtClean="0"/>
              <a:t>B</a:t>
            </a:r>
            <a:r>
              <a:rPr lang="en-US" altLang="en-US" smtClean="0"/>
              <a:t> are set to 950 and 2050 and C is restored to 700.  Log records &lt;</a:t>
            </a:r>
            <a:r>
              <a:rPr lang="en-US" altLang="en-US" i="1" smtClean="0"/>
              <a:t>T</a:t>
            </a:r>
            <a:r>
              <a:rPr lang="en-US" altLang="en-US" baseline="-25000" smtClean="0"/>
              <a:t>1</a:t>
            </a:r>
            <a:r>
              <a:rPr lang="en-US" altLang="en-US" smtClean="0"/>
              <a:t>, C, 700&gt;, &lt;</a:t>
            </a:r>
            <a:r>
              <a:rPr lang="en-US" altLang="en-US" i="1" smtClean="0"/>
              <a:t>T</a:t>
            </a:r>
            <a:r>
              <a:rPr lang="en-US" altLang="en-US" baseline="-25000" smtClean="0"/>
              <a:t>1</a:t>
            </a:r>
            <a:r>
              <a:rPr lang="en-US" altLang="en-US" smtClean="0"/>
              <a:t>, </a:t>
            </a:r>
            <a:r>
              <a:rPr lang="en-US" altLang="en-US" b="1" smtClean="0"/>
              <a:t>abort</a:t>
            </a:r>
            <a:r>
              <a:rPr lang="en-US" altLang="en-US" smtClean="0"/>
              <a:t>&gt; are written out.</a:t>
            </a:r>
          </a:p>
          <a:p>
            <a:pPr>
              <a:lnSpc>
                <a:spcPct val="90000"/>
              </a:lnSpc>
              <a:buFont typeface="Monotype Sorts" charset="2"/>
              <a:buNone/>
            </a:pPr>
            <a:r>
              <a:rPr lang="en-US" altLang="en-US" smtClean="0"/>
              <a:t>(c)  redo (</a:t>
            </a:r>
            <a:r>
              <a:rPr lang="en-US" altLang="en-US" i="1" smtClean="0"/>
              <a:t>T</a:t>
            </a:r>
            <a:r>
              <a:rPr lang="en-US" altLang="en-US" baseline="-25000" smtClean="0"/>
              <a:t>0</a:t>
            </a:r>
            <a:r>
              <a:rPr lang="en-US" altLang="en-US" smtClean="0"/>
              <a:t>) and redo (</a:t>
            </a:r>
            <a:r>
              <a:rPr lang="en-US" altLang="en-US" i="1" smtClean="0"/>
              <a:t>T</a:t>
            </a:r>
            <a:r>
              <a:rPr lang="en-US" altLang="en-US" baseline="-25000" smtClean="0"/>
              <a:t>1</a:t>
            </a:r>
            <a:r>
              <a:rPr lang="en-US" altLang="en-US" smtClean="0"/>
              <a:t>): A and B are set to 950 and 2050 </a:t>
            </a:r>
          </a:p>
          <a:p>
            <a:pPr>
              <a:lnSpc>
                <a:spcPct val="90000"/>
              </a:lnSpc>
              <a:buFont typeface="Monotype Sorts" charset="2"/>
              <a:buNone/>
            </a:pPr>
            <a:r>
              <a:rPr lang="en-US" altLang="en-US" smtClean="0"/>
              <a:t>       respectively. Then </a:t>
            </a:r>
            <a:r>
              <a:rPr lang="en-US" altLang="en-US" i="1" smtClean="0"/>
              <a:t>C</a:t>
            </a:r>
            <a:r>
              <a:rPr lang="en-US" altLang="en-US" smtClean="0"/>
              <a:t> is set to 600</a:t>
            </a:r>
          </a:p>
        </p:txBody>
      </p:sp>
      <p:pic>
        <p:nvPicPr>
          <p:cNvPr id="226308" name="Picture 12"/>
          <p:cNvPicPr>
            <a:picLocks noChangeAspect="1" noChangeArrowheads="1"/>
          </p:cNvPicPr>
          <p:nvPr/>
        </p:nvPicPr>
        <p:blipFill>
          <a:blip r:embed="rId3"/>
          <a:srcRect/>
          <a:stretch>
            <a:fillRect/>
          </a:stretch>
        </p:blipFill>
        <p:spPr bwMode="auto">
          <a:xfrm>
            <a:off x="1225550" y="1773238"/>
            <a:ext cx="6554788" cy="2166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143363" name="Rectangle 3"/>
          <p:cNvSpPr>
            <a:spLocks noGrp="1" noChangeArrowheads="1"/>
          </p:cNvSpPr>
          <p:nvPr>
            <p:ph type="body" idx="4294967295"/>
          </p:nvPr>
        </p:nvSpPr>
        <p:spPr>
          <a:xfrm>
            <a:off x="825500" y="1079500"/>
            <a:ext cx="6827838" cy="4876800"/>
          </a:xfrm>
        </p:spPr>
        <p:txBody>
          <a:bodyPr>
            <a:normAutofit fontScale="85000" lnSpcReduction="20000"/>
          </a:bodyPr>
          <a:lstStyle/>
          <a:p>
            <a:r>
              <a:rPr lang="en-US" altLang="en-US" smtClean="0"/>
              <a:t>A lock is a mechanism to control concurrent access to a data item</a:t>
            </a:r>
          </a:p>
          <a:p>
            <a:r>
              <a:rPr lang="en-US" altLang="en-US" smtClean="0"/>
              <a:t>Data items can be locked in two modes :</a:t>
            </a:r>
          </a:p>
          <a:p>
            <a:pPr>
              <a:buFont typeface="Monotype Sorts" charset="2"/>
              <a:buNone/>
            </a:pPr>
            <a:r>
              <a:rPr lang="en-US" altLang="en-US" i="1" smtClean="0"/>
              <a:t>    </a:t>
            </a:r>
            <a:r>
              <a:rPr lang="en-US" altLang="en-US" smtClean="0"/>
              <a:t>1</a:t>
            </a:r>
            <a:r>
              <a:rPr lang="en-US" altLang="en-US" i="1" smtClean="0"/>
              <a:t>.  </a:t>
            </a:r>
            <a:r>
              <a:rPr lang="en-US" altLang="en-US" i="1" smtClean="0">
                <a:solidFill>
                  <a:srgbClr val="000099"/>
                </a:solidFill>
              </a:rPr>
              <a:t>exclusive</a:t>
            </a:r>
            <a:r>
              <a:rPr lang="en-US" altLang="en-US" i="1" smtClean="0"/>
              <a:t> (X) mode</a:t>
            </a:r>
            <a:r>
              <a:rPr lang="en-US" altLang="en-US" smtClean="0"/>
              <a:t>. Data item can be both read as well as   </a:t>
            </a:r>
          </a:p>
          <a:p>
            <a:pPr>
              <a:lnSpc>
                <a:spcPct val="60000"/>
              </a:lnSpc>
              <a:buFont typeface="Monotype Sorts" charset="2"/>
              <a:buNone/>
            </a:pPr>
            <a:r>
              <a:rPr lang="en-US" altLang="en-US" smtClean="0"/>
              <a:t>         written. X-lock is requested using </a:t>
            </a:r>
            <a:r>
              <a:rPr lang="en-US" altLang="en-US" b="1" smtClean="0"/>
              <a:t> lock-X</a:t>
            </a:r>
            <a:r>
              <a:rPr lang="en-US" altLang="en-US" smtClean="0"/>
              <a:t> instruction.</a:t>
            </a:r>
          </a:p>
          <a:p>
            <a:pPr>
              <a:buFont typeface="Monotype Sorts" charset="2"/>
              <a:buNone/>
            </a:pPr>
            <a:r>
              <a:rPr lang="en-US" altLang="en-US" i="1" smtClean="0"/>
              <a:t>    </a:t>
            </a:r>
            <a:r>
              <a:rPr lang="en-US" altLang="en-US" smtClean="0"/>
              <a:t>2</a:t>
            </a:r>
            <a:r>
              <a:rPr lang="en-US" altLang="en-US" i="1" smtClean="0"/>
              <a:t>.  </a:t>
            </a:r>
            <a:r>
              <a:rPr lang="en-US" altLang="en-US" i="1" smtClean="0">
                <a:solidFill>
                  <a:srgbClr val="000099"/>
                </a:solidFill>
              </a:rPr>
              <a:t>shared</a:t>
            </a:r>
            <a:r>
              <a:rPr lang="en-US" altLang="en-US" i="1" smtClean="0"/>
              <a:t> (S) mode</a:t>
            </a:r>
            <a:r>
              <a:rPr lang="en-US" altLang="en-US" smtClean="0"/>
              <a:t>. Data item can only be read. S-lock is          </a:t>
            </a:r>
          </a:p>
          <a:p>
            <a:pPr>
              <a:lnSpc>
                <a:spcPct val="60000"/>
              </a:lnSpc>
              <a:buFont typeface="Monotype Sorts" charset="2"/>
              <a:buNone/>
            </a:pPr>
            <a:r>
              <a:rPr lang="en-US" altLang="en-US" smtClean="0"/>
              <a:t>         requested using </a:t>
            </a:r>
            <a:r>
              <a:rPr lang="en-US" altLang="en-US" b="1" smtClean="0"/>
              <a:t> lock-S</a:t>
            </a:r>
            <a:r>
              <a:rPr lang="en-US" altLang="en-US" smtClean="0"/>
              <a:t> instruction.</a:t>
            </a:r>
          </a:p>
          <a:p>
            <a:pPr>
              <a:lnSpc>
                <a:spcPct val="110000"/>
              </a:lnSpc>
            </a:pPr>
            <a:r>
              <a:rPr lang="en-US" altLang="en-US" smtClean="0"/>
              <a:t>Lock requests are made to the concurrency-control manager by the programmer. Transaction can proceed only after request is granted.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a typeface="+mj-ea"/>
              </a:rPr>
              <a:t>Transaction Concept</a:t>
            </a:r>
          </a:p>
        </p:txBody>
      </p:sp>
      <p:sp>
        <p:nvSpPr>
          <p:cNvPr id="116739" name="Rectangle 3"/>
          <p:cNvSpPr>
            <a:spLocks noGrp="1" noChangeArrowheads="1"/>
          </p:cNvSpPr>
          <p:nvPr>
            <p:ph type="body" idx="1"/>
          </p:nvPr>
        </p:nvSpPr>
        <p:spPr>
          <a:xfrm>
            <a:off x="814388" y="1093788"/>
            <a:ext cx="7073900" cy="4867275"/>
          </a:xfrm>
        </p:spPr>
        <p:txBody>
          <a:bodyPr>
            <a:normAutofit fontScale="85000" lnSpcReduction="20000"/>
          </a:bodyPr>
          <a:lstStyle/>
          <a:p>
            <a:r>
              <a:rPr lang="en-US" altLang="en-US" dirty="0" smtClean="0"/>
              <a:t>A </a:t>
            </a:r>
            <a:r>
              <a:rPr lang="en-US" altLang="en-US" b="1" dirty="0" smtClean="0">
                <a:solidFill>
                  <a:srgbClr val="000099"/>
                </a:solidFill>
              </a:rPr>
              <a:t>transaction</a:t>
            </a:r>
            <a:r>
              <a:rPr lang="en-US" altLang="en-US" i="1" dirty="0" smtClean="0"/>
              <a:t> </a:t>
            </a:r>
            <a:r>
              <a:rPr lang="en-US" altLang="en-US" dirty="0" smtClean="0"/>
              <a:t>is a </a:t>
            </a:r>
            <a:r>
              <a:rPr lang="en-US" altLang="en-US" i="1" dirty="0" smtClean="0"/>
              <a:t>unit </a:t>
            </a:r>
            <a:r>
              <a:rPr lang="en-US" altLang="en-US" dirty="0" smtClean="0"/>
              <a:t>of program execution that accesses and  possibly updates various data items.</a:t>
            </a:r>
          </a:p>
          <a:p>
            <a:r>
              <a:rPr lang="en-US" altLang="en-US" dirty="0" smtClean="0"/>
              <a:t>E.g., transaction to transfer $50 from account A to account B:</a:t>
            </a:r>
          </a:p>
          <a:p>
            <a:pPr lvl="1">
              <a:buFont typeface="Monotype Sorts" charset="2"/>
              <a:buNone/>
            </a:pPr>
            <a:r>
              <a:rPr lang="en-US" altLang="en-US" sz="1600" dirty="0" smtClean="0">
                <a:ea typeface="ＭＳ Ｐゴシック" pitchFamily="34" charset="-128"/>
              </a:rPr>
              <a:t>1.	</a:t>
            </a:r>
            <a:r>
              <a:rPr lang="en-US" altLang="en-US" sz="1600" b="1" dirty="0" smtClean="0">
                <a:ea typeface="ＭＳ Ｐゴシック" pitchFamily="34" charset="-128"/>
              </a:rPr>
              <a:t>read</a:t>
            </a:r>
            <a:r>
              <a:rPr lang="en-US" altLang="en-US" sz="1600" dirty="0" smtClean="0">
                <a:ea typeface="ＭＳ Ｐゴシック" pitchFamily="34" charset="-128"/>
              </a:rPr>
              <a:t>(</a:t>
            </a:r>
            <a:r>
              <a:rPr lang="en-US" altLang="en-US" sz="1600" i="1" dirty="0" smtClean="0">
                <a:ea typeface="ＭＳ Ｐゴシック" pitchFamily="34" charset="-128"/>
              </a:rPr>
              <a:t>A</a:t>
            </a:r>
            <a:r>
              <a:rPr lang="en-US" altLang="en-US" sz="1600" dirty="0" smtClean="0">
                <a:ea typeface="ＭＳ Ｐゴシック" pitchFamily="34" charset="-128"/>
              </a:rPr>
              <a:t>)</a:t>
            </a:r>
          </a:p>
          <a:p>
            <a:pPr lvl="1">
              <a:buFont typeface="Monotype Sorts" charset="2"/>
              <a:buNone/>
            </a:pPr>
            <a:r>
              <a:rPr lang="en-US" altLang="en-US" sz="1600" dirty="0" smtClean="0">
                <a:ea typeface="ＭＳ Ｐゴシック" pitchFamily="34" charset="-128"/>
              </a:rPr>
              <a:t>2.	</a:t>
            </a:r>
            <a:r>
              <a:rPr lang="en-US" altLang="en-US" sz="1600" i="1" dirty="0" smtClean="0">
                <a:ea typeface="ＭＳ Ｐゴシック" pitchFamily="34" charset="-128"/>
              </a:rPr>
              <a:t>A</a:t>
            </a:r>
            <a:r>
              <a:rPr lang="en-US" altLang="en-US" sz="1600" dirty="0" smtClean="0">
                <a:ea typeface="ＭＳ Ｐゴシック" pitchFamily="34" charset="-128"/>
              </a:rPr>
              <a:t> := </a:t>
            </a:r>
            <a:r>
              <a:rPr lang="en-US" altLang="en-US" sz="1600" i="1" dirty="0" smtClean="0">
                <a:ea typeface="ＭＳ Ｐゴシック" pitchFamily="34" charset="-128"/>
              </a:rPr>
              <a:t>A – </a:t>
            </a:r>
            <a:r>
              <a:rPr lang="en-US" altLang="en-US" sz="1600" dirty="0" smtClean="0">
                <a:ea typeface="ＭＳ Ｐゴシック" pitchFamily="34" charset="-128"/>
              </a:rPr>
              <a:t>50</a:t>
            </a:r>
          </a:p>
          <a:p>
            <a:pPr lvl="1">
              <a:buFont typeface="Monotype Sorts" charset="2"/>
              <a:buNone/>
            </a:pPr>
            <a:r>
              <a:rPr lang="en-US" altLang="en-US" sz="1600" dirty="0" smtClean="0">
                <a:ea typeface="ＭＳ Ｐゴシック" pitchFamily="34" charset="-128"/>
              </a:rPr>
              <a:t>3.	</a:t>
            </a:r>
            <a:r>
              <a:rPr lang="en-US" altLang="en-US" sz="1600" b="1" dirty="0" smtClean="0">
                <a:ea typeface="ＭＳ Ｐゴシック" pitchFamily="34" charset="-128"/>
              </a:rPr>
              <a:t>write</a:t>
            </a:r>
            <a:r>
              <a:rPr lang="en-US" altLang="en-US" sz="1600" dirty="0" smtClean="0">
                <a:ea typeface="ＭＳ Ｐゴシック" pitchFamily="34" charset="-128"/>
              </a:rPr>
              <a:t>(</a:t>
            </a:r>
            <a:r>
              <a:rPr lang="en-US" altLang="en-US" sz="1600" i="1" dirty="0" smtClean="0">
                <a:ea typeface="ＭＳ Ｐゴシック" pitchFamily="34" charset="-128"/>
              </a:rPr>
              <a:t>A</a:t>
            </a:r>
            <a:r>
              <a:rPr lang="en-US" altLang="en-US" sz="1600" dirty="0" smtClean="0">
                <a:ea typeface="ＭＳ Ｐゴシック" pitchFamily="34" charset="-128"/>
              </a:rPr>
              <a:t>)</a:t>
            </a:r>
          </a:p>
          <a:p>
            <a:pPr lvl="1">
              <a:buFont typeface="Monotype Sorts" charset="2"/>
              <a:buNone/>
            </a:pPr>
            <a:r>
              <a:rPr lang="en-US" altLang="en-US" sz="1600" dirty="0" smtClean="0">
                <a:ea typeface="ＭＳ Ｐゴシック" pitchFamily="34" charset="-128"/>
              </a:rPr>
              <a:t>4.	</a:t>
            </a:r>
            <a:r>
              <a:rPr lang="en-US" altLang="en-US" sz="1600" b="1" dirty="0" smtClean="0">
                <a:ea typeface="ＭＳ Ｐゴシック" pitchFamily="34" charset="-128"/>
              </a:rPr>
              <a:t>read</a:t>
            </a:r>
            <a:r>
              <a:rPr lang="en-US" altLang="en-US" sz="1600" dirty="0" smtClean="0">
                <a:ea typeface="ＭＳ Ｐゴシック" pitchFamily="34" charset="-128"/>
              </a:rPr>
              <a:t>(</a:t>
            </a:r>
            <a:r>
              <a:rPr lang="en-US" altLang="en-US" sz="1600" i="1" dirty="0" smtClean="0">
                <a:ea typeface="ＭＳ Ｐゴシック" pitchFamily="34" charset="-128"/>
              </a:rPr>
              <a:t>B</a:t>
            </a:r>
            <a:r>
              <a:rPr lang="en-US" altLang="en-US" sz="1600" dirty="0" smtClean="0">
                <a:ea typeface="ＭＳ Ｐゴシック" pitchFamily="34" charset="-128"/>
              </a:rPr>
              <a:t>)</a:t>
            </a:r>
          </a:p>
          <a:p>
            <a:pPr lvl="1">
              <a:buFont typeface="Monotype Sorts" charset="2"/>
              <a:buNone/>
            </a:pPr>
            <a:r>
              <a:rPr lang="en-US" altLang="en-US" sz="1600" dirty="0" smtClean="0">
                <a:ea typeface="ＭＳ Ｐゴシック" pitchFamily="34" charset="-128"/>
              </a:rPr>
              <a:t>5.	</a:t>
            </a:r>
            <a:r>
              <a:rPr lang="en-US" altLang="en-US" sz="1600" i="1" dirty="0" smtClean="0">
                <a:ea typeface="ＭＳ Ｐゴシック" pitchFamily="34" charset="-128"/>
              </a:rPr>
              <a:t>B</a:t>
            </a:r>
            <a:r>
              <a:rPr lang="en-US" altLang="en-US" sz="1600" dirty="0" smtClean="0">
                <a:ea typeface="ＭＳ Ｐゴシック" pitchFamily="34" charset="-128"/>
              </a:rPr>
              <a:t> := </a:t>
            </a:r>
            <a:r>
              <a:rPr lang="en-US" altLang="en-US" sz="1600" i="1" dirty="0" smtClean="0">
                <a:ea typeface="ＭＳ Ｐゴシック" pitchFamily="34" charset="-128"/>
              </a:rPr>
              <a:t>B + </a:t>
            </a:r>
            <a:r>
              <a:rPr lang="en-US" altLang="en-US" sz="1600" dirty="0" smtClean="0">
                <a:ea typeface="ＭＳ Ｐゴシック" pitchFamily="34" charset="-128"/>
              </a:rPr>
              <a:t>50</a:t>
            </a:r>
          </a:p>
          <a:p>
            <a:pPr lvl="1">
              <a:buFont typeface="Monotype Sorts" charset="2"/>
              <a:buNone/>
            </a:pPr>
            <a:r>
              <a:rPr lang="en-US" altLang="en-US" sz="1600" dirty="0" smtClean="0">
                <a:ea typeface="ＭＳ Ｐゴシック" pitchFamily="34" charset="-128"/>
              </a:rPr>
              <a:t>6.	</a:t>
            </a:r>
            <a:r>
              <a:rPr lang="en-US" altLang="en-US" sz="1600" b="1" dirty="0" smtClean="0">
                <a:ea typeface="ＭＳ Ｐゴシック" pitchFamily="34" charset="-128"/>
              </a:rPr>
              <a:t>write</a:t>
            </a:r>
            <a:r>
              <a:rPr lang="en-US" altLang="en-US" sz="1600" dirty="0" smtClean="0">
                <a:ea typeface="ＭＳ Ｐゴシック" pitchFamily="34" charset="-128"/>
              </a:rPr>
              <a:t>(</a:t>
            </a:r>
            <a:r>
              <a:rPr lang="en-US" altLang="en-US" sz="1600" i="1" dirty="0" smtClean="0">
                <a:ea typeface="ＭＳ Ｐゴシック" pitchFamily="34" charset="-128"/>
              </a:rPr>
              <a:t>B)</a:t>
            </a:r>
            <a:endParaRPr lang="en-US" altLang="en-US" dirty="0" smtClean="0">
              <a:ea typeface="ＭＳ Ｐゴシック" pitchFamily="34" charset="-128"/>
            </a:endParaRPr>
          </a:p>
          <a:p>
            <a:r>
              <a:rPr lang="en-US" altLang="en-US" dirty="0" smtClean="0"/>
              <a:t>Two main issues to deal with:</a:t>
            </a:r>
          </a:p>
          <a:p>
            <a:pPr lvl="1"/>
            <a:r>
              <a:rPr lang="en-US" altLang="en-US" dirty="0" smtClean="0">
                <a:ea typeface="ＭＳ Ｐゴシック" pitchFamily="34" charset="-128"/>
              </a:rPr>
              <a:t>Failures of various kinds, such as hardware failures and system crashes</a:t>
            </a:r>
          </a:p>
          <a:p>
            <a:pPr lvl="1"/>
            <a:r>
              <a:rPr lang="en-US" altLang="en-US" dirty="0" smtClean="0">
                <a:ea typeface="ＭＳ Ｐゴシック" pitchFamily="34" charset="-128"/>
              </a:rPr>
              <a:t>Concurrent execution of multiple transactions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145411" name="Rectangle 3"/>
          <p:cNvSpPr>
            <a:spLocks noGrp="1" noChangeArrowheads="1"/>
          </p:cNvSpPr>
          <p:nvPr>
            <p:ph type="body" idx="4294967295"/>
          </p:nvPr>
        </p:nvSpPr>
        <p:spPr>
          <a:xfrm>
            <a:off x="825500" y="1079500"/>
            <a:ext cx="7204075" cy="4876800"/>
          </a:xfrm>
        </p:spPr>
        <p:txBody>
          <a:bodyPr>
            <a:normAutofit fontScale="70000" lnSpcReduction="20000"/>
          </a:bodyPr>
          <a:lstStyle/>
          <a:p>
            <a:r>
              <a:rPr lang="en-US" altLang="en-US" b="1" smtClean="0">
                <a:solidFill>
                  <a:srgbClr val="000099"/>
                </a:solidFill>
              </a:rPr>
              <a:t>Lock-compatibility matrix</a:t>
            </a:r>
          </a:p>
          <a:p>
            <a:endParaRPr lang="en-US" altLang="en-US" smtClean="0">
              <a:solidFill>
                <a:schemeClr val="tx2"/>
              </a:solidFill>
            </a:endParaRPr>
          </a:p>
          <a:p>
            <a:endParaRPr lang="en-US" altLang="en-US" smtClean="0"/>
          </a:p>
          <a:p>
            <a:endParaRPr lang="en-US" altLang="en-US" smtClean="0"/>
          </a:p>
          <a:p>
            <a:pPr>
              <a:buFont typeface="Monotype Sorts" charset="2"/>
              <a:buNone/>
            </a:pPr>
            <a:endParaRPr lang="en-US" altLang="en-US" smtClean="0"/>
          </a:p>
          <a:p>
            <a:r>
              <a:rPr lang="en-US" altLang="en-US" smtClean="0"/>
              <a:t>A transaction may be granted a lock on an item if the requested lock is compatible with locks already held on the item by other transactions</a:t>
            </a:r>
          </a:p>
          <a:p>
            <a:r>
              <a:rPr lang="en-US" altLang="en-US" smtClean="0"/>
              <a:t>Any number of transactions can hold shared locks on an item, </a:t>
            </a:r>
          </a:p>
          <a:p>
            <a:pPr lvl="1"/>
            <a:r>
              <a:rPr lang="en-US" altLang="en-US" smtClean="0">
                <a:ea typeface="ＭＳ Ｐゴシック" pitchFamily="34" charset="-128"/>
              </a:rPr>
              <a:t>But if any transaction holds an exclusive on the item no other transaction may hold any lock on the item.</a:t>
            </a:r>
          </a:p>
          <a:p>
            <a:r>
              <a:rPr lang="en-US" altLang="en-US" smtClean="0"/>
              <a:t>If a lock cannot be granted, the requesting transaction is made to wait till all incompatible locks held by other transactions have been released.  The lock is then granted.</a:t>
            </a:r>
          </a:p>
        </p:txBody>
      </p:sp>
      <p:pic>
        <p:nvPicPr>
          <p:cNvPr id="145412" name="Picture 23"/>
          <p:cNvPicPr>
            <a:picLocks noChangeAspect="1" noChangeArrowheads="1"/>
          </p:cNvPicPr>
          <p:nvPr/>
        </p:nvPicPr>
        <p:blipFill>
          <a:blip r:embed="rId3"/>
          <a:srcRect/>
          <a:stretch>
            <a:fillRect/>
          </a:stretch>
        </p:blipFill>
        <p:spPr bwMode="auto">
          <a:xfrm>
            <a:off x="2954338" y="1570038"/>
            <a:ext cx="2112962" cy="1208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147459" name="Rectangle 3"/>
          <p:cNvSpPr>
            <a:spLocks noGrp="1" noChangeArrowheads="1"/>
          </p:cNvSpPr>
          <p:nvPr>
            <p:ph type="body" idx="4294967295"/>
          </p:nvPr>
        </p:nvSpPr>
        <p:spPr>
          <a:xfrm>
            <a:off x="1160463" y="1079500"/>
            <a:ext cx="6696075" cy="4806950"/>
          </a:xfrm>
        </p:spPr>
        <p:txBody>
          <a:bodyPr>
            <a:normAutofit fontScale="70000" lnSpcReduction="20000"/>
          </a:bodyPr>
          <a:lstStyle/>
          <a:p>
            <a:r>
              <a:rPr lang="en-US" altLang="en-US" smtClean="0"/>
              <a:t>Example of a transaction performing locking:</a:t>
            </a:r>
          </a:p>
          <a:p>
            <a:pPr>
              <a:buFont typeface="Monotype Sorts" charset="2"/>
              <a:buNone/>
            </a:pPr>
            <a:r>
              <a:rPr lang="en-US" altLang="en-US" smtClean="0"/>
              <a:t>                       </a:t>
            </a:r>
            <a:r>
              <a:rPr lang="en-US" altLang="en-US" i="1" smtClean="0"/>
              <a:t>T</a:t>
            </a:r>
            <a:r>
              <a:rPr lang="en-US" altLang="en-US" i="1" baseline="-25000" smtClean="0"/>
              <a:t>2</a:t>
            </a:r>
            <a:r>
              <a:rPr lang="en-US" altLang="en-US" smtClean="0"/>
              <a:t>:</a:t>
            </a:r>
            <a:r>
              <a:rPr lang="en-US" altLang="en-US" b="1" smtClean="0"/>
              <a:t> lock-S</a:t>
            </a:r>
            <a:r>
              <a:rPr lang="en-US" altLang="en-US" i="1" smtClean="0"/>
              <a:t>(A)</a:t>
            </a:r>
            <a:r>
              <a:rPr lang="en-US" altLang="en-US" smtClean="0"/>
              <a:t>;</a:t>
            </a:r>
          </a:p>
          <a:p>
            <a:pPr>
              <a:buFont typeface="Monotype Sorts" charset="2"/>
              <a:buNone/>
            </a:pPr>
            <a:r>
              <a:rPr lang="en-US" altLang="en-US" b="1" smtClean="0"/>
              <a:t>                             read </a:t>
            </a:r>
            <a:r>
              <a:rPr lang="en-US" altLang="en-US" i="1" smtClean="0"/>
              <a:t>(A)</a:t>
            </a:r>
            <a:r>
              <a:rPr lang="en-US" altLang="en-US" smtClean="0"/>
              <a:t>;</a:t>
            </a:r>
          </a:p>
          <a:p>
            <a:pPr>
              <a:buFont typeface="Monotype Sorts" charset="2"/>
              <a:buNone/>
            </a:pPr>
            <a:r>
              <a:rPr lang="en-US" altLang="en-US" b="1" smtClean="0"/>
              <a:t>                             unlock</a:t>
            </a:r>
            <a:r>
              <a:rPr lang="en-US" altLang="en-US" i="1" smtClean="0"/>
              <a:t>(A)</a:t>
            </a:r>
            <a:r>
              <a:rPr lang="en-US" altLang="en-US" smtClean="0"/>
              <a:t>;</a:t>
            </a:r>
          </a:p>
          <a:p>
            <a:pPr>
              <a:buFont typeface="Monotype Sorts" charset="2"/>
              <a:buNone/>
            </a:pPr>
            <a:r>
              <a:rPr lang="en-US" altLang="en-US" b="1" smtClean="0"/>
              <a:t>                             lock-S</a:t>
            </a:r>
            <a:r>
              <a:rPr lang="en-US" altLang="en-US" i="1" smtClean="0"/>
              <a:t>(B)</a:t>
            </a:r>
            <a:r>
              <a:rPr lang="en-US" altLang="en-US" smtClean="0"/>
              <a:t>;</a:t>
            </a:r>
          </a:p>
          <a:p>
            <a:pPr>
              <a:buFont typeface="Monotype Sorts" charset="2"/>
              <a:buNone/>
            </a:pPr>
            <a:r>
              <a:rPr lang="en-US" altLang="en-US" b="1" smtClean="0"/>
              <a:t>                             read </a:t>
            </a:r>
            <a:r>
              <a:rPr lang="en-US" altLang="en-US" i="1" smtClean="0"/>
              <a:t>(B)</a:t>
            </a:r>
            <a:r>
              <a:rPr lang="en-US" altLang="en-US" smtClean="0"/>
              <a:t>;</a:t>
            </a:r>
          </a:p>
          <a:p>
            <a:pPr>
              <a:buFont typeface="Monotype Sorts" charset="2"/>
              <a:buNone/>
            </a:pPr>
            <a:r>
              <a:rPr lang="en-US" altLang="en-US" b="1" smtClean="0"/>
              <a:t>                             unlock</a:t>
            </a:r>
            <a:r>
              <a:rPr lang="en-US" altLang="en-US" i="1" smtClean="0"/>
              <a:t>(B)</a:t>
            </a:r>
            <a:r>
              <a:rPr lang="en-US" altLang="en-US" smtClean="0"/>
              <a:t>;</a:t>
            </a:r>
          </a:p>
          <a:p>
            <a:pPr>
              <a:buFont typeface="Monotype Sorts" charset="2"/>
              <a:buNone/>
            </a:pPr>
            <a:r>
              <a:rPr lang="en-US" altLang="en-US" b="1" smtClean="0"/>
              <a:t>                             display</a:t>
            </a:r>
            <a:r>
              <a:rPr lang="en-US" altLang="en-US" i="1" smtClean="0"/>
              <a:t>(A+B)</a:t>
            </a:r>
          </a:p>
          <a:p>
            <a:r>
              <a:rPr lang="en-US" altLang="en-US" smtClean="0"/>
              <a:t>Locking as above is not sufficient to guarantee serializability — if </a:t>
            </a:r>
            <a:r>
              <a:rPr lang="en-US" altLang="en-US" i="1" smtClean="0"/>
              <a:t>A</a:t>
            </a:r>
            <a:r>
              <a:rPr lang="en-US" altLang="en-US" smtClean="0"/>
              <a:t> and </a:t>
            </a:r>
            <a:r>
              <a:rPr lang="en-US" altLang="en-US" i="1" smtClean="0"/>
              <a:t>B</a:t>
            </a:r>
            <a:r>
              <a:rPr lang="en-US" altLang="en-US" smtClean="0"/>
              <a:t> get updated in-between the read of </a:t>
            </a:r>
            <a:r>
              <a:rPr lang="en-US" altLang="en-US" i="1" smtClean="0"/>
              <a:t>A</a:t>
            </a:r>
            <a:r>
              <a:rPr lang="en-US" altLang="en-US" smtClean="0"/>
              <a:t> and </a:t>
            </a:r>
            <a:r>
              <a:rPr lang="en-US" altLang="en-US" i="1" smtClean="0"/>
              <a:t>B</a:t>
            </a:r>
            <a:r>
              <a:rPr lang="en-US" altLang="en-US" smtClean="0"/>
              <a:t>, the displayed sum would be wrong.</a:t>
            </a:r>
          </a:p>
          <a:p>
            <a:r>
              <a:rPr lang="en-US" altLang="en-US" smtClean="0"/>
              <a:t>A  </a:t>
            </a:r>
            <a:r>
              <a:rPr lang="en-US" altLang="en-US" b="1" smtClean="0">
                <a:solidFill>
                  <a:srgbClr val="000099"/>
                </a:solidFill>
              </a:rPr>
              <a:t>locking protocol</a:t>
            </a:r>
            <a:r>
              <a:rPr lang="en-US" altLang="en-US" smtClean="0"/>
              <a:t> is a set of rules followed by all transactions while requesting and releasing locks. Locking protocols restrict the set of possible schedules.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The Two-Phase Locking Protocol</a:t>
            </a:r>
          </a:p>
        </p:txBody>
      </p:sp>
      <p:sp>
        <p:nvSpPr>
          <p:cNvPr id="149507" name="Rectangle 3"/>
          <p:cNvSpPr>
            <a:spLocks noGrp="1" noChangeArrowheads="1"/>
          </p:cNvSpPr>
          <p:nvPr>
            <p:ph type="body" idx="4294967295"/>
          </p:nvPr>
        </p:nvSpPr>
        <p:spPr>
          <a:xfrm>
            <a:off x="1114425" y="1196975"/>
            <a:ext cx="7115175" cy="4903788"/>
          </a:xfrm>
        </p:spPr>
        <p:txBody>
          <a:bodyPr>
            <a:normAutofit fontScale="85000" lnSpcReduction="20000"/>
          </a:bodyPr>
          <a:lstStyle/>
          <a:p>
            <a:r>
              <a:rPr lang="en-US" altLang="en-US" smtClean="0"/>
              <a:t>This protocol ensures conflict-serializable schedules.</a:t>
            </a:r>
          </a:p>
          <a:p>
            <a:r>
              <a:rPr lang="en-US" altLang="en-US" smtClean="0"/>
              <a:t>Phase 1: Growing Phase</a:t>
            </a:r>
          </a:p>
          <a:p>
            <a:pPr lvl="1"/>
            <a:r>
              <a:rPr lang="en-US" altLang="en-US" smtClean="0">
                <a:ea typeface="ＭＳ Ｐゴシック" pitchFamily="34" charset="-128"/>
              </a:rPr>
              <a:t>Transaction may obtain locks </a:t>
            </a:r>
          </a:p>
          <a:p>
            <a:pPr lvl="1"/>
            <a:r>
              <a:rPr lang="en-US" altLang="en-US" smtClean="0">
                <a:ea typeface="ＭＳ Ｐゴシック" pitchFamily="34" charset="-128"/>
              </a:rPr>
              <a:t>Transaction may not release locks</a:t>
            </a:r>
          </a:p>
          <a:p>
            <a:r>
              <a:rPr lang="en-US" altLang="en-US" smtClean="0"/>
              <a:t>Phase 2: Shrinking Phase</a:t>
            </a:r>
          </a:p>
          <a:p>
            <a:pPr lvl="1"/>
            <a:r>
              <a:rPr lang="en-US" altLang="en-US" smtClean="0">
                <a:ea typeface="ＭＳ Ｐゴシック" pitchFamily="34" charset="-128"/>
              </a:rPr>
              <a:t>Transaction may release locks</a:t>
            </a:r>
          </a:p>
          <a:p>
            <a:pPr lvl="1"/>
            <a:r>
              <a:rPr lang="en-US" altLang="en-US" smtClean="0">
                <a:ea typeface="ＭＳ Ｐゴシック" pitchFamily="34" charset="-128"/>
              </a:rPr>
              <a:t>Transaction may not obtain locks</a:t>
            </a:r>
          </a:p>
          <a:p>
            <a:pPr>
              <a:lnSpc>
                <a:spcPct val="120000"/>
              </a:lnSpc>
            </a:pPr>
            <a:r>
              <a:rPr lang="en-US" altLang="en-US" smtClean="0"/>
              <a:t>The protocol assures serializability. It can be proved that the transactions can be serialized in the order of their </a:t>
            </a:r>
            <a:r>
              <a:rPr lang="en-US" altLang="en-US" b="1" smtClean="0">
                <a:solidFill>
                  <a:srgbClr val="000099"/>
                </a:solidFill>
              </a:rPr>
              <a:t>lock points</a:t>
            </a:r>
            <a:r>
              <a:rPr lang="en-US" altLang="en-US" i="1" smtClean="0"/>
              <a:t> </a:t>
            </a:r>
            <a:r>
              <a:rPr lang="en-US" altLang="en-US" smtClean="0"/>
              <a:t> (i.e., the point where a transaction acquired its final lock).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71438"/>
            <a:ext cx="8077200" cy="609600"/>
          </a:xfrm>
        </p:spPr>
        <p:txBody>
          <a:bodyPr>
            <a:normAutofit fontScale="90000"/>
          </a:bodyPr>
          <a:lstStyle/>
          <a:p>
            <a:pPr>
              <a:defRPr/>
            </a:pPr>
            <a:r>
              <a:rPr lang="en-US" dirty="0">
                <a:effectLst>
                  <a:outerShdw blurRad="38100" dist="38100" dir="2700000" algn="tl">
                    <a:srgbClr val="C0C0C0"/>
                  </a:outerShdw>
                </a:effectLst>
              </a:rPr>
              <a:t>The Two-Phase Locking Protocol (Cont.)</a:t>
            </a:r>
          </a:p>
        </p:txBody>
      </p:sp>
      <p:sp>
        <p:nvSpPr>
          <p:cNvPr id="151555" name="Rectangle 3"/>
          <p:cNvSpPr>
            <a:spLocks noGrp="1" noChangeArrowheads="1"/>
          </p:cNvSpPr>
          <p:nvPr>
            <p:ph type="body" idx="4294967295"/>
          </p:nvPr>
        </p:nvSpPr>
        <p:spPr>
          <a:xfrm>
            <a:off x="1111250" y="1247775"/>
            <a:ext cx="7015163" cy="4354513"/>
          </a:xfrm>
        </p:spPr>
        <p:txBody>
          <a:bodyPr>
            <a:normAutofit fontScale="85000" lnSpcReduction="10000"/>
          </a:bodyPr>
          <a:lstStyle/>
          <a:p>
            <a:r>
              <a:rPr lang="en-US" altLang="en-US" smtClean="0"/>
              <a:t>There can be conflict serializable schedules that cannot be obtained if two-phase locking is used.  </a:t>
            </a:r>
          </a:p>
          <a:p>
            <a:r>
              <a:rPr lang="en-US" altLang="en-US" smtClean="0"/>
              <a:t>However, in the absence of extra information (e.g., ordering of  access to data), two-phase locking is needed for conflict serializability in the following sense:</a:t>
            </a:r>
          </a:p>
          <a:p>
            <a:pPr lvl="1"/>
            <a:r>
              <a:rPr lang="en-US" altLang="en-US" smtClean="0">
                <a:ea typeface="ＭＳ Ｐゴシック" pitchFamily="34" charset="-128"/>
              </a:rPr>
              <a:t>Given a transaction </a:t>
            </a:r>
            <a:r>
              <a:rPr lang="en-US" altLang="en-US" i="1" smtClean="0">
                <a:ea typeface="ＭＳ Ｐゴシック" pitchFamily="34" charset="-128"/>
              </a:rPr>
              <a:t>T</a:t>
            </a:r>
            <a:r>
              <a:rPr lang="en-US" altLang="en-US" baseline="-25000" smtClean="0">
                <a:ea typeface="ＭＳ Ｐゴシック" pitchFamily="34" charset="-128"/>
              </a:rPr>
              <a:t>i</a:t>
            </a:r>
            <a:r>
              <a:rPr lang="en-US" altLang="en-US" smtClean="0">
                <a:ea typeface="ＭＳ Ｐゴシック" pitchFamily="34" charset="-128"/>
              </a:rPr>
              <a:t> that does not follow two-phase locking, we can find a transaction </a:t>
            </a:r>
            <a:r>
              <a:rPr lang="en-US" altLang="en-US" i="1" smtClean="0">
                <a:ea typeface="ＭＳ Ｐゴシック" pitchFamily="34" charset="-128"/>
              </a:rPr>
              <a:t>T</a:t>
            </a:r>
            <a:r>
              <a:rPr lang="en-US" altLang="en-US" i="1" baseline="-25000" smtClean="0">
                <a:ea typeface="ＭＳ Ｐゴシック" pitchFamily="34" charset="-128"/>
              </a:rPr>
              <a:t>j</a:t>
            </a:r>
            <a:r>
              <a:rPr lang="en-US" altLang="en-US" smtClean="0">
                <a:ea typeface="ＭＳ Ｐゴシック" pitchFamily="34" charset="-128"/>
              </a:rPr>
              <a:t> that uses two-phase locking, and a schedule for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and </a:t>
            </a:r>
            <a:r>
              <a:rPr lang="en-US" altLang="en-US" i="1" smtClean="0">
                <a:ea typeface="ＭＳ Ｐゴシック" pitchFamily="34" charset="-128"/>
              </a:rPr>
              <a:t>T</a:t>
            </a:r>
            <a:r>
              <a:rPr lang="en-US" altLang="en-US" i="1" baseline="-25000" smtClean="0">
                <a:ea typeface="ＭＳ Ｐゴシック" pitchFamily="34" charset="-128"/>
              </a:rPr>
              <a:t>j</a:t>
            </a:r>
            <a:r>
              <a:rPr lang="en-US" altLang="en-US" smtClean="0">
                <a:ea typeface="ＭＳ Ｐゴシック" pitchFamily="34" charset="-128"/>
              </a:rPr>
              <a:t> that is not conflict serializable.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 Conversions</a:t>
            </a:r>
          </a:p>
        </p:txBody>
      </p:sp>
      <p:sp>
        <p:nvSpPr>
          <p:cNvPr id="153603" name="Rectangle 4"/>
          <p:cNvSpPr>
            <a:spLocks noGrp="1" noChangeArrowheads="1"/>
          </p:cNvSpPr>
          <p:nvPr>
            <p:ph type="body" idx="4294967295"/>
          </p:nvPr>
        </p:nvSpPr>
        <p:spPr>
          <a:xfrm>
            <a:off x="825500" y="1079500"/>
            <a:ext cx="6627813" cy="4876800"/>
          </a:xfrm>
          <a:noFill/>
        </p:spPr>
        <p:txBody>
          <a:bodyPr>
            <a:normAutofit fontScale="85000" lnSpcReduction="20000"/>
          </a:bodyPr>
          <a:lstStyle/>
          <a:p>
            <a:r>
              <a:rPr lang="en-US" altLang="en-US" smtClean="0"/>
              <a:t>Two-phase locking with lock conversions:</a:t>
            </a:r>
          </a:p>
          <a:p>
            <a:pPr>
              <a:buFont typeface="Monotype Sorts" charset="2"/>
              <a:buNone/>
            </a:pPr>
            <a:r>
              <a:rPr lang="en-US" altLang="en-US" smtClean="0"/>
              <a:t>     –   First Phase:        </a:t>
            </a:r>
          </a:p>
          <a:p>
            <a:pPr lvl="1"/>
            <a:r>
              <a:rPr lang="en-US" altLang="en-US" smtClean="0">
                <a:ea typeface="ＭＳ Ｐゴシック" pitchFamily="34" charset="-128"/>
              </a:rPr>
              <a:t>can acquire a lock-S on item</a:t>
            </a:r>
          </a:p>
          <a:p>
            <a:pPr lvl="1"/>
            <a:r>
              <a:rPr lang="en-US" altLang="en-US" smtClean="0">
                <a:ea typeface="ＭＳ Ｐゴシック" pitchFamily="34" charset="-128"/>
              </a:rPr>
              <a:t>can acquire a lock-X on item</a:t>
            </a:r>
          </a:p>
          <a:p>
            <a:pPr lvl="1"/>
            <a:r>
              <a:rPr lang="en-US" altLang="en-US" smtClean="0">
                <a:ea typeface="ＭＳ Ｐゴシック" pitchFamily="34" charset="-128"/>
              </a:rPr>
              <a:t>can convert a lock-S to a lock-X (upgrade)</a:t>
            </a:r>
          </a:p>
          <a:p>
            <a:pPr>
              <a:buFont typeface="Monotype Sorts" charset="2"/>
              <a:buNone/>
            </a:pPr>
            <a:r>
              <a:rPr lang="en-US" altLang="en-US" smtClean="0"/>
              <a:t>     –   Second Phase:</a:t>
            </a:r>
          </a:p>
          <a:p>
            <a:pPr lvl="1"/>
            <a:r>
              <a:rPr lang="en-US" altLang="en-US" smtClean="0">
                <a:ea typeface="ＭＳ Ｐゴシック" pitchFamily="34" charset="-128"/>
              </a:rPr>
              <a:t>can release a lock-S</a:t>
            </a:r>
          </a:p>
          <a:p>
            <a:pPr lvl="1"/>
            <a:r>
              <a:rPr lang="en-US" altLang="en-US" smtClean="0">
                <a:ea typeface="ＭＳ Ｐゴシック" pitchFamily="34" charset="-128"/>
              </a:rPr>
              <a:t>can release a lock-X</a:t>
            </a:r>
          </a:p>
          <a:p>
            <a:pPr lvl="1"/>
            <a:r>
              <a:rPr lang="en-US" altLang="en-US" smtClean="0">
                <a:ea typeface="ＭＳ Ｐゴシック" pitchFamily="34" charset="-128"/>
              </a:rPr>
              <a:t>can convert a lock-X to a lock-S  (downgrade)</a:t>
            </a:r>
          </a:p>
          <a:p>
            <a:r>
              <a:rPr lang="en-US" altLang="en-US" smtClean="0"/>
              <a:t>This protocol assures serializability. But still relies on the programmer to insert the various  locking instructions.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5651" name="Rectangle 3"/>
          <p:cNvSpPr>
            <a:spLocks noGrp="1" noChangeArrowheads="1"/>
          </p:cNvSpPr>
          <p:nvPr>
            <p:ph type="body" idx="4294967295"/>
          </p:nvPr>
        </p:nvSpPr>
        <p:spPr>
          <a:xfrm>
            <a:off x="1012825" y="1117600"/>
            <a:ext cx="6878638" cy="5210175"/>
          </a:xfrm>
        </p:spPr>
        <p:txBody>
          <a:bodyPr>
            <a:normAutofit fontScale="77500" lnSpcReduction="20000"/>
          </a:bodyPr>
          <a:lstStyle/>
          <a:p>
            <a:pPr>
              <a:lnSpc>
                <a:spcPct val="110000"/>
              </a:lnSpc>
            </a:pPr>
            <a:r>
              <a:rPr lang="en-US" altLang="en-US" smtClean="0"/>
              <a:t>A transaction </a:t>
            </a:r>
            <a:r>
              <a:rPr lang="en-US" altLang="en-US" i="1" smtClean="0"/>
              <a:t>T</a:t>
            </a:r>
            <a:r>
              <a:rPr lang="en-US" altLang="en-US" baseline="-25000" smtClean="0"/>
              <a:t>i</a:t>
            </a:r>
            <a:r>
              <a:rPr lang="en-US" altLang="en-US" smtClean="0"/>
              <a:t> issues the standard read/write instruction, without explicit locking calls.</a:t>
            </a:r>
          </a:p>
          <a:p>
            <a:r>
              <a:rPr lang="en-US" altLang="en-US" smtClean="0"/>
              <a:t>The operation </a:t>
            </a:r>
            <a:r>
              <a:rPr lang="en-US" altLang="en-US" b="1" smtClean="0"/>
              <a:t>read</a:t>
            </a:r>
            <a:r>
              <a:rPr lang="en-US" altLang="en-US" smtClean="0"/>
              <a:t>(</a:t>
            </a:r>
            <a:r>
              <a:rPr lang="en-US" altLang="en-US" i="1" smtClean="0"/>
              <a:t>D</a:t>
            </a:r>
            <a:r>
              <a:rPr lang="en-US" altLang="en-US" smtClean="0"/>
              <a:t>) is processed as:</a:t>
            </a:r>
          </a:p>
          <a:p>
            <a:pPr>
              <a:buFont typeface="Monotype Sorts" charset="2"/>
              <a:buNone/>
            </a:pPr>
            <a:r>
              <a:rPr lang="en-US" altLang="en-US" smtClean="0"/>
              <a:t>                      </a:t>
            </a:r>
            <a:r>
              <a:rPr lang="en-US" altLang="en-US" b="1" smtClean="0"/>
              <a:t>if</a:t>
            </a:r>
            <a:r>
              <a:rPr lang="en-US" altLang="en-US" smtClean="0"/>
              <a:t> </a:t>
            </a:r>
            <a:r>
              <a:rPr lang="en-US" altLang="en-US" i="1" smtClean="0"/>
              <a:t>T</a:t>
            </a:r>
            <a:r>
              <a:rPr lang="en-US" altLang="en-US" i="1" baseline="-25000" smtClean="0"/>
              <a:t>i</a:t>
            </a:r>
            <a:r>
              <a:rPr lang="en-US" altLang="en-US" smtClean="0"/>
              <a:t> has a lock on </a:t>
            </a:r>
            <a:r>
              <a:rPr lang="en-US" altLang="en-US" i="1" smtClean="0"/>
              <a:t>D</a:t>
            </a:r>
            <a:endParaRPr lang="en-US" altLang="en-US" smtClean="0"/>
          </a:p>
          <a:p>
            <a:pPr>
              <a:buFont typeface="Monotype Sorts" charset="2"/>
              <a:buNone/>
            </a:pPr>
            <a:r>
              <a:rPr lang="en-US" altLang="en-US" smtClean="0"/>
              <a:t>                         </a:t>
            </a:r>
            <a:r>
              <a:rPr lang="en-US" altLang="en-US" b="1" smtClean="0"/>
              <a:t>then</a:t>
            </a:r>
            <a:endParaRPr lang="en-US" altLang="en-US" smtClean="0"/>
          </a:p>
          <a:p>
            <a:pPr>
              <a:buFont typeface="Monotype Sorts" charset="2"/>
              <a:buNone/>
            </a:pPr>
            <a:r>
              <a:rPr lang="en-US" altLang="en-US" smtClean="0"/>
              <a:t>                                read(</a:t>
            </a:r>
            <a:r>
              <a:rPr lang="en-US" altLang="en-US" i="1" smtClean="0"/>
              <a:t>D</a:t>
            </a:r>
            <a:r>
              <a:rPr lang="en-US" altLang="en-US" smtClean="0"/>
              <a:t>) </a:t>
            </a:r>
          </a:p>
          <a:p>
            <a:pPr>
              <a:lnSpc>
                <a:spcPct val="80000"/>
              </a:lnSpc>
              <a:buFont typeface="Monotype Sorts" charset="2"/>
              <a:buNone/>
            </a:pPr>
            <a:r>
              <a:rPr lang="en-US" altLang="en-US" b="1" smtClean="0"/>
              <a:t>                         else begin</a:t>
            </a:r>
            <a:r>
              <a:rPr lang="en-US" altLang="en-US" smtClean="0"/>
              <a:t> </a:t>
            </a:r>
          </a:p>
          <a:p>
            <a:pPr>
              <a:buFont typeface="Monotype Sorts" charset="2"/>
              <a:buNone/>
            </a:pPr>
            <a:r>
              <a:rPr lang="en-US" altLang="en-US" smtClean="0"/>
              <a:t>                                   if necessary wait until no other  </a:t>
            </a:r>
          </a:p>
          <a:p>
            <a:pPr>
              <a:lnSpc>
                <a:spcPct val="80000"/>
              </a:lnSpc>
              <a:buFont typeface="Monotype Sorts" charset="2"/>
              <a:buNone/>
            </a:pPr>
            <a:r>
              <a:rPr lang="en-US" altLang="en-US" smtClean="0"/>
              <a:t>                                       transaction has a </a:t>
            </a:r>
            <a:r>
              <a:rPr lang="en-US" altLang="en-US" b="1" smtClean="0"/>
              <a:t>lock-X</a:t>
            </a:r>
            <a:r>
              <a:rPr lang="en-US" altLang="en-US" smtClean="0"/>
              <a:t> on </a:t>
            </a:r>
            <a:r>
              <a:rPr lang="en-US" altLang="en-US" i="1" smtClean="0"/>
              <a:t>D</a:t>
            </a:r>
            <a:endParaRPr lang="en-US" altLang="en-US" smtClean="0"/>
          </a:p>
          <a:p>
            <a:pPr>
              <a:lnSpc>
                <a:spcPct val="90000"/>
              </a:lnSpc>
              <a:buFont typeface="Monotype Sorts" charset="2"/>
              <a:buNone/>
            </a:pPr>
            <a:r>
              <a:rPr lang="en-US" altLang="en-US" smtClean="0"/>
              <a:t>                                   grant </a:t>
            </a:r>
            <a:r>
              <a:rPr lang="en-US" altLang="en-US" i="1" smtClean="0"/>
              <a:t>T</a:t>
            </a:r>
            <a:r>
              <a:rPr lang="en-US" altLang="en-US" i="1" baseline="-25000" smtClean="0"/>
              <a:t>i</a:t>
            </a:r>
            <a:r>
              <a:rPr lang="en-US" altLang="en-US" smtClean="0"/>
              <a:t> a </a:t>
            </a:r>
            <a:r>
              <a:rPr lang="en-US" altLang="en-US" b="1" smtClean="0"/>
              <a:t> lock-S</a:t>
            </a:r>
            <a:r>
              <a:rPr lang="en-US" altLang="en-US" smtClean="0"/>
              <a:t> on </a:t>
            </a:r>
            <a:r>
              <a:rPr lang="en-US" altLang="en-US" i="1" smtClean="0"/>
              <a:t>D</a:t>
            </a:r>
            <a:r>
              <a:rPr lang="en-US" altLang="en-US" smtClean="0"/>
              <a:t>;</a:t>
            </a:r>
          </a:p>
          <a:p>
            <a:pPr>
              <a:buFont typeface="Monotype Sorts" charset="2"/>
              <a:buNone/>
            </a:pPr>
            <a:r>
              <a:rPr lang="en-US" altLang="en-US" smtClean="0"/>
              <a:t>                                   read(</a:t>
            </a:r>
            <a:r>
              <a:rPr lang="en-US" altLang="en-US" i="1" smtClean="0"/>
              <a:t>D</a:t>
            </a:r>
            <a:r>
              <a:rPr lang="en-US" altLang="en-US" smtClean="0"/>
              <a:t>)</a:t>
            </a:r>
          </a:p>
          <a:p>
            <a:pPr>
              <a:lnSpc>
                <a:spcPct val="70000"/>
              </a:lnSpc>
              <a:buFont typeface="Monotype Sorts" charset="2"/>
              <a:buNone/>
            </a:pPr>
            <a:r>
              <a:rPr lang="en-US" altLang="en-US" b="1" smtClean="0"/>
              <a:t>                                end</a:t>
            </a:r>
            <a:endParaRPr lang="en-US"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defRPr/>
            </a:pPr>
            <a:r>
              <a:rPr lang="en-US">
                <a:effectLst>
                  <a:outerShdw blurRad="38100" dist="38100" dir="2700000" algn="tl">
                    <a:srgbClr val="C0C0C0"/>
                  </a:outerShdw>
                </a:effectLst>
              </a:rPr>
              <a:t>Automatic Acquisition of Locks (Cont.)</a:t>
            </a:r>
          </a:p>
        </p:txBody>
      </p:sp>
      <p:sp>
        <p:nvSpPr>
          <p:cNvPr id="157699" name="Rectangle 3"/>
          <p:cNvSpPr>
            <a:spLocks noGrp="1" noChangeArrowheads="1"/>
          </p:cNvSpPr>
          <p:nvPr>
            <p:ph type="body" idx="4294967295"/>
          </p:nvPr>
        </p:nvSpPr>
        <p:spPr>
          <a:xfrm>
            <a:off x="1038225" y="1079500"/>
            <a:ext cx="7848600" cy="4876800"/>
          </a:xfrm>
        </p:spPr>
        <p:txBody>
          <a:bodyPr>
            <a:normAutofit fontScale="85000" lnSpcReduction="20000"/>
          </a:bodyPr>
          <a:lstStyle/>
          <a:p>
            <a:r>
              <a:rPr lang="en-US" altLang="en-US" b="1" smtClean="0"/>
              <a:t>write</a:t>
            </a:r>
            <a:r>
              <a:rPr lang="en-US" altLang="en-US" i="1" smtClean="0"/>
              <a:t>(D)</a:t>
            </a:r>
            <a:r>
              <a:rPr lang="en-US" altLang="en-US" smtClean="0"/>
              <a:t> is processed as:</a:t>
            </a:r>
          </a:p>
          <a:p>
            <a:pPr>
              <a:buFont typeface="Monotype Sorts" charset="2"/>
              <a:buNone/>
            </a:pPr>
            <a:r>
              <a:rPr lang="en-US" altLang="en-US" smtClean="0"/>
              <a:t>     </a:t>
            </a:r>
            <a:r>
              <a:rPr lang="en-US" altLang="en-US" b="1" smtClean="0"/>
              <a:t>if </a:t>
            </a:r>
            <a:r>
              <a:rPr lang="en-US" altLang="en-US" i="1" smtClean="0"/>
              <a:t>T</a:t>
            </a:r>
            <a:r>
              <a:rPr lang="en-US" altLang="en-US" i="1" baseline="-25000" smtClean="0"/>
              <a:t>i</a:t>
            </a:r>
            <a:r>
              <a:rPr lang="en-US" altLang="en-US" smtClean="0"/>
              <a:t> has a  </a:t>
            </a:r>
            <a:r>
              <a:rPr lang="en-US" altLang="en-US" b="1" smtClean="0"/>
              <a:t>lock-X</a:t>
            </a:r>
            <a:r>
              <a:rPr lang="en-US" altLang="en-US" smtClean="0"/>
              <a:t> on </a:t>
            </a:r>
            <a:r>
              <a:rPr lang="en-US" altLang="en-US" i="1" smtClean="0"/>
              <a:t>D</a:t>
            </a:r>
            <a:r>
              <a:rPr lang="en-US" altLang="en-US" smtClean="0"/>
              <a:t> </a:t>
            </a:r>
          </a:p>
          <a:p>
            <a:pPr>
              <a:lnSpc>
                <a:spcPct val="70000"/>
              </a:lnSpc>
              <a:buFont typeface="Monotype Sorts" charset="2"/>
              <a:buNone/>
            </a:pPr>
            <a:r>
              <a:rPr lang="en-US" altLang="en-US" b="1" smtClean="0"/>
              <a:t>        then</a:t>
            </a:r>
            <a:r>
              <a:rPr lang="en-US" altLang="en-US" smtClean="0"/>
              <a:t> </a:t>
            </a:r>
          </a:p>
          <a:p>
            <a:pPr>
              <a:lnSpc>
                <a:spcPct val="60000"/>
              </a:lnSpc>
              <a:buFont typeface="Monotype Sorts" charset="2"/>
              <a:buNone/>
            </a:pPr>
            <a:r>
              <a:rPr lang="en-US" altLang="en-US" smtClean="0"/>
              <a:t>          write(</a:t>
            </a:r>
            <a:r>
              <a:rPr lang="en-US" altLang="en-US" i="1" smtClean="0"/>
              <a:t>D</a:t>
            </a:r>
            <a:r>
              <a:rPr lang="en-US" altLang="en-US" smtClean="0"/>
              <a:t>)</a:t>
            </a:r>
          </a:p>
          <a:p>
            <a:pPr>
              <a:lnSpc>
                <a:spcPct val="70000"/>
              </a:lnSpc>
              <a:buFont typeface="Monotype Sorts" charset="2"/>
              <a:buNone/>
            </a:pPr>
            <a:r>
              <a:rPr lang="en-US" altLang="en-US" smtClean="0"/>
              <a:t>       </a:t>
            </a:r>
            <a:r>
              <a:rPr lang="en-US" altLang="en-US" b="1" smtClean="0"/>
              <a:t>else begin</a:t>
            </a:r>
            <a:endParaRPr lang="en-US" altLang="en-US" smtClean="0"/>
          </a:p>
          <a:p>
            <a:pPr>
              <a:lnSpc>
                <a:spcPct val="80000"/>
              </a:lnSpc>
              <a:buFont typeface="Monotype Sorts" charset="2"/>
              <a:buNone/>
            </a:pPr>
            <a:r>
              <a:rPr lang="en-US" altLang="en-US" smtClean="0"/>
              <a:t>            if necessary wait until no other transaction has any lock on </a:t>
            </a:r>
            <a:r>
              <a:rPr lang="en-US" altLang="en-US" i="1" smtClean="0"/>
              <a:t>D</a:t>
            </a:r>
            <a:r>
              <a:rPr lang="en-US" altLang="en-US" smtClean="0"/>
              <a:t>,</a:t>
            </a:r>
          </a:p>
          <a:p>
            <a:pPr>
              <a:lnSpc>
                <a:spcPct val="80000"/>
              </a:lnSpc>
              <a:buFont typeface="Monotype Sorts" charset="2"/>
              <a:buNone/>
            </a:pPr>
            <a:r>
              <a:rPr lang="en-US" altLang="en-US" smtClean="0"/>
              <a:t>            if </a:t>
            </a:r>
            <a:r>
              <a:rPr lang="en-US" altLang="en-US" i="1" smtClean="0"/>
              <a:t>T</a:t>
            </a:r>
            <a:r>
              <a:rPr lang="en-US" altLang="en-US" i="1" baseline="-25000" smtClean="0"/>
              <a:t>i</a:t>
            </a:r>
            <a:r>
              <a:rPr lang="en-US" altLang="en-US" smtClean="0"/>
              <a:t> has a </a:t>
            </a:r>
            <a:r>
              <a:rPr lang="en-US" altLang="en-US" b="1" smtClean="0"/>
              <a:t>lock-S</a:t>
            </a:r>
            <a:r>
              <a:rPr lang="en-US" altLang="en-US" smtClean="0"/>
              <a:t> on </a:t>
            </a:r>
            <a:r>
              <a:rPr lang="en-US" altLang="en-US" i="1" smtClean="0"/>
              <a:t>D</a:t>
            </a:r>
            <a:endParaRPr lang="en-US" altLang="en-US" smtClean="0"/>
          </a:p>
          <a:p>
            <a:pPr>
              <a:lnSpc>
                <a:spcPct val="70000"/>
              </a:lnSpc>
              <a:buFont typeface="Monotype Sorts" charset="2"/>
              <a:buNone/>
            </a:pPr>
            <a:r>
              <a:rPr lang="en-US" altLang="en-US" b="1" smtClean="0"/>
              <a:t>                 then</a:t>
            </a:r>
            <a:endParaRPr lang="en-US" altLang="en-US" smtClean="0"/>
          </a:p>
          <a:p>
            <a:pPr>
              <a:lnSpc>
                <a:spcPct val="70000"/>
              </a:lnSpc>
              <a:buFont typeface="Monotype Sorts" charset="2"/>
              <a:buNone/>
            </a:pPr>
            <a:r>
              <a:rPr lang="en-US" altLang="en-US" b="1" smtClean="0"/>
              <a:t>                    upgrade</a:t>
            </a:r>
            <a:r>
              <a:rPr lang="en-US" altLang="en-US" smtClean="0"/>
              <a:t> lock on </a:t>
            </a:r>
            <a:r>
              <a:rPr lang="en-US" altLang="en-US" i="1" smtClean="0"/>
              <a:t>D</a:t>
            </a:r>
            <a:r>
              <a:rPr lang="en-US" altLang="en-US" smtClean="0"/>
              <a:t>  to </a:t>
            </a:r>
            <a:r>
              <a:rPr lang="en-US" altLang="en-US" b="1" smtClean="0"/>
              <a:t>lock-X</a:t>
            </a:r>
            <a:endParaRPr lang="en-US" altLang="en-US" smtClean="0"/>
          </a:p>
          <a:p>
            <a:pPr>
              <a:lnSpc>
                <a:spcPct val="70000"/>
              </a:lnSpc>
              <a:buFont typeface="Monotype Sorts" charset="2"/>
              <a:buNone/>
            </a:pPr>
            <a:r>
              <a:rPr lang="en-US" altLang="en-US" b="1" smtClean="0"/>
              <a:t>                else</a:t>
            </a:r>
            <a:endParaRPr lang="en-US" altLang="en-US" smtClean="0"/>
          </a:p>
          <a:p>
            <a:pPr>
              <a:lnSpc>
                <a:spcPct val="70000"/>
              </a:lnSpc>
              <a:buFont typeface="Monotype Sorts" charset="2"/>
              <a:buNone/>
            </a:pPr>
            <a:r>
              <a:rPr lang="en-US" altLang="en-US" smtClean="0"/>
              <a:t>                    grant </a:t>
            </a:r>
            <a:r>
              <a:rPr lang="en-US" altLang="en-US" i="1" smtClean="0"/>
              <a:t>T</a:t>
            </a:r>
            <a:r>
              <a:rPr lang="en-US" altLang="en-US" i="1" baseline="-25000" smtClean="0"/>
              <a:t>i</a:t>
            </a:r>
            <a:r>
              <a:rPr lang="en-US" altLang="en-US" smtClean="0"/>
              <a:t> a </a:t>
            </a:r>
            <a:r>
              <a:rPr lang="en-US" altLang="en-US" b="1" smtClean="0"/>
              <a:t>lock-X</a:t>
            </a:r>
            <a:r>
              <a:rPr lang="en-US" altLang="en-US" smtClean="0"/>
              <a:t> on </a:t>
            </a:r>
            <a:r>
              <a:rPr lang="en-US" altLang="en-US" i="1" smtClean="0"/>
              <a:t>D</a:t>
            </a:r>
            <a:endParaRPr lang="en-US" altLang="en-US" smtClean="0"/>
          </a:p>
          <a:p>
            <a:pPr>
              <a:buFont typeface="Monotype Sorts" charset="2"/>
              <a:buNone/>
            </a:pPr>
            <a:r>
              <a:rPr lang="en-US" altLang="en-US" smtClean="0"/>
              <a:t>                write(</a:t>
            </a:r>
            <a:r>
              <a:rPr lang="en-US" altLang="en-US" i="1" smtClean="0"/>
              <a:t>D</a:t>
            </a:r>
            <a:r>
              <a:rPr lang="en-US" altLang="en-US" smtClean="0"/>
              <a:t>)</a:t>
            </a:r>
          </a:p>
          <a:p>
            <a:pPr>
              <a:lnSpc>
                <a:spcPct val="50000"/>
              </a:lnSpc>
              <a:buFont typeface="Monotype Sorts" charset="2"/>
              <a:buNone/>
            </a:pPr>
            <a:r>
              <a:rPr lang="en-US" altLang="en-US" b="1" smtClean="0"/>
              <a:t>         end</a:t>
            </a:r>
            <a:r>
              <a:rPr lang="en-US" altLang="en-US" smtClean="0"/>
              <a:t>;</a:t>
            </a:r>
          </a:p>
          <a:p>
            <a:r>
              <a:rPr lang="en-US" altLang="en-US" smtClean="0"/>
              <a:t>All locks are released after commit or abort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Deadlocks</a:t>
            </a:r>
          </a:p>
        </p:txBody>
      </p:sp>
      <p:sp>
        <p:nvSpPr>
          <p:cNvPr id="159747" name="Rectangle 3"/>
          <p:cNvSpPr>
            <a:spLocks noGrp="1" noChangeArrowheads="1"/>
          </p:cNvSpPr>
          <p:nvPr>
            <p:ph type="body" idx="4294967295"/>
          </p:nvPr>
        </p:nvSpPr>
        <p:spPr>
          <a:xfrm>
            <a:off x="825500" y="1079500"/>
            <a:ext cx="7466013" cy="5143500"/>
          </a:xfrm>
        </p:spPr>
        <p:txBody>
          <a:bodyPr>
            <a:normAutofit fontScale="70000" lnSpcReduction="20000"/>
          </a:bodyPr>
          <a:lstStyle/>
          <a:p>
            <a:pPr>
              <a:lnSpc>
                <a:spcPct val="90000"/>
              </a:lnSpc>
            </a:pPr>
            <a:r>
              <a:rPr lang="en-US" altLang="en-US" smtClean="0"/>
              <a:t>Consider the partial schedule</a:t>
            </a:r>
          </a:p>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buFont typeface="Monotype Sorts" charset="2"/>
              <a:buNone/>
            </a:pPr>
            <a:r>
              <a:rPr lang="en-US" altLang="en-US" smtClean="0"/>
              <a:t/>
            </a:r>
            <a:br>
              <a:rPr lang="en-US" altLang="en-US" smtClean="0"/>
            </a:br>
            <a:endParaRPr lang="en-US" altLang="en-US" smtClean="0"/>
          </a:p>
          <a:p>
            <a:pPr>
              <a:lnSpc>
                <a:spcPct val="90000"/>
              </a:lnSpc>
            </a:pPr>
            <a:endParaRPr lang="en-US" altLang="en-US" smtClean="0"/>
          </a:p>
          <a:p>
            <a:pPr>
              <a:lnSpc>
                <a:spcPct val="90000"/>
              </a:lnSpc>
            </a:pPr>
            <a:endParaRPr lang="en-US" altLang="en-US" smtClean="0"/>
          </a:p>
          <a:p>
            <a:pPr>
              <a:lnSpc>
                <a:spcPct val="90000"/>
              </a:lnSpc>
              <a:buFont typeface="Monotype Sorts" charset="2"/>
              <a:buNone/>
            </a:pPr>
            <a:r>
              <a:rPr lang="en-US" altLang="en-US" smtClean="0"/>
              <a:t/>
            </a:r>
            <a:br>
              <a:rPr lang="en-US" altLang="en-US" smtClean="0"/>
            </a:br>
            <a:endParaRPr lang="en-US" altLang="en-US" smtClean="0"/>
          </a:p>
          <a:p>
            <a:pPr>
              <a:lnSpc>
                <a:spcPct val="90000"/>
              </a:lnSpc>
            </a:pPr>
            <a:r>
              <a:rPr lang="en-US" altLang="en-US" smtClean="0"/>
              <a:t>Neither </a:t>
            </a:r>
            <a:r>
              <a:rPr lang="en-US" altLang="en-US" i="1" smtClean="0"/>
              <a:t>T</a:t>
            </a:r>
            <a:r>
              <a:rPr lang="en-US" altLang="en-US" i="1" baseline="-25000" smtClean="0"/>
              <a:t>3</a:t>
            </a:r>
            <a:r>
              <a:rPr lang="en-US" altLang="en-US" smtClean="0"/>
              <a:t> nor </a:t>
            </a:r>
            <a:r>
              <a:rPr lang="en-US" altLang="en-US" i="1" smtClean="0"/>
              <a:t>T</a:t>
            </a:r>
            <a:r>
              <a:rPr lang="en-US" altLang="en-US" i="1" baseline="-25000" smtClean="0"/>
              <a:t>4</a:t>
            </a:r>
            <a:r>
              <a:rPr lang="en-US" altLang="en-US" smtClean="0"/>
              <a:t> can make progress — executing  </a:t>
            </a:r>
            <a:r>
              <a:rPr lang="en-US" altLang="en-US" b="1" smtClean="0"/>
              <a:t>lock-S</a:t>
            </a:r>
            <a:r>
              <a:rPr lang="en-US" altLang="en-US" i="1" smtClean="0"/>
              <a:t>(B)</a:t>
            </a:r>
            <a:r>
              <a:rPr lang="en-US" altLang="en-US" smtClean="0"/>
              <a:t> causes </a:t>
            </a:r>
            <a:r>
              <a:rPr lang="en-US" altLang="en-US" i="1" smtClean="0"/>
              <a:t>T</a:t>
            </a:r>
            <a:r>
              <a:rPr lang="en-US" altLang="en-US" i="1" baseline="-25000" smtClean="0"/>
              <a:t>4</a:t>
            </a:r>
            <a:r>
              <a:rPr lang="en-US" altLang="en-US" smtClean="0"/>
              <a:t> to wait for </a:t>
            </a:r>
            <a:r>
              <a:rPr lang="en-US" altLang="en-US" i="1" smtClean="0"/>
              <a:t>T</a:t>
            </a:r>
            <a:r>
              <a:rPr lang="en-US" altLang="en-US" i="1" baseline="-25000" smtClean="0"/>
              <a:t>3</a:t>
            </a:r>
            <a:r>
              <a:rPr lang="en-US" altLang="en-US" smtClean="0"/>
              <a:t> to release its lock on </a:t>
            </a:r>
            <a:r>
              <a:rPr lang="en-US" altLang="en-US" i="1" smtClean="0"/>
              <a:t>B</a:t>
            </a:r>
            <a:r>
              <a:rPr lang="en-US" altLang="en-US" smtClean="0"/>
              <a:t>, while executing  </a:t>
            </a:r>
            <a:r>
              <a:rPr lang="en-US" altLang="en-US" b="1" smtClean="0"/>
              <a:t>lock-X</a:t>
            </a:r>
            <a:r>
              <a:rPr lang="en-US" altLang="en-US" i="1" smtClean="0"/>
              <a:t>(A)</a:t>
            </a:r>
            <a:r>
              <a:rPr lang="en-US" altLang="en-US" smtClean="0"/>
              <a:t> causes </a:t>
            </a:r>
            <a:r>
              <a:rPr lang="en-US" altLang="en-US" i="1" smtClean="0"/>
              <a:t>T</a:t>
            </a:r>
            <a:r>
              <a:rPr lang="en-US" altLang="en-US" i="1" baseline="-25000" smtClean="0"/>
              <a:t>3</a:t>
            </a:r>
            <a:r>
              <a:rPr lang="en-US" altLang="en-US" i="1" smtClean="0"/>
              <a:t> </a:t>
            </a:r>
            <a:r>
              <a:rPr lang="en-US" altLang="en-US" smtClean="0"/>
              <a:t> to wait for </a:t>
            </a:r>
            <a:r>
              <a:rPr lang="en-US" altLang="en-US" i="1" smtClean="0"/>
              <a:t>T</a:t>
            </a:r>
            <a:r>
              <a:rPr lang="en-US" altLang="en-US" i="1" baseline="-25000" smtClean="0"/>
              <a:t>4</a:t>
            </a:r>
            <a:r>
              <a:rPr lang="en-US" altLang="en-US" smtClean="0"/>
              <a:t> to release its lock on </a:t>
            </a:r>
            <a:r>
              <a:rPr lang="en-US" altLang="en-US" i="1" smtClean="0"/>
              <a:t>A</a:t>
            </a:r>
            <a:r>
              <a:rPr lang="en-US" altLang="en-US" smtClean="0"/>
              <a:t>.</a:t>
            </a:r>
          </a:p>
          <a:p>
            <a:pPr>
              <a:lnSpc>
                <a:spcPct val="90000"/>
              </a:lnSpc>
            </a:pPr>
            <a:r>
              <a:rPr lang="en-US" altLang="en-US" smtClean="0"/>
              <a:t>Such a situation is called a </a:t>
            </a:r>
            <a:r>
              <a:rPr lang="en-US" altLang="en-US" b="1" smtClean="0">
                <a:solidFill>
                  <a:srgbClr val="000099"/>
                </a:solidFill>
              </a:rPr>
              <a:t>deadlock</a:t>
            </a:r>
            <a:r>
              <a:rPr lang="en-US" altLang="en-US" smtClean="0"/>
              <a:t>. </a:t>
            </a:r>
          </a:p>
          <a:p>
            <a:pPr lvl="1">
              <a:lnSpc>
                <a:spcPct val="90000"/>
              </a:lnSpc>
            </a:pPr>
            <a:r>
              <a:rPr lang="en-US" altLang="en-US" smtClean="0">
                <a:ea typeface="ＭＳ Ｐゴシック" pitchFamily="34" charset="-128"/>
              </a:rPr>
              <a:t>To handle a deadlock one of </a:t>
            </a:r>
            <a:r>
              <a:rPr lang="en-US" altLang="en-US" i="1" smtClean="0">
                <a:ea typeface="ＭＳ Ｐゴシック" pitchFamily="34" charset="-128"/>
              </a:rPr>
              <a:t>T</a:t>
            </a:r>
            <a:r>
              <a:rPr lang="en-US" altLang="en-US" i="1" baseline="-25000" smtClean="0">
                <a:ea typeface="ＭＳ Ｐゴシック" pitchFamily="34" charset="-128"/>
              </a:rPr>
              <a:t>3</a:t>
            </a:r>
            <a:r>
              <a:rPr lang="en-US" altLang="en-US" smtClean="0">
                <a:ea typeface="ＭＳ Ｐゴシック" pitchFamily="34" charset="-128"/>
              </a:rPr>
              <a:t> or </a:t>
            </a:r>
            <a:r>
              <a:rPr lang="en-US" altLang="en-US" i="1" smtClean="0">
                <a:ea typeface="ＭＳ Ｐゴシック" pitchFamily="34" charset="-128"/>
              </a:rPr>
              <a:t>T</a:t>
            </a:r>
            <a:r>
              <a:rPr lang="en-US" altLang="en-US" i="1" baseline="-25000" smtClean="0">
                <a:ea typeface="ＭＳ Ｐゴシック" pitchFamily="34" charset="-128"/>
              </a:rPr>
              <a:t>4</a:t>
            </a:r>
            <a:r>
              <a:rPr lang="en-US" altLang="en-US" smtClean="0">
                <a:ea typeface="ＭＳ Ｐゴシック" pitchFamily="34" charset="-128"/>
              </a:rPr>
              <a:t> must be rolled back </a:t>
            </a:r>
            <a:br>
              <a:rPr lang="en-US" altLang="en-US" smtClean="0">
                <a:ea typeface="ＭＳ Ｐゴシック" pitchFamily="34" charset="-128"/>
              </a:rPr>
            </a:br>
            <a:r>
              <a:rPr lang="en-US" altLang="en-US" smtClean="0">
                <a:ea typeface="ＭＳ Ｐゴシック" pitchFamily="34" charset="-128"/>
              </a:rPr>
              <a:t>and its locks released.</a:t>
            </a:r>
          </a:p>
        </p:txBody>
      </p:sp>
      <p:pic>
        <p:nvPicPr>
          <p:cNvPr id="159748" name="Picture 14" descr="15"/>
          <p:cNvPicPr>
            <a:picLocks noChangeAspect="1" noChangeArrowheads="1"/>
          </p:cNvPicPr>
          <p:nvPr/>
        </p:nvPicPr>
        <p:blipFill>
          <a:blip r:embed="rId3"/>
          <a:srcRect/>
          <a:stretch>
            <a:fillRect/>
          </a:stretch>
        </p:blipFill>
        <p:spPr bwMode="auto">
          <a:xfrm>
            <a:off x="2765425" y="1585913"/>
            <a:ext cx="2960688" cy="2443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89000" y="55563"/>
            <a:ext cx="8077200" cy="609600"/>
          </a:xfrm>
        </p:spPr>
        <p:txBody>
          <a:bodyPr>
            <a:normAutofit fontScale="90000"/>
          </a:bodyPr>
          <a:lstStyle/>
          <a:p>
            <a:pPr>
              <a:defRPr/>
            </a:pPr>
            <a:r>
              <a:rPr lang="en-US" dirty="0">
                <a:effectLst>
                  <a:outerShdw blurRad="38100" dist="38100" dir="2700000" algn="tl">
                    <a:srgbClr val="C0C0C0"/>
                  </a:outerShdw>
                </a:effectLst>
              </a:rPr>
              <a:t>Deadlocks (Cont.)</a:t>
            </a:r>
          </a:p>
        </p:txBody>
      </p:sp>
      <p:sp>
        <p:nvSpPr>
          <p:cNvPr id="161795" name="Rectangle 3"/>
          <p:cNvSpPr>
            <a:spLocks noGrp="1" noChangeArrowheads="1"/>
          </p:cNvSpPr>
          <p:nvPr>
            <p:ph type="body" idx="4294967295"/>
          </p:nvPr>
        </p:nvSpPr>
        <p:spPr>
          <a:xfrm>
            <a:off x="925513" y="779463"/>
            <a:ext cx="6915150" cy="4903787"/>
          </a:xfrm>
        </p:spPr>
        <p:txBody>
          <a:bodyPr>
            <a:normAutofit fontScale="77500" lnSpcReduction="20000"/>
          </a:bodyPr>
          <a:lstStyle/>
          <a:p>
            <a:endParaRPr lang="en-US" altLang="en-US" smtClean="0"/>
          </a:p>
          <a:p>
            <a:r>
              <a:rPr lang="en-US" altLang="en-US" smtClean="0"/>
              <a:t>Two-phase locking </a:t>
            </a:r>
            <a:r>
              <a:rPr lang="en-US" altLang="en-US" i="1" smtClean="0"/>
              <a:t>does not</a:t>
            </a:r>
            <a:r>
              <a:rPr lang="en-US" altLang="en-US" smtClean="0"/>
              <a:t> ensure freedom from deadlocks.</a:t>
            </a:r>
          </a:p>
          <a:p>
            <a:r>
              <a:rPr lang="en-US" altLang="en-US" smtClean="0"/>
              <a:t>In addition to deadlocks</a:t>
            </a:r>
            <a:r>
              <a:rPr lang="en-US" altLang="en-US" b="1" smtClean="0">
                <a:solidFill>
                  <a:srgbClr val="000099"/>
                </a:solidFill>
              </a:rPr>
              <a:t>, </a:t>
            </a:r>
            <a:r>
              <a:rPr lang="en-US" altLang="en-US" smtClean="0"/>
              <a:t>there is a possibility of </a:t>
            </a:r>
            <a:r>
              <a:rPr lang="en-US" altLang="en-US" b="1" smtClean="0">
                <a:solidFill>
                  <a:srgbClr val="000099"/>
                </a:solidFill>
              </a:rPr>
              <a:t>starvation.</a:t>
            </a:r>
          </a:p>
          <a:p>
            <a:r>
              <a:rPr lang="en-US" altLang="en-US" b="1" smtClean="0">
                <a:solidFill>
                  <a:srgbClr val="000099"/>
                </a:solidFill>
              </a:rPr>
              <a:t>Starvation </a:t>
            </a:r>
            <a:r>
              <a:rPr lang="en-US" altLang="en-US" smtClean="0"/>
              <a:t> occurs if the concurrency control manager is badly designed. For example:</a:t>
            </a:r>
          </a:p>
          <a:p>
            <a:pPr lvl="1"/>
            <a:r>
              <a:rPr lang="en-US" altLang="en-US" smtClean="0">
                <a:ea typeface="ＭＳ Ｐゴシック" pitchFamily="34" charset="-128"/>
              </a:rPr>
              <a:t>A transaction may be waiting for an X-lock on an item, while a sequence of other transactions request and are granted an S-lock on the same item.  </a:t>
            </a:r>
          </a:p>
          <a:p>
            <a:pPr lvl="1"/>
            <a:r>
              <a:rPr lang="en-US" altLang="en-US" smtClean="0">
                <a:ea typeface="ＭＳ Ｐゴシック" pitchFamily="34" charset="-128"/>
              </a:rPr>
              <a:t>The same transaction is repeatedly rolled back due to deadlocks.</a:t>
            </a:r>
          </a:p>
          <a:p>
            <a:r>
              <a:rPr lang="en-US" altLang="en-US" smtClean="0"/>
              <a:t>Concurrency control manager can be designed to prevent starvation.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168275"/>
            <a:ext cx="8077200" cy="609600"/>
          </a:xfrm>
        </p:spPr>
        <p:txBody>
          <a:bodyPr>
            <a:normAutofit fontScale="90000"/>
          </a:bodyPr>
          <a:lstStyle/>
          <a:p>
            <a:pPr>
              <a:defRPr/>
            </a:pPr>
            <a:r>
              <a:rPr lang="en-US" dirty="0">
                <a:effectLst>
                  <a:outerShdw blurRad="38100" dist="38100" dir="2700000" algn="tl">
                    <a:srgbClr val="C0C0C0"/>
                  </a:outerShdw>
                </a:effectLst>
              </a:rPr>
              <a:t>Deadlocks (Cont.)</a:t>
            </a:r>
          </a:p>
        </p:txBody>
      </p:sp>
      <p:sp>
        <p:nvSpPr>
          <p:cNvPr id="163843" name="Rectangle 3"/>
          <p:cNvSpPr>
            <a:spLocks noGrp="1" noChangeArrowheads="1"/>
          </p:cNvSpPr>
          <p:nvPr>
            <p:ph type="body" idx="4294967295"/>
          </p:nvPr>
        </p:nvSpPr>
        <p:spPr>
          <a:xfrm>
            <a:off x="976313" y="1166813"/>
            <a:ext cx="6902450" cy="3919537"/>
          </a:xfrm>
        </p:spPr>
        <p:txBody>
          <a:bodyPr>
            <a:normAutofit fontScale="70000" lnSpcReduction="20000"/>
          </a:bodyPr>
          <a:lstStyle/>
          <a:p>
            <a:r>
              <a:rPr lang="en-US" altLang="en-US" smtClean="0"/>
              <a:t>The potential for deadlock exists in most locking protocols. Deadlocks are a necessary evil.</a:t>
            </a:r>
          </a:p>
          <a:p>
            <a:r>
              <a:rPr lang="en-US" altLang="en-US" smtClean="0"/>
              <a:t>When a deadlock occurs there is a possibility of cascading roll-backs. </a:t>
            </a:r>
          </a:p>
          <a:p>
            <a:pPr>
              <a:lnSpc>
                <a:spcPct val="110000"/>
              </a:lnSpc>
            </a:pPr>
            <a:r>
              <a:rPr lang="en-US" altLang="en-US" smtClean="0"/>
              <a:t>Cascading roll-back is possible under two-phase locking. To avoid this, follow a modified protocol called </a:t>
            </a:r>
            <a:r>
              <a:rPr lang="en-US" altLang="en-US" b="1" smtClean="0">
                <a:solidFill>
                  <a:srgbClr val="000099"/>
                </a:solidFill>
              </a:rPr>
              <a:t>strict two-phase locking</a:t>
            </a:r>
            <a:r>
              <a:rPr lang="en-US" altLang="en-US" smtClean="0"/>
              <a:t> -- a transaction must hold all its exclusive locks till it commits/aborts.</a:t>
            </a:r>
          </a:p>
          <a:p>
            <a:pPr>
              <a:lnSpc>
                <a:spcPct val="110000"/>
              </a:lnSpc>
            </a:pPr>
            <a:r>
              <a:rPr lang="en-US" altLang="en-US" b="1" smtClean="0">
                <a:solidFill>
                  <a:srgbClr val="000099"/>
                </a:solidFill>
              </a:rPr>
              <a:t>Rigorous two-phase locking</a:t>
            </a:r>
            <a:r>
              <a:rPr lang="en-US" altLang="en-US" smtClean="0"/>
              <a:t> is even stricter. Here, </a:t>
            </a:r>
            <a:r>
              <a:rPr lang="en-US" altLang="en-US" i="1" smtClean="0"/>
              <a:t>all </a:t>
            </a:r>
            <a:r>
              <a:rPr lang="en-US" altLang="en-US" smtClean="0"/>
              <a:t>locks are held till commit/abort. In this protocol transactions can be serialized in the order in which they commit.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normAutofit fontScale="90000"/>
          </a:bodyPr>
          <a:lstStyle/>
          <a:p>
            <a:pPr>
              <a:defRPr/>
            </a:pPr>
            <a:r>
              <a:rPr lang="en-US" dirty="0">
                <a:ea typeface="+mj-ea"/>
              </a:rPr>
              <a:t>Required  Properties of a Transaction</a:t>
            </a:r>
          </a:p>
        </p:txBody>
      </p:sp>
      <p:sp>
        <p:nvSpPr>
          <p:cNvPr id="118787" name="Rectangle 3"/>
          <p:cNvSpPr>
            <a:spLocks noGrp="1" noChangeArrowheads="1"/>
          </p:cNvSpPr>
          <p:nvPr>
            <p:ph type="body" idx="1"/>
          </p:nvPr>
        </p:nvSpPr>
        <p:spPr>
          <a:xfrm>
            <a:off x="914400" y="1106488"/>
            <a:ext cx="7389813" cy="5000625"/>
          </a:xfrm>
        </p:spPr>
        <p:txBody>
          <a:bodyPr/>
          <a:lstStyle/>
          <a:p>
            <a:r>
              <a:rPr lang="en-US" altLang="en-US" sz="1600" smtClean="0"/>
              <a:t>Consider a transaction to transfer $50 from account A to account B:</a:t>
            </a:r>
          </a:p>
          <a:p>
            <a:pPr lvl="1">
              <a:buFont typeface="Monotype Sorts" charset="2"/>
              <a:buNone/>
            </a:pPr>
            <a:r>
              <a:rPr lang="en-US" altLang="en-US" sz="1400" smtClean="0">
                <a:ea typeface="ＭＳ Ｐゴシック" pitchFamily="34" charset="-128"/>
              </a:rPr>
              <a:t>1.	</a:t>
            </a:r>
            <a:r>
              <a:rPr lang="en-US" altLang="en-US" sz="1400" b="1" smtClean="0">
                <a:ea typeface="ＭＳ Ｐゴシック" pitchFamily="34" charset="-128"/>
              </a:rPr>
              <a:t>read</a:t>
            </a:r>
            <a:r>
              <a:rPr lang="en-US" altLang="en-US" sz="1400" smtClean="0">
                <a:ea typeface="ＭＳ Ｐゴシック" pitchFamily="34" charset="-128"/>
              </a:rPr>
              <a:t>(</a:t>
            </a:r>
            <a:r>
              <a:rPr lang="en-US" altLang="en-US" sz="1400" i="1" smtClean="0">
                <a:ea typeface="ＭＳ Ｐゴシック" pitchFamily="34" charset="-128"/>
              </a:rPr>
              <a:t>A</a:t>
            </a:r>
            <a:r>
              <a:rPr lang="en-US" altLang="en-US" sz="1400" smtClean="0">
                <a:ea typeface="ＭＳ Ｐゴシック" pitchFamily="34" charset="-128"/>
              </a:rPr>
              <a:t>)</a:t>
            </a:r>
          </a:p>
          <a:p>
            <a:pPr lvl="1">
              <a:buFont typeface="Monotype Sorts" charset="2"/>
              <a:buNone/>
            </a:pPr>
            <a:r>
              <a:rPr lang="en-US" altLang="en-US" sz="1400" smtClean="0">
                <a:ea typeface="ＭＳ Ｐゴシック" pitchFamily="34" charset="-128"/>
              </a:rPr>
              <a:t>2.	</a:t>
            </a:r>
            <a:r>
              <a:rPr lang="en-US" altLang="en-US" sz="1400" i="1" smtClean="0">
                <a:ea typeface="ＭＳ Ｐゴシック" pitchFamily="34" charset="-128"/>
              </a:rPr>
              <a:t>A</a:t>
            </a:r>
            <a:r>
              <a:rPr lang="en-US" altLang="en-US" sz="1400" smtClean="0">
                <a:ea typeface="ＭＳ Ｐゴシック" pitchFamily="34" charset="-128"/>
              </a:rPr>
              <a:t> := </a:t>
            </a:r>
            <a:r>
              <a:rPr lang="en-US" altLang="en-US" sz="1400" i="1" smtClean="0">
                <a:ea typeface="ＭＳ Ｐゴシック" pitchFamily="34" charset="-128"/>
              </a:rPr>
              <a:t>A – </a:t>
            </a:r>
            <a:r>
              <a:rPr lang="en-US" altLang="en-US" sz="1400" smtClean="0">
                <a:ea typeface="ＭＳ Ｐゴシック" pitchFamily="34" charset="-128"/>
              </a:rPr>
              <a:t>50</a:t>
            </a:r>
          </a:p>
          <a:p>
            <a:pPr lvl="1">
              <a:buFont typeface="Monotype Sorts" charset="2"/>
              <a:buNone/>
            </a:pPr>
            <a:r>
              <a:rPr lang="en-US" altLang="en-US" sz="1400" smtClean="0">
                <a:ea typeface="ＭＳ Ｐゴシック" pitchFamily="34" charset="-128"/>
              </a:rPr>
              <a:t>3.	</a:t>
            </a:r>
            <a:r>
              <a:rPr lang="en-US" altLang="en-US" sz="1400" b="1" smtClean="0">
                <a:ea typeface="ＭＳ Ｐゴシック" pitchFamily="34" charset="-128"/>
              </a:rPr>
              <a:t>write</a:t>
            </a:r>
            <a:r>
              <a:rPr lang="en-US" altLang="en-US" sz="1400" smtClean="0">
                <a:ea typeface="ＭＳ Ｐゴシック" pitchFamily="34" charset="-128"/>
              </a:rPr>
              <a:t>(</a:t>
            </a:r>
            <a:r>
              <a:rPr lang="en-US" altLang="en-US" sz="1400" i="1" smtClean="0">
                <a:ea typeface="ＭＳ Ｐゴシック" pitchFamily="34" charset="-128"/>
              </a:rPr>
              <a:t>A</a:t>
            </a:r>
            <a:r>
              <a:rPr lang="en-US" altLang="en-US" sz="1400" smtClean="0">
                <a:ea typeface="ＭＳ Ｐゴシック" pitchFamily="34" charset="-128"/>
              </a:rPr>
              <a:t>)</a:t>
            </a:r>
          </a:p>
          <a:p>
            <a:pPr lvl="1">
              <a:buFont typeface="Monotype Sorts" charset="2"/>
              <a:buNone/>
            </a:pPr>
            <a:r>
              <a:rPr lang="en-US" altLang="en-US" sz="1400" smtClean="0">
                <a:ea typeface="ＭＳ Ｐゴシック" pitchFamily="34" charset="-128"/>
              </a:rPr>
              <a:t>4.	</a:t>
            </a:r>
            <a:r>
              <a:rPr lang="en-US" altLang="en-US" sz="1400" b="1" smtClean="0">
                <a:ea typeface="ＭＳ Ｐゴシック" pitchFamily="34" charset="-128"/>
              </a:rPr>
              <a:t>read</a:t>
            </a:r>
            <a:r>
              <a:rPr lang="en-US" altLang="en-US" sz="1400" smtClean="0">
                <a:ea typeface="ＭＳ Ｐゴシック" pitchFamily="34" charset="-128"/>
              </a:rPr>
              <a:t>(</a:t>
            </a:r>
            <a:r>
              <a:rPr lang="en-US" altLang="en-US" sz="1400" i="1" smtClean="0">
                <a:ea typeface="ＭＳ Ｐゴシック" pitchFamily="34" charset="-128"/>
              </a:rPr>
              <a:t>B</a:t>
            </a:r>
            <a:r>
              <a:rPr lang="en-US" altLang="en-US" sz="1400" smtClean="0">
                <a:ea typeface="ＭＳ Ｐゴシック" pitchFamily="34" charset="-128"/>
              </a:rPr>
              <a:t>)</a:t>
            </a:r>
          </a:p>
          <a:p>
            <a:pPr lvl="1">
              <a:buFont typeface="Monotype Sorts" charset="2"/>
              <a:buNone/>
            </a:pPr>
            <a:r>
              <a:rPr lang="en-US" altLang="en-US" sz="1400" smtClean="0">
                <a:ea typeface="ＭＳ Ｐゴシック" pitchFamily="34" charset="-128"/>
              </a:rPr>
              <a:t>5.	</a:t>
            </a:r>
            <a:r>
              <a:rPr lang="en-US" altLang="en-US" sz="1400" i="1" smtClean="0">
                <a:ea typeface="ＭＳ Ｐゴシック" pitchFamily="34" charset="-128"/>
              </a:rPr>
              <a:t>B</a:t>
            </a:r>
            <a:r>
              <a:rPr lang="en-US" altLang="en-US" sz="1400" smtClean="0">
                <a:ea typeface="ＭＳ Ｐゴシック" pitchFamily="34" charset="-128"/>
              </a:rPr>
              <a:t> := </a:t>
            </a:r>
            <a:r>
              <a:rPr lang="en-US" altLang="en-US" sz="1400" i="1" smtClean="0">
                <a:ea typeface="ＭＳ Ｐゴシック" pitchFamily="34" charset="-128"/>
              </a:rPr>
              <a:t>B + </a:t>
            </a:r>
            <a:r>
              <a:rPr lang="en-US" altLang="en-US" sz="1400" smtClean="0">
                <a:ea typeface="ＭＳ Ｐゴシック" pitchFamily="34" charset="-128"/>
              </a:rPr>
              <a:t>50</a:t>
            </a:r>
          </a:p>
          <a:p>
            <a:pPr lvl="1">
              <a:buFont typeface="Monotype Sorts" charset="2"/>
              <a:buNone/>
            </a:pPr>
            <a:r>
              <a:rPr lang="en-US" altLang="en-US" sz="1400" smtClean="0">
                <a:ea typeface="ＭＳ Ｐゴシック" pitchFamily="34" charset="-128"/>
              </a:rPr>
              <a:t>6.	</a:t>
            </a:r>
            <a:r>
              <a:rPr lang="en-US" altLang="en-US" sz="1400" b="1" smtClean="0">
                <a:ea typeface="ＭＳ Ｐゴシック" pitchFamily="34" charset="-128"/>
              </a:rPr>
              <a:t>write</a:t>
            </a:r>
            <a:r>
              <a:rPr lang="en-US" altLang="en-US" sz="1400" smtClean="0">
                <a:ea typeface="ＭＳ Ｐゴシック" pitchFamily="34" charset="-128"/>
              </a:rPr>
              <a:t>(</a:t>
            </a:r>
            <a:r>
              <a:rPr lang="en-US" altLang="en-US" sz="1400" i="1" smtClean="0">
                <a:ea typeface="ＭＳ Ｐゴシック" pitchFamily="34" charset="-128"/>
              </a:rPr>
              <a:t>B)</a:t>
            </a:r>
          </a:p>
          <a:p>
            <a:r>
              <a:rPr lang="en-US" altLang="en-US" sz="1600" b="1" smtClean="0">
                <a:solidFill>
                  <a:srgbClr val="000099"/>
                </a:solidFill>
              </a:rPr>
              <a:t>Atomicity requirement</a:t>
            </a:r>
            <a:r>
              <a:rPr lang="en-US" altLang="en-US" sz="1600" smtClean="0"/>
              <a:t> </a:t>
            </a:r>
          </a:p>
          <a:p>
            <a:pPr lvl="1"/>
            <a:r>
              <a:rPr lang="en-US" altLang="en-US" sz="1600" smtClean="0">
                <a:ea typeface="ＭＳ Ｐゴシック" pitchFamily="34" charset="-128"/>
              </a:rPr>
              <a:t>If the transaction fails after step 3 and before step 6, money will be “lost” leading to an inconsistent database state</a:t>
            </a:r>
          </a:p>
          <a:p>
            <a:pPr lvl="2"/>
            <a:r>
              <a:rPr lang="en-US" altLang="en-US" sz="1600" smtClean="0">
                <a:ea typeface="ＭＳ Ｐゴシック" pitchFamily="34" charset="-128"/>
              </a:rPr>
              <a:t>Failure could be due to software or hardware</a:t>
            </a:r>
          </a:p>
          <a:p>
            <a:pPr lvl="1"/>
            <a:r>
              <a:rPr lang="en-US" altLang="en-US" sz="1600" smtClean="0">
                <a:ea typeface="ＭＳ Ｐゴシック" pitchFamily="34" charset="-128"/>
              </a:rPr>
              <a:t>The system should ensure that updates of a partially executed transaction are not reflected in the database</a:t>
            </a:r>
          </a:p>
          <a:p>
            <a:r>
              <a:rPr lang="en-US" altLang="en-US" sz="1600" b="1" smtClean="0">
                <a:solidFill>
                  <a:srgbClr val="000099"/>
                </a:solidFill>
              </a:rPr>
              <a:t>Durability requirement</a:t>
            </a:r>
            <a:r>
              <a:rPr lang="en-US" altLang="en-US" sz="1600" smtClean="0"/>
              <a:t> — once 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65891" name="Rectangle 3"/>
          <p:cNvSpPr>
            <a:spLocks noGrp="1" noChangeArrowheads="1"/>
          </p:cNvSpPr>
          <p:nvPr>
            <p:ph type="body" idx="1"/>
          </p:nvPr>
        </p:nvSpPr>
        <p:spPr>
          <a:xfrm>
            <a:off x="1069975" y="1095375"/>
            <a:ext cx="6996113" cy="4903788"/>
          </a:xfrm>
        </p:spPr>
        <p:txBody>
          <a:bodyPr>
            <a:normAutofit fontScale="70000" lnSpcReduction="20000"/>
          </a:bodyPr>
          <a:lstStyle/>
          <a:p>
            <a:r>
              <a:rPr lang="en-US" altLang="en-US" smtClean="0"/>
              <a:t>A</a:t>
            </a:r>
            <a:r>
              <a:rPr lang="en-US" altLang="en-US" b="1" smtClean="0">
                <a:solidFill>
                  <a:schemeClr val="tx2"/>
                </a:solidFill>
              </a:rPr>
              <a:t> </a:t>
            </a:r>
            <a:r>
              <a:rPr lang="en-US" altLang="en-US" b="1" smtClean="0">
                <a:solidFill>
                  <a:srgbClr val="000099"/>
                </a:solidFill>
              </a:rPr>
              <a:t>lock manager</a:t>
            </a:r>
            <a:r>
              <a:rPr lang="en-US" altLang="en-US" b="1" smtClean="0">
                <a:solidFill>
                  <a:schemeClr val="tx2"/>
                </a:solidFill>
              </a:rPr>
              <a:t> </a:t>
            </a:r>
            <a:r>
              <a:rPr lang="en-US" altLang="en-US" smtClean="0"/>
              <a:t>can be implemented as a separate process to which transactions send lock and unlock requests</a:t>
            </a:r>
          </a:p>
          <a:p>
            <a:r>
              <a:rPr lang="en-US" altLang="en-US" smtClean="0"/>
              <a:t>The lock manager replies to a lock request by sending a lock grant messages (or a message asking the transaction to roll back, in case of  a deadlock)</a:t>
            </a:r>
          </a:p>
          <a:p>
            <a:r>
              <a:rPr lang="en-US" altLang="en-US" smtClean="0"/>
              <a:t>The requesting transaction waits until its request is answered</a:t>
            </a:r>
          </a:p>
          <a:p>
            <a:r>
              <a:rPr lang="en-US" altLang="en-US" smtClean="0"/>
              <a:t>The lock manager maintains a data-structure called a </a:t>
            </a:r>
            <a:r>
              <a:rPr lang="en-US" altLang="en-US" b="1" smtClean="0">
                <a:solidFill>
                  <a:srgbClr val="000099"/>
                </a:solidFill>
              </a:rPr>
              <a:t>lock table</a:t>
            </a:r>
            <a:r>
              <a:rPr lang="en-US" altLang="en-US" b="1" smtClean="0">
                <a:solidFill>
                  <a:schemeClr val="tx2"/>
                </a:solidFill>
              </a:rPr>
              <a:t> </a:t>
            </a:r>
            <a:r>
              <a:rPr lang="en-US" altLang="en-US" smtClean="0"/>
              <a:t>to record granted locks and pending requests</a:t>
            </a:r>
          </a:p>
          <a:p>
            <a:r>
              <a:rPr lang="en-US" altLang="en-US" smtClean="0"/>
              <a:t>The lock table is usually implemented as an in-memory hash table indexed on the name of the data item being locked</a:t>
            </a:r>
            <a:endParaRPr lang="en-US" altLang="en-US" b="1" smtClean="0">
              <a:solidFill>
                <a:schemeClr val="tx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 Table</a:t>
            </a:r>
          </a:p>
        </p:txBody>
      </p:sp>
      <p:sp>
        <p:nvSpPr>
          <p:cNvPr id="167939" name="Rectangle 3"/>
          <p:cNvSpPr>
            <a:spLocks noGrp="1" noChangeArrowheads="1"/>
          </p:cNvSpPr>
          <p:nvPr>
            <p:ph type="body" idx="1"/>
          </p:nvPr>
        </p:nvSpPr>
        <p:spPr>
          <a:xfrm>
            <a:off x="4610100" y="1079500"/>
            <a:ext cx="4318000" cy="5168900"/>
          </a:xfrm>
          <a:noFill/>
        </p:spPr>
        <p:txBody>
          <a:bodyPr/>
          <a:lstStyle/>
          <a:p>
            <a:r>
              <a:rPr lang="en-US" altLang="en-US" sz="1600" smtClean="0"/>
              <a:t>Dark blue rectangles indicate granted locks; light blue indicate waiting requests</a:t>
            </a:r>
          </a:p>
          <a:p>
            <a:r>
              <a:rPr lang="en-US" altLang="en-US" sz="1600" smtClean="0"/>
              <a:t>Lock table also records the type of lock granted or requested</a:t>
            </a:r>
          </a:p>
          <a:p>
            <a:r>
              <a:rPr lang="en-US" altLang="en-US" sz="1600" smtClean="0"/>
              <a:t>New request is added to the end of the queue of requests for the data item, and granted if it is compatible with all earlier locks</a:t>
            </a:r>
          </a:p>
          <a:p>
            <a:r>
              <a:rPr lang="en-US" altLang="en-US" sz="1600" smtClean="0"/>
              <a:t>Unlock requests result in the request being deleted, and later requests are checked to see if they can now be granted</a:t>
            </a:r>
          </a:p>
          <a:p>
            <a:r>
              <a:rPr lang="en-US" altLang="en-US" sz="1600" smtClean="0"/>
              <a:t>If transaction aborts, all waiting or granted requests of the transaction are deleted </a:t>
            </a:r>
          </a:p>
          <a:p>
            <a:pPr lvl="1"/>
            <a:r>
              <a:rPr lang="en-US" altLang="en-US" sz="1600" smtClean="0">
                <a:ea typeface="ＭＳ Ｐゴシック" pitchFamily="34" charset="-128"/>
              </a:rPr>
              <a:t>lock manager may keep a list of locks held by each transaction, to implement this efficiently</a:t>
            </a:r>
          </a:p>
        </p:txBody>
      </p:sp>
      <p:pic>
        <p:nvPicPr>
          <p:cNvPr id="167940" name="Picture 3" descr="C:\Users\as668\Desktop\15_10.jpg"/>
          <p:cNvPicPr>
            <a:picLocks noChangeAspect="1" noChangeArrowheads="1"/>
          </p:cNvPicPr>
          <p:nvPr/>
        </p:nvPicPr>
        <p:blipFill>
          <a:blip r:embed="rId3"/>
          <a:srcRect/>
          <a:stretch>
            <a:fillRect/>
          </a:stretch>
        </p:blipFill>
        <p:spPr bwMode="auto">
          <a:xfrm>
            <a:off x="814388" y="1252538"/>
            <a:ext cx="3354387" cy="4722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169987" name="Rectangle 3"/>
          <p:cNvSpPr>
            <a:spLocks noGrp="1" noChangeArrowheads="1"/>
          </p:cNvSpPr>
          <p:nvPr>
            <p:ph type="body" idx="4294967295"/>
          </p:nvPr>
        </p:nvSpPr>
        <p:spPr>
          <a:xfrm>
            <a:off x="814388" y="1093788"/>
            <a:ext cx="7151687" cy="3400425"/>
          </a:xfrm>
        </p:spPr>
        <p:txBody>
          <a:bodyPr>
            <a:normAutofit fontScale="70000" lnSpcReduction="20000"/>
          </a:bodyPr>
          <a:lstStyle/>
          <a:p>
            <a:r>
              <a:rPr lang="en-US" altLang="en-US" smtClean="0"/>
              <a:t>System is deadlocked if there is a set of transactions such that every transaction in the set is waiting for another transaction in the set.</a:t>
            </a:r>
          </a:p>
          <a:p>
            <a:r>
              <a:rPr lang="en-US" altLang="en-US" b="1" i="1" smtClean="0">
                <a:solidFill>
                  <a:srgbClr val="000099"/>
                </a:solidFill>
              </a:rPr>
              <a:t>Deadlock prevention</a:t>
            </a:r>
            <a:r>
              <a:rPr lang="en-US" altLang="en-US" smtClean="0"/>
              <a:t> protocols ensure that the system will </a:t>
            </a:r>
            <a:r>
              <a:rPr lang="en-US" altLang="en-US" i="1" smtClean="0"/>
              <a:t>never</a:t>
            </a:r>
            <a:r>
              <a:rPr lang="en-US" altLang="en-US" smtClean="0"/>
              <a:t> enter into a deadlock state. Some prevention strategies :</a:t>
            </a:r>
          </a:p>
          <a:p>
            <a:pPr lvl="1"/>
            <a:r>
              <a:rPr lang="en-US" altLang="en-US" smtClean="0">
                <a:ea typeface="ＭＳ Ｐゴシック" pitchFamily="34" charset="-128"/>
              </a:rPr>
              <a:t>Require that each transaction locks all its data items before it begins execution (predeclaration).</a:t>
            </a:r>
          </a:p>
          <a:p>
            <a:pPr lvl="1"/>
            <a:r>
              <a:rPr lang="en-US" altLang="en-US" smtClean="0">
                <a:ea typeface="ＭＳ Ｐゴシック" pitchFamily="34" charset="-128"/>
              </a:rPr>
              <a:t>Impose partial ordering of all data items and require that a transaction can lock data items only in the order specified by the partial order.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normAutofit fontScale="90000"/>
          </a:bodyPr>
          <a:lstStyle/>
          <a:p>
            <a:pPr>
              <a:defRPr/>
            </a:pPr>
            <a:r>
              <a:rPr lang="en-US">
                <a:effectLst>
                  <a:outerShdw blurRad="38100" dist="38100" dir="2700000" algn="tl">
                    <a:srgbClr val="C0C0C0"/>
                  </a:outerShdw>
                </a:effectLst>
              </a:rPr>
              <a:t>More Deadlock Prevention Strategies</a:t>
            </a:r>
          </a:p>
        </p:txBody>
      </p:sp>
      <p:sp>
        <p:nvSpPr>
          <p:cNvPr id="172035" name="Rectangle 3"/>
          <p:cNvSpPr>
            <a:spLocks noGrp="1" noChangeArrowheads="1"/>
          </p:cNvSpPr>
          <p:nvPr>
            <p:ph type="body" idx="4294967295"/>
          </p:nvPr>
        </p:nvSpPr>
        <p:spPr>
          <a:xfrm>
            <a:off x="825500" y="1079500"/>
            <a:ext cx="7648575" cy="4876800"/>
          </a:xfrm>
        </p:spPr>
        <p:txBody>
          <a:bodyPr>
            <a:normAutofit fontScale="85000" lnSpcReduction="20000"/>
          </a:bodyPr>
          <a:lstStyle/>
          <a:p>
            <a:r>
              <a:rPr lang="en-US" altLang="en-US" smtClean="0"/>
              <a:t>Following schemes use transaction timestamps for the sake of deadlock prevention alone.</a:t>
            </a:r>
          </a:p>
          <a:p>
            <a:r>
              <a:rPr lang="en-US" altLang="en-US" b="1" smtClean="0">
                <a:solidFill>
                  <a:srgbClr val="000099"/>
                </a:solidFill>
              </a:rPr>
              <a:t>wait-die</a:t>
            </a:r>
            <a:r>
              <a:rPr lang="en-US" altLang="en-US" smtClean="0"/>
              <a:t> scheme — non-preemptive</a:t>
            </a:r>
          </a:p>
          <a:p>
            <a:pPr lvl="1"/>
            <a:r>
              <a:rPr lang="en-US" altLang="en-US" smtClean="0">
                <a:ea typeface="ＭＳ Ｐゴシック" pitchFamily="34" charset="-128"/>
              </a:rPr>
              <a:t>older transaction may wait for younger one to release data item. (older means smaller timestamp) Younger transactions never Younger transactions never wait for older ones; they are rolled back instead.</a:t>
            </a:r>
          </a:p>
          <a:p>
            <a:pPr lvl="1"/>
            <a:r>
              <a:rPr lang="en-US" altLang="en-US" smtClean="0">
                <a:ea typeface="ＭＳ Ｐゴシック" pitchFamily="34" charset="-128"/>
              </a:rPr>
              <a:t>a transaction may die several times before acquiring needed data item</a:t>
            </a:r>
          </a:p>
          <a:p>
            <a:r>
              <a:rPr lang="en-US" altLang="en-US" b="1" smtClean="0">
                <a:solidFill>
                  <a:srgbClr val="000099"/>
                </a:solidFill>
              </a:rPr>
              <a:t>wound-wait</a:t>
            </a:r>
            <a:r>
              <a:rPr lang="en-US" altLang="en-US" smtClean="0"/>
              <a:t> scheme — preemptive</a:t>
            </a:r>
          </a:p>
          <a:p>
            <a:pPr lvl="1"/>
            <a:r>
              <a:rPr lang="en-US" altLang="en-US" smtClean="0">
                <a:ea typeface="ＭＳ Ｐゴシック" pitchFamily="34" charset="-128"/>
              </a:rPr>
              <a:t>older transaction </a:t>
            </a:r>
            <a:r>
              <a:rPr lang="en-US" altLang="en-US" i="1" smtClean="0">
                <a:ea typeface="ＭＳ Ｐゴシック" pitchFamily="34" charset="-128"/>
              </a:rPr>
              <a:t>wounds</a:t>
            </a:r>
            <a:r>
              <a:rPr lang="en-US" altLang="en-US" smtClean="0">
                <a:ea typeface="ＭＳ Ｐゴシック" pitchFamily="34" charset="-128"/>
              </a:rPr>
              <a:t> (forces rollback) of younger transaction instead of waiting for it. Younger transactions may wait for older ones.</a:t>
            </a:r>
          </a:p>
          <a:p>
            <a:pPr lvl="1"/>
            <a:r>
              <a:rPr lang="en-US" altLang="en-US" smtClean="0">
                <a:ea typeface="ＭＳ Ｐゴシック" pitchFamily="34" charset="-128"/>
              </a:rPr>
              <a:t>may be fewer rollbacks than </a:t>
            </a:r>
            <a:r>
              <a:rPr lang="en-US" altLang="en-US" i="1" smtClean="0">
                <a:ea typeface="ＭＳ Ｐゴシック" pitchFamily="34" charset="-128"/>
              </a:rPr>
              <a:t>wait-die</a:t>
            </a:r>
            <a:r>
              <a:rPr lang="en-US" altLang="en-US" smtClean="0">
                <a:ea typeface="ＭＳ Ｐゴシック" pitchFamily="34" charset="-128"/>
              </a:rPr>
              <a:t> scheme.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174083" name="Rectangle 3"/>
          <p:cNvSpPr>
            <a:spLocks noGrp="1" noChangeArrowheads="1"/>
          </p:cNvSpPr>
          <p:nvPr>
            <p:ph type="body" idx="4294967295"/>
          </p:nvPr>
        </p:nvSpPr>
        <p:spPr/>
        <p:txBody>
          <a:bodyPr>
            <a:normAutofit fontScale="85000" lnSpcReduction="10000"/>
          </a:bodyPr>
          <a:lstStyle/>
          <a:p>
            <a:r>
              <a:rPr lang="en-US" altLang="en-US" smtClean="0"/>
              <a:t>Both in </a:t>
            </a:r>
            <a:r>
              <a:rPr lang="en-US" altLang="en-US" i="1" smtClean="0"/>
              <a:t>wait-die</a:t>
            </a:r>
            <a:r>
              <a:rPr lang="en-US" altLang="en-US" smtClean="0"/>
              <a:t> and in </a:t>
            </a:r>
            <a:r>
              <a:rPr lang="en-US" altLang="en-US" i="1" smtClean="0"/>
              <a:t>wound-wait</a:t>
            </a:r>
            <a:r>
              <a:rPr lang="en-US" altLang="en-US" smtClean="0"/>
              <a:t> schemes, a rolled back transactions is restarted with its original timestamp. Older transactions thus have precedence over newer ones, and starvation is hence avoided.</a:t>
            </a:r>
          </a:p>
          <a:p>
            <a:r>
              <a:rPr lang="en-US" altLang="en-US" b="1" smtClean="0">
                <a:solidFill>
                  <a:srgbClr val="000099"/>
                </a:solidFill>
              </a:rPr>
              <a:t>Timeout-Based Schemes:</a:t>
            </a:r>
          </a:p>
          <a:p>
            <a:pPr lvl="1"/>
            <a:r>
              <a:rPr lang="en-US" altLang="en-US" smtClean="0">
                <a:ea typeface="ＭＳ Ｐゴシック" pitchFamily="34" charset="-128"/>
              </a:rPr>
              <a:t>a transaction waits for a lock only for a specified amount of time. If the lock has not been granted within that time, the transaction is rolled back and restarted,</a:t>
            </a:r>
          </a:p>
          <a:p>
            <a:pPr lvl="1"/>
            <a:r>
              <a:rPr lang="en-US" altLang="en-US" smtClean="0">
                <a:ea typeface="ＭＳ Ｐゴシック" pitchFamily="34" charset="-128"/>
              </a:rPr>
              <a:t>Thus, deadlocks are not possible</a:t>
            </a:r>
          </a:p>
          <a:p>
            <a:pPr lvl="1"/>
            <a:r>
              <a:rPr lang="en-US" altLang="en-US" smtClean="0">
                <a:ea typeface="ＭＳ Ｐゴシック" pitchFamily="34" charset="-128"/>
              </a:rPr>
              <a:t>simple to implement; but starvation is possible. Also difficult to determine good value of the timeout interval.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Detection</a:t>
            </a:r>
          </a:p>
        </p:txBody>
      </p:sp>
      <p:sp>
        <p:nvSpPr>
          <p:cNvPr id="176131" name="Rectangle 3"/>
          <p:cNvSpPr>
            <a:spLocks noGrp="1" noChangeArrowheads="1"/>
          </p:cNvSpPr>
          <p:nvPr>
            <p:ph type="body" idx="4294967295"/>
          </p:nvPr>
        </p:nvSpPr>
        <p:spPr/>
        <p:txBody>
          <a:bodyPr>
            <a:normAutofit fontScale="77500" lnSpcReduction="20000"/>
          </a:bodyPr>
          <a:lstStyle/>
          <a:p>
            <a:r>
              <a:rPr lang="en-US" altLang="en-US" smtClean="0"/>
              <a:t>Deadlocks can be described as a </a:t>
            </a:r>
            <a:r>
              <a:rPr lang="en-US" altLang="en-US" i="1" smtClean="0">
                <a:solidFill>
                  <a:srgbClr val="000099"/>
                </a:solidFill>
              </a:rPr>
              <a:t>wait-for</a:t>
            </a:r>
            <a:r>
              <a:rPr lang="en-US" altLang="en-US" i="1" smtClean="0"/>
              <a:t> graph</a:t>
            </a:r>
            <a:r>
              <a:rPr lang="en-US" altLang="en-US" smtClean="0"/>
              <a:t>, which consists of a pair </a:t>
            </a:r>
            <a:r>
              <a:rPr lang="en-US" altLang="en-US" i="1" smtClean="0"/>
              <a:t>G</a:t>
            </a:r>
            <a:r>
              <a:rPr lang="en-US" altLang="en-US" smtClean="0"/>
              <a:t> = (</a:t>
            </a:r>
            <a:r>
              <a:rPr lang="en-US" altLang="en-US" i="1" smtClean="0"/>
              <a:t>V</a:t>
            </a:r>
            <a:r>
              <a:rPr lang="en-US" altLang="en-US" smtClean="0"/>
              <a:t>,</a:t>
            </a:r>
            <a:r>
              <a:rPr lang="en-US" altLang="en-US" i="1" smtClean="0"/>
              <a:t>E</a:t>
            </a:r>
            <a:r>
              <a:rPr lang="en-US" altLang="en-US" smtClean="0"/>
              <a:t>), </a:t>
            </a:r>
          </a:p>
          <a:p>
            <a:pPr lvl="1"/>
            <a:r>
              <a:rPr lang="en-US" altLang="en-US" i="1" smtClean="0">
                <a:ea typeface="ＭＳ Ｐゴシック" pitchFamily="34" charset="-128"/>
              </a:rPr>
              <a:t>V</a:t>
            </a:r>
            <a:r>
              <a:rPr lang="en-US" altLang="en-US" smtClean="0">
                <a:ea typeface="ＭＳ Ｐゴシック" pitchFamily="34" charset="-128"/>
              </a:rPr>
              <a:t> is a set of vertices (all the transactions in the system)</a:t>
            </a:r>
          </a:p>
          <a:p>
            <a:pPr lvl="1"/>
            <a:r>
              <a:rPr lang="en-US" altLang="en-US" i="1" smtClean="0">
                <a:ea typeface="ＭＳ Ｐゴシック" pitchFamily="34" charset="-128"/>
              </a:rPr>
              <a:t>E</a:t>
            </a:r>
            <a:r>
              <a:rPr lang="en-US" altLang="en-US" smtClean="0">
                <a:ea typeface="ＭＳ Ｐゴシック" pitchFamily="34" charset="-128"/>
              </a:rPr>
              <a:t> is a set of edges; each element is an ordered pair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a:t>
            </a:r>
            <a:r>
              <a:rPr lang="en-US" altLang="en-US" smtClean="0">
                <a:ea typeface="ＭＳ Ｐゴシック" pitchFamily="34" charset="-128"/>
                <a:sym typeface="Symbol" pitchFamily="18" charset="2"/>
              </a:rPr>
              <a:t></a:t>
            </a:r>
            <a:r>
              <a:rPr lang="en-US" altLang="en-US" i="1" smtClean="0">
                <a:ea typeface="ＭＳ Ｐゴシック" pitchFamily="34" charset="-128"/>
              </a:rPr>
              <a:t>T</a:t>
            </a:r>
            <a:r>
              <a:rPr lang="en-US" altLang="en-US" i="1" baseline="-25000" smtClean="0">
                <a:ea typeface="ＭＳ Ｐゴシック" pitchFamily="34" charset="-128"/>
              </a:rPr>
              <a:t>j</a:t>
            </a:r>
            <a:r>
              <a:rPr lang="en-US" altLang="en-US" smtClean="0">
                <a:ea typeface="ＭＳ Ｐゴシック" pitchFamily="34" charset="-128"/>
              </a:rPr>
              <a:t>.  </a:t>
            </a:r>
          </a:p>
          <a:p>
            <a:r>
              <a:rPr lang="en-US" altLang="en-US" smtClean="0"/>
              <a:t>If </a:t>
            </a:r>
            <a:r>
              <a:rPr lang="en-US" altLang="en-US" i="1" smtClean="0"/>
              <a:t>T</a:t>
            </a:r>
            <a:r>
              <a:rPr lang="en-US" altLang="en-US" i="1" baseline="-25000" smtClean="0"/>
              <a:t>i </a:t>
            </a:r>
            <a:r>
              <a:rPr lang="en-US" altLang="en-US" i="1" smtClean="0">
                <a:sym typeface="Symbol" pitchFamily="18" charset="2"/>
              </a:rPr>
              <a:t></a:t>
            </a:r>
            <a:r>
              <a:rPr lang="en-US" altLang="en-US" smtClean="0"/>
              <a:t>  </a:t>
            </a:r>
            <a:r>
              <a:rPr lang="en-US" altLang="en-US" i="1" smtClean="0"/>
              <a:t>T</a:t>
            </a:r>
            <a:r>
              <a:rPr lang="en-US" altLang="en-US" i="1" baseline="-25000" smtClean="0"/>
              <a:t>j</a:t>
            </a:r>
            <a:r>
              <a:rPr lang="en-US" altLang="en-US" baseline="-25000" smtClean="0"/>
              <a:t> </a:t>
            </a:r>
            <a:r>
              <a:rPr lang="en-US" altLang="en-US" smtClean="0"/>
              <a:t>is in </a:t>
            </a:r>
            <a:r>
              <a:rPr lang="en-US" altLang="en-US" i="1" smtClean="0"/>
              <a:t>E</a:t>
            </a:r>
            <a:r>
              <a:rPr lang="en-US" altLang="en-US" smtClean="0"/>
              <a:t>, then there is a directed edge from </a:t>
            </a:r>
            <a:r>
              <a:rPr lang="en-US" altLang="en-US" i="1" smtClean="0"/>
              <a:t>T</a:t>
            </a:r>
            <a:r>
              <a:rPr lang="en-US" altLang="en-US" i="1" baseline="-25000" smtClean="0"/>
              <a:t>i</a:t>
            </a:r>
            <a:r>
              <a:rPr lang="en-US" altLang="en-US" smtClean="0"/>
              <a:t> to </a:t>
            </a:r>
            <a:r>
              <a:rPr lang="en-US" altLang="en-US" i="1" smtClean="0"/>
              <a:t>T</a:t>
            </a:r>
            <a:r>
              <a:rPr lang="en-US" altLang="en-US" i="1" baseline="-25000" smtClean="0"/>
              <a:t>j</a:t>
            </a:r>
            <a:r>
              <a:rPr lang="en-US" altLang="en-US" smtClean="0"/>
              <a:t>, implying that </a:t>
            </a:r>
            <a:r>
              <a:rPr lang="en-US" altLang="en-US" i="1" smtClean="0"/>
              <a:t>T</a:t>
            </a:r>
            <a:r>
              <a:rPr lang="en-US" altLang="en-US" i="1" baseline="-25000" smtClean="0"/>
              <a:t>i</a:t>
            </a:r>
            <a:r>
              <a:rPr lang="en-US" altLang="en-US" smtClean="0"/>
              <a:t> is waiting for </a:t>
            </a:r>
            <a:r>
              <a:rPr lang="en-US" altLang="en-US" i="1" smtClean="0"/>
              <a:t>T</a:t>
            </a:r>
            <a:r>
              <a:rPr lang="en-US" altLang="en-US" i="1" baseline="-25000" smtClean="0"/>
              <a:t>j</a:t>
            </a:r>
            <a:r>
              <a:rPr lang="en-US" altLang="en-US" smtClean="0"/>
              <a:t> to release a data item.</a:t>
            </a:r>
          </a:p>
          <a:p>
            <a:r>
              <a:rPr lang="en-US" altLang="en-US" smtClean="0"/>
              <a:t>When </a:t>
            </a:r>
            <a:r>
              <a:rPr lang="en-US" altLang="en-US" i="1" smtClean="0"/>
              <a:t>T</a:t>
            </a:r>
            <a:r>
              <a:rPr lang="en-US" altLang="en-US" i="1" baseline="-25000" smtClean="0"/>
              <a:t>i</a:t>
            </a:r>
            <a:r>
              <a:rPr lang="en-US" altLang="en-US" smtClean="0"/>
              <a:t> requests a data item currently being held by </a:t>
            </a:r>
            <a:r>
              <a:rPr lang="en-US" altLang="en-US" i="1" smtClean="0"/>
              <a:t>T</a:t>
            </a:r>
            <a:r>
              <a:rPr lang="en-US" altLang="en-US" i="1" baseline="-25000" smtClean="0"/>
              <a:t>j</a:t>
            </a:r>
            <a:r>
              <a:rPr lang="en-US" altLang="en-US" smtClean="0"/>
              <a:t>, then the edge </a:t>
            </a:r>
            <a:r>
              <a:rPr lang="en-US" altLang="en-US" i="1" smtClean="0"/>
              <a:t>T</a:t>
            </a:r>
            <a:r>
              <a:rPr lang="en-US" altLang="en-US" i="1" baseline="-25000" smtClean="0"/>
              <a:t>i</a:t>
            </a:r>
            <a:r>
              <a:rPr lang="en-US" altLang="en-US" smtClean="0"/>
              <a:t> </a:t>
            </a:r>
            <a:r>
              <a:rPr lang="en-US" altLang="en-US" i="1" smtClean="0">
                <a:sym typeface="Symbol" pitchFamily="18" charset="2"/>
              </a:rPr>
              <a:t></a:t>
            </a:r>
            <a:r>
              <a:rPr lang="en-US" altLang="en-US" smtClean="0"/>
              <a:t> </a:t>
            </a:r>
            <a:r>
              <a:rPr lang="en-US" altLang="en-US" i="1" smtClean="0"/>
              <a:t>T</a:t>
            </a:r>
            <a:r>
              <a:rPr lang="en-US" altLang="en-US" i="1" baseline="-25000" smtClean="0"/>
              <a:t>j</a:t>
            </a:r>
            <a:r>
              <a:rPr lang="en-US" altLang="en-US" smtClean="0"/>
              <a:t> is inserted in the wait-for graph. This edge is removed only when </a:t>
            </a:r>
            <a:r>
              <a:rPr lang="en-US" altLang="en-US" i="1" smtClean="0"/>
              <a:t>T</a:t>
            </a:r>
            <a:r>
              <a:rPr lang="en-US" altLang="en-US" i="1" baseline="-25000" smtClean="0"/>
              <a:t>j</a:t>
            </a:r>
            <a:r>
              <a:rPr lang="en-US" altLang="en-US" smtClean="0"/>
              <a:t> is no longer holding a data item needed by </a:t>
            </a:r>
            <a:r>
              <a:rPr lang="en-US" altLang="en-US" i="1" smtClean="0"/>
              <a:t>T</a:t>
            </a:r>
            <a:r>
              <a:rPr lang="en-US" altLang="en-US" i="1" baseline="-25000" smtClean="0"/>
              <a:t>i</a:t>
            </a:r>
            <a:r>
              <a:rPr lang="en-US" altLang="en-US" smtClean="0"/>
              <a:t>.</a:t>
            </a:r>
          </a:p>
          <a:p>
            <a:r>
              <a:rPr lang="en-US" altLang="en-US" smtClean="0"/>
              <a:t>The system is in a deadlock state if and only if the wait-for graph has a cycle.  Must invoke a deadlock-detection algorithm periodically to look for cycles.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52450" y="150813"/>
            <a:ext cx="8077200" cy="609600"/>
          </a:xfrm>
        </p:spPr>
        <p:txBody>
          <a:bodyPr>
            <a:normAutofit fontScale="90000"/>
          </a:bodyPr>
          <a:lstStyle/>
          <a:p>
            <a:pPr>
              <a:defRPr/>
            </a:pPr>
            <a:r>
              <a:rPr lang="en-US" dirty="0">
                <a:effectLst>
                  <a:outerShdw blurRad="38100" dist="38100" dir="2700000" algn="tl">
                    <a:srgbClr val="C0C0C0"/>
                  </a:outerShdw>
                </a:effectLst>
              </a:rPr>
              <a:t>Deadlock Detection (Cont.)</a:t>
            </a:r>
          </a:p>
        </p:txBody>
      </p:sp>
      <p:sp>
        <p:nvSpPr>
          <p:cNvPr id="178179" name="Text Box 3"/>
          <p:cNvSpPr txBox="1">
            <a:spLocks noChangeArrowheads="1"/>
          </p:cNvSpPr>
          <p:nvPr/>
        </p:nvSpPr>
        <p:spPr bwMode="auto">
          <a:xfrm>
            <a:off x="909638" y="4210050"/>
            <a:ext cx="3521075" cy="396875"/>
          </a:xfrm>
          <a:prstGeom prst="rect">
            <a:avLst/>
          </a:prstGeom>
          <a:noFill/>
          <a:ln w="9525">
            <a:noFill/>
            <a:miter lim="800000"/>
            <a:headEnd/>
            <a:tailEnd/>
          </a:ln>
        </p:spPr>
        <p:txBody>
          <a:bodyPr wrap="none">
            <a:spAutoFit/>
          </a:bodyPr>
          <a:lstStyle/>
          <a:p>
            <a:r>
              <a:rPr lang="en-US" altLang="en-US" sz="2000"/>
              <a:t>Wait-for graph without a cycle</a:t>
            </a:r>
          </a:p>
        </p:txBody>
      </p:sp>
      <p:sp>
        <p:nvSpPr>
          <p:cNvPr id="178180" name="Text Box 4"/>
          <p:cNvSpPr txBox="1">
            <a:spLocks noChangeArrowheads="1"/>
          </p:cNvSpPr>
          <p:nvPr/>
        </p:nvSpPr>
        <p:spPr bwMode="auto">
          <a:xfrm>
            <a:off x="5284788" y="4246563"/>
            <a:ext cx="3168650" cy="396875"/>
          </a:xfrm>
          <a:prstGeom prst="rect">
            <a:avLst/>
          </a:prstGeom>
          <a:noFill/>
          <a:ln w="9525">
            <a:noFill/>
            <a:miter lim="800000"/>
            <a:headEnd/>
            <a:tailEnd/>
          </a:ln>
        </p:spPr>
        <p:txBody>
          <a:bodyPr wrap="none">
            <a:spAutoFit/>
          </a:bodyPr>
          <a:lstStyle/>
          <a:p>
            <a:r>
              <a:rPr lang="en-US" altLang="en-US" sz="2000"/>
              <a:t>Wait-for graph with a cycle</a:t>
            </a:r>
          </a:p>
        </p:txBody>
      </p:sp>
      <p:pic>
        <p:nvPicPr>
          <p:cNvPr id="178181" name="Picture 9"/>
          <p:cNvPicPr>
            <a:picLocks noChangeAspect="1" noChangeArrowheads="1"/>
          </p:cNvPicPr>
          <p:nvPr/>
        </p:nvPicPr>
        <p:blipFill>
          <a:blip r:embed="rId3"/>
          <a:srcRect/>
          <a:stretch>
            <a:fillRect/>
          </a:stretch>
        </p:blipFill>
        <p:spPr bwMode="auto">
          <a:xfrm>
            <a:off x="1211263" y="1574800"/>
            <a:ext cx="2882900" cy="2127250"/>
          </a:xfrm>
          <a:prstGeom prst="rect">
            <a:avLst/>
          </a:prstGeom>
          <a:noFill/>
          <a:ln w="9525">
            <a:noFill/>
            <a:miter lim="800000"/>
            <a:headEnd/>
            <a:tailEnd/>
          </a:ln>
        </p:spPr>
      </p:pic>
      <p:pic>
        <p:nvPicPr>
          <p:cNvPr id="178182" name="Picture 10"/>
          <p:cNvPicPr>
            <a:picLocks noChangeAspect="1" noChangeArrowheads="1"/>
          </p:cNvPicPr>
          <p:nvPr/>
        </p:nvPicPr>
        <p:blipFill>
          <a:blip r:embed="rId4"/>
          <a:srcRect/>
          <a:stretch>
            <a:fillRect/>
          </a:stretch>
        </p:blipFill>
        <p:spPr bwMode="auto">
          <a:xfrm>
            <a:off x="5599113" y="1747838"/>
            <a:ext cx="2562225" cy="1871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180227" name="Rectangle 3"/>
          <p:cNvSpPr>
            <a:spLocks noGrp="1" noChangeArrowheads="1"/>
          </p:cNvSpPr>
          <p:nvPr>
            <p:ph type="body" idx="4294967295"/>
          </p:nvPr>
        </p:nvSpPr>
        <p:spPr>
          <a:xfrm>
            <a:off x="814388" y="1093788"/>
            <a:ext cx="7415212" cy="4903787"/>
          </a:xfrm>
        </p:spPr>
        <p:txBody>
          <a:bodyPr>
            <a:normAutofit fontScale="92500" lnSpcReduction="20000"/>
          </a:bodyPr>
          <a:lstStyle/>
          <a:p>
            <a:r>
              <a:rPr lang="en-US" altLang="en-US" smtClean="0"/>
              <a:t>When deadlock is  detected :</a:t>
            </a:r>
          </a:p>
          <a:p>
            <a:pPr lvl="1"/>
            <a:r>
              <a:rPr lang="en-US" altLang="en-US" smtClean="0">
                <a:ea typeface="ＭＳ Ｐゴシック" pitchFamily="34" charset="-128"/>
              </a:rPr>
              <a:t>Some transaction will have to rolled back (made a victim) to break deadlock.  Select that transaction as victim that will incur minimum cost.</a:t>
            </a:r>
          </a:p>
          <a:p>
            <a:pPr lvl="1"/>
            <a:r>
              <a:rPr lang="en-US" altLang="en-US" smtClean="0">
                <a:ea typeface="ＭＳ Ｐゴシック" pitchFamily="34" charset="-128"/>
              </a:rPr>
              <a:t>Rollback -- determine how far to roll back transaction</a:t>
            </a:r>
          </a:p>
          <a:p>
            <a:pPr lvl="2"/>
            <a:r>
              <a:rPr lang="en-US" altLang="en-US" smtClean="0">
                <a:solidFill>
                  <a:srgbClr val="000099"/>
                </a:solidFill>
                <a:ea typeface="ＭＳ Ｐゴシック" pitchFamily="34" charset="-128"/>
              </a:rPr>
              <a:t>Total rollback</a:t>
            </a:r>
            <a:r>
              <a:rPr lang="en-US" altLang="en-US" smtClean="0">
                <a:ea typeface="ＭＳ Ｐゴシック" pitchFamily="34" charset="-128"/>
              </a:rPr>
              <a:t>: Abort the transaction and then restart it.</a:t>
            </a:r>
          </a:p>
          <a:p>
            <a:pPr lvl="2"/>
            <a:r>
              <a:rPr lang="en-US" altLang="en-US" smtClean="0">
                <a:ea typeface="ＭＳ Ｐゴシック" pitchFamily="34" charset="-128"/>
              </a:rPr>
              <a:t>More effective to roll back transaction only as far as necessary to break deadlock.</a:t>
            </a:r>
          </a:p>
          <a:p>
            <a:pPr lvl="1"/>
            <a:r>
              <a:rPr lang="en-US" altLang="en-US" smtClean="0">
                <a:ea typeface="ＭＳ Ｐゴシック" pitchFamily="34" charset="-128"/>
              </a:rPr>
              <a:t>Starvation happens if same transaction is always chosen as victim. Include the number of rollbacks in the cost factor to avoid starvation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182275" name="Rectangle 3"/>
          <p:cNvSpPr>
            <a:spLocks noGrp="1" noChangeArrowheads="1"/>
          </p:cNvSpPr>
          <p:nvPr>
            <p:ph type="body" idx="4294967295"/>
          </p:nvPr>
        </p:nvSpPr>
        <p:spPr/>
        <p:txBody>
          <a:bodyPr>
            <a:normAutofit fontScale="77500" lnSpcReduction="20000"/>
          </a:bodyPr>
          <a:lstStyle/>
          <a:p>
            <a:r>
              <a:rPr lang="en-US" altLang="en-US" smtClean="0"/>
              <a:t>Allow  data items to be of various sizes and define a hierarchy of data granularities, where the small granularities are nested within larger ones</a:t>
            </a:r>
          </a:p>
          <a:p>
            <a:r>
              <a:rPr lang="en-US" altLang="en-US" smtClean="0"/>
              <a:t>Can be represented graphically as a tree.</a:t>
            </a:r>
          </a:p>
          <a:p>
            <a:r>
              <a:rPr lang="en-US" altLang="en-US" smtClean="0"/>
              <a:t>When a transaction locks a node in the tree </a:t>
            </a:r>
            <a:r>
              <a:rPr lang="en-US" altLang="en-US" i="1" smtClean="0"/>
              <a:t>explicitly</a:t>
            </a:r>
            <a:r>
              <a:rPr lang="en-US" altLang="en-US" smtClean="0"/>
              <a:t>, it </a:t>
            </a:r>
            <a:r>
              <a:rPr lang="en-US" altLang="en-US" i="1" smtClean="0"/>
              <a:t>implicitly</a:t>
            </a:r>
            <a:r>
              <a:rPr lang="en-US" altLang="en-US" smtClean="0"/>
              <a:t> locks all the node's descendents in the same mode.</a:t>
            </a:r>
          </a:p>
          <a:p>
            <a:r>
              <a:rPr lang="en-US" altLang="en-US" b="1" smtClean="0">
                <a:solidFill>
                  <a:srgbClr val="000099"/>
                </a:solidFill>
              </a:rPr>
              <a:t>Granularity</a:t>
            </a:r>
            <a:r>
              <a:rPr lang="en-US" altLang="en-US" smtClean="0">
                <a:solidFill>
                  <a:srgbClr val="000099"/>
                </a:solidFill>
              </a:rPr>
              <a:t> </a:t>
            </a:r>
            <a:r>
              <a:rPr lang="en-US" altLang="en-US" b="1" smtClean="0">
                <a:solidFill>
                  <a:srgbClr val="000099"/>
                </a:solidFill>
              </a:rPr>
              <a:t>of locking </a:t>
            </a:r>
            <a:r>
              <a:rPr lang="en-US" altLang="en-US" smtClean="0"/>
              <a:t>(level in tree where locking is done):</a:t>
            </a:r>
          </a:p>
          <a:p>
            <a:pPr lvl="1"/>
            <a:r>
              <a:rPr lang="en-US" altLang="en-US" smtClean="0">
                <a:solidFill>
                  <a:srgbClr val="000099"/>
                </a:solidFill>
                <a:ea typeface="ＭＳ Ｐゴシック" pitchFamily="34" charset="-128"/>
              </a:rPr>
              <a:t>fine granularity </a:t>
            </a:r>
            <a:r>
              <a:rPr lang="en-US" altLang="en-US" smtClean="0">
                <a:ea typeface="ＭＳ Ｐゴシック" pitchFamily="34" charset="-128"/>
              </a:rPr>
              <a:t>(lower in tree): high concurrency, high locking overhead</a:t>
            </a:r>
          </a:p>
          <a:p>
            <a:pPr lvl="1"/>
            <a:r>
              <a:rPr lang="en-US" altLang="en-US" smtClean="0">
                <a:solidFill>
                  <a:srgbClr val="000099"/>
                </a:solidFill>
                <a:ea typeface="ＭＳ Ｐゴシック" pitchFamily="34" charset="-128"/>
              </a:rPr>
              <a:t>coarse granularity  </a:t>
            </a:r>
            <a:r>
              <a:rPr lang="en-US" altLang="en-US" smtClean="0">
                <a:ea typeface="ＭＳ Ｐゴシック" pitchFamily="34" charset="-128"/>
              </a:rPr>
              <a:t>(higher in tree): low locking overhead, low concurrency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184323" name="Rectangle 3"/>
          <p:cNvSpPr>
            <a:spLocks noGrp="1" noChangeArrowheads="1"/>
          </p:cNvSpPr>
          <p:nvPr>
            <p:ph type="body" idx="4294967295"/>
          </p:nvPr>
        </p:nvSpPr>
        <p:spPr>
          <a:xfrm>
            <a:off x="801688" y="1443038"/>
            <a:ext cx="7848600" cy="4876800"/>
          </a:xfrm>
        </p:spPr>
        <p:txBody>
          <a:bodyPr>
            <a:normAutofit fontScale="85000" lnSpcReduction="20000"/>
          </a:bodyPr>
          <a:lstStyle/>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pPr>
            <a:endParaRPr lang="en-US" altLang="en-US" smtClean="0"/>
          </a:p>
          <a:p>
            <a:pPr>
              <a:lnSpc>
                <a:spcPct val="90000"/>
              </a:lnSpc>
              <a:buFont typeface="Monotype Sorts" charset="2"/>
              <a:buNone/>
            </a:pPr>
            <a:endParaRPr lang="en-US" altLang="en-US" smtClean="0"/>
          </a:p>
          <a:p>
            <a:pPr>
              <a:lnSpc>
                <a:spcPct val="90000"/>
              </a:lnSpc>
              <a:buFont typeface="Monotype Sorts" charset="2"/>
              <a:buNone/>
            </a:pPr>
            <a:r>
              <a:rPr lang="en-US" altLang="en-US" smtClean="0"/>
              <a:t>      The levels, starting from the coarsest (top) level are</a:t>
            </a:r>
          </a:p>
          <a:p>
            <a:pPr lvl="1">
              <a:lnSpc>
                <a:spcPct val="90000"/>
              </a:lnSpc>
            </a:pPr>
            <a:r>
              <a:rPr lang="en-US" altLang="en-US" i="1" smtClean="0">
                <a:ea typeface="ＭＳ Ｐゴシック" pitchFamily="34" charset="-128"/>
              </a:rPr>
              <a:t>database</a:t>
            </a:r>
          </a:p>
          <a:p>
            <a:pPr lvl="1">
              <a:lnSpc>
                <a:spcPct val="90000"/>
              </a:lnSpc>
            </a:pPr>
            <a:r>
              <a:rPr lang="en-US" altLang="en-US" i="1" smtClean="0">
                <a:ea typeface="ＭＳ Ｐゴシック" pitchFamily="34" charset="-128"/>
              </a:rPr>
              <a:t>area </a:t>
            </a:r>
            <a:endParaRPr lang="en-US" altLang="en-US" smtClean="0">
              <a:ea typeface="ＭＳ Ｐゴシック" pitchFamily="34" charset="-128"/>
            </a:endParaRPr>
          </a:p>
          <a:p>
            <a:pPr lvl="1">
              <a:lnSpc>
                <a:spcPct val="90000"/>
              </a:lnSpc>
            </a:pPr>
            <a:r>
              <a:rPr lang="en-US" altLang="en-US" i="1" smtClean="0">
                <a:ea typeface="ＭＳ Ｐゴシック" pitchFamily="34" charset="-128"/>
              </a:rPr>
              <a:t>file</a:t>
            </a:r>
            <a:endParaRPr lang="en-US" altLang="en-US" smtClean="0">
              <a:ea typeface="ＭＳ Ｐゴシック" pitchFamily="34" charset="-128"/>
            </a:endParaRPr>
          </a:p>
          <a:p>
            <a:pPr lvl="1">
              <a:lnSpc>
                <a:spcPct val="90000"/>
              </a:lnSpc>
            </a:pPr>
            <a:r>
              <a:rPr lang="en-US" altLang="en-US" i="1" smtClean="0">
                <a:ea typeface="ＭＳ Ｐゴシック" pitchFamily="34" charset="-128"/>
              </a:rPr>
              <a:t>record</a:t>
            </a:r>
            <a:r>
              <a:rPr lang="en-US" altLang="en-US" smtClean="0">
                <a:ea typeface="ＭＳ Ｐゴシック" pitchFamily="34" charset="-128"/>
              </a:rPr>
              <a:t> </a:t>
            </a:r>
          </a:p>
        </p:txBody>
      </p:sp>
      <p:pic>
        <p:nvPicPr>
          <p:cNvPr id="184324" name="Picture 10"/>
          <p:cNvPicPr>
            <a:picLocks noChangeAspect="1" noChangeArrowheads="1"/>
          </p:cNvPicPr>
          <p:nvPr/>
        </p:nvPicPr>
        <p:blipFill>
          <a:blip r:embed="rId3"/>
          <a:srcRect/>
          <a:stretch>
            <a:fillRect/>
          </a:stretch>
        </p:blipFill>
        <p:spPr bwMode="auto">
          <a:xfrm>
            <a:off x="1603375" y="993775"/>
            <a:ext cx="6008688" cy="275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68350" y="117475"/>
            <a:ext cx="8375650" cy="609600"/>
          </a:xfrm>
        </p:spPr>
        <p:txBody>
          <a:bodyPr/>
          <a:lstStyle/>
          <a:p>
            <a:pPr>
              <a:defRPr/>
            </a:pPr>
            <a:r>
              <a:rPr lang="en-US" sz="2800" dirty="0"/>
              <a:t>Required Properties of a Transaction </a:t>
            </a:r>
            <a:r>
              <a:rPr lang="en-US" sz="2800" dirty="0">
                <a:ea typeface="+mj-ea"/>
              </a:rPr>
              <a:t>(Cont.)</a:t>
            </a:r>
          </a:p>
        </p:txBody>
      </p:sp>
      <p:sp>
        <p:nvSpPr>
          <p:cNvPr id="528387" name="Rectangle 3"/>
          <p:cNvSpPr>
            <a:spLocks noGrp="1" noChangeArrowheads="1"/>
          </p:cNvSpPr>
          <p:nvPr>
            <p:ph type="body" idx="1"/>
          </p:nvPr>
        </p:nvSpPr>
        <p:spPr>
          <a:xfrm>
            <a:off x="912813" y="1149350"/>
            <a:ext cx="7246937" cy="5362575"/>
          </a:xfrm>
        </p:spPr>
        <p:txBody>
          <a:bodyPr/>
          <a:lstStyle/>
          <a:p>
            <a:r>
              <a:rPr lang="en-US" altLang="en-US" b="1" smtClean="0">
                <a:solidFill>
                  <a:srgbClr val="000099"/>
                </a:solidFill>
              </a:rPr>
              <a:t>Consistency requirement</a:t>
            </a:r>
            <a:r>
              <a:rPr lang="en-US" altLang="en-US" smtClean="0"/>
              <a:t> in above example:</a:t>
            </a:r>
          </a:p>
          <a:p>
            <a:pPr lvl="1"/>
            <a:r>
              <a:rPr lang="en-US" altLang="en-US" smtClean="0">
                <a:ea typeface="ＭＳ Ｐゴシック" pitchFamily="34" charset="-128"/>
              </a:rPr>
              <a:t> </a:t>
            </a:r>
            <a:r>
              <a:rPr lang="en-US" altLang="en-US" sz="1600" smtClean="0">
                <a:ea typeface="ＭＳ Ｐゴシック" pitchFamily="34" charset="-128"/>
              </a:rPr>
              <a:t>The sum of A and B is unchanged by the execution of the transaction</a:t>
            </a:r>
          </a:p>
          <a:p>
            <a:r>
              <a:rPr lang="en-US" altLang="en-US" sz="1600" smtClean="0"/>
              <a:t>In general, consistency requirements include </a:t>
            </a:r>
          </a:p>
          <a:p>
            <a:pPr lvl="2"/>
            <a:r>
              <a:rPr lang="en-US" altLang="en-US" sz="1600" smtClean="0">
                <a:ea typeface="ＭＳ Ｐゴシック" pitchFamily="34" charset="-128"/>
              </a:rPr>
              <a:t>Explicitly specified integrity constraints such as primary keys and foreign keys</a:t>
            </a:r>
          </a:p>
          <a:p>
            <a:pPr lvl="2"/>
            <a:r>
              <a:rPr lang="en-US" altLang="en-US" sz="1600" smtClean="0">
                <a:ea typeface="ＭＳ Ｐゴシック" pitchFamily="34" charset="-128"/>
              </a:rPr>
              <a:t>Implicit integrity constraints</a:t>
            </a:r>
          </a:p>
          <a:p>
            <a:pPr lvl="3"/>
            <a:r>
              <a:rPr lang="en-US" altLang="en-US" sz="1600" smtClean="0">
                <a:ea typeface="ＭＳ Ｐゴシック" pitchFamily="34" charset="-128"/>
              </a:rPr>
              <a:t>e.g., sum of balances of all accounts, minus sum of loan amounts must equal value of cash-in-hand</a:t>
            </a:r>
          </a:p>
          <a:p>
            <a:r>
              <a:rPr lang="en-US" altLang="en-US" sz="1600" smtClean="0"/>
              <a:t>A transaction, when starting to execute,  must see a consistent database.</a:t>
            </a:r>
          </a:p>
          <a:p>
            <a:r>
              <a:rPr lang="en-US" altLang="en-US" sz="1600" smtClean="0"/>
              <a:t>During transaction execution the database may be temporarily inconsistent.</a:t>
            </a:r>
          </a:p>
          <a:p>
            <a:r>
              <a:rPr lang="en-US" altLang="en-US" sz="1600" smtClean="0"/>
              <a:t>When the transaction completes successfully the database must be consistent</a:t>
            </a:r>
          </a:p>
          <a:p>
            <a:pPr lvl="1"/>
            <a:r>
              <a:rPr lang="en-US" altLang="en-US" sz="1600" smtClean="0">
                <a:ea typeface="ＭＳ Ｐゴシック" pitchFamily="34" charset="-128"/>
              </a:rPr>
              <a:t>Erroneous transaction logic can lead to inconsistency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Intention Lock Modes</a:t>
            </a:r>
          </a:p>
        </p:txBody>
      </p:sp>
      <p:sp>
        <p:nvSpPr>
          <p:cNvPr id="186371" name="Rectangle 3"/>
          <p:cNvSpPr>
            <a:spLocks noGrp="1" noChangeArrowheads="1"/>
          </p:cNvSpPr>
          <p:nvPr>
            <p:ph type="body" idx="4294967295"/>
          </p:nvPr>
        </p:nvSpPr>
        <p:spPr/>
        <p:txBody>
          <a:bodyPr>
            <a:normAutofit fontScale="85000" lnSpcReduction="20000"/>
          </a:bodyPr>
          <a:lstStyle/>
          <a:p>
            <a:r>
              <a:rPr lang="en-US" altLang="en-US" smtClean="0"/>
              <a:t>In addition to S and X lock modes, there are three additional lock modes with multiple granularity:</a:t>
            </a:r>
          </a:p>
          <a:p>
            <a:pPr lvl="1"/>
            <a:r>
              <a:rPr lang="en-US" altLang="en-US" b="1" i="1" smtClean="0">
                <a:ea typeface="ＭＳ Ｐゴシック" pitchFamily="34" charset="-128"/>
              </a:rPr>
              <a:t>intention-shared</a:t>
            </a:r>
            <a:r>
              <a:rPr lang="en-US" altLang="en-US" smtClean="0">
                <a:ea typeface="ＭＳ Ｐゴシック" pitchFamily="34" charset="-128"/>
              </a:rPr>
              <a:t> (IS): indicates explicit locking at a lower level of the tree but only with shared locks.</a:t>
            </a:r>
          </a:p>
          <a:p>
            <a:pPr lvl="1"/>
            <a:r>
              <a:rPr lang="en-US" altLang="en-US" b="1" i="1" smtClean="0">
                <a:ea typeface="ＭＳ Ｐゴシック" pitchFamily="34" charset="-128"/>
              </a:rPr>
              <a:t>intention</a:t>
            </a:r>
            <a:r>
              <a:rPr lang="en-US" altLang="en-US" b="1" smtClean="0">
                <a:ea typeface="ＭＳ Ｐゴシック" pitchFamily="34" charset="-128"/>
              </a:rPr>
              <a:t>-</a:t>
            </a:r>
            <a:r>
              <a:rPr lang="en-US" altLang="en-US" b="1" i="1" smtClean="0">
                <a:ea typeface="ＭＳ Ｐゴシック" pitchFamily="34" charset="-128"/>
              </a:rPr>
              <a:t>exclusive</a:t>
            </a:r>
            <a:r>
              <a:rPr lang="en-US" altLang="en-US" smtClean="0">
                <a:ea typeface="ＭＳ Ｐゴシック" pitchFamily="34" charset="-128"/>
              </a:rPr>
              <a:t> (IX): indicates explicit locking at a lower level with exclusive or shared locks</a:t>
            </a:r>
          </a:p>
          <a:p>
            <a:pPr lvl="1"/>
            <a:r>
              <a:rPr lang="en-US" altLang="en-US" b="1" i="1" smtClean="0">
                <a:ea typeface="ＭＳ Ｐゴシック" pitchFamily="34" charset="-128"/>
              </a:rPr>
              <a:t>shared and intention</a:t>
            </a:r>
            <a:r>
              <a:rPr lang="en-US" altLang="en-US" b="1" smtClean="0">
                <a:ea typeface="ＭＳ Ｐゴシック" pitchFamily="34" charset="-128"/>
              </a:rPr>
              <a:t>-</a:t>
            </a:r>
            <a:r>
              <a:rPr lang="en-US" altLang="en-US" b="1" i="1" smtClean="0">
                <a:ea typeface="ＭＳ Ｐゴシック" pitchFamily="34" charset="-128"/>
              </a:rPr>
              <a:t>exclusive</a:t>
            </a:r>
            <a:r>
              <a:rPr lang="en-US" altLang="en-US" smtClean="0">
                <a:ea typeface="ＭＳ Ｐゴシック" pitchFamily="34" charset="-128"/>
              </a:rPr>
              <a:t> (SIX): the subtree rooted by that node is locked explicitly in shared mode and explicit locking is being done at a lower level with exclusive-mode locks.</a:t>
            </a:r>
          </a:p>
          <a:p>
            <a:r>
              <a:rPr lang="en-US" altLang="en-US" smtClean="0"/>
              <a:t>intention locks allow a higher level node to be locked in S or X mode without having to check all descendent nodes.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50" y="114300"/>
            <a:ext cx="8407400" cy="609600"/>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188419" name="Rectangle 3"/>
          <p:cNvSpPr>
            <a:spLocks noGrp="1" noChangeArrowheads="1"/>
          </p:cNvSpPr>
          <p:nvPr>
            <p:ph type="body" idx="4294967295"/>
          </p:nvPr>
        </p:nvSpPr>
        <p:spPr>
          <a:xfrm>
            <a:off x="825500" y="1244600"/>
            <a:ext cx="7848600" cy="4419600"/>
          </a:xfrm>
        </p:spPr>
        <p:txBody>
          <a:bodyPr/>
          <a:lstStyle/>
          <a:p>
            <a:r>
              <a:rPr lang="en-US" altLang="en-US" smtClean="0"/>
              <a:t>The compatibility matrix for all lock modes is: </a:t>
            </a:r>
            <a:endParaRPr lang="en-US" altLang="en-US" smtClean="0">
              <a:sym typeface="Wingdings" pitchFamily="2" charset="2"/>
            </a:endParaRPr>
          </a:p>
        </p:txBody>
      </p:sp>
      <p:pic>
        <p:nvPicPr>
          <p:cNvPr id="188420" name="Picture 102"/>
          <p:cNvPicPr>
            <a:picLocks noChangeAspect="1" noChangeArrowheads="1"/>
          </p:cNvPicPr>
          <p:nvPr/>
        </p:nvPicPr>
        <p:blipFill>
          <a:blip r:embed="rId3"/>
          <a:srcRect/>
          <a:stretch>
            <a:fillRect/>
          </a:stretch>
        </p:blipFill>
        <p:spPr bwMode="auto">
          <a:xfrm>
            <a:off x="1490663" y="2032000"/>
            <a:ext cx="6589712" cy="293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fontScale="90000"/>
          </a:bodyPr>
          <a:lstStyle/>
          <a:p>
            <a:pPr>
              <a:defRPr/>
            </a:pPr>
            <a:r>
              <a:rPr lang="en-US">
                <a:effectLst>
                  <a:outerShdw blurRad="38100" dist="38100" dir="2700000" algn="tl">
                    <a:srgbClr val="C0C0C0"/>
                  </a:outerShdw>
                </a:effectLst>
              </a:rPr>
              <a:t>Multiple Granularity Locking Scheme</a:t>
            </a:r>
          </a:p>
        </p:txBody>
      </p:sp>
      <p:sp>
        <p:nvSpPr>
          <p:cNvPr id="190467" name="Rectangle 3"/>
          <p:cNvSpPr>
            <a:spLocks noGrp="1" noChangeArrowheads="1"/>
          </p:cNvSpPr>
          <p:nvPr>
            <p:ph type="body" idx="4294967295"/>
          </p:nvPr>
        </p:nvSpPr>
        <p:spPr>
          <a:xfrm>
            <a:off x="825500" y="1079500"/>
            <a:ext cx="8013700" cy="5057775"/>
          </a:xfrm>
        </p:spPr>
        <p:txBody>
          <a:bodyPr>
            <a:normAutofit fontScale="77500" lnSpcReduction="20000"/>
          </a:bodyPr>
          <a:lstStyle/>
          <a:p>
            <a:pPr>
              <a:lnSpc>
                <a:spcPct val="90000"/>
              </a:lnSpc>
            </a:pPr>
            <a:r>
              <a:rPr lang="en-US" altLang="en-US" smtClean="0"/>
              <a:t>Transaction </a:t>
            </a:r>
            <a:r>
              <a:rPr lang="en-US" altLang="en-US" i="1" smtClean="0"/>
              <a:t>T</a:t>
            </a:r>
            <a:r>
              <a:rPr lang="en-US" altLang="en-US" i="1" baseline="-25000" smtClean="0"/>
              <a:t>i</a:t>
            </a:r>
            <a:r>
              <a:rPr lang="en-US" altLang="en-US" smtClean="0"/>
              <a:t> can lock a node </a:t>
            </a:r>
            <a:r>
              <a:rPr lang="en-US" altLang="en-US" i="1" smtClean="0"/>
              <a:t>Q</a:t>
            </a:r>
            <a:r>
              <a:rPr lang="en-US" altLang="en-US" smtClean="0"/>
              <a:t>, using the following rules:</a:t>
            </a:r>
          </a:p>
          <a:p>
            <a:pPr marL="800100" lvl="1" indent="-342900">
              <a:lnSpc>
                <a:spcPct val="90000"/>
              </a:lnSpc>
              <a:buFont typeface="Monotype Sorts" charset="2"/>
              <a:buAutoNum type="arabicPeriod"/>
            </a:pPr>
            <a:r>
              <a:rPr lang="en-US" altLang="en-US" smtClean="0">
                <a:ea typeface="ＭＳ Ｐゴシック" pitchFamily="34" charset="-128"/>
              </a:rPr>
              <a:t>The lock compatibility matrix must be observed.</a:t>
            </a:r>
          </a:p>
          <a:p>
            <a:pPr marL="800100" lvl="1" indent="-342900">
              <a:buFont typeface="Monotype Sorts" charset="2"/>
              <a:buAutoNum type="arabicPeriod"/>
            </a:pPr>
            <a:r>
              <a:rPr lang="en-US" altLang="en-US" smtClean="0">
                <a:ea typeface="ＭＳ Ｐゴシック" pitchFamily="34" charset="-128"/>
              </a:rPr>
              <a:t>The root of the tree must be locked first, and may be locked in any mode.</a:t>
            </a:r>
          </a:p>
          <a:p>
            <a:pPr marL="800100" lvl="1" indent="-342900">
              <a:buFont typeface="Monotype Sorts" charset="2"/>
              <a:buAutoNum type="arabicPeriod"/>
            </a:pPr>
            <a:r>
              <a:rPr lang="en-US" altLang="en-US" smtClean="0">
                <a:ea typeface="ＭＳ Ｐゴシック" pitchFamily="34" charset="-128"/>
              </a:rPr>
              <a:t>A node </a:t>
            </a:r>
            <a:r>
              <a:rPr lang="en-US" altLang="en-US" i="1" smtClean="0">
                <a:ea typeface="ＭＳ Ｐゴシック" pitchFamily="34" charset="-128"/>
              </a:rPr>
              <a:t>Q</a:t>
            </a:r>
            <a:r>
              <a:rPr lang="en-US" altLang="en-US" smtClean="0">
                <a:ea typeface="ＭＳ Ｐゴシック" pitchFamily="34" charset="-128"/>
              </a:rPr>
              <a:t> can be locked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in S or IS mode only if the parent of </a:t>
            </a:r>
            <a:r>
              <a:rPr lang="en-US" altLang="en-US" i="1" smtClean="0">
                <a:ea typeface="ＭＳ Ｐゴシック" pitchFamily="34" charset="-128"/>
              </a:rPr>
              <a:t>Q</a:t>
            </a:r>
            <a:r>
              <a:rPr lang="en-US" altLang="en-US" smtClean="0">
                <a:ea typeface="ＭＳ Ｐゴシック" pitchFamily="34" charset="-128"/>
              </a:rPr>
              <a:t> is currently locked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in either IX or IS mode.</a:t>
            </a:r>
          </a:p>
          <a:p>
            <a:pPr marL="800100" lvl="1" indent="-342900">
              <a:lnSpc>
                <a:spcPct val="90000"/>
              </a:lnSpc>
              <a:buFont typeface="Monotype Sorts" charset="2"/>
              <a:buAutoNum type="arabicPeriod"/>
            </a:pPr>
            <a:r>
              <a:rPr lang="en-US" altLang="en-US" smtClean="0">
                <a:ea typeface="ＭＳ Ｐゴシック" pitchFamily="34" charset="-128"/>
              </a:rPr>
              <a:t>A node </a:t>
            </a:r>
            <a:r>
              <a:rPr lang="en-US" altLang="en-US" i="1" smtClean="0">
                <a:ea typeface="ＭＳ Ｐゴシック" pitchFamily="34" charset="-128"/>
              </a:rPr>
              <a:t>Q</a:t>
            </a:r>
            <a:r>
              <a:rPr lang="en-US" altLang="en-US" smtClean="0">
                <a:ea typeface="ＭＳ Ｐゴシック" pitchFamily="34" charset="-128"/>
              </a:rPr>
              <a:t> can be locked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in X, SIX, or IX mode only if the parent of </a:t>
            </a:r>
            <a:r>
              <a:rPr lang="en-US" altLang="en-US" i="1" smtClean="0">
                <a:ea typeface="ＭＳ Ｐゴシック" pitchFamily="34" charset="-128"/>
              </a:rPr>
              <a:t>Q</a:t>
            </a:r>
            <a:r>
              <a:rPr lang="en-US" altLang="en-US" smtClean="0">
                <a:ea typeface="ＭＳ Ｐゴシック" pitchFamily="34" charset="-128"/>
              </a:rPr>
              <a:t> is currently locked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in either IX or SIX mode.</a:t>
            </a:r>
          </a:p>
          <a:p>
            <a:pPr marL="800100" lvl="1" indent="-342900">
              <a:lnSpc>
                <a:spcPct val="90000"/>
              </a:lnSpc>
              <a:buFont typeface="Monotype Sorts" charset="2"/>
              <a:buAutoNum type="arabicPeriod"/>
            </a:pP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can lock a node only if it has not previously unlocked any node (that is,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is two-phase).</a:t>
            </a:r>
          </a:p>
          <a:p>
            <a:pPr marL="800100" lvl="1" indent="-342900">
              <a:buFont typeface="Monotype Sorts" charset="2"/>
              <a:buAutoNum type="arabicPeriod"/>
            </a:pP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can unlock a node </a:t>
            </a:r>
            <a:r>
              <a:rPr lang="en-US" altLang="en-US" i="1" smtClean="0">
                <a:ea typeface="ＭＳ Ｐゴシック" pitchFamily="34" charset="-128"/>
              </a:rPr>
              <a:t>Q</a:t>
            </a:r>
            <a:r>
              <a:rPr lang="en-US" altLang="en-US" smtClean="0">
                <a:ea typeface="ＭＳ Ｐゴシック" pitchFamily="34" charset="-128"/>
              </a:rPr>
              <a:t> only if none of the children of </a:t>
            </a:r>
            <a:r>
              <a:rPr lang="en-US" altLang="en-US" i="1" smtClean="0">
                <a:ea typeface="ＭＳ Ｐゴシック" pitchFamily="34" charset="-128"/>
              </a:rPr>
              <a:t>Q</a:t>
            </a:r>
            <a:r>
              <a:rPr lang="en-US" altLang="en-US" smtClean="0">
                <a:ea typeface="ＭＳ Ｐゴシック" pitchFamily="34" charset="-128"/>
              </a:rPr>
              <a:t> are currently locked by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a:t>
            </a:r>
            <a:endParaRPr lang="en-US" altLang="en-US" smtClean="0">
              <a:ea typeface="ＭＳ Ｐゴシック" pitchFamily="34" charset="-128"/>
            </a:endParaRPr>
          </a:p>
          <a:p>
            <a:pPr>
              <a:lnSpc>
                <a:spcPct val="90000"/>
              </a:lnSpc>
            </a:pPr>
            <a:r>
              <a:rPr lang="en-US" altLang="en-US" smtClean="0"/>
              <a:t>Observe that locks are acquired in root-to-leaf order, whereas they are released in leaf-to-root order.</a:t>
            </a:r>
          </a:p>
          <a:p>
            <a:pPr>
              <a:lnSpc>
                <a:spcPct val="90000"/>
              </a:lnSpc>
            </a:pPr>
            <a:r>
              <a:rPr lang="en-US" altLang="en-US" b="1" smtClean="0">
                <a:solidFill>
                  <a:srgbClr val="000090"/>
                </a:solidFill>
              </a:rPr>
              <a:t>Lock granularity escalation</a:t>
            </a:r>
            <a:r>
              <a:rPr lang="en-US" altLang="en-US" smtClean="0"/>
              <a:t>: in case there are too many locks at a particular level, switch to higher granularity S or X lock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altLang="en-US" dirty="0" smtClean="0">
                <a:effectLst>
                  <a:outerShdw blurRad="38100" dist="38100" dir="2700000" algn="tl">
                    <a:srgbClr val="C0C0C0"/>
                  </a:outerShdw>
                </a:effectLst>
              </a:rPr>
              <a:t> </a:t>
            </a:r>
            <a:r>
              <a:rPr lang="en-US" altLang="en-US" dirty="0">
                <a:effectLst>
                  <a:outerShdw blurRad="38100" dist="38100" dir="2700000" algn="tl">
                    <a:srgbClr val="C0C0C0"/>
                  </a:outerShdw>
                </a:effectLst>
              </a:rPr>
              <a:t>Recovery System</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Chapter 16: Recovery System</a:t>
            </a:r>
          </a:p>
        </p:txBody>
      </p:sp>
      <p:sp>
        <p:nvSpPr>
          <p:cNvPr id="194563" name="Rectangle 3"/>
          <p:cNvSpPr>
            <a:spLocks noGrp="1" noChangeArrowheads="1"/>
          </p:cNvSpPr>
          <p:nvPr>
            <p:ph type="body" idx="4294967295"/>
          </p:nvPr>
        </p:nvSpPr>
        <p:spPr>
          <a:xfrm>
            <a:off x="842963" y="1106488"/>
            <a:ext cx="7661275" cy="4903787"/>
          </a:xfrm>
        </p:spPr>
        <p:txBody>
          <a:bodyPr/>
          <a:lstStyle/>
          <a:p>
            <a:r>
              <a:rPr lang="en-US" altLang="en-US" smtClean="0"/>
              <a:t>Failure Classification</a:t>
            </a:r>
          </a:p>
          <a:p>
            <a:r>
              <a:rPr lang="en-US" altLang="en-US" smtClean="0"/>
              <a:t>Storage Structure</a:t>
            </a:r>
          </a:p>
          <a:p>
            <a:r>
              <a:rPr lang="en-US" altLang="en-US" smtClean="0"/>
              <a:t>Recovery and Atomicity</a:t>
            </a:r>
          </a:p>
          <a:p>
            <a:r>
              <a:rPr lang="en-US" altLang="en-US" smtClean="0"/>
              <a:t>Log-Based Recovery</a:t>
            </a:r>
          </a:p>
          <a:p>
            <a:r>
              <a:rPr lang="en-US" altLang="en-US" smtClean="0"/>
              <a:t>Remote Backup Systems</a:t>
            </a:r>
          </a:p>
          <a:p>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Failure Classification</a:t>
            </a:r>
          </a:p>
        </p:txBody>
      </p:sp>
      <p:sp>
        <p:nvSpPr>
          <p:cNvPr id="196611" name="Rectangle 3"/>
          <p:cNvSpPr>
            <a:spLocks noGrp="1" noChangeArrowheads="1"/>
          </p:cNvSpPr>
          <p:nvPr>
            <p:ph type="body" idx="4294967295"/>
          </p:nvPr>
        </p:nvSpPr>
        <p:spPr/>
        <p:txBody>
          <a:bodyPr>
            <a:normAutofit fontScale="70000" lnSpcReduction="20000"/>
          </a:bodyPr>
          <a:lstStyle/>
          <a:p>
            <a:r>
              <a:rPr lang="en-US" altLang="en-US" b="1" smtClean="0"/>
              <a:t>Transaction failure</a:t>
            </a:r>
            <a:r>
              <a:rPr lang="en-US" altLang="en-US" smtClean="0"/>
              <a:t> :</a:t>
            </a:r>
          </a:p>
          <a:p>
            <a:pPr lvl="1"/>
            <a:r>
              <a:rPr lang="en-US" altLang="en-US" b="1" smtClean="0">
                <a:ea typeface="ＭＳ Ｐゴシック" pitchFamily="34" charset="-128"/>
              </a:rPr>
              <a:t>Logical errors</a:t>
            </a:r>
            <a:r>
              <a:rPr lang="en-US" altLang="en-US" smtClean="0">
                <a:ea typeface="ＭＳ Ｐゴシック" pitchFamily="34" charset="-128"/>
              </a:rPr>
              <a:t>: transaction cannot complete due to some internal error condition</a:t>
            </a:r>
          </a:p>
          <a:p>
            <a:pPr lvl="1"/>
            <a:r>
              <a:rPr lang="en-US" altLang="en-US" b="1" smtClean="0">
                <a:ea typeface="ＭＳ Ｐゴシック" pitchFamily="34" charset="-128"/>
              </a:rPr>
              <a:t>System errors</a:t>
            </a:r>
            <a:r>
              <a:rPr lang="en-US" altLang="en-US" smtClean="0">
                <a:ea typeface="ＭＳ Ｐゴシック" pitchFamily="34" charset="-128"/>
              </a:rPr>
              <a:t>: the database system must terminate an active transaction due to an error condition (e.g., deadlock)</a:t>
            </a:r>
          </a:p>
          <a:p>
            <a:r>
              <a:rPr lang="en-US" altLang="en-US" b="1" smtClean="0"/>
              <a:t>System crash</a:t>
            </a:r>
            <a:r>
              <a:rPr lang="en-US" altLang="en-US" smtClean="0"/>
              <a:t>: a power failure or other hardware or software failure causes the system to crash.</a:t>
            </a:r>
          </a:p>
          <a:p>
            <a:pPr lvl="1"/>
            <a:r>
              <a:rPr lang="en-US" altLang="en-US" b="1" smtClean="0">
                <a:solidFill>
                  <a:srgbClr val="000099"/>
                </a:solidFill>
                <a:ea typeface="ＭＳ Ｐゴシック" pitchFamily="34" charset="-128"/>
              </a:rPr>
              <a:t>Fail-stop assumption</a:t>
            </a:r>
            <a:r>
              <a:rPr lang="en-US" altLang="en-US" smtClean="0">
                <a:ea typeface="ＭＳ Ｐゴシック" pitchFamily="34" charset="-128"/>
              </a:rPr>
              <a:t>: non-volatile storage contents are assumed to not be corrupted by system crash</a:t>
            </a:r>
          </a:p>
          <a:p>
            <a:pPr lvl="2"/>
            <a:r>
              <a:rPr lang="en-US" altLang="en-US" smtClean="0">
                <a:ea typeface="ＭＳ Ｐゴシック" pitchFamily="34" charset="-128"/>
              </a:rPr>
              <a:t>Database systems have numerous integrity checks to prevent corruption of disk data </a:t>
            </a:r>
          </a:p>
          <a:p>
            <a:r>
              <a:rPr lang="en-US" altLang="en-US" b="1" smtClean="0"/>
              <a:t>Disk failure</a:t>
            </a:r>
            <a:r>
              <a:rPr lang="en-US" altLang="en-US" smtClean="0"/>
              <a:t>: a head crash or similar disk failure destroys all or part of disk storage</a:t>
            </a:r>
          </a:p>
          <a:p>
            <a:pPr lvl="1"/>
            <a:r>
              <a:rPr lang="en-US" altLang="en-US" smtClean="0">
                <a:ea typeface="ＭＳ Ｐゴシック" pitchFamily="34" charset="-128"/>
              </a:rPr>
              <a:t>Destruction is assumed to be detectable: disk drives use checksums to detect failures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Recovery Algorithms</a:t>
            </a:r>
          </a:p>
        </p:txBody>
      </p:sp>
      <p:sp>
        <p:nvSpPr>
          <p:cNvPr id="198659" name="Rectangle 3"/>
          <p:cNvSpPr>
            <a:spLocks noGrp="1" noChangeArrowheads="1"/>
          </p:cNvSpPr>
          <p:nvPr>
            <p:ph type="body" idx="1"/>
          </p:nvPr>
        </p:nvSpPr>
        <p:spPr>
          <a:xfrm>
            <a:off x="814388" y="1093788"/>
            <a:ext cx="7691437" cy="5086350"/>
          </a:xfrm>
        </p:spPr>
        <p:txBody>
          <a:bodyPr>
            <a:normAutofit fontScale="70000" lnSpcReduction="20000"/>
          </a:bodyPr>
          <a:lstStyle/>
          <a:p>
            <a:pPr marL="381000" indent="-381000"/>
            <a:r>
              <a:rPr lang="en-US" altLang="en-US" smtClean="0"/>
              <a:t>Consider transaction </a:t>
            </a:r>
            <a:r>
              <a:rPr lang="en-US" altLang="en-US" i="1" smtClean="0"/>
              <a:t>T</a:t>
            </a:r>
            <a:r>
              <a:rPr lang="en-US" altLang="en-US" i="1" baseline="-25000" smtClean="0"/>
              <a:t>i</a:t>
            </a:r>
            <a:r>
              <a:rPr lang="en-US" altLang="en-US" smtClean="0"/>
              <a:t> that transfers $50 from account </a:t>
            </a:r>
            <a:r>
              <a:rPr lang="en-US" altLang="en-US" i="1" smtClean="0"/>
              <a:t>A</a:t>
            </a:r>
            <a:r>
              <a:rPr lang="en-US" altLang="en-US" smtClean="0"/>
              <a:t> to account </a:t>
            </a:r>
            <a:r>
              <a:rPr lang="en-US" altLang="en-US" i="1" smtClean="0"/>
              <a:t>B</a:t>
            </a:r>
          </a:p>
          <a:p>
            <a:pPr marL="800100" lvl="1" indent="-342900"/>
            <a:r>
              <a:rPr lang="en-US" altLang="en-US" smtClean="0">
                <a:ea typeface="ＭＳ Ｐゴシック" pitchFamily="34" charset="-128"/>
              </a:rPr>
              <a:t>Two updates: subtract 50 from A and add 50 to B </a:t>
            </a:r>
          </a:p>
          <a:p>
            <a:pPr marL="381000" indent="-381000"/>
            <a:r>
              <a:rPr lang="en-US" altLang="en-US" smtClean="0"/>
              <a:t>Transaction </a:t>
            </a:r>
            <a:r>
              <a:rPr lang="en-US" altLang="en-US" i="1" smtClean="0"/>
              <a:t>T</a:t>
            </a:r>
            <a:r>
              <a:rPr lang="en-US" altLang="en-US" i="1" baseline="-25000" smtClean="0"/>
              <a:t>i</a:t>
            </a:r>
            <a:r>
              <a:rPr lang="en-US" altLang="en-US" smtClean="0"/>
              <a:t>  requires updates to A and B to be output to the database. </a:t>
            </a:r>
          </a:p>
          <a:p>
            <a:pPr marL="800100" lvl="1" indent="-342900"/>
            <a:r>
              <a:rPr lang="en-US" altLang="en-US" smtClean="0">
                <a:ea typeface="ＭＳ Ｐゴシック" pitchFamily="34" charset="-128"/>
              </a:rPr>
              <a:t>A failure may occur after one of these modifications have been made but before both of them are made. </a:t>
            </a:r>
          </a:p>
          <a:p>
            <a:pPr marL="800100" lvl="1" indent="-342900"/>
            <a:r>
              <a:rPr lang="en-US" altLang="en-US" smtClean="0">
                <a:ea typeface="ＭＳ Ｐゴシック" pitchFamily="34" charset="-128"/>
              </a:rPr>
              <a:t>Modifying the database without ensuring that the transaction will commit  may leave the database in an inconsistent state</a:t>
            </a:r>
          </a:p>
          <a:p>
            <a:pPr marL="800100" lvl="1" indent="-342900"/>
            <a:r>
              <a:rPr lang="en-US" altLang="en-US" smtClean="0">
                <a:ea typeface="ＭＳ Ｐゴシック" pitchFamily="34" charset="-128"/>
              </a:rPr>
              <a:t>Not modifying the database may result in lost updates if failure occurs just after transaction commits</a:t>
            </a:r>
          </a:p>
          <a:p>
            <a:pPr marL="381000" indent="-381000"/>
            <a:r>
              <a:rPr lang="en-US" altLang="en-US" smtClean="0"/>
              <a:t>Recovery algorithms have two parts</a:t>
            </a:r>
          </a:p>
          <a:p>
            <a:pPr marL="800100" lvl="1" indent="-342900">
              <a:buFont typeface="Monotype Sorts" charset="2"/>
              <a:buAutoNum type="arabicPeriod"/>
            </a:pPr>
            <a:r>
              <a:rPr lang="en-US" altLang="en-US" smtClean="0">
                <a:ea typeface="ＭＳ Ｐゴシック" pitchFamily="34" charset="-128"/>
              </a:rPr>
              <a:t>Actions taken during normal transaction processing to ensure enough information exists to recover from failures</a:t>
            </a:r>
          </a:p>
          <a:p>
            <a:pPr marL="800100" lvl="1" indent="-342900">
              <a:buFont typeface="Monotype Sorts" charset="2"/>
              <a:buAutoNum type="arabicPeriod"/>
            </a:pPr>
            <a:r>
              <a:rPr lang="en-US" altLang="en-US" smtClean="0">
                <a:ea typeface="ＭＳ Ｐゴシック" pitchFamily="34" charset="-128"/>
              </a:rPr>
              <a:t>Actions taken after a failure to recover the database contents to a state that ensures atomicity, consistency and durability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Structure</a:t>
            </a:r>
          </a:p>
        </p:txBody>
      </p:sp>
      <p:sp>
        <p:nvSpPr>
          <p:cNvPr id="200707" name="Rectangle 3"/>
          <p:cNvSpPr>
            <a:spLocks noGrp="1" noChangeArrowheads="1"/>
          </p:cNvSpPr>
          <p:nvPr>
            <p:ph type="body" idx="4294967295"/>
          </p:nvPr>
        </p:nvSpPr>
        <p:spPr/>
        <p:txBody>
          <a:bodyPr>
            <a:normAutofit fontScale="77500" lnSpcReduction="20000"/>
          </a:bodyPr>
          <a:lstStyle/>
          <a:p>
            <a:r>
              <a:rPr lang="en-US" altLang="en-US" b="1" smtClean="0">
                <a:solidFill>
                  <a:srgbClr val="000099"/>
                </a:solidFill>
              </a:rPr>
              <a:t>Volatile storage</a:t>
            </a:r>
            <a:r>
              <a:rPr lang="en-US" altLang="en-US" smtClean="0"/>
              <a:t>:</a:t>
            </a:r>
          </a:p>
          <a:p>
            <a:pPr lvl="1"/>
            <a:r>
              <a:rPr lang="en-US" altLang="en-US" smtClean="0">
                <a:ea typeface="ＭＳ Ｐゴシック" pitchFamily="34" charset="-128"/>
              </a:rPr>
              <a:t>does not survive system crashes</a:t>
            </a:r>
          </a:p>
          <a:p>
            <a:pPr lvl="1"/>
            <a:r>
              <a:rPr lang="en-US" altLang="en-US" smtClean="0">
                <a:ea typeface="ＭＳ Ｐゴシック" pitchFamily="34" charset="-128"/>
              </a:rPr>
              <a:t>examples: main memory, cache memory</a:t>
            </a:r>
          </a:p>
          <a:p>
            <a:r>
              <a:rPr lang="en-US" altLang="en-US" b="1" smtClean="0">
                <a:solidFill>
                  <a:srgbClr val="000099"/>
                </a:solidFill>
              </a:rPr>
              <a:t>Nonvolatile storage</a:t>
            </a:r>
            <a:r>
              <a:rPr lang="en-US" altLang="en-US" smtClean="0"/>
              <a:t>:</a:t>
            </a:r>
          </a:p>
          <a:p>
            <a:pPr lvl="1"/>
            <a:r>
              <a:rPr lang="en-US" altLang="en-US" smtClean="0">
                <a:ea typeface="ＭＳ Ｐゴシック" pitchFamily="34" charset="-128"/>
              </a:rPr>
              <a:t>survives system crashes</a:t>
            </a:r>
          </a:p>
          <a:p>
            <a:pPr lvl="1"/>
            <a:r>
              <a:rPr lang="en-US" altLang="en-US" smtClean="0">
                <a:ea typeface="ＭＳ Ｐゴシック" pitchFamily="34" charset="-128"/>
              </a:rPr>
              <a:t>examples: disk, tape, flash memory, </a:t>
            </a:r>
            <a:br>
              <a:rPr lang="en-US" altLang="en-US" smtClean="0">
                <a:ea typeface="ＭＳ Ｐゴシック" pitchFamily="34" charset="-128"/>
              </a:rPr>
            </a:br>
            <a:r>
              <a:rPr lang="en-US" altLang="en-US" smtClean="0">
                <a:ea typeface="ＭＳ Ｐゴシック" pitchFamily="34" charset="-128"/>
              </a:rPr>
              <a:t>                  non-volatile (battery backed up) RAM </a:t>
            </a:r>
          </a:p>
          <a:p>
            <a:pPr lvl="1"/>
            <a:r>
              <a:rPr lang="en-US" altLang="en-US" smtClean="0">
                <a:ea typeface="ＭＳ Ｐゴシック" pitchFamily="34" charset="-128"/>
              </a:rPr>
              <a:t>but may still fail, losing data</a:t>
            </a:r>
          </a:p>
          <a:p>
            <a:r>
              <a:rPr lang="en-US" altLang="en-US" b="1" smtClean="0">
                <a:solidFill>
                  <a:srgbClr val="000099"/>
                </a:solidFill>
              </a:rPr>
              <a:t>Stable storage</a:t>
            </a:r>
            <a:r>
              <a:rPr lang="en-US" altLang="en-US" smtClean="0"/>
              <a:t>:</a:t>
            </a:r>
          </a:p>
          <a:p>
            <a:pPr lvl="1"/>
            <a:r>
              <a:rPr lang="en-US" altLang="en-US" smtClean="0">
                <a:ea typeface="ＭＳ Ｐゴシック" pitchFamily="34" charset="-128"/>
              </a:rPr>
              <a:t>a mythical form of storage that survives all failures</a:t>
            </a:r>
          </a:p>
          <a:p>
            <a:pPr lvl="1"/>
            <a:r>
              <a:rPr lang="en-US" altLang="en-US" smtClean="0">
                <a:ea typeface="ＭＳ Ｐゴシック" pitchFamily="34" charset="-128"/>
              </a:rPr>
              <a:t>approximated by maintaining multiple copies on distinct nonvolatile media</a:t>
            </a:r>
          </a:p>
          <a:p>
            <a:pPr lvl="1"/>
            <a:r>
              <a:rPr lang="en-US" altLang="en-US" smtClean="0">
                <a:ea typeface="ＭＳ Ｐゴシック" pitchFamily="34" charset="-128"/>
              </a:rPr>
              <a:t>See book for more details on how to implement stable storage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Stable-Storage Implementation</a:t>
            </a:r>
          </a:p>
        </p:txBody>
      </p:sp>
      <p:sp>
        <p:nvSpPr>
          <p:cNvPr id="202755" name="Rectangle 3"/>
          <p:cNvSpPr>
            <a:spLocks noGrp="1" noChangeArrowheads="1"/>
          </p:cNvSpPr>
          <p:nvPr>
            <p:ph type="body" idx="4294967295"/>
          </p:nvPr>
        </p:nvSpPr>
        <p:spPr/>
        <p:txBody>
          <a:bodyPr>
            <a:normAutofit fontScale="70000" lnSpcReduction="20000"/>
          </a:bodyPr>
          <a:lstStyle/>
          <a:p>
            <a:pPr>
              <a:lnSpc>
                <a:spcPct val="90000"/>
              </a:lnSpc>
            </a:pPr>
            <a:r>
              <a:rPr lang="en-US" altLang="en-US" smtClean="0"/>
              <a:t>Maintain multiple copies of each block on separate disks</a:t>
            </a:r>
          </a:p>
          <a:p>
            <a:pPr marL="762000" lvl="1" indent="-304800">
              <a:lnSpc>
                <a:spcPct val="90000"/>
              </a:lnSpc>
            </a:pPr>
            <a:r>
              <a:rPr lang="en-US" altLang="en-US" smtClean="0">
                <a:ea typeface="ＭＳ Ｐゴシック" pitchFamily="34" charset="-128"/>
              </a:rPr>
              <a:t>copies can be at remote sites to protect against disasters such as fire or flooding.</a:t>
            </a:r>
          </a:p>
          <a:p>
            <a:pPr>
              <a:lnSpc>
                <a:spcPct val="90000"/>
              </a:lnSpc>
            </a:pPr>
            <a:r>
              <a:rPr lang="en-US" altLang="en-US" smtClean="0"/>
              <a:t>Failure during data transfer can still result in inconsistent copies: Block transfer can result in</a:t>
            </a:r>
          </a:p>
          <a:p>
            <a:pPr marL="762000" lvl="1" indent="-304800">
              <a:lnSpc>
                <a:spcPct val="90000"/>
              </a:lnSpc>
            </a:pPr>
            <a:r>
              <a:rPr lang="en-US" altLang="en-US" smtClean="0">
                <a:ea typeface="ＭＳ Ｐゴシック" pitchFamily="34" charset="-128"/>
              </a:rPr>
              <a:t>Successful completion</a:t>
            </a:r>
          </a:p>
          <a:p>
            <a:pPr marL="762000" lvl="1" indent="-304800">
              <a:lnSpc>
                <a:spcPct val="90000"/>
              </a:lnSpc>
            </a:pPr>
            <a:r>
              <a:rPr lang="en-US" altLang="en-US" smtClean="0">
                <a:ea typeface="ＭＳ Ｐゴシック" pitchFamily="34" charset="-128"/>
              </a:rPr>
              <a:t>Partial failure: destination block has incorrect information</a:t>
            </a:r>
          </a:p>
          <a:p>
            <a:pPr marL="762000" lvl="1" indent="-304800">
              <a:lnSpc>
                <a:spcPct val="90000"/>
              </a:lnSpc>
            </a:pPr>
            <a:r>
              <a:rPr lang="en-US" altLang="en-US" smtClean="0">
                <a:ea typeface="ＭＳ Ｐゴシック" pitchFamily="34" charset="-128"/>
              </a:rPr>
              <a:t>Total failure: destination block was never updated</a:t>
            </a:r>
          </a:p>
          <a:p>
            <a:pPr>
              <a:lnSpc>
                <a:spcPct val="90000"/>
              </a:lnSpc>
            </a:pPr>
            <a:r>
              <a:rPr lang="en-US" altLang="en-US" smtClean="0"/>
              <a:t>Protecting storage media from failure during data transfer (one solution):</a:t>
            </a:r>
          </a:p>
          <a:p>
            <a:pPr marL="762000" lvl="1" indent="-304800">
              <a:lnSpc>
                <a:spcPct val="90000"/>
              </a:lnSpc>
            </a:pPr>
            <a:r>
              <a:rPr lang="en-US" altLang="en-US" smtClean="0">
                <a:ea typeface="ＭＳ Ｐゴシック" pitchFamily="34" charset="-128"/>
              </a:rPr>
              <a:t>Execute output operation as follows (assuming two copies of each block):</a:t>
            </a:r>
          </a:p>
          <a:p>
            <a:pPr marL="1162050" lvl="2" indent="-304800">
              <a:lnSpc>
                <a:spcPct val="90000"/>
              </a:lnSpc>
              <a:buFont typeface="Monotype Sorts" charset="2"/>
              <a:buAutoNum type="arabicPeriod"/>
            </a:pPr>
            <a:r>
              <a:rPr lang="en-US" altLang="en-US" smtClean="0">
                <a:ea typeface="ＭＳ Ｐゴシック" pitchFamily="34" charset="-128"/>
              </a:rPr>
              <a:t>Write the information onto the first physical block.</a:t>
            </a:r>
          </a:p>
          <a:p>
            <a:pPr marL="1162050" lvl="2" indent="-304800">
              <a:lnSpc>
                <a:spcPct val="90000"/>
              </a:lnSpc>
              <a:buFont typeface="Monotype Sorts" charset="2"/>
              <a:buAutoNum type="arabicPeriod"/>
            </a:pPr>
            <a:r>
              <a:rPr lang="en-US" altLang="en-US" smtClean="0">
                <a:ea typeface="ＭＳ Ｐゴシック" pitchFamily="34" charset="-128"/>
              </a:rPr>
              <a:t>When the first write successfully completes, write the same information onto the second physical block.</a:t>
            </a:r>
          </a:p>
          <a:p>
            <a:pPr marL="1162050" lvl="2" indent="-304800">
              <a:lnSpc>
                <a:spcPct val="90000"/>
              </a:lnSpc>
              <a:buFont typeface="Monotype Sorts" charset="2"/>
              <a:buAutoNum type="arabicPeriod"/>
            </a:pPr>
            <a:r>
              <a:rPr lang="en-US" altLang="en-US" smtClean="0">
                <a:ea typeface="ＭＳ Ｐゴシック" pitchFamily="34" charset="-128"/>
              </a:rPr>
              <a:t>The output is completed only after the second write successfully completes.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62000" y="0"/>
            <a:ext cx="8077200" cy="609600"/>
          </a:xfrm>
        </p:spPr>
        <p:txBody>
          <a:bodyPr>
            <a:normAutofit fontScale="90000"/>
          </a:bodyPr>
          <a:lstStyle/>
          <a:p>
            <a:pPr>
              <a:defRPr/>
            </a:pPr>
            <a:r>
              <a:rPr lang="en-US" altLang="en-US">
                <a:effectLst>
                  <a:outerShdw blurRad="38100" dist="38100" dir="2700000" algn="tl">
                    <a:srgbClr val="C0C0C0"/>
                  </a:outerShdw>
                </a:effectLst>
              </a:rPr>
              <a:t>Stable-Storage Implementation (Cont.)</a:t>
            </a:r>
          </a:p>
        </p:txBody>
      </p:sp>
      <p:sp>
        <p:nvSpPr>
          <p:cNvPr id="204803" name="Rectangle 3"/>
          <p:cNvSpPr>
            <a:spLocks noGrp="1" noChangeArrowheads="1"/>
          </p:cNvSpPr>
          <p:nvPr>
            <p:ph type="body" idx="4294967295"/>
          </p:nvPr>
        </p:nvSpPr>
        <p:spPr>
          <a:xfrm>
            <a:off x="842963" y="1106488"/>
            <a:ext cx="8382000" cy="4876800"/>
          </a:xfrm>
        </p:spPr>
        <p:txBody>
          <a:bodyPr>
            <a:normAutofit fontScale="77500" lnSpcReduction="20000"/>
          </a:bodyPr>
          <a:lstStyle/>
          <a:p>
            <a:pPr marL="381000" indent="-381000"/>
            <a:r>
              <a:rPr lang="en-US" altLang="en-US" smtClean="0"/>
              <a:t>Protecting storage media from failure during data transfer (cont.):</a:t>
            </a:r>
          </a:p>
          <a:p>
            <a:pPr marL="381000" indent="-381000"/>
            <a:r>
              <a:rPr lang="en-US" altLang="en-US" smtClean="0"/>
              <a:t>Copies of a block may differ due to failure during output operation. To recover from failure:</a:t>
            </a:r>
          </a:p>
          <a:p>
            <a:pPr marL="800100" lvl="1" indent="-342900">
              <a:buFont typeface="Monotype Sorts" charset="2"/>
              <a:buAutoNum type="arabicPeriod"/>
            </a:pPr>
            <a:r>
              <a:rPr lang="en-US" altLang="en-US" smtClean="0">
                <a:ea typeface="ＭＳ Ｐゴシック" pitchFamily="34" charset="-128"/>
              </a:rPr>
              <a:t>First find inconsistent blocks:</a:t>
            </a:r>
          </a:p>
          <a:p>
            <a:pPr marL="1200150" lvl="2" indent="-342900">
              <a:buFont typeface="Monotype Sorts" charset="2"/>
              <a:buAutoNum type="arabicPeriod"/>
            </a:pPr>
            <a:r>
              <a:rPr lang="en-US" altLang="en-US" i="1" smtClean="0">
                <a:ea typeface="ＭＳ Ｐゴシック" pitchFamily="34" charset="-128"/>
              </a:rPr>
              <a:t>Expensive solution</a:t>
            </a:r>
            <a:r>
              <a:rPr lang="en-US" altLang="en-US" smtClean="0">
                <a:ea typeface="ＭＳ Ｐゴシック" pitchFamily="34" charset="-128"/>
              </a:rPr>
              <a:t>: Compare the two copies of every disk block.</a:t>
            </a:r>
          </a:p>
          <a:p>
            <a:pPr marL="1200150" lvl="2" indent="-342900">
              <a:buFont typeface="Monotype Sorts" charset="2"/>
              <a:buAutoNum type="arabicPeriod"/>
            </a:pPr>
            <a:r>
              <a:rPr lang="en-US" altLang="en-US" i="1" smtClean="0">
                <a:ea typeface="ＭＳ Ｐゴシック" pitchFamily="34" charset="-128"/>
              </a:rPr>
              <a:t>Better solution</a:t>
            </a:r>
            <a:r>
              <a:rPr lang="en-US" altLang="en-US" smtClean="0">
                <a:ea typeface="ＭＳ Ｐゴシック" pitchFamily="34" charset="-128"/>
              </a:rPr>
              <a:t>: </a:t>
            </a:r>
          </a:p>
          <a:p>
            <a:pPr marL="1543050" lvl="3" indent="-342900">
              <a:buSzPct val="80000"/>
              <a:buFont typeface="Monotype Sorts" charset="2"/>
              <a:buChar char="l"/>
            </a:pPr>
            <a:r>
              <a:rPr lang="en-US" altLang="en-US" smtClean="0">
                <a:ea typeface="ＭＳ Ｐゴシック" pitchFamily="34" charset="-128"/>
              </a:rPr>
              <a:t>Record in-progress disk writes on non-volatile storage (Non-volatile RAM or special area of disk). </a:t>
            </a:r>
          </a:p>
          <a:p>
            <a:pPr marL="1543050" lvl="3" indent="-342900">
              <a:buSzPct val="80000"/>
              <a:buFont typeface="Monotype Sorts" charset="2"/>
              <a:buChar char="l"/>
            </a:pPr>
            <a:r>
              <a:rPr lang="en-US" altLang="en-US" smtClean="0">
                <a:ea typeface="ＭＳ Ｐゴシック" pitchFamily="34" charset="-128"/>
              </a:rPr>
              <a:t> Use this information during recovery  to find blocks that may be inconsistent, and only compare copies of these. </a:t>
            </a:r>
          </a:p>
          <a:p>
            <a:pPr marL="1543050" lvl="3" indent="-342900">
              <a:buSzPct val="80000"/>
              <a:buFont typeface="Monotype Sorts" charset="2"/>
              <a:buChar char="l"/>
            </a:pPr>
            <a:r>
              <a:rPr lang="en-US" altLang="en-US" smtClean="0">
                <a:ea typeface="ＭＳ Ｐゴシック" pitchFamily="34" charset="-128"/>
              </a:rPr>
              <a:t>Used in hardware RAID systems</a:t>
            </a:r>
          </a:p>
          <a:p>
            <a:pPr marL="800100" lvl="1" indent="-342900">
              <a:buFont typeface="Monotype Sorts" charset="2"/>
              <a:buAutoNum type="arabicPeriod"/>
            </a:pPr>
            <a:r>
              <a:rPr lang="en-US" altLang="en-US" smtClean="0">
                <a:ea typeface="ＭＳ Ｐゴシック" pitchFamily="34" charset="-128"/>
              </a:rPr>
              <a:t>If either copy of an inconsistent block is detected to have an error (bad checksum), overwrite it by the other copy.  If both have no error, but are different, overwrite the second block by the first block.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sz="2800" dirty="0"/>
              <a:t>Required Properties of a Transaction (Cont.)</a:t>
            </a:r>
            <a:endParaRPr lang="en-US" sz="2800" dirty="0">
              <a:ea typeface="+mj-ea"/>
            </a:endParaRPr>
          </a:p>
        </p:txBody>
      </p:sp>
      <p:sp>
        <p:nvSpPr>
          <p:cNvPr id="122883" name="Rectangle 3"/>
          <p:cNvSpPr>
            <a:spLocks noGrp="1" noChangeArrowheads="1"/>
          </p:cNvSpPr>
          <p:nvPr>
            <p:ph type="body" idx="1"/>
          </p:nvPr>
        </p:nvSpPr>
        <p:spPr>
          <a:xfrm>
            <a:off x="814388" y="1093788"/>
            <a:ext cx="7137400" cy="4884737"/>
          </a:xfrm>
        </p:spPr>
        <p:txBody>
          <a:bodyPr/>
          <a:lstStyle/>
          <a:p>
            <a:r>
              <a:rPr lang="en-US" altLang="en-US" sz="1600" b="1" smtClean="0">
                <a:solidFill>
                  <a:srgbClr val="000099"/>
                </a:solidFill>
              </a:rPr>
              <a:t>Isolation requirement</a:t>
            </a:r>
            <a:r>
              <a:rPr lang="en-US" altLang="en-US" sz="1600" smtClean="0"/>
              <a:t> — if between steps 3 and 6 (of the fund transfer transaction) , another transaction </a:t>
            </a:r>
            <a:r>
              <a:rPr lang="en-US" altLang="en-US" sz="1600" b="1" smtClean="0"/>
              <a:t>T2</a:t>
            </a:r>
            <a:r>
              <a:rPr lang="en-US" altLang="en-US" sz="1600" smtClean="0"/>
              <a:t> is allowed to access the partially updated database, it will see an inconsistent database (the sum  </a:t>
            </a:r>
            <a:r>
              <a:rPr lang="en-US" altLang="en-US" sz="1600" i="1" smtClean="0"/>
              <a:t>A + B</a:t>
            </a:r>
            <a:r>
              <a:rPr lang="en-US" altLang="en-US" sz="1600" smtClean="0"/>
              <a:t> will be less than it should be).</a:t>
            </a:r>
            <a:br>
              <a:rPr lang="en-US" altLang="en-US" sz="1600" smtClean="0"/>
            </a:br>
            <a:endParaRPr lang="en-US" altLang="en-US" sz="1600" smtClean="0"/>
          </a:p>
          <a:p>
            <a:pPr>
              <a:buFont typeface="Monotype Sorts" charset="2"/>
              <a:buNone/>
            </a:pPr>
            <a:r>
              <a:rPr lang="en-US" altLang="en-US" sz="1600" smtClean="0"/>
              <a:t>               </a:t>
            </a:r>
            <a:r>
              <a:rPr lang="en-US" altLang="en-US" sz="1600" b="1" smtClean="0"/>
              <a:t>T1                                        T2</a:t>
            </a:r>
          </a:p>
          <a:p>
            <a:pPr lvl="1">
              <a:buFont typeface="Monotype Sorts" charset="2"/>
              <a:buNone/>
            </a:pPr>
            <a:r>
              <a:rPr lang="en-US" altLang="en-US" sz="1400" smtClean="0">
                <a:ea typeface="ＭＳ Ｐゴシック" pitchFamily="34" charset="-128"/>
              </a:rPr>
              <a:t>1.	</a:t>
            </a:r>
            <a:r>
              <a:rPr lang="en-US" altLang="en-US" sz="1400" b="1" smtClean="0">
                <a:ea typeface="ＭＳ Ｐゴシック" pitchFamily="34" charset="-128"/>
              </a:rPr>
              <a:t>read</a:t>
            </a:r>
            <a:r>
              <a:rPr lang="en-US" altLang="en-US" sz="1400" smtClean="0">
                <a:ea typeface="ＭＳ Ｐゴシック" pitchFamily="34" charset="-128"/>
              </a:rPr>
              <a:t>(</a:t>
            </a:r>
            <a:r>
              <a:rPr lang="en-US" altLang="en-US" sz="1400" i="1" smtClean="0">
                <a:ea typeface="ＭＳ Ｐゴシック" pitchFamily="34" charset="-128"/>
              </a:rPr>
              <a:t>A</a:t>
            </a:r>
            <a:r>
              <a:rPr lang="en-US" altLang="en-US" sz="1400" smtClean="0">
                <a:ea typeface="ＭＳ Ｐゴシック" pitchFamily="34" charset="-128"/>
              </a:rPr>
              <a:t>)</a:t>
            </a:r>
          </a:p>
          <a:p>
            <a:pPr lvl="1">
              <a:buFont typeface="Monotype Sorts" charset="2"/>
              <a:buNone/>
            </a:pPr>
            <a:r>
              <a:rPr lang="en-US" altLang="en-US" sz="1400" smtClean="0">
                <a:ea typeface="ＭＳ Ｐゴシック" pitchFamily="34" charset="-128"/>
              </a:rPr>
              <a:t>2.	</a:t>
            </a:r>
            <a:r>
              <a:rPr lang="en-US" altLang="en-US" sz="1400" i="1" smtClean="0">
                <a:ea typeface="ＭＳ Ｐゴシック" pitchFamily="34" charset="-128"/>
              </a:rPr>
              <a:t>A</a:t>
            </a:r>
            <a:r>
              <a:rPr lang="en-US" altLang="en-US" sz="1400" smtClean="0">
                <a:ea typeface="ＭＳ Ｐゴシック" pitchFamily="34" charset="-128"/>
              </a:rPr>
              <a:t> := </a:t>
            </a:r>
            <a:r>
              <a:rPr lang="en-US" altLang="en-US" sz="1400" i="1" smtClean="0">
                <a:ea typeface="ＭＳ Ｐゴシック" pitchFamily="34" charset="-128"/>
              </a:rPr>
              <a:t>A – </a:t>
            </a:r>
            <a:r>
              <a:rPr lang="en-US" altLang="en-US" sz="1400" smtClean="0">
                <a:ea typeface="ＭＳ Ｐゴシック" pitchFamily="34" charset="-128"/>
              </a:rPr>
              <a:t>50</a:t>
            </a:r>
          </a:p>
          <a:p>
            <a:pPr lvl="1">
              <a:buFont typeface="Monotype Sorts" charset="2"/>
              <a:buNone/>
            </a:pPr>
            <a:r>
              <a:rPr lang="en-US" altLang="en-US" sz="1400" smtClean="0">
                <a:ea typeface="ＭＳ Ｐゴシック" pitchFamily="34" charset="-128"/>
              </a:rPr>
              <a:t>3.	</a:t>
            </a:r>
            <a:r>
              <a:rPr lang="en-US" altLang="en-US" sz="1400" b="1" smtClean="0">
                <a:ea typeface="ＭＳ Ｐゴシック" pitchFamily="34" charset="-128"/>
              </a:rPr>
              <a:t>write</a:t>
            </a:r>
            <a:r>
              <a:rPr lang="en-US" altLang="en-US" sz="1400" smtClean="0">
                <a:ea typeface="ＭＳ Ｐゴシック" pitchFamily="34" charset="-128"/>
              </a:rPr>
              <a:t>(</a:t>
            </a:r>
            <a:r>
              <a:rPr lang="en-US" altLang="en-US" sz="1400" i="1" smtClean="0">
                <a:ea typeface="ＭＳ Ｐゴシック" pitchFamily="34" charset="-128"/>
              </a:rPr>
              <a:t>A</a:t>
            </a:r>
            <a:r>
              <a:rPr lang="en-US" altLang="en-US" sz="1400" smtClean="0">
                <a:ea typeface="ＭＳ Ｐゴシック" pitchFamily="34" charset="-128"/>
              </a:rPr>
              <a:t>)</a:t>
            </a:r>
            <a:br>
              <a:rPr lang="en-US" altLang="en-US" sz="1400" smtClean="0">
                <a:ea typeface="ＭＳ Ｐゴシック" pitchFamily="34" charset="-128"/>
              </a:rPr>
            </a:br>
            <a:r>
              <a:rPr lang="en-US" altLang="en-US" sz="1400" smtClean="0">
                <a:ea typeface="ＭＳ Ｐゴシック" pitchFamily="34" charset="-128"/>
              </a:rPr>
              <a:t>                                      read(A), read(B), print(A+B)</a:t>
            </a:r>
          </a:p>
          <a:p>
            <a:pPr lvl="1">
              <a:buFont typeface="Monotype Sorts" charset="2"/>
              <a:buNone/>
            </a:pPr>
            <a:r>
              <a:rPr lang="en-US" altLang="en-US" sz="1400" smtClean="0">
                <a:ea typeface="ＭＳ Ｐゴシック" pitchFamily="34" charset="-128"/>
              </a:rPr>
              <a:t>4.	</a:t>
            </a:r>
            <a:r>
              <a:rPr lang="en-US" altLang="en-US" sz="1400" b="1" smtClean="0">
                <a:ea typeface="ＭＳ Ｐゴシック" pitchFamily="34" charset="-128"/>
              </a:rPr>
              <a:t>read</a:t>
            </a:r>
            <a:r>
              <a:rPr lang="en-US" altLang="en-US" sz="1400" smtClean="0">
                <a:ea typeface="ＭＳ Ｐゴシック" pitchFamily="34" charset="-128"/>
              </a:rPr>
              <a:t>(</a:t>
            </a:r>
            <a:r>
              <a:rPr lang="en-US" altLang="en-US" sz="1400" i="1" smtClean="0">
                <a:ea typeface="ＭＳ Ｐゴシック" pitchFamily="34" charset="-128"/>
              </a:rPr>
              <a:t>B</a:t>
            </a:r>
            <a:r>
              <a:rPr lang="en-US" altLang="en-US" sz="1400" smtClean="0">
                <a:ea typeface="ＭＳ Ｐゴシック" pitchFamily="34" charset="-128"/>
              </a:rPr>
              <a:t>)</a:t>
            </a:r>
          </a:p>
          <a:p>
            <a:pPr lvl="1">
              <a:buFont typeface="Monotype Sorts" charset="2"/>
              <a:buNone/>
            </a:pPr>
            <a:r>
              <a:rPr lang="en-US" altLang="en-US" sz="1400" smtClean="0">
                <a:ea typeface="ＭＳ Ｐゴシック" pitchFamily="34" charset="-128"/>
              </a:rPr>
              <a:t>5.	</a:t>
            </a:r>
            <a:r>
              <a:rPr lang="en-US" altLang="en-US" sz="1400" i="1" smtClean="0">
                <a:ea typeface="ＭＳ Ｐゴシック" pitchFamily="34" charset="-128"/>
              </a:rPr>
              <a:t>B</a:t>
            </a:r>
            <a:r>
              <a:rPr lang="en-US" altLang="en-US" sz="1400" smtClean="0">
                <a:ea typeface="ＭＳ Ｐゴシック" pitchFamily="34" charset="-128"/>
              </a:rPr>
              <a:t> := </a:t>
            </a:r>
            <a:r>
              <a:rPr lang="en-US" altLang="en-US" sz="1400" i="1" smtClean="0">
                <a:ea typeface="ＭＳ Ｐゴシック" pitchFamily="34" charset="-128"/>
              </a:rPr>
              <a:t>B + </a:t>
            </a:r>
            <a:r>
              <a:rPr lang="en-US" altLang="en-US" sz="1400" smtClean="0">
                <a:ea typeface="ＭＳ Ｐゴシック" pitchFamily="34" charset="-128"/>
              </a:rPr>
              <a:t>50</a:t>
            </a:r>
          </a:p>
          <a:p>
            <a:pPr lvl="1">
              <a:buFont typeface="Monotype Sorts" charset="2"/>
              <a:buNone/>
            </a:pPr>
            <a:r>
              <a:rPr lang="en-US" altLang="en-US" sz="1400" smtClean="0">
                <a:ea typeface="ＭＳ Ｐゴシック" pitchFamily="34" charset="-128"/>
              </a:rPr>
              <a:t>6.	</a:t>
            </a:r>
            <a:r>
              <a:rPr lang="en-US" altLang="en-US" sz="1400" b="1" smtClean="0">
                <a:ea typeface="ＭＳ Ｐゴシック" pitchFamily="34" charset="-128"/>
              </a:rPr>
              <a:t>write</a:t>
            </a:r>
            <a:r>
              <a:rPr lang="en-US" altLang="en-US" sz="1400" smtClean="0">
                <a:ea typeface="ＭＳ Ｐゴシック" pitchFamily="34" charset="-128"/>
              </a:rPr>
              <a:t>(</a:t>
            </a:r>
            <a:r>
              <a:rPr lang="en-US" altLang="en-US" sz="1400" i="1" smtClean="0">
                <a:ea typeface="ＭＳ Ｐゴシック" pitchFamily="34" charset="-128"/>
              </a:rPr>
              <a:t>B</a:t>
            </a:r>
            <a:endParaRPr lang="en-US" altLang="en-US" sz="1600" smtClean="0">
              <a:ea typeface="ＭＳ Ｐゴシック" pitchFamily="34" charset="-128"/>
            </a:endParaRPr>
          </a:p>
          <a:p>
            <a:r>
              <a:rPr lang="en-US" altLang="en-US" sz="1600" smtClean="0"/>
              <a:t>Isolation can be ensured trivially by running transactions </a:t>
            </a:r>
            <a:r>
              <a:rPr lang="en-US" altLang="en-US" sz="1600" b="1" smtClean="0">
                <a:solidFill>
                  <a:srgbClr val="000099"/>
                </a:solidFill>
              </a:rPr>
              <a:t>serially</a:t>
            </a:r>
          </a:p>
          <a:p>
            <a:pPr lvl="1"/>
            <a:r>
              <a:rPr lang="en-US" altLang="en-US" sz="1600" smtClean="0">
                <a:ea typeface="ＭＳ Ｐゴシック" pitchFamily="34" charset="-128"/>
              </a:rPr>
              <a:t> That is, one after the other.   </a:t>
            </a:r>
          </a:p>
          <a:p>
            <a:r>
              <a:rPr lang="en-US" altLang="en-US" sz="1600" smtClean="0"/>
              <a:t>However, executing multiple transactions concurrently has significant benefits, as we will see later.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Access</a:t>
            </a:r>
          </a:p>
        </p:txBody>
      </p:sp>
      <p:sp>
        <p:nvSpPr>
          <p:cNvPr id="206851" name="Rectangle 3"/>
          <p:cNvSpPr>
            <a:spLocks noGrp="1" noChangeArrowheads="1"/>
          </p:cNvSpPr>
          <p:nvPr>
            <p:ph type="body" idx="4294967295"/>
          </p:nvPr>
        </p:nvSpPr>
        <p:spPr>
          <a:xfrm>
            <a:off x="814388" y="1093788"/>
            <a:ext cx="7661275" cy="4473575"/>
          </a:xfrm>
        </p:spPr>
        <p:txBody>
          <a:bodyPr>
            <a:normAutofit fontScale="85000" lnSpcReduction="20000"/>
          </a:bodyPr>
          <a:lstStyle/>
          <a:p>
            <a:r>
              <a:rPr lang="en-US" altLang="en-US" b="1" smtClean="0">
                <a:solidFill>
                  <a:srgbClr val="000099"/>
                </a:solidFill>
              </a:rPr>
              <a:t>Physical blocks</a:t>
            </a:r>
            <a:r>
              <a:rPr lang="en-US" altLang="en-US" smtClean="0"/>
              <a:t> are those blocks residing on the disk. </a:t>
            </a:r>
          </a:p>
          <a:p>
            <a:r>
              <a:rPr lang="en-US" altLang="en-US" b="1" smtClean="0">
                <a:solidFill>
                  <a:srgbClr val="000099"/>
                </a:solidFill>
              </a:rPr>
              <a:t>Buffer blocks</a:t>
            </a:r>
            <a:r>
              <a:rPr lang="en-US" altLang="en-US" smtClean="0"/>
              <a:t> are the blocks residing temporarily in main memory.</a:t>
            </a:r>
          </a:p>
          <a:p>
            <a:r>
              <a:rPr lang="en-US" altLang="en-US" smtClean="0"/>
              <a:t>Block movements between  disk and main memory are initiated through the following two operations:</a:t>
            </a:r>
          </a:p>
          <a:p>
            <a:pPr lvl="1"/>
            <a:r>
              <a:rPr lang="en-US" altLang="en-US" b="1" smtClean="0">
                <a:solidFill>
                  <a:srgbClr val="000099"/>
                </a:solidFill>
                <a:ea typeface="ＭＳ Ｐゴシック" pitchFamily="34" charset="-128"/>
              </a:rPr>
              <a:t>input</a:t>
            </a:r>
            <a:r>
              <a:rPr lang="en-US" altLang="en-US" smtClean="0">
                <a:ea typeface="ＭＳ Ｐゴシック" pitchFamily="34" charset="-128"/>
              </a:rPr>
              <a:t>(</a:t>
            </a:r>
            <a:r>
              <a:rPr lang="en-US" altLang="en-US" i="1" smtClean="0">
                <a:ea typeface="ＭＳ Ｐゴシック" pitchFamily="34" charset="-128"/>
              </a:rPr>
              <a:t>B</a:t>
            </a:r>
            <a:r>
              <a:rPr lang="en-US" altLang="en-US" smtClean="0">
                <a:ea typeface="ＭＳ Ｐゴシック" pitchFamily="34" charset="-128"/>
              </a:rPr>
              <a:t>) transfers the physical block </a:t>
            </a:r>
            <a:r>
              <a:rPr lang="en-US" altLang="en-US" i="1" smtClean="0">
                <a:ea typeface="ＭＳ Ｐゴシック" pitchFamily="34" charset="-128"/>
              </a:rPr>
              <a:t>B  </a:t>
            </a:r>
            <a:r>
              <a:rPr lang="en-US" altLang="en-US" smtClean="0">
                <a:ea typeface="ＭＳ Ｐゴシック" pitchFamily="34" charset="-128"/>
              </a:rPr>
              <a:t>to main memory.</a:t>
            </a:r>
          </a:p>
          <a:p>
            <a:pPr lvl="1"/>
            <a:r>
              <a:rPr lang="en-US" altLang="en-US" b="1" smtClean="0">
                <a:solidFill>
                  <a:srgbClr val="000099"/>
                </a:solidFill>
                <a:ea typeface="ＭＳ Ｐゴシック" pitchFamily="34" charset="-128"/>
              </a:rPr>
              <a:t>output</a:t>
            </a:r>
            <a:r>
              <a:rPr lang="en-US" altLang="en-US" smtClean="0">
                <a:ea typeface="ＭＳ Ｐゴシック" pitchFamily="34" charset="-128"/>
              </a:rPr>
              <a:t>(</a:t>
            </a:r>
            <a:r>
              <a:rPr lang="en-US" altLang="en-US" i="1" smtClean="0">
                <a:ea typeface="ＭＳ Ｐゴシック" pitchFamily="34" charset="-128"/>
              </a:rPr>
              <a:t>B</a:t>
            </a:r>
            <a:r>
              <a:rPr lang="en-US" altLang="en-US" smtClean="0">
                <a:ea typeface="ＭＳ Ｐゴシック" pitchFamily="34" charset="-128"/>
              </a:rPr>
              <a:t>) transfers the buffer block </a:t>
            </a:r>
            <a:r>
              <a:rPr lang="en-US" altLang="en-US" i="1" smtClean="0">
                <a:ea typeface="ＭＳ Ｐゴシック" pitchFamily="34" charset="-128"/>
              </a:rPr>
              <a:t>B </a:t>
            </a:r>
            <a:r>
              <a:rPr lang="en-US" altLang="en-US" smtClean="0">
                <a:ea typeface="ＭＳ Ｐゴシック" pitchFamily="34" charset="-128"/>
              </a:rPr>
              <a:t>to the disk, and replaces the appropriate physical block there.</a:t>
            </a:r>
          </a:p>
          <a:p>
            <a:r>
              <a:rPr lang="en-US" altLang="en-US" smtClean="0"/>
              <a:t>We assume, for simplicity, that each data item fits in, and is stored inside, a single block.</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Data Access</a:t>
            </a:r>
          </a:p>
        </p:txBody>
      </p:sp>
      <p:sp>
        <p:nvSpPr>
          <p:cNvPr id="208899"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p:spPr>
        <p:txBody>
          <a:bodyPr wrap="none" anchor="ctr"/>
          <a:lstStyle/>
          <a:p>
            <a:endParaRPr lang="en-US" altLang="en-US"/>
          </a:p>
        </p:txBody>
      </p:sp>
      <p:sp>
        <p:nvSpPr>
          <p:cNvPr id="208900"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p:spPr>
        <p:txBody>
          <a:bodyPr wrap="none" anchor="ctr"/>
          <a:lstStyle/>
          <a:p>
            <a:pPr algn="ctr"/>
            <a:r>
              <a:rPr lang="en-US" altLang="en-US" sz="1800"/>
              <a:t>X      </a:t>
            </a:r>
          </a:p>
        </p:txBody>
      </p:sp>
      <p:sp>
        <p:nvSpPr>
          <p:cNvPr id="208901"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p:spPr>
        <p:txBody>
          <a:bodyPr wrap="none" anchor="ctr"/>
          <a:lstStyle/>
          <a:p>
            <a:pPr algn="ctr"/>
            <a:r>
              <a:rPr lang="en-US" altLang="en-US" sz="1800"/>
              <a:t>Y     </a:t>
            </a:r>
          </a:p>
        </p:txBody>
      </p:sp>
      <p:sp>
        <p:nvSpPr>
          <p:cNvPr id="208902" name="Oval 9"/>
          <p:cNvSpPr>
            <a:spLocks noChangeArrowheads="1"/>
          </p:cNvSpPr>
          <p:nvPr/>
        </p:nvSpPr>
        <p:spPr bwMode="auto">
          <a:xfrm>
            <a:off x="6623050" y="1095375"/>
            <a:ext cx="1143000" cy="381000"/>
          </a:xfrm>
          <a:prstGeom prst="ellipse">
            <a:avLst/>
          </a:prstGeom>
          <a:noFill/>
          <a:ln w="12700">
            <a:solidFill>
              <a:schemeClr val="tx1"/>
            </a:solidFill>
            <a:round/>
            <a:headEnd/>
            <a:tailEnd/>
          </a:ln>
        </p:spPr>
        <p:txBody>
          <a:bodyPr wrap="none" anchor="ctr"/>
          <a:lstStyle/>
          <a:p>
            <a:endParaRPr lang="en-US" altLang="en-US"/>
          </a:p>
        </p:txBody>
      </p:sp>
      <p:sp>
        <p:nvSpPr>
          <p:cNvPr id="208903" name="Line 11"/>
          <p:cNvSpPr>
            <a:spLocks noChangeShapeType="1"/>
          </p:cNvSpPr>
          <p:nvPr/>
        </p:nvSpPr>
        <p:spPr bwMode="auto">
          <a:xfrm>
            <a:off x="6623050" y="1247775"/>
            <a:ext cx="0" cy="1143000"/>
          </a:xfrm>
          <a:prstGeom prst="line">
            <a:avLst/>
          </a:prstGeom>
          <a:noFill/>
          <a:ln w="9525">
            <a:solidFill>
              <a:schemeClr val="tx1"/>
            </a:solidFill>
            <a:round/>
            <a:headEnd/>
            <a:tailEnd/>
          </a:ln>
        </p:spPr>
        <p:txBody>
          <a:bodyPr wrap="none" anchor="ctr"/>
          <a:lstStyle/>
          <a:p>
            <a:endParaRPr lang="en-GB"/>
          </a:p>
        </p:txBody>
      </p:sp>
      <p:sp>
        <p:nvSpPr>
          <p:cNvPr id="208904" name="Line 12"/>
          <p:cNvSpPr>
            <a:spLocks noChangeShapeType="1"/>
          </p:cNvSpPr>
          <p:nvPr/>
        </p:nvSpPr>
        <p:spPr bwMode="auto">
          <a:xfrm>
            <a:off x="7766050" y="1266825"/>
            <a:ext cx="0" cy="1143000"/>
          </a:xfrm>
          <a:prstGeom prst="line">
            <a:avLst/>
          </a:prstGeom>
          <a:noFill/>
          <a:ln w="9525">
            <a:solidFill>
              <a:schemeClr val="tx1"/>
            </a:solidFill>
            <a:round/>
            <a:headEnd/>
            <a:tailEnd/>
          </a:ln>
        </p:spPr>
        <p:txBody>
          <a:bodyPr wrap="none" anchor="ctr"/>
          <a:lstStyle/>
          <a:p>
            <a:endParaRPr lang="en-GB"/>
          </a:p>
        </p:txBody>
      </p:sp>
      <p:sp>
        <p:nvSpPr>
          <p:cNvPr id="208905" name="Freeform 18"/>
          <p:cNvSpPr>
            <a:spLocks/>
          </p:cNvSpPr>
          <p:nvPr/>
        </p:nvSpPr>
        <p:spPr bwMode="auto">
          <a:xfrm>
            <a:off x="6623050" y="2390775"/>
            <a:ext cx="1143000" cy="177800"/>
          </a:xfrm>
          <a:custGeom>
            <a:avLst/>
            <a:gdLst>
              <a:gd name="T0" fmla="*/ 0 w 720"/>
              <a:gd name="T1" fmla="*/ 0 h 112"/>
              <a:gd name="T2" fmla="*/ 2147483646 w 720"/>
              <a:gd name="T3" fmla="*/ 2147483646 h 112"/>
              <a:gd name="T4" fmla="*/ 2147483646 w 720"/>
              <a:gd name="T5" fmla="*/ 2147483646 h 112"/>
              <a:gd name="T6" fmla="*/ 2147483646 w 720"/>
              <a:gd name="T7" fmla="*/ 0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a:solidFill>
              <a:schemeClr val="tx1"/>
            </a:solidFill>
            <a:round/>
            <a:headEnd/>
            <a:tailEnd/>
          </a:ln>
        </p:spPr>
        <p:txBody>
          <a:bodyPr wrap="none" anchor="ctr"/>
          <a:lstStyle/>
          <a:p>
            <a:endParaRPr lang="en-GB"/>
          </a:p>
        </p:txBody>
      </p:sp>
      <p:sp>
        <p:nvSpPr>
          <p:cNvPr id="208906"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p:spPr>
        <p:txBody>
          <a:bodyPr wrap="none" anchor="ctr"/>
          <a:lstStyle/>
          <a:p>
            <a:endParaRPr lang="en-US" altLang="en-US"/>
          </a:p>
        </p:txBody>
      </p:sp>
      <p:sp>
        <p:nvSpPr>
          <p:cNvPr id="208907"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p:spPr>
        <p:txBody>
          <a:bodyPr wrap="none" anchor="ctr"/>
          <a:lstStyle/>
          <a:p>
            <a:endParaRPr lang="en-US" altLang="en-US"/>
          </a:p>
        </p:txBody>
      </p:sp>
      <p:sp>
        <p:nvSpPr>
          <p:cNvPr id="208908" name="Text Box 21"/>
          <p:cNvSpPr txBox="1">
            <a:spLocks noChangeArrowheads="1"/>
          </p:cNvSpPr>
          <p:nvPr/>
        </p:nvSpPr>
        <p:spPr bwMode="auto">
          <a:xfrm>
            <a:off x="7369175" y="1487488"/>
            <a:ext cx="354013" cy="396875"/>
          </a:xfrm>
          <a:prstGeom prst="rect">
            <a:avLst/>
          </a:prstGeom>
          <a:noFill/>
          <a:ln w="9525">
            <a:noFill/>
            <a:miter lim="800000"/>
            <a:headEnd/>
            <a:tailEnd/>
          </a:ln>
        </p:spPr>
        <p:txBody>
          <a:bodyPr wrap="none">
            <a:spAutoFit/>
          </a:bodyPr>
          <a:lstStyle/>
          <a:p>
            <a:r>
              <a:rPr lang="en-US" altLang="en-US" sz="2000"/>
              <a:t>A</a:t>
            </a:r>
          </a:p>
        </p:txBody>
      </p:sp>
      <p:sp>
        <p:nvSpPr>
          <p:cNvPr id="208909" name="Text Box 22"/>
          <p:cNvSpPr txBox="1">
            <a:spLocks noChangeArrowheads="1"/>
          </p:cNvSpPr>
          <p:nvPr/>
        </p:nvSpPr>
        <p:spPr bwMode="auto">
          <a:xfrm>
            <a:off x="7385050" y="1927225"/>
            <a:ext cx="354013" cy="396875"/>
          </a:xfrm>
          <a:prstGeom prst="rect">
            <a:avLst/>
          </a:prstGeom>
          <a:noFill/>
          <a:ln w="9525">
            <a:noFill/>
            <a:miter lim="800000"/>
            <a:headEnd/>
            <a:tailEnd/>
          </a:ln>
        </p:spPr>
        <p:txBody>
          <a:bodyPr wrap="none">
            <a:spAutoFit/>
          </a:bodyPr>
          <a:lstStyle/>
          <a:p>
            <a:r>
              <a:rPr lang="en-US" altLang="en-US" sz="2000"/>
              <a:t>B</a:t>
            </a:r>
          </a:p>
        </p:txBody>
      </p:sp>
      <p:sp>
        <p:nvSpPr>
          <p:cNvPr id="208910"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p:spPr>
        <p:txBody>
          <a:bodyPr wrap="none" anchor="ctr"/>
          <a:lstStyle/>
          <a:p>
            <a:endParaRPr lang="en-US" altLang="en-US"/>
          </a:p>
        </p:txBody>
      </p:sp>
      <p:sp>
        <p:nvSpPr>
          <p:cNvPr id="208911"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p:spPr>
        <p:txBody>
          <a:bodyPr wrap="none" anchor="ctr"/>
          <a:lstStyle/>
          <a:p>
            <a:endParaRPr lang="en-US" altLang="en-US"/>
          </a:p>
        </p:txBody>
      </p:sp>
      <p:sp>
        <p:nvSpPr>
          <p:cNvPr id="208912"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p:spPr>
        <p:txBody>
          <a:bodyPr wrap="none" anchor="ctr"/>
          <a:lstStyle/>
          <a:p>
            <a:endParaRPr lang="en-US" altLang="en-US"/>
          </a:p>
        </p:txBody>
      </p:sp>
      <p:sp>
        <p:nvSpPr>
          <p:cNvPr id="208913"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p:spPr>
        <p:txBody>
          <a:bodyPr wrap="none" anchor="ctr"/>
          <a:lstStyle/>
          <a:p>
            <a:endParaRPr lang="en-US" altLang="en-US"/>
          </a:p>
        </p:txBody>
      </p:sp>
      <p:sp>
        <p:nvSpPr>
          <p:cNvPr id="208914"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p:spPr>
        <p:txBody>
          <a:bodyPr wrap="none" anchor="ctr"/>
          <a:lstStyle/>
          <a:p>
            <a:endParaRPr lang="en-US" altLang="en-US"/>
          </a:p>
        </p:txBody>
      </p:sp>
      <p:sp>
        <p:nvSpPr>
          <p:cNvPr id="208915" name="Line 30"/>
          <p:cNvSpPr>
            <a:spLocks noChangeShapeType="1"/>
          </p:cNvSpPr>
          <p:nvPr/>
        </p:nvSpPr>
        <p:spPr bwMode="auto">
          <a:xfrm flipV="1">
            <a:off x="3113088" y="5557838"/>
            <a:ext cx="4552950" cy="0"/>
          </a:xfrm>
          <a:prstGeom prst="line">
            <a:avLst/>
          </a:prstGeom>
          <a:noFill/>
          <a:ln w="9525">
            <a:solidFill>
              <a:schemeClr val="tx1"/>
            </a:solidFill>
            <a:round/>
            <a:headEnd/>
            <a:tailEnd/>
          </a:ln>
        </p:spPr>
        <p:txBody>
          <a:bodyPr wrap="none" anchor="ctr"/>
          <a:lstStyle/>
          <a:p>
            <a:endParaRPr lang="en-GB"/>
          </a:p>
        </p:txBody>
      </p:sp>
      <p:sp>
        <p:nvSpPr>
          <p:cNvPr id="208916" name="Text Box 31"/>
          <p:cNvSpPr txBox="1">
            <a:spLocks noChangeArrowheads="1"/>
          </p:cNvSpPr>
          <p:nvPr/>
        </p:nvSpPr>
        <p:spPr bwMode="auto">
          <a:xfrm>
            <a:off x="3230563" y="3816350"/>
            <a:ext cx="403225" cy="396875"/>
          </a:xfrm>
          <a:prstGeom prst="rect">
            <a:avLst/>
          </a:prstGeom>
          <a:noFill/>
          <a:ln w="9525">
            <a:noFill/>
            <a:miter lim="800000"/>
            <a:headEnd/>
            <a:tailEnd/>
          </a:ln>
        </p:spPr>
        <p:txBody>
          <a:bodyPr wrap="none">
            <a:spAutoFit/>
          </a:bodyPr>
          <a:lstStyle/>
          <a:p>
            <a:r>
              <a:rPr lang="en-US" altLang="en-US" sz="2000"/>
              <a:t>x</a:t>
            </a:r>
            <a:r>
              <a:rPr lang="en-US" altLang="en-US" sz="2000" baseline="-25000"/>
              <a:t>1</a:t>
            </a:r>
            <a:endParaRPr lang="en-US" altLang="en-US" sz="2000"/>
          </a:p>
        </p:txBody>
      </p:sp>
      <p:sp>
        <p:nvSpPr>
          <p:cNvPr id="208917" name="Text Box 32"/>
          <p:cNvSpPr txBox="1">
            <a:spLocks noChangeArrowheads="1"/>
          </p:cNvSpPr>
          <p:nvPr/>
        </p:nvSpPr>
        <p:spPr bwMode="auto">
          <a:xfrm>
            <a:off x="3227388" y="4211638"/>
            <a:ext cx="449262" cy="396875"/>
          </a:xfrm>
          <a:prstGeom prst="rect">
            <a:avLst/>
          </a:prstGeom>
          <a:noFill/>
          <a:ln w="9525">
            <a:noFill/>
            <a:miter lim="800000"/>
            <a:headEnd/>
            <a:tailEnd/>
          </a:ln>
        </p:spPr>
        <p:txBody>
          <a:bodyPr wrap="none">
            <a:spAutoFit/>
          </a:bodyPr>
          <a:lstStyle/>
          <a:p>
            <a:r>
              <a:rPr lang="en-US" altLang="en-US" sz="2000"/>
              <a:t>y</a:t>
            </a:r>
            <a:r>
              <a:rPr lang="en-US" altLang="en-US" sz="2000" baseline="-25000"/>
              <a:t>1 </a:t>
            </a:r>
            <a:endParaRPr lang="en-US" altLang="en-US" sz="2000"/>
          </a:p>
        </p:txBody>
      </p:sp>
      <p:sp>
        <p:nvSpPr>
          <p:cNvPr id="208918" name="Text Box 33"/>
          <p:cNvSpPr txBox="1">
            <a:spLocks noChangeArrowheads="1"/>
          </p:cNvSpPr>
          <p:nvPr/>
        </p:nvSpPr>
        <p:spPr bwMode="auto">
          <a:xfrm>
            <a:off x="4087813" y="996950"/>
            <a:ext cx="831850" cy="396875"/>
          </a:xfrm>
          <a:prstGeom prst="rect">
            <a:avLst/>
          </a:prstGeom>
          <a:noFill/>
          <a:ln w="9525">
            <a:noFill/>
            <a:miter lim="800000"/>
            <a:headEnd/>
            <a:tailEnd/>
          </a:ln>
        </p:spPr>
        <p:txBody>
          <a:bodyPr wrap="none">
            <a:spAutoFit/>
          </a:bodyPr>
          <a:lstStyle/>
          <a:p>
            <a:r>
              <a:rPr lang="en-US" altLang="en-US" sz="2000">
                <a:solidFill>
                  <a:srgbClr val="000099"/>
                </a:solidFill>
              </a:rPr>
              <a:t>buffer</a:t>
            </a:r>
          </a:p>
        </p:txBody>
      </p:sp>
      <p:sp>
        <p:nvSpPr>
          <p:cNvPr id="208919" name="Text Box 34"/>
          <p:cNvSpPr txBox="1">
            <a:spLocks noChangeArrowheads="1"/>
          </p:cNvSpPr>
          <p:nvPr/>
        </p:nvSpPr>
        <p:spPr bwMode="auto">
          <a:xfrm>
            <a:off x="1549400" y="1330325"/>
            <a:ext cx="1862138" cy="396875"/>
          </a:xfrm>
          <a:prstGeom prst="rect">
            <a:avLst/>
          </a:prstGeom>
          <a:noFill/>
          <a:ln w="9525">
            <a:noFill/>
            <a:miter lim="800000"/>
            <a:headEnd/>
            <a:tailEnd/>
          </a:ln>
        </p:spPr>
        <p:txBody>
          <a:bodyPr wrap="none">
            <a:spAutoFit/>
          </a:bodyPr>
          <a:lstStyle/>
          <a:p>
            <a:r>
              <a:rPr lang="en-US" altLang="en-US" sz="2000" i="1"/>
              <a:t>Buffer Block A</a:t>
            </a:r>
            <a:r>
              <a:rPr lang="en-US" altLang="en-US" sz="2000"/>
              <a:t> </a:t>
            </a:r>
          </a:p>
        </p:txBody>
      </p:sp>
      <p:sp>
        <p:nvSpPr>
          <p:cNvPr id="208920" name="Text Box 35"/>
          <p:cNvSpPr txBox="1">
            <a:spLocks noChangeArrowheads="1"/>
          </p:cNvSpPr>
          <p:nvPr/>
        </p:nvSpPr>
        <p:spPr bwMode="auto">
          <a:xfrm>
            <a:off x="1535113" y="1847850"/>
            <a:ext cx="1792287" cy="396875"/>
          </a:xfrm>
          <a:prstGeom prst="rect">
            <a:avLst/>
          </a:prstGeom>
          <a:noFill/>
          <a:ln w="9525">
            <a:noFill/>
            <a:miter lim="800000"/>
            <a:headEnd/>
            <a:tailEnd/>
          </a:ln>
        </p:spPr>
        <p:txBody>
          <a:bodyPr wrap="none">
            <a:spAutoFit/>
          </a:bodyPr>
          <a:lstStyle/>
          <a:p>
            <a:r>
              <a:rPr lang="en-US" altLang="en-US" sz="2000" i="1"/>
              <a:t>Buffer Block B</a:t>
            </a:r>
            <a:endParaRPr lang="en-US" altLang="en-US" sz="2000"/>
          </a:p>
        </p:txBody>
      </p:sp>
      <p:sp>
        <p:nvSpPr>
          <p:cNvPr id="208921"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p:spPr>
        <p:txBody>
          <a:bodyPr wrap="none" anchor="ctr"/>
          <a:lstStyle/>
          <a:p>
            <a:endParaRPr lang="en-GB"/>
          </a:p>
        </p:txBody>
      </p:sp>
      <p:sp>
        <p:nvSpPr>
          <p:cNvPr id="208922"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p:spPr>
        <p:txBody>
          <a:bodyPr wrap="none" anchor="ctr"/>
          <a:lstStyle/>
          <a:p>
            <a:endParaRPr lang="en-GB"/>
          </a:p>
        </p:txBody>
      </p:sp>
      <p:sp>
        <p:nvSpPr>
          <p:cNvPr id="208923"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p:spPr>
        <p:txBody>
          <a:bodyPr wrap="none" anchor="ctr"/>
          <a:lstStyle/>
          <a:p>
            <a:endParaRPr lang="en-GB"/>
          </a:p>
        </p:txBody>
      </p:sp>
      <p:sp>
        <p:nvSpPr>
          <p:cNvPr id="208924"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p:spPr>
        <p:txBody>
          <a:bodyPr wrap="none" anchor="ctr"/>
          <a:lstStyle/>
          <a:p>
            <a:endParaRPr lang="en-GB"/>
          </a:p>
        </p:txBody>
      </p:sp>
      <p:sp>
        <p:nvSpPr>
          <p:cNvPr id="208925" name="Text Box 40"/>
          <p:cNvSpPr txBox="1">
            <a:spLocks noChangeArrowheads="1"/>
          </p:cNvSpPr>
          <p:nvPr/>
        </p:nvSpPr>
        <p:spPr bwMode="auto">
          <a:xfrm>
            <a:off x="5353050" y="1231900"/>
            <a:ext cx="1073150" cy="396875"/>
          </a:xfrm>
          <a:prstGeom prst="rect">
            <a:avLst/>
          </a:prstGeom>
          <a:noFill/>
          <a:ln w="9525">
            <a:noFill/>
            <a:miter lim="800000"/>
            <a:headEnd/>
            <a:tailEnd/>
          </a:ln>
        </p:spPr>
        <p:txBody>
          <a:bodyPr wrap="none">
            <a:spAutoFit/>
          </a:bodyPr>
          <a:lstStyle/>
          <a:p>
            <a:r>
              <a:rPr lang="en-US" altLang="en-US" sz="2000"/>
              <a:t>input(A)</a:t>
            </a:r>
          </a:p>
        </p:txBody>
      </p:sp>
      <p:sp>
        <p:nvSpPr>
          <p:cNvPr id="208926" name="Text Box 41"/>
          <p:cNvSpPr txBox="1">
            <a:spLocks noChangeArrowheads="1"/>
          </p:cNvSpPr>
          <p:nvPr/>
        </p:nvSpPr>
        <p:spPr bwMode="auto">
          <a:xfrm>
            <a:off x="5295900" y="2155825"/>
            <a:ext cx="1296988" cy="396875"/>
          </a:xfrm>
          <a:prstGeom prst="rect">
            <a:avLst/>
          </a:prstGeom>
          <a:noFill/>
          <a:ln w="9525">
            <a:noFill/>
            <a:miter lim="800000"/>
            <a:headEnd/>
            <a:tailEnd/>
          </a:ln>
        </p:spPr>
        <p:txBody>
          <a:bodyPr wrap="none">
            <a:spAutoFit/>
          </a:bodyPr>
          <a:lstStyle/>
          <a:p>
            <a:r>
              <a:rPr lang="en-US" altLang="en-US" sz="2000"/>
              <a:t>output(B) </a:t>
            </a:r>
          </a:p>
        </p:txBody>
      </p:sp>
      <p:sp>
        <p:nvSpPr>
          <p:cNvPr id="208927"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p:spPr>
        <p:txBody>
          <a:bodyPr wrap="none" anchor="ctr"/>
          <a:lstStyle/>
          <a:p>
            <a:endParaRPr lang="en-GB"/>
          </a:p>
        </p:txBody>
      </p:sp>
      <p:sp>
        <p:nvSpPr>
          <p:cNvPr id="208928"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p:spPr>
        <p:txBody>
          <a:bodyPr wrap="none" anchor="ctr"/>
          <a:lstStyle/>
          <a:p>
            <a:endParaRPr lang="en-GB"/>
          </a:p>
        </p:txBody>
      </p:sp>
      <p:sp>
        <p:nvSpPr>
          <p:cNvPr id="208929" name="Text Box 44"/>
          <p:cNvSpPr txBox="1">
            <a:spLocks noChangeArrowheads="1"/>
          </p:cNvSpPr>
          <p:nvPr/>
        </p:nvSpPr>
        <p:spPr bwMode="auto">
          <a:xfrm>
            <a:off x="2881313" y="2605088"/>
            <a:ext cx="1030287" cy="396875"/>
          </a:xfrm>
          <a:prstGeom prst="rect">
            <a:avLst/>
          </a:prstGeom>
          <a:noFill/>
          <a:ln w="9525">
            <a:noFill/>
            <a:miter lim="800000"/>
            <a:headEnd/>
            <a:tailEnd/>
          </a:ln>
        </p:spPr>
        <p:txBody>
          <a:bodyPr wrap="none">
            <a:spAutoFit/>
          </a:bodyPr>
          <a:lstStyle/>
          <a:p>
            <a:r>
              <a:rPr lang="en-US" altLang="en-US" sz="2000"/>
              <a:t>read(X)</a:t>
            </a:r>
          </a:p>
        </p:txBody>
      </p:sp>
      <p:sp>
        <p:nvSpPr>
          <p:cNvPr id="208930" name="Text Box 45"/>
          <p:cNvSpPr txBox="1">
            <a:spLocks noChangeArrowheads="1"/>
          </p:cNvSpPr>
          <p:nvPr/>
        </p:nvSpPr>
        <p:spPr bwMode="auto">
          <a:xfrm>
            <a:off x="4195763" y="2936875"/>
            <a:ext cx="1054100" cy="396875"/>
          </a:xfrm>
          <a:prstGeom prst="rect">
            <a:avLst/>
          </a:prstGeom>
          <a:noFill/>
          <a:ln w="9525">
            <a:noFill/>
            <a:miter lim="800000"/>
            <a:headEnd/>
            <a:tailEnd/>
          </a:ln>
        </p:spPr>
        <p:txBody>
          <a:bodyPr wrap="none">
            <a:spAutoFit/>
          </a:bodyPr>
          <a:lstStyle/>
          <a:p>
            <a:r>
              <a:rPr lang="en-US" altLang="en-US" sz="2000"/>
              <a:t>write(Y)</a:t>
            </a:r>
          </a:p>
        </p:txBody>
      </p:sp>
      <p:sp>
        <p:nvSpPr>
          <p:cNvPr id="208931" name="Text Box 46"/>
          <p:cNvSpPr txBox="1">
            <a:spLocks noChangeArrowheads="1"/>
          </p:cNvSpPr>
          <p:nvPr/>
        </p:nvSpPr>
        <p:spPr bwMode="auto">
          <a:xfrm>
            <a:off x="6961188" y="5748338"/>
            <a:ext cx="636587" cy="396875"/>
          </a:xfrm>
          <a:prstGeom prst="rect">
            <a:avLst/>
          </a:prstGeom>
          <a:noFill/>
          <a:ln w="9525">
            <a:noFill/>
            <a:miter lim="800000"/>
            <a:headEnd/>
            <a:tailEnd/>
          </a:ln>
        </p:spPr>
        <p:txBody>
          <a:bodyPr wrap="none">
            <a:spAutoFit/>
          </a:bodyPr>
          <a:lstStyle/>
          <a:p>
            <a:r>
              <a:rPr lang="en-US" altLang="en-US" sz="2000">
                <a:solidFill>
                  <a:srgbClr val="000099"/>
                </a:solidFill>
              </a:rPr>
              <a:t>disk</a:t>
            </a:r>
          </a:p>
        </p:txBody>
      </p:sp>
      <p:sp>
        <p:nvSpPr>
          <p:cNvPr id="208932" name="Text Box 63"/>
          <p:cNvSpPr txBox="1">
            <a:spLocks noChangeArrowheads="1"/>
          </p:cNvSpPr>
          <p:nvPr/>
        </p:nvSpPr>
        <p:spPr bwMode="auto">
          <a:xfrm>
            <a:off x="2971800" y="4795838"/>
            <a:ext cx="1371600" cy="701675"/>
          </a:xfrm>
          <a:prstGeom prst="rect">
            <a:avLst/>
          </a:prstGeom>
          <a:noFill/>
          <a:ln w="9525">
            <a:noFill/>
            <a:miter lim="800000"/>
            <a:headEnd/>
            <a:tailEnd/>
          </a:ln>
        </p:spPr>
        <p:txBody>
          <a:bodyPr>
            <a:spAutoFit/>
          </a:bodyPr>
          <a:lstStyle/>
          <a:p>
            <a:r>
              <a:rPr lang="en-US" altLang="en-US" sz="2000"/>
              <a:t>work area</a:t>
            </a:r>
          </a:p>
          <a:p>
            <a:r>
              <a:rPr lang="en-US" altLang="en-US" sz="2000"/>
              <a:t>of T</a:t>
            </a:r>
            <a:r>
              <a:rPr lang="en-US" altLang="en-US" sz="2000" baseline="-25000"/>
              <a:t>1</a:t>
            </a:r>
            <a:endParaRPr lang="en-US" altLang="en-US" sz="2000"/>
          </a:p>
        </p:txBody>
      </p:sp>
      <p:sp>
        <p:nvSpPr>
          <p:cNvPr id="208933" name="Text Box 64"/>
          <p:cNvSpPr txBox="1">
            <a:spLocks noChangeArrowheads="1"/>
          </p:cNvSpPr>
          <p:nvPr/>
        </p:nvSpPr>
        <p:spPr bwMode="auto">
          <a:xfrm>
            <a:off x="4416425" y="4768850"/>
            <a:ext cx="1293813" cy="701675"/>
          </a:xfrm>
          <a:prstGeom prst="rect">
            <a:avLst/>
          </a:prstGeom>
          <a:noFill/>
          <a:ln w="9525">
            <a:noFill/>
            <a:miter lim="800000"/>
            <a:headEnd/>
            <a:tailEnd/>
          </a:ln>
        </p:spPr>
        <p:txBody>
          <a:bodyPr wrap="none">
            <a:spAutoFit/>
          </a:bodyPr>
          <a:lstStyle/>
          <a:p>
            <a:r>
              <a:rPr lang="en-US" altLang="en-US" sz="2000"/>
              <a:t>work area</a:t>
            </a:r>
          </a:p>
          <a:p>
            <a:r>
              <a:rPr lang="en-US" altLang="en-US" sz="2000"/>
              <a:t>of T</a:t>
            </a:r>
            <a:r>
              <a:rPr lang="en-US" altLang="en-US" sz="2000" baseline="-25000"/>
              <a:t>2 </a:t>
            </a:r>
            <a:endParaRPr lang="en-US" altLang="en-US" sz="2000"/>
          </a:p>
        </p:txBody>
      </p:sp>
      <p:sp>
        <p:nvSpPr>
          <p:cNvPr id="208934" name="Text Box 65"/>
          <p:cNvSpPr txBox="1">
            <a:spLocks noChangeArrowheads="1"/>
          </p:cNvSpPr>
          <p:nvPr/>
        </p:nvSpPr>
        <p:spPr bwMode="auto">
          <a:xfrm>
            <a:off x="4335463" y="5762625"/>
            <a:ext cx="1100137" cy="396875"/>
          </a:xfrm>
          <a:prstGeom prst="rect">
            <a:avLst/>
          </a:prstGeom>
          <a:noFill/>
          <a:ln w="9525">
            <a:noFill/>
            <a:miter lim="800000"/>
            <a:headEnd/>
            <a:tailEnd/>
          </a:ln>
        </p:spPr>
        <p:txBody>
          <a:bodyPr wrap="none">
            <a:spAutoFit/>
          </a:bodyPr>
          <a:lstStyle/>
          <a:p>
            <a:r>
              <a:rPr lang="en-US" altLang="en-US" sz="2000">
                <a:solidFill>
                  <a:srgbClr val="000099"/>
                </a:solidFill>
              </a:rPr>
              <a:t>memory</a:t>
            </a:r>
          </a:p>
        </p:txBody>
      </p:sp>
      <p:sp>
        <p:nvSpPr>
          <p:cNvPr id="208935" name="Text Box 66"/>
          <p:cNvSpPr txBox="1">
            <a:spLocks noChangeArrowheads="1"/>
          </p:cNvSpPr>
          <p:nvPr/>
        </p:nvSpPr>
        <p:spPr bwMode="auto">
          <a:xfrm>
            <a:off x="4389438" y="3589338"/>
            <a:ext cx="403225" cy="396875"/>
          </a:xfrm>
          <a:prstGeom prst="rect">
            <a:avLst/>
          </a:prstGeom>
          <a:noFill/>
          <a:ln w="9525">
            <a:noFill/>
            <a:miter lim="800000"/>
            <a:headEnd/>
            <a:tailEnd/>
          </a:ln>
        </p:spPr>
        <p:txBody>
          <a:bodyPr wrap="none">
            <a:spAutoFit/>
          </a:bodyPr>
          <a:lstStyle/>
          <a:p>
            <a:r>
              <a:rPr lang="en-US" altLang="en-US" sz="2000"/>
              <a:t>x</a:t>
            </a:r>
            <a:r>
              <a:rPr lang="en-US" altLang="en-US" sz="2000" baseline="-25000"/>
              <a:t>2</a:t>
            </a:r>
            <a:endParaRPr lang="en-US" altLang="en-US" sz="2000"/>
          </a:p>
        </p:txBody>
      </p:sp>
      <p:sp>
        <p:nvSpPr>
          <p:cNvPr id="208936" name="Line 67"/>
          <p:cNvSpPr>
            <a:spLocks noChangeShapeType="1"/>
          </p:cNvSpPr>
          <p:nvPr/>
        </p:nvSpPr>
        <p:spPr bwMode="auto">
          <a:xfrm>
            <a:off x="6443663" y="784225"/>
            <a:ext cx="0" cy="5543550"/>
          </a:xfrm>
          <a:prstGeom prst="line">
            <a:avLst/>
          </a:prstGeom>
          <a:noFill/>
          <a:ln w="9525">
            <a:solidFill>
              <a:schemeClr val="tx1"/>
            </a:solidFill>
            <a:round/>
            <a:headEnd/>
            <a:tailEnd/>
          </a:ln>
        </p:spPr>
        <p:txBody>
          <a:bodyPr wrap="none"/>
          <a:lstStyle/>
          <a:p>
            <a:endParaRPr lang="en-GB"/>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Access (Cont.)</a:t>
            </a:r>
          </a:p>
        </p:txBody>
      </p:sp>
      <p:sp>
        <p:nvSpPr>
          <p:cNvPr id="210947" name="Rectangle 3"/>
          <p:cNvSpPr>
            <a:spLocks noGrp="1" noChangeArrowheads="1"/>
          </p:cNvSpPr>
          <p:nvPr>
            <p:ph type="body" idx="4294967295"/>
          </p:nvPr>
        </p:nvSpPr>
        <p:spPr>
          <a:xfrm>
            <a:off x="814388" y="1093788"/>
            <a:ext cx="7661275" cy="5208587"/>
          </a:xfrm>
        </p:spPr>
        <p:txBody>
          <a:bodyPr>
            <a:normAutofit fontScale="70000" lnSpcReduction="20000"/>
          </a:bodyPr>
          <a:lstStyle/>
          <a:p>
            <a:r>
              <a:rPr lang="en-US" altLang="en-US" smtClean="0"/>
              <a:t>Each transaction </a:t>
            </a:r>
            <a:r>
              <a:rPr lang="en-US" altLang="en-US" i="1" smtClean="0"/>
              <a:t>T</a:t>
            </a:r>
            <a:r>
              <a:rPr lang="en-US" altLang="en-US" sz="2400" i="1" baseline="-25000" smtClean="0"/>
              <a:t>i</a:t>
            </a:r>
            <a:r>
              <a:rPr lang="en-US" altLang="en-US" i="1" smtClean="0"/>
              <a:t> </a:t>
            </a:r>
            <a:r>
              <a:rPr lang="en-US" altLang="en-US" smtClean="0"/>
              <a:t>has its private work-area in which local copies of all data items accessed and updated by it are kept.</a:t>
            </a:r>
          </a:p>
          <a:p>
            <a:pPr lvl="1"/>
            <a:r>
              <a:rPr lang="en-US" altLang="en-US" smtClean="0">
                <a:ea typeface="ＭＳ Ｐゴシック" pitchFamily="34" charset="-128"/>
              </a:rPr>
              <a:t> </a:t>
            </a:r>
            <a:r>
              <a:rPr lang="en-US" altLang="en-US" i="1" smtClean="0">
                <a:ea typeface="ＭＳ Ｐゴシック" pitchFamily="34" charset="-128"/>
              </a:rPr>
              <a:t>T</a:t>
            </a:r>
            <a:r>
              <a:rPr lang="en-US" altLang="en-US" sz="2400" i="1" baseline="-25000" smtClean="0">
                <a:ea typeface="ＭＳ Ｐゴシック" pitchFamily="34" charset="-128"/>
              </a:rPr>
              <a:t>i</a:t>
            </a:r>
            <a:r>
              <a:rPr lang="en-US" altLang="en-US" smtClean="0">
                <a:ea typeface="ＭＳ Ｐゴシック" pitchFamily="34" charset="-128"/>
              </a:rPr>
              <a:t>'s local copy of a data item </a:t>
            </a:r>
            <a:r>
              <a:rPr lang="en-US" altLang="en-US" i="1" smtClean="0">
                <a:ea typeface="ＭＳ Ｐゴシック" pitchFamily="34" charset="-128"/>
              </a:rPr>
              <a:t>X</a:t>
            </a:r>
            <a:r>
              <a:rPr lang="en-US" altLang="en-US" smtClean="0">
                <a:ea typeface="ＭＳ Ｐゴシック" pitchFamily="34" charset="-128"/>
              </a:rPr>
              <a:t> is called </a:t>
            </a:r>
            <a:r>
              <a:rPr lang="en-US" altLang="en-US" i="1" smtClean="0">
                <a:ea typeface="ＭＳ Ｐゴシック" pitchFamily="34" charset="-128"/>
              </a:rPr>
              <a:t>x</a:t>
            </a:r>
            <a:r>
              <a:rPr lang="en-US" altLang="en-US" sz="2400" i="1" baseline="-25000" smtClean="0">
                <a:ea typeface="ＭＳ Ｐゴシック" pitchFamily="34" charset="-128"/>
              </a:rPr>
              <a:t>i</a:t>
            </a:r>
            <a:r>
              <a:rPr lang="en-US" altLang="en-US" i="1" smtClean="0">
                <a:ea typeface="ＭＳ Ｐゴシック" pitchFamily="34" charset="-128"/>
              </a:rPr>
              <a:t>.</a:t>
            </a:r>
            <a:endParaRPr lang="en-US" altLang="en-US" smtClean="0">
              <a:ea typeface="ＭＳ Ｐゴシック" pitchFamily="34" charset="-128"/>
            </a:endParaRPr>
          </a:p>
          <a:p>
            <a:r>
              <a:rPr lang="en-US" altLang="en-US" smtClean="0"/>
              <a:t>Transferring data items between system buffer blocks and its private work-area done by:</a:t>
            </a:r>
          </a:p>
          <a:p>
            <a:pPr lvl="1"/>
            <a:r>
              <a:rPr lang="en-US" altLang="en-US" b="1" smtClean="0">
                <a:solidFill>
                  <a:srgbClr val="000099"/>
                </a:solidFill>
                <a:ea typeface="ＭＳ Ｐゴシック" pitchFamily="34" charset="-128"/>
              </a:rPr>
              <a:t>read</a:t>
            </a:r>
            <a:r>
              <a:rPr lang="en-US" altLang="en-US" smtClean="0">
                <a:ea typeface="ＭＳ Ｐゴシック" pitchFamily="34" charset="-128"/>
              </a:rPr>
              <a:t>(</a:t>
            </a:r>
            <a:r>
              <a:rPr lang="en-US" altLang="en-US" i="1" smtClean="0">
                <a:ea typeface="ＭＳ Ｐゴシック" pitchFamily="34" charset="-128"/>
              </a:rPr>
              <a:t>X</a:t>
            </a:r>
            <a:r>
              <a:rPr lang="en-US" altLang="en-US" smtClean="0">
                <a:ea typeface="ＭＳ Ｐゴシック" pitchFamily="34" charset="-128"/>
              </a:rPr>
              <a:t>) assigns the value of data item </a:t>
            </a:r>
            <a:r>
              <a:rPr lang="en-US" altLang="en-US" i="1" smtClean="0">
                <a:ea typeface="ＭＳ Ｐゴシック" pitchFamily="34" charset="-128"/>
              </a:rPr>
              <a:t>X</a:t>
            </a:r>
            <a:r>
              <a:rPr lang="en-US" altLang="en-US" smtClean="0">
                <a:ea typeface="ＭＳ Ｐゴシック" pitchFamily="34" charset="-128"/>
              </a:rPr>
              <a:t> to the local variable </a:t>
            </a:r>
            <a:r>
              <a:rPr lang="en-US" altLang="en-US" i="1" smtClean="0">
                <a:ea typeface="ＭＳ Ｐゴシック" pitchFamily="34" charset="-128"/>
              </a:rPr>
              <a:t>x</a:t>
            </a:r>
            <a:r>
              <a:rPr lang="en-US" altLang="en-US" sz="2400" i="1" baseline="-25000" smtClean="0">
                <a:ea typeface="ＭＳ Ｐゴシック" pitchFamily="34" charset="-128"/>
              </a:rPr>
              <a:t>i</a:t>
            </a:r>
            <a:r>
              <a:rPr lang="en-US" altLang="en-US" smtClean="0">
                <a:ea typeface="ＭＳ Ｐゴシック" pitchFamily="34" charset="-128"/>
              </a:rPr>
              <a:t>.</a:t>
            </a:r>
          </a:p>
          <a:p>
            <a:pPr lvl="1"/>
            <a:r>
              <a:rPr lang="en-US" altLang="en-US" b="1" smtClean="0">
                <a:solidFill>
                  <a:srgbClr val="000099"/>
                </a:solidFill>
                <a:ea typeface="ＭＳ Ｐゴシック" pitchFamily="34" charset="-128"/>
              </a:rPr>
              <a:t>write</a:t>
            </a:r>
            <a:r>
              <a:rPr lang="en-US" altLang="en-US" smtClean="0">
                <a:ea typeface="ＭＳ Ｐゴシック" pitchFamily="34" charset="-128"/>
              </a:rPr>
              <a:t>(</a:t>
            </a:r>
            <a:r>
              <a:rPr lang="en-US" altLang="en-US" i="1" smtClean="0">
                <a:ea typeface="ＭＳ Ｐゴシック" pitchFamily="34" charset="-128"/>
              </a:rPr>
              <a:t>X</a:t>
            </a:r>
            <a:r>
              <a:rPr lang="en-US" altLang="en-US" smtClean="0">
                <a:ea typeface="ＭＳ Ｐゴシック" pitchFamily="34" charset="-128"/>
              </a:rPr>
              <a:t>) assigns the value of local variable </a:t>
            </a:r>
            <a:r>
              <a:rPr lang="en-US" altLang="en-US" i="1" smtClean="0">
                <a:ea typeface="ＭＳ Ｐゴシック" pitchFamily="34" charset="-128"/>
              </a:rPr>
              <a:t>x</a:t>
            </a:r>
            <a:r>
              <a:rPr lang="en-US" altLang="en-US" sz="2400"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to data item {</a:t>
            </a:r>
            <a:r>
              <a:rPr lang="en-US" altLang="en-US" i="1" smtClean="0">
                <a:ea typeface="ＭＳ Ｐゴシック" pitchFamily="34" charset="-128"/>
              </a:rPr>
              <a:t>X</a:t>
            </a:r>
            <a:r>
              <a:rPr lang="en-US" altLang="en-US" smtClean="0">
                <a:ea typeface="ＭＳ Ｐゴシック" pitchFamily="34" charset="-128"/>
              </a:rPr>
              <a:t>} in the buffer block.</a:t>
            </a:r>
          </a:p>
          <a:p>
            <a:pPr lvl="1"/>
            <a:r>
              <a:rPr lang="en-US" altLang="en-US" b="1" smtClean="0">
                <a:ea typeface="ＭＳ Ｐゴシック" pitchFamily="34" charset="-128"/>
              </a:rPr>
              <a:t>Note: output</a:t>
            </a:r>
            <a:r>
              <a:rPr lang="en-US" altLang="en-US" smtClean="0">
                <a:ea typeface="ＭＳ Ｐゴシック" pitchFamily="34" charset="-128"/>
              </a:rPr>
              <a:t>(</a:t>
            </a:r>
            <a:r>
              <a:rPr lang="en-US" altLang="en-US" i="1" smtClean="0">
                <a:ea typeface="ＭＳ Ｐゴシック" pitchFamily="34" charset="-128"/>
              </a:rPr>
              <a:t>B</a:t>
            </a:r>
            <a:r>
              <a:rPr lang="en-US" altLang="en-US" i="1" baseline="-25000" smtClean="0">
                <a:ea typeface="ＭＳ Ｐゴシック" pitchFamily="34" charset="-128"/>
              </a:rPr>
              <a:t>X</a:t>
            </a:r>
            <a:r>
              <a:rPr lang="en-US" altLang="en-US" smtClean="0">
                <a:ea typeface="ＭＳ Ｐゴシック" pitchFamily="34" charset="-128"/>
              </a:rPr>
              <a:t>) need not immediately follow </a:t>
            </a:r>
            <a:r>
              <a:rPr lang="en-US" altLang="en-US" b="1" smtClean="0">
                <a:ea typeface="ＭＳ Ｐゴシック" pitchFamily="34" charset="-128"/>
              </a:rPr>
              <a:t>write</a:t>
            </a:r>
            <a:r>
              <a:rPr lang="en-US" altLang="en-US" smtClean="0">
                <a:ea typeface="ＭＳ Ｐゴシック" pitchFamily="34" charset="-128"/>
              </a:rPr>
              <a:t>(</a:t>
            </a:r>
            <a:r>
              <a:rPr lang="en-US" altLang="en-US" i="1" smtClean="0">
                <a:ea typeface="ＭＳ Ｐゴシック" pitchFamily="34" charset="-128"/>
              </a:rPr>
              <a:t>X</a:t>
            </a:r>
            <a:r>
              <a:rPr lang="en-US" altLang="en-US" smtClean="0">
                <a:ea typeface="ＭＳ Ｐゴシック" pitchFamily="34" charset="-128"/>
              </a:rPr>
              <a:t>). System can perform the </a:t>
            </a:r>
            <a:r>
              <a:rPr lang="en-US" altLang="en-US" b="1" smtClean="0">
                <a:ea typeface="ＭＳ Ｐゴシック" pitchFamily="34" charset="-128"/>
              </a:rPr>
              <a:t>output</a:t>
            </a:r>
            <a:r>
              <a:rPr lang="en-US" altLang="en-US" smtClean="0">
                <a:ea typeface="ＭＳ Ｐゴシック" pitchFamily="34" charset="-128"/>
              </a:rPr>
              <a:t> operation when it deems fit.</a:t>
            </a:r>
          </a:p>
          <a:p>
            <a:r>
              <a:rPr lang="en-US" altLang="en-US" smtClean="0"/>
              <a:t>Transactions </a:t>
            </a:r>
          </a:p>
          <a:p>
            <a:pPr lvl="1"/>
            <a:r>
              <a:rPr lang="en-US" altLang="en-US" smtClean="0">
                <a:ea typeface="ＭＳ Ｐゴシック" pitchFamily="34" charset="-128"/>
              </a:rPr>
              <a:t>Must perform </a:t>
            </a:r>
            <a:r>
              <a:rPr lang="en-US" altLang="en-US" b="1" smtClean="0">
                <a:ea typeface="ＭＳ Ｐゴシック" pitchFamily="34" charset="-128"/>
              </a:rPr>
              <a:t>read</a:t>
            </a:r>
            <a:r>
              <a:rPr lang="en-US" altLang="en-US" smtClean="0">
                <a:ea typeface="ＭＳ Ｐゴシック" pitchFamily="34" charset="-128"/>
              </a:rPr>
              <a:t>(</a:t>
            </a:r>
            <a:r>
              <a:rPr lang="en-US" altLang="en-US" i="1" smtClean="0">
                <a:ea typeface="ＭＳ Ｐゴシック" pitchFamily="34" charset="-128"/>
              </a:rPr>
              <a:t>X</a:t>
            </a:r>
            <a:r>
              <a:rPr lang="en-US" altLang="en-US" smtClean="0">
                <a:ea typeface="ＭＳ Ｐゴシック" pitchFamily="34" charset="-128"/>
              </a:rPr>
              <a:t>) before accessing </a:t>
            </a:r>
            <a:r>
              <a:rPr lang="en-US" altLang="en-US" i="1" smtClean="0">
                <a:ea typeface="ＭＳ Ｐゴシック" pitchFamily="34" charset="-128"/>
              </a:rPr>
              <a:t>X</a:t>
            </a:r>
            <a:r>
              <a:rPr lang="en-US" altLang="en-US" smtClean="0">
                <a:ea typeface="ＭＳ Ｐゴシック" pitchFamily="34" charset="-128"/>
              </a:rPr>
              <a:t> for the first time (subsequent reads can be from local copy) </a:t>
            </a:r>
          </a:p>
          <a:p>
            <a:pPr lvl="1"/>
            <a:r>
              <a:rPr lang="en-US" altLang="en-US" b="1" smtClean="0">
                <a:ea typeface="ＭＳ Ｐゴシック" pitchFamily="34" charset="-128"/>
              </a:rPr>
              <a:t>write</a:t>
            </a:r>
            <a:r>
              <a:rPr lang="en-US" altLang="en-US" smtClean="0">
                <a:ea typeface="ＭＳ Ｐゴシック" pitchFamily="34" charset="-128"/>
              </a:rPr>
              <a:t>(</a:t>
            </a:r>
            <a:r>
              <a:rPr lang="en-US" altLang="en-US" i="1" smtClean="0">
                <a:ea typeface="ＭＳ Ｐゴシック" pitchFamily="34" charset="-128"/>
              </a:rPr>
              <a:t>X</a:t>
            </a:r>
            <a:r>
              <a:rPr lang="en-US" altLang="en-US" smtClean="0">
                <a:ea typeface="ＭＳ Ｐゴシック" pitchFamily="34" charset="-128"/>
              </a:rPr>
              <a:t>) can be executed at any time before the transaction commits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Recovery and Atomicity</a:t>
            </a:r>
          </a:p>
        </p:txBody>
      </p:sp>
      <p:sp>
        <p:nvSpPr>
          <p:cNvPr id="212995" name="Rectangle 3"/>
          <p:cNvSpPr>
            <a:spLocks noGrp="1" noChangeArrowheads="1"/>
          </p:cNvSpPr>
          <p:nvPr>
            <p:ph type="body" idx="1"/>
          </p:nvPr>
        </p:nvSpPr>
        <p:spPr/>
        <p:txBody>
          <a:bodyPr>
            <a:normAutofit fontScale="92500" lnSpcReduction="10000"/>
          </a:bodyPr>
          <a:lstStyle/>
          <a:p>
            <a:r>
              <a:rPr lang="en-US" altLang="en-US" smtClean="0"/>
              <a:t>To ensure atomicity despite failures, we first output information describing the modifications to stable storage without modifying the database itself.</a:t>
            </a:r>
          </a:p>
          <a:p>
            <a:r>
              <a:rPr lang="en-US" altLang="en-US" smtClean="0"/>
              <a:t>We study </a:t>
            </a:r>
            <a:r>
              <a:rPr lang="en-US" altLang="en-US" b="1" smtClean="0">
                <a:solidFill>
                  <a:srgbClr val="000099"/>
                </a:solidFill>
              </a:rPr>
              <a:t>log-based recovery</a:t>
            </a:r>
            <a:r>
              <a:rPr lang="en-US" altLang="en-US" smtClean="0"/>
              <a:t> </a:t>
            </a:r>
            <a:r>
              <a:rPr lang="en-US" altLang="en-US" b="1" smtClean="0">
                <a:solidFill>
                  <a:srgbClr val="000099"/>
                </a:solidFill>
              </a:rPr>
              <a:t>mechanisms</a:t>
            </a:r>
            <a:r>
              <a:rPr lang="en-US" altLang="en-US" smtClean="0"/>
              <a:t> in detail</a:t>
            </a:r>
          </a:p>
          <a:p>
            <a:pPr lvl="1"/>
            <a:r>
              <a:rPr lang="en-US" altLang="en-US" smtClean="0">
                <a:ea typeface="ＭＳ Ｐゴシック" pitchFamily="34" charset="-128"/>
              </a:rPr>
              <a:t>We first present key concepts</a:t>
            </a:r>
          </a:p>
          <a:p>
            <a:pPr lvl="1"/>
            <a:r>
              <a:rPr lang="en-US" altLang="en-US" smtClean="0">
                <a:ea typeface="ＭＳ Ｐゴシック" pitchFamily="34" charset="-128"/>
              </a:rPr>
              <a:t>And then present the actual recovery algorithm</a:t>
            </a:r>
          </a:p>
          <a:p>
            <a:r>
              <a:rPr lang="en-US" altLang="en-US" smtClean="0"/>
              <a:t>Less used alternative: </a:t>
            </a:r>
            <a:r>
              <a:rPr lang="en-US" altLang="en-US" b="1" smtClean="0">
                <a:solidFill>
                  <a:srgbClr val="000099"/>
                </a:solidFill>
              </a:rPr>
              <a:t>shadow-copy </a:t>
            </a:r>
            <a:r>
              <a:rPr lang="en-US" altLang="en-US" smtClean="0"/>
              <a:t>and</a:t>
            </a:r>
            <a:r>
              <a:rPr lang="en-US" altLang="en-US" smtClean="0">
                <a:solidFill>
                  <a:srgbClr val="000099"/>
                </a:solidFill>
              </a:rPr>
              <a:t> </a:t>
            </a:r>
            <a:r>
              <a:rPr lang="en-US" altLang="en-US" b="1" smtClean="0">
                <a:solidFill>
                  <a:srgbClr val="000099"/>
                </a:solidFill>
              </a:rPr>
              <a:t>shadow-paging </a:t>
            </a:r>
            <a:r>
              <a:rPr lang="en-US" altLang="en-US" smtClean="0"/>
              <a:t>(brief details in book)</a:t>
            </a:r>
          </a:p>
          <a:p>
            <a:pPr>
              <a:buFont typeface="Monotype Sorts" charset="2"/>
              <a:buNone/>
            </a:pPr>
            <a:endParaRPr lang="en-US" altLang="en-US" smtClean="0"/>
          </a:p>
        </p:txBody>
      </p:sp>
      <p:pic>
        <p:nvPicPr>
          <p:cNvPr id="212996" name="Picture 1" descr="15-02.gif"/>
          <p:cNvPicPr>
            <a:picLocks noChangeAspect="1"/>
          </p:cNvPicPr>
          <p:nvPr/>
        </p:nvPicPr>
        <p:blipFill>
          <a:blip r:embed="rId3"/>
          <a:srcRect/>
          <a:stretch>
            <a:fillRect/>
          </a:stretch>
        </p:blipFill>
        <p:spPr bwMode="auto">
          <a:xfrm>
            <a:off x="2641600" y="3876675"/>
            <a:ext cx="5081588" cy="2446338"/>
          </a:xfrm>
          <a:prstGeom prst="rect">
            <a:avLst/>
          </a:prstGeom>
          <a:noFill/>
          <a:ln w="9525">
            <a:noFill/>
            <a:miter lim="800000"/>
            <a:headEnd/>
            <a:tailEnd/>
          </a:ln>
        </p:spPr>
      </p:pic>
      <p:sp>
        <p:nvSpPr>
          <p:cNvPr id="212997" name="TextBox 2"/>
          <p:cNvSpPr txBox="1">
            <a:spLocks noChangeArrowheads="1"/>
          </p:cNvSpPr>
          <p:nvPr/>
        </p:nvSpPr>
        <p:spPr bwMode="auto">
          <a:xfrm>
            <a:off x="752475" y="5164138"/>
            <a:ext cx="1495425" cy="338137"/>
          </a:xfrm>
          <a:prstGeom prst="rect">
            <a:avLst/>
          </a:prstGeom>
          <a:noFill/>
          <a:ln w="9525">
            <a:noFill/>
            <a:miter lim="800000"/>
            <a:headEnd/>
            <a:tailEnd/>
          </a:ln>
        </p:spPr>
        <p:txBody>
          <a:bodyPr wrap="none">
            <a:spAutoFit/>
          </a:bodyPr>
          <a:lstStyle/>
          <a:p>
            <a:r>
              <a:rPr lang="en-US" altLang="en-US" b="1">
                <a:solidFill>
                  <a:srgbClr val="000099"/>
                </a:solidFill>
              </a:rPr>
              <a:t>shadow-copy </a:t>
            </a:r>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Log-Based Recovery</a:t>
            </a:r>
          </a:p>
        </p:txBody>
      </p:sp>
      <p:sp>
        <p:nvSpPr>
          <p:cNvPr id="215043" name="Rectangle 3"/>
          <p:cNvSpPr>
            <a:spLocks noGrp="1" noChangeArrowheads="1"/>
          </p:cNvSpPr>
          <p:nvPr>
            <p:ph type="body" idx="4294967295"/>
          </p:nvPr>
        </p:nvSpPr>
        <p:spPr>
          <a:xfrm>
            <a:off x="842963" y="1106488"/>
            <a:ext cx="7848600" cy="5029200"/>
          </a:xfrm>
        </p:spPr>
        <p:txBody>
          <a:bodyPr>
            <a:normAutofit fontScale="77500" lnSpcReduction="20000"/>
          </a:bodyPr>
          <a:lstStyle/>
          <a:p>
            <a:pPr>
              <a:lnSpc>
                <a:spcPct val="90000"/>
              </a:lnSpc>
            </a:pPr>
            <a:r>
              <a:rPr lang="en-US" altLang="en-US" smtClean="0"/>
              <a:t>A  </a:t>
            </a:r>
            <a:r>
              <a:rPr lang="en-US" altLang="en-US" b="1" smtClean="0">
                <a:solidFill>
                  <a:srgbClr val="000099"/>
                </a:solidFill>
              </a:rPr>
              <a:t>log</a:t>
            </a:r>
            <a:r>
              <a:rPr lang="en-US" altLang="en-US" smtClean="0"/>
              <a:t> is kept on stable storage. </a:t>
            </a:r>
          </a:p>
          <a:p>
            <a:pPr lvl="1">
              <a:lnSpc>
                <a:spcPct val="90000"/>
              </a:lnSpc>
            </a:pPr>
            <a:r>
              <a:rPr lang="en-US" altLang="en-US" smtClean="0">
                <a:ea typeface="ＭＳ Ｐゴシック" pitchFamily="34" charset="-128"/>
              </a:rPr>
              <a:t>The log is a sequence of </a:t>
            </a:r>
            <a:r>
              <a:rPr lang="en-US" altLang="en-US" b="1" smtClean="0">
                <a:solidFill>
                  <a:srgbClr val="000099"/>
                </a:solidFill>
                <a:ea typeface="ＭＳ Ｐゴシック" pitchFamily="34" charset="-128"/>
              </a:rPr>
              <a:t>log records</a:t>
            </a:r>
            <a:r>
              <a:rPr lang="en-US" altLang="en-US" smtClean="0">
                <a:ea typeface="ＭＳ Ｐゴシック" pitchFamily="34" charset="-128"/>
              </a:rPr>
              <a:t>, and maintains a record of update activities on the database.</a:t>
            </a:r>
          </a:p>
          <a:p>
            <a:pPr>
              <a:lnSpc>
                <a:spcPct val="90000"/>
              </a:lnSpc>
            </a:pPr>
            <a:r>
              <a:rPr lang="en-US" altLang="en-US" smtClean="0"/>
              <a:t>When transaction </a:t>
            </a:r>
            <a:r>
              <a:rPr lang="en-US" altLang="en-US" i="1" smtClean="0"/>
              <a:t>T</a:t>
            </a:r>
            <a:r>
              <a:rPr lang="en-US" altLang="en-US" i="1" baseline="-25000" smtClean="0"/>
              <a:t>i</a:t>
            </a:r>
            <a:r>
              <a:rPr lang="en-US" altLang="en-US" i="1" smtClean="0"/>
              <a:t> </a:t>
            </a:r>
            <a:r>
              <a:rPr lang="en-US" altLang="en-US" smtClean="0"/>
              <a:t>starts, it registers itself by writing a </a:t>
            </a:r>
            <a:br>
              <a:rPr lang="en-US" altLang="en-US" smtClean="0"/>
            </a:br>
            <a:r>
              <a:rPr lang="en-US" altLang="en-US" smtClean="0"/>
              <a:t>       </a:t>
            </a:r>
            <a:r>
              <a:rPr lang="en-US" altLang="en-US" i="1" smtClean="0"/>
              <a:t>&lt;T</a:t>
            </a:r>
            <a:r>
              <a:rPr lang="en-US" altLang="en-US" i="1" baseline="-25000" smtClean="0"/>
              <a:t>i  </a:t>
            </a:r>
            <a:r>
              <a:rPr lang="en-US" altLang="en-US" b="1" smtClean="0"/>
              <a:t>start</a:t>
            </a:r>
            <a:r>
              <a:rPr lang="en-US" altLang="en-US" smtClean="0"/>
              <a:t>&gt;log record</a:t>
            </a:r>
          </a:p>
          <a:p>
            <a:pPr>
              <a:lnSpc>
                <a:spcPct val="90000"/>
              </a:lnSpc>
            </a:pPr>
            <a:r>
              <a:rPr lang="en-US" altLang="en-US" i="1" smtClean="0"/>
              <a:t>Before T</a:t>
            </a:r>
            <a:r>
              <a:rPr lang="en-US" altLang="en-US" i="1" baseline="-25000" smtClean="0"/>
              <a:t>i</a:t>
            </a:r>
            <a:r>
              <a:rPr lang="en-US" altLang="en-US" i="1" smtClean="0"/>
              <a:t> </a:t>
            </a:r>
            <a:r>
              <a:rPr lang="en-US" altLang="en-US" smtClean="0"/>
              <a:t>executes </a:t>
            </a:r>
            <a:r>
              <a:rPr lang="en-US" altLang="en-US" b="1" smtClean="0"/>
              <a:t>write</a:t>
            </a:r>
            <a:r>
              <a:rPr lang="en-US" altLang="en-US" smtClean="0"/>
              <a:t>(</a:t>
            </a:r>
            <a:r>
              <a:rPr lang="en-US" altLang="en-US" i="1" smtClean="0"/>
              <a:t>X</a:t>
            </a:r>
            <a:r>
              <a:rPr lang="en-US" altLang="en-US" smtClean="0"/>
              <a:t>), a log record </a:t>
            </a:r>
            <a:br>
              <a:rPr lang="en-US" altLang="en-US" smtClean="0"/>
            </a:br>
            <a:r>
              <a:rPr lang="en-US" altLang="en-US" smtClean="0"/>
              <a:t>         </a:t>
            </a:r>
            <a:r>
              <a:rPr lang="en-US" altLang="en-US" i="1" smtClean="0"/>
              <a:t>&lt;T</a:t>
            </a:r>
            <a:r>
              <a:rPr lang="en-US" altLang="en-US" i="1" baseline="-25000" smtClean="0"/>
              <a:t>i</a:t>
            </a:r>
            <a:r>
              <a:rPr lang="en-US" altLang="en-US" i="1" smtClean="0"/>
              <a:t>, X,  V</a:t>
            </a:r>
            <a:r>
              <a:rPr lang="en-US" altLang="en-US" i="1" baseline="-25000" smtClean="0"/>
              <a:t>1</a:t>
            </a:r>
            <a:r>
              <a:rPr lang="en-US" altLang="en-US" i="1" smtClean="0"/>
              <a:t>,  V</a:t>
            </a:r>
            <a:r>
              <a:rPr lang="en-US" altLang="en-US" i="1" baseline="-25000" smtClean="0"/>
              <a:t>2</a:t>
            </a:r>
            <a:r>
              <a:rPr lang="en-US" altLang="en-US" i="1" smtClean="0"/>
              <a:t>&gt; </a:t>
            </a:r>
            <a:br>
              <a:rPr lang="en-US" altLang="en-US" i="1" smtClean="0"/>
            </a:br>
            <a:r>
              <a:rPr lang="en-US" altLang="en-US" smtClean="0"/>
              <a:t>is written, where</a:t>
            </a:r>
            <a:r>
              <a:rPr lang="en-US" altLang="en-US" i="1" smtClean="0"/>
              <a:t> V</a:t>
            </a:r>
            <a:r>
              <a:rPr lang="en-US" altLang="en-US" i="1" baseline="-25000" smtClean="0"/>
              <a:t>1</a:t>
            </a:r>
            <a:r>
              <a:rPr lang="en-US" altLang="en-US" smtClean="0"/>
              <a:t> is the value of </a:t>
            </a:r>
            <a:r>
              <a:rPr lang="en-US" altLang="en-US" i="1" smtClean="0"/>
              <a:t>X</a:t>
            </a:r>
            <a:r>
              <a:rPr lang="en-US" altLang="en-US" smtClean="0"/>
              <a:t>  before the write (the </a:t>
            </a:r>
            <a:r>
              <a:rPr lang="en-US" altLang="en-US" b="1" smtClean="0">
                <a:solidFill>
                  <a:srgbClr val="000099"/>
                </a:solidFill>
              </a:rPr>
              <a:t>old value</a:t>
            </a:r>
            <a:r>
              <a:rPr lang="en-US" altLang="en-US" smtClean="0"/>
              <a:t>)</a:t>
            </a:r>
            <a:r>
              <a:rPr lang="en-US" altLang="en-US" b="1" smtClean="0"/>
              <a:t>,</a:t>
            </a:r>
            <a:r>
              <a:rPr lang="en-US" altLang="en-US" smtClean="0"/>
              <a:t> and </a:t>
            </a:r>
            <a:r>
              <a:rPr lang="en-US" altLang="en-US" i="1" smtClean="0"/>
              <a:t>V</a:t>
            </a:r>
            <a:r>
              <a:rPr lang="en-US" altLang="en-US" i="1" baseline="-25000" smtClean="0"/>
              <a:t>2</a:t>
            </a:r>
            <a:r>
              <a:rPr lang="en-US" altLang="en-US" i="1" smtClean="0"/>
              <a:t> </a:t>
            </a:r>
            <a:r>
              <a:rPr lang="en-US" altLang="en-US" smtClean="0"/>
              <a:t>is the value to be written to </a:t>
            </a:r>
            <a:r>
              <a:rPr lang="en-US" altLang="en-US" i="1" smtClean="0"/>
              <a:t>X </a:t>
            </a:r>
            <a:r>
              <a:rPr lang="en-US" altLang="en-US" smtClean="0"/>
              <a:t>(the </a:t>
            </a:r>
            <a:r>
              <a:rPr lang="en-US" altLang="en-US" b="1" smtClean="0">
                <a:solidFill>
                  <a:srgbClr val="000099"/>
                </a:solidFill>
              </a:rPr>
              <a:t>new value</a:t>
            </a:r>
            <a:r>
              <a:rPr lang="en-US" altLang="en-US" b="1" smtClean="0"/>
              <a:t>)</a:t>
            </a:r>
            <a:r>
              <a:rPr lang="en-US" altLang="en-US" smtClean="0"/>
              <a:t>. </a:t>
            </a:r>
          </a:p>
          <a:p>
            <a:pPr>
              <a:lnSpc>
                <a:spcPct val="90000"/>
              </a:lnSpc>
            </a:pPr>
            <a:r>
              <a:rPr lang="en-US" altLang="en-US" smtClean="0"/>
              <a:t>When </a:t>
            </a:r>
            <a:r>
              <a:rPr lang="en-US" altLang="en-US" i="1" smtClean="0"/>
              <a:t>T</a:t>
            </a:r>
            <a:r>
              <a:rPr lang="en-US" altLang="en-US" i="1" baseline="-25000" smtClean="0"/>
              <a:t>i</a:t>
            </a:r>
            <a:r>
              <a:rPr lang="en-US" altLang="en-US" smtClean="0"/>
              <a:t> finishes it last statement, the log record &lt;</a:t>
            </a:r>
            <a:r>
              <a:rPr lang="en-US" altLang="en-US" i="1" smtClean="0"/>
              <a:t>T</a:t>
            </a:r>
            <a:r>
              <a:rPr lang="en-US" altLang="en-US" i="1" baseline="-25000" smtClean="0"/>
              <a:t>i</a:t>
            </a:r>
            <a:r>
              <a:rPr lang="en-US" altLang="en-US" i="1" smtClean="0"/>
              <a:t> </a:t>
            </a:r>
            <a:r>
              <a:rPr lang="en-US" altLang="en-US" b="1" i="1" smtClean="0"/>
              <a:t> </a:t>
            </a:r>
            <a:r>
              <a:rPr lang="en-US" altLang="en-US" b="1" smtClean="0"/>
              <a:t>commi</a:t>
            </a:r>
            <a:r>
              <a:rPr lang="en-US" altLang="en-US" smtClean="0"/>
              <a:t>t&gt; is written. </a:t>
            </a:r>
          </a:p>
          <a:p>
            <a:pPr>
              <a:lnSpc>
                <a:spcPct val="90000"/>
              </a:lnSpc>
            </a:pPr>
            <a:r>
              <a:rPr lang="en-US" altLang="en-US" smtClean="0"/>
              <a:t>Two approaches using logs</a:t>
            </a:r>
          </a:p>
          <a:p>
            <a:pPr lvl="1">
              <a:lnSpc>
                <a:spcPct val="90000"/>
              </a:lnSpc>
            </a:pPr>
            <a:r>
              <a:rPr lang="en-US" altLang="en-US" smtClean="0">
                <a:ea typeface="ＭＳ Ｐゴシック" pitchFamily="34" charset="-128"/>
              </a:rPr>
              <a:t>Deferred database modification</a:t>
            </a:r>
          </a:p>
          <a:p>
            <a:pPr lvl="1">
              <a:lnSpc>
                <a:spcPct val="90000"/>
              </a:lnSpc>
            </a:pPr>
            <a:r>
              <a:rPr lang="en-US" altLang="en-US" smtClean="0">
                <a:ea typeface="ＭＳ Ｐゴシック" pitchFamily="34" charset="-128"/>
              </a:rPr>
              <a:t>Immediate database modification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Immediate Database Modification</a:t>
            </a:r>
          </a:p>
        </p:txBody>
      </p:sp>
      <p:sp>
        <p:nvSpPr>
          <p:cNvPr id="217091" name="Rectangle 3"/>
          <p:cNvSpPr>
            <a:spLocks noGrp="1" noChangeArrowheads="1"/>
          </p:cNvSpPr>
          <p:nvPr>
            <p:ph type="body" idx="4294967295"/>
          </p:nvPr>
        </p:nvSpPr>
        <p:spPr/>
        <p:txBody>
          <a:bodyPr>
            <a:normAutofit fontScale="70000" lnSpcReduction="20000"/>
          </a:bodyPr>
          <a:lstStyle/>
          <a:p>
            <a:pPr>
              <a:lnSpc>
                <a:spcPct val="90000"/>
              </a:lnSpc>
            </a:pPr>
            <a:r>
              <a:rPr lang="en-US" altLang="en-US" smtClean="0"/>
              <a:t>The </a:t>
            </a:r>
            <a:r>
              <a:rPr lang="en-US" altLang="en-US" b="1" smtClean="0">
                <a:solidFill>
                  <a:srgbClr val="000099"/>
                </a:solidFill>
              </a:rPr>
              <a:t>immediate-modification</a:t>
            </a:r>
            <a:r>
              <a:rPr lang="en-US" altLang="en-US" smtClean="0"/>
              <a:t> scheme allows updates of an uncommitted transaction to be made to the buffer, or the disk itself, before the transaction commits</a:t>
            </a:r>
          </a:p>
          <a:p>
            <a:pPr>
              <a:lnSpc>
                <a:spcPct val="90000"/>
              </a:lnSpc>
            </a:pPr>
            <a:r>
              <a:rPr lang="en-US" altLang="en-US" smtClean="0"/>
              <a:t>Update log record must be written </a:t>
            </a:r>
            <a:r>
              <a:rPr lang="en-US" altLang="en-US" i="1" smtClean="0"/>
              <a:t>before</a:t>
            </a:r>
            <a:r>
              <a:rPr lang="en-US" altLang="en-US" smtClean="0"/>
              <a:t> database item is written</a:t>
            </a:r>
          </a:p>
          <a:p>
            <a:pPr lvl="1">
              <a:lnSpc>
                <a:spcPct val="90000"/>
              </a:lnSpc>
            </a:pPr>
            <a:r>
              <a:rPr lang="en-US" altLang="en-US" smtClean="0">
                <a:ea typeface="ＭＳ Ｐゴシック" pitchFamily="34" charset="-128"/>
              </a:rPr>
              <a:t>We assume that the log record is output directly to stable storage</a:t>
            </a:r>
          </a:p>
          <a:p>
            <a:pPr lvl="1">
              <a:lnSpc>
                <a:spcPct val="90000"/>
              </a:lnSpc>
            </a:pPr>
            <a:r>
              <a:rPr lang="en-US" altLang="en-US" smtClean="0">
                <a:ea typeface="ＭＳ Ｐゴシック" pitchFamily="34" charset="-128"/>
              </a:rPr>
              <a:t>(Will see later that how to postpone log record output to some extent)</a:t>
            </a:r>
          </a:p>
          <a:p>
            <a:pPr>
              <a:lnSpc>
                <a:spcPct val="90000"/>
              </a:lnSpc>
            </a:pPr>
            <a:r>
              <a:rPr lang="en-US" altLang="en-US" smtClean="0"/>
              <a:t>Output of updated blocks to stable storage can take place at any time before or  after transaction commit</a:t>
            </a:r>
          </a:p>
          <a:p>
            <a:pPr>
              <a:lnSpc>
                <a:spcPct val="90000"/>
              </a:lnSpc>
            </a:pPr>
            <a:r>
              <a:rPr lang="en-US" altLang="en-US" smtClean="0"/>
              <a:t>Order in which blocks are output can be different from the order in which they are written.</a:t>
            </a:r>
          </a:p>
          <a:p>
            <a:pPr>
              <a:lnSpc>
                <a:spcPct val="90000"/>
              </a:lnSpc>
            </a:pPr>
            <a:r>
              <a:rPr lang="en-US" altLang="en-US" smtClean="0"/>
              <a:t>The </a:t>
            </a:r>
            <a:r>
              <a:rPr lang="en-US" altLang="en-US" b="1" smtClean="0">
                <a:solidFill>
                  <a:srgbClr val="000099"/>
                </a:solidFill>
              </a:rPr>
              <a:t>deferred-modification</a:t>
            </a:r>
            <a:r>
              <a:rPr lang="en-US" altLang="en-US" smtClean="0"/>
              <a:t> scheme performs updates to buffer/disk only at the time of transaction commit</a:t>
            </a:r>
          </a:p>
          <a:p>
            <a:pPr lvl="1">
              <a:lnSpc>
                <a:spcPct val="90000"/>
              </a:lnSpc>
            </a:pPr>
            <a:r>
              <a:rPr lang="en-US" altLang="en-US" smtClean="0">
                <a:ea typeface="ＭＳ Ｐゴシック" pitchFamily="34" charset="-128"/>
              </a:rPr>
              <a:t>Simplifies some aspects of recovery</a:t>
            </a:r>
          </a:p>
          <a:p>
            <a:pPr lvl="1">
              <a:lnSpc>
                <a:spcPct val="90000"/>
              </a:lnSpc>
            </a:pPr>
            <a:r>
              <a:rPr lang="en-US" altLang="en-US" smtClean="0">
                <a:ea typeface="ＭＳ Ｐゴシック" pitchFamily="34" charset="-128"/>
              </a:rPr>
              <a:t>But has overhead of storing local copy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noFill/>
        </p:spPr>
        <p:txBody>
          <a:bodyPr/>
          <a:lstStyle/>
          <a:p>
            <a:r>
              <a:rPr lang="en-US" altLang="en-US" smtClean="0">
                <a:effectLst/>
              </a:rPr>
              <a:t>Transaction Commit</a:t>
            </a:r>
          </a:p>
        </p:txBody>
      </p:sp>
      <p:sp>
        <p:nvSpPr>
          <p:cNvPr id="219139" name="Rectangle 3"/>
          <p:cNvSpPr>
            <a:spLocks noGrp="1" noChangeArrowheads="1"/>
          </p:cNvSpPr>
          <p:nvPr>
            <p:ph type="body" idx="1"/>
          </p:nvPr>
        </p:nvSpPr>
        <p:spPr/>
        <p:txBody>
          <a:bodyPr/>
          <a:lstStyle/>
          <a:p>
            <a:r>
              <a:rPr lang="en-US" altLang="en-US" smtClean="0"/>
              <a:t>A transaction is said to have committed when its commit log record is output to stable storage </a:t>
            </a:r>
          </a:p>
          <a:p>
            <a:pPr lvl="1"/>
            <a:r>
              <a:rPr lang="en-US" altLang="en-US" smtClean="0">
                <a:ea typeface="ＭＳ Ｐゴシック" pitchFamily="34" charset="-128"/>
              </a:rPr>
              <a:t>all previous log records of the transaction must have been output already </a:t>
            </a:r>
          </a:p>
          <a:p>
            <a:r>
              <a:rPr lang="en-US" altLang="en-US" smtClean="0"/>
              <a:t>Writes performed by a transaction may still be in the buffer when the transaction commits, and may be output later</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pPr>
              <a:defRPr/>
            </a:pPr>
            <a:r>
              <a:rPr lang="en-US" altLang="en-US" sz="3000">
                <a:effectLst>
                  <a:outerShdw blurRad="38100" dist="38100" dir="2700000" algn="tl">
                    <a:srgbClr val="C0C0C0"/>
                  </a:outerShdw>
                </a:effectLst>
              </a:rPr>
              <a:t>Immediate Database Modification Example</a:t>
            </a:r>
          </a:p>
        </p:txBody>
      </p:sp>
      <p:sp>
        <p:nvSpPr>
          <p:cNvPr id="220163" name="Rectangle 3"/>
          <p:cNvSpPr>
            <a:spLocks noGrp="1" noChangeArrowheads="1"/>
          </p:cNvSpPr>
          <p:nvPr>
            <p:ph type="body" idx="4294967295"/>
          </p:nvPr>
        </p:nvSpPr>
        <p:spPr/>
        <p:txBody>
          <a:bodyPr>
            <a:normAutofit fontScale="70000" lnSpcReduction="20000"/>
          </a:bodyPr>
          <a:lstStyle/>
          <a:p>
            <a:pPr>
              <a:buFont typeface="Monotype Sorts" charset="2"/>
              <a:buNone/>
            </a:pPr>
            <a:r>
              <a:rPr lang="en-US" altLang="en-US" b="1" smtClean="0"/>
              <a:t>Log                                  Write                              Output</a:t>
            </a:r>
            <a:endParaRPr lang="en-US" altLang="en-US" smtClean="0"/>
          </a:p>
          <a:p>
            <a:pPr>
              <a:lnSpc>
                <a:spcPct val="80000"/>
              </a:lnSpc>
              <a:buFont typeface="Monotype Sorts" charset="2"/>
              <a:buNone/>
            </a:pPr>
            <a:endParaRPr lang="en-US" altLang="en-US" smtClean="0"/>
          </a:p>
          <a:p>
            <a:pPr>
              <a:lnSpc>
                <a:spcPct val="60000"/>
              </a:lnSpc>
              <a:buFont typeface="Monotype Sorts" charset="2"/>
              <a:buNone/>
            </a:pPr>
            <a:r>
              <a:rPr lang="en-US" altLang="en-US" smtClean="0"/>
              <a:t>&lt;</a:t>
            </a:r>
            <a:r>
              <a:rPr lang="en-US" altLang="en-US" i="1" smtClean="0"/>
              <a:t>T</a:t>
            </a:r>
            <a:r>
              <a:rPr lang="en-US" altLang="en-US" baseline="-25000" smtClean="0"/>
              <a:t>0</a:t>
            </a:r>
            <a:r>
              <a:rPr lang="en-US" altLang="en-US" i="1" smtClean="0"/>
              <a:t> </a:t>
            </a:r>
            <a:r>
              <a:rPr lang="en-US" altLang="en-US" b="1" smtClean="0"/>
              <a:t>start</a:t>
            </a:r>
            <a:r>
              <a:rPr lang="en-US" altLang="en-US" smtClean="0"/>
              <a:t>&gt;</a:t>
            </a:r>
          </a:p>
          <a:p>
            <a:pPr>
              <a:buFont typeface="Monotype Sorts" charset="2"/>
              <a:buNone/>
            </a:pPr>
            <a:r>
              <a:rPr lang="en-US" altLang="en-US" smtClean="0"/>
              <a:t>&lt;</a:t>
            </a:r>
            <a:r>
              <a:rPr lang="en-US" altLang="en-US" i="1" smtClean="0"/>
              <a:t>T</a:t>
            </a:r>
            <a:r>
              <a:rPr lang="en-US" altLang="en-US" i="1" baseline="-25000" smtClean="0"/>
              <a:t>0</a:t>
            </a:r>
            <a:r>
              <a:rPr lang="en-US" altLang="en-US" i="1" smtClean="0"/>
              <a:t>,</a:t>
            </a:r>
            <a:r>
              <a:rPr lang="en-US" altLang="en-US" smtClean="0"/>
              <a:t> A, 1000, 950&gt;</a:t>
            </a:r>
          </a:p>
          <a:p>
            <a:pPr>
              <a:lnSpc>
                <a:spcPct val="70000"/>
              </a:lnSpc>
              <a:buFont typeface="Monotype Sorts" charset="2"/>
              <a:buNone/>
            </a:pPr>
            <a:r>
              <a:rPr lang="en-US" altLang="en-US" i="1" smtClean="0"/>
              <a:t>&lt;T</a:t>
            </a:r>
            <a:r>
              <a:rPr lang="en-US" altLang="en-US" baseline="-25000" smtClean="0"/>
              <a:t>o</a:t>
            </a:r>
            <a:r>
              <a:rPr lang="en-US" altLang="en-US" i="1" smtClean="0"/>
              <a:t>,</a:t>
            </a:r>
            <a:r>
              <a:rPr lang="en-US" altLang="en-US" smtClean="0"/>
              <a:t> B, 2000, 2050</a:t>
            </a:r>
          </a:p>
          <a:p>
            <a:pPr>
              <a:lnSpc>
                <a:spcPct val="80000"/>
              </a:lnSpc>
              <a:buFont typeface="Monotype Sorts" charset="2"/>
              <a:buNone/>
            </a:pPr>
            <a:r>
              <a:rPr lang="en-US" altLang="en-US" smtClean="0"/>
              <a:t>                                    </a:t>
            </a:r>
            <a:r>
              <a:rPr lang="en-US" altLang="en-US" i="1" smtClean="0"/>
              <a:t>A</a:t>
            </a:r>
            <a:r>
              <a:rPr lang="en-US" altLang="en-US" smtClean="0"/>
              <a:t> = 950</a:t>
            </a:r>
          </a:p>
          <a:p>
            <a:pPr>
              <a:lnSpc>
                <a:spcPct val="60000"/>
              </a:lnSpc>
              <a:buFont typeface="Monotype Sorts" charset="2"/>
              <a:buNone/>
            </a:pPr>
            <a:r>
              <a:rPr lang="en-US" altLang="en-US" smtClean="0"/>
              <a:t>                                    </a:t>
            </a:r>
            <a:r>
              <a:rPr lang="en-US" altLang="en-US" i="1" smtClean="0"/>
              <a:t>B</a:t>
            </a:r>
            <a:r>
              <a:rPr lang="en-US" altLang="en-US" smtClean="0"/>
              <a:t> = 2050</a:t>
            </a:r>
          </a:p>
          <a:p>
            <a:pPr>
              <a:buFont typeface="Monotype Sorts" charset="2"/>
              <a:buNone/>
            </a:pPr>
            <a:r>
              <a:rPr lang="en-US" altLang="en-US" smtClean="0"/>
              <a:t>&lt;</a:t>
            </a:r>
            <a:r>
              <a:rPr lang="en-US" altLang="en-US" i="1" smtClean="0"/>
              <a:t>T</a:t>
            </a:r>
            <a:r>
              <a:rPr lang="en-US" altLang="en-US" baseline="-25000" smtClean="0"/>
              <a:t>0</a:t>
            </a:r>
            <a:r>
              <a:rPr lang="en-US" altLang="en-US" smtClean="0"/>
              <a:t> </a:t>
            </a:r>
            <a:r>
              <a:rPr lang="en-US" altLang="en-US" b="1" smtClean="0"/>
              <a:t>commit</a:t>
            </a:r>
            <a:r>
              <a:rPr lang="en-US" altLang="en-US" smtClean="0"/>
              <a:t>&gt;</a:t>
            </a:r>
          </a:p>
          <a:p>
            <a:pPr>
              <a:lnSpc>
                <a:spcPct val="80000"/>
              </a:lnSpc>
              <a:buFont typeface="Monotype Sorts" charset="2"/>
              <a:buNone/>
            </a:pPr>
            <a:r>
              <a:rPr lang="en-US" altLang="en-US" smtClean="0"/>
              <a:t>&lt;</a:t>
            </a:r>
            <a:r>
              <a:rPr lang="en-US" altLang="en-US" i="1" smtClean="0"/>
              <a:t>T</a:t>
            </a:r>
            <a:r>
              <a:rPr lang="en-US" altLang="en-US" baseline="-25000" smtClean="0"/>
              <a:t>1</a:t>
            </a:r>
            <a:r>
              <a:rPr lang="en-US" altLang="en-US" smtClean="0"/>
              <a:t> </a:t>
            </a:r>
            <a:r>
              <a:rPr lang="en-US" altLang="en-US" b="1" smtClean="0"/>
              <a:t>start</a:t>
            </a:r>
            <a:r>
              <a:rPr lang="en-US" altLang="en-US" smtClean="0"/>
              <a:t>&gt;</a:t>
            </a:r>
          </a:p>
          <a:p>
            <a:pPr>
              <a:lnSpc>
                <a:spcPct val="60000"/>
              </a:lnSpc>
              <a:buFont typeface="Monotype Sorts" charset="2"/>
              <a:buNone/>
            </a:pPr>
            <a:r>
              <a:rPr lang="en-US" altLang="en-US" smtClean="0"/>
              <a:t>&lt;</a:t>
            </a:r>
            <a:r>
              <a:rPr lang="en-US" altLang="en-US" i="1" smtClean="0"/>
              <a:t>T</a:t>
            </a:r>
            <a:r>
              <a:rPr lang="en-US" altLang="en-US" baseline="-25000" smtClean="0"/>
              <a:t>1</a:t>
            </a:r>
            <a:r>
              <a:rPr lang="en-US" altLang="en-US" smtClean="0"/>
              <a:t>, C, 700, 600&gt;</a:t>
            </a:r>
          </a:p>
          <a:p>
            <a:pPr>
              <a:lnSpc>
                <a:spcPct val="80000"/>
              </a:lnSpc>
              <a:buFont typeface="Monotype Sorts" charset="2"/>
              <a:buNone/>
            </a:pPr>
            <a:r>
              <a:rPr lang="en-US" altLang="en-US" smtClean="0"/>
              <a:t>                                    </a:t>
            </a:r>
            <a:r>
              <a:rPr lang="en-US" altLang="en-US" i="1" smtClean="0"/>
              <a:t>C</a:t>
            </a:r>
            <a:r>
              <a:rPr lang="en-US" altLang="en-US" smtClean="0"/>
              <a:t> = 600</a:t>
            </a:r>
          </a:p>
          <a:p>
            <a:pPr>
              <a:lnSpc>
                <a:spcPct val="80000"/>
              </a:lnSpc>
              <a:buFont typeface="Monotype Sorts" charset="2"/>
              <a:buNone/>
            </a:pPr>
            <a:r>
              <a:rPr lang="en-US" altLang="en-US" smtClean="0"/>
              <a:t>                                                                         </a:t>
            </a:r>
            <a:r>
              <a:rPr lang="en-US" altLang="en-US" i="1" smtClean="0"/>
              <a:t>B</a:t>
            </a:r>
            <a:r>
              <a:rPr lang="en-US" altLang="en-US" i="1" baseline="-25000" smtClean="0"/>
              <a:t>B </a:t>
            </a:r>
            <a:r>
              <a:rPr lang="en-US" altLang="en-US" smtClean="0"/>
              <a:t>, </a:t>
            </a:r>
            <a:r>
              <a:rPr lang="en-US" altLang="en-US" i="1" smtClean="0"/>
              <a:t>B</a:t>
            </a:r>
            <a:r>
              <a:rPr lang="en-US" altLang="en-US" i="1" baseline="-25000" smtClean="0"/>
              <a:t>C</a:t>
            </a:r>
            <a:endParaRPr lang="en-US" altLang="en-US" smtClean="0"/>
          </a:p>
          <a:p>
            <a:pPr>
              <a:lnSpc>
                <a:spcPct val="70000"/>
              </a:lnSpc>
              <a:buFont typeface="Monotype Sorts" charset="2"/>
              <a:buNone/>
            </a:pPr>
            <a:r>
              <a:rPr lang="en-US" altLang="en-US" smtClean="0"/>
              <a:t>&lt;</a:t>
            </a:r>
            <a:r>
              <a:rPr lang="en-US" altLang="en-US" i="1" smtClean="0"/>
              <a:t>T</a:t>
            </a:r>
            <a:r>
              <a:rPr lang="en-US" altLang="en-US" baseline="-25000" smtClean="0"/>
              <a:t>1</a:t>
            </a:r>
            <a:r>
              <a:rPr lang="en-US" altLang="en-US" smtClean="0"/>
              <a:t> </a:t>
            </a:r>
            <a:r>
              <a:rPr lang="en-US" altLang="en-US" b="1" smtClean="0"/>
              <a:t>commit</a:t>
            </a:r>
            <a:r>
              <a:rPr lang="en-US" altLang="en-US" smtClean="0"/>
              <a:t>&gt;</a:t>
            </a:r>
          </a:p>
          <a:p>
            <a:pPr>
              <a:lnSpc>
                <a:spcPct val="70000"/>
              </a:lnSpc>
              <a:buFont typeface="Monotype Sorts" charset="2"/>
              <a:buNone/>
            </a:pPr>
            <a:r>
              <a:rPr lang="en-US" altLang="en-US" smtClean="0"/>
              <a:t>                                                                         </a:t>
            </a:r>
            <a:r>
              <a:rPr lang="en-US" altLang="en-US" i="1" smtClean="0"/>
              <a:t>B</a:t>
            </a:r>
            <a:r>
              <a:rPr lang="en-US" altLang="en-US" i="1" baseline="-25000" smtClean="0"/>
              <a:t>A</a:t>
            </a:r>
            <a:br>
              <a:rPr lang="en-US" altLang="en-US" i="1" baseline="-25000" smtClean="0"/>
            </a:br>
            <a:endParaRPr lang="en-US" altLang="en-US" smtClean="0"/>
          </a:p>
          <a:p>
            <a:r>
              <a:rPr lang="en-US" altLang="en-US" smtClean="0"/>
              <a:t>Note: </a:t>
            </a:r>
            <a:r>
              <a:rPr lang="en-US" altLang="en-US" i="1" smtClean="0"/>
              <a:t>B</a:t>
            </a:r>
            <a:r>
              <a:rPr lang="en-US" altLang="en-US" i="1" baseline="-25000" smtClean="0"/>
              <a:t>X</a:t>
            </a:r>
            <a:r>
              <a:rPr lang="en-US" altLang="en-US" i="1" smtClean="0"/>
              <a:t> </a:t>
            </a:r>
            <a:r>
              <a:rPr lang="en-US" altLang="en-US" smtClean="0"/>
              <a:t>denotes block containing </a:t>
            </a:r>
            <a:r>
              <a:rPr lang="en-US" altLang="en-US" i="1" smtClean="0"/>
              <a:t>X</a:t>
            </a:r>
            <a:r>
              <a:rPr lang="en-US" altLang="en-US" smtClean="0"/>
              <a:t>.</a:t>
            </a:r>
          </a:p>
          <a:p>
            <a:pPr lvl="4">
              <a:buFontTx/>
              <a:buNone/>
            </a:pPr>
            <a:endParaRPr lang="en-US" altLang="en-US" smtClean="0">
              <a:ea typeface="ＭＳ Ｐゴシック" pitchFamily="34" charset="-128"/>
            </a:endParaRPr>
          </a:p>
        </p:txBody>
      </p:sp>
      <p:sp>
        <p:nvSpPr>
          <p:cNvPr id="220164" name="Line 4"/>
          <p:cNvSpPr>
            <a:spLocks noChangeShapeType="1"/>
          </p:cNvSpPr>
          <p:nvPr/>
        </p:nvSpPr>
        <p:spPr bwMode="auto">
          <a:xfrm>
            <a:off x="914400" y="1592263"/>
            <a:ext cx="6629400" cy="0"/>
          </a:xfrm>
          <a:prstGeom prst="line">
            <a:avLst/>
          </a:prstGeom>
          <a:noFill/>
          <a:ln w="9525">
            <a:solidFill>
              <a:schemeClr val="tx1"/>
            </a:solidFill>
            <a:round/>
            <a:headEnd/>
            <a:tailEnd/>
          </a:ln>
        </p:spPr>
        <p:txBody>
          <a:bodyPr wrap="none" anchor="ctr"/>
          <a:lstStyle/>
          <a:p>
            <a:endParaRPr lang="en-GB"/>
          </a:p>
        </p:txBody>
      </p:sp>
      <p:sp>
        <p:nvSpPr>
          <p:cNvPr id="220165" name="AutoShape 6"/>
          <p:cNvSpPr>
            <a:spLocks noChangeArrowheads="1"/>
          </p:cNvSpPr>
          <p:nvPr/>
        </p:nvSpPr>
        <p:spPr bwMode="auto">
          <a:xfrm>
            <a:off x="6324600" y="4008438"/>
            <a:ext cx="2179638"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p>
            <a:pPr algn="ctr"/>
            <a:r>
              <a:rPr lang="en-US" altLang="en-US"/>
              <a:t>B</a:t>
            </a:r>
            <a:r>
              <a:rPr lang="en-US" altLang="en-US" baseline="-25000"/>
              <a:t>C</a:t>
            </a:r>
            <a:r>
              <a:rPr lang="en-US" altLang="en-US"/>
              <a:t> output before T</a:t>
            </a:r>
            <a:r>
              <a:rPr lang="en-US" altLang="en-US" baseline="-25000"/>
              <a:t>1 </a:t>
            </a:r>
            <a:r>
              <a:rPr lang="en-US" altLang="en-US"/>
              <a:t>commits</a:t>
            </a:r>
          </a:p>
        </p:txBody>
      </p:sp>
      <p:sp>
        <p:nvSpPr>
          <p:cNvPr id="220166" name="AutoShape 7"/>
          <p:cNvSpPr>
            <a:spLocks noChangeArrowheads="1"/>
          </p:cNvSpPr>
          <p:nvPr/>
        </p:nvSpPr>
        <p:spPr bwMode="auto">
          <a:xfrm>
            <a:off x="6264275" y="5273675"/>
            <a:ext cx="2179638" cy="563563"/>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p>
            <a:pPr algn="ctr"/>
            <a:r>
              <a:rPr lang="en-US" altLang="en-US"/>
              <a:t>B</a:t>
            </a:r>
            <a:r>
              <a:rPr lang="en-US" altLang="en-US" baseline="-25000"/>
              <a:t>A</a:t>
            </a:r>
            <a:r>
              <a:rPr lang="en-US" altLang="en-US"/>
              <a:t> output after T</a:t>
            </a:r>
            <a:r>
              <a:rPr lang="en-US" altLang="en-US" baseline="-25000"/>
              <a:t>0 </a:t>
            </a:r>
            <a:r>
              <a:rPr lang="en-US" altLang="en-US"/>
              <a:t>commits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Checkpoints</a:t>
            </a:r>
          </a:p>
        </p:txBody>
      </p:sp>
      <p:sp>
        <p:nvSpPr>
          <p:cNvPr id="228355" name="Rectangle 3"/>
          <p:cNvSpPr>
            <a:spLocks noGrp="1" noChangeArrowheads="1"/>
          </p:cNvSpPr>
          <p:nvPr>
            <p:ph type="body" idx="4294967295"/>
          </p:nvPr>
        </p:nvSpPr>
        <p:spPr/>
        <p:txBody>
          <a:bodyPr>
            <a:normAutofit fontScale="77500" lnSpcReduction="20000"/>
          </a:bodyPr>
          <a:lstStyle/>
          <a:p>
            <a:pPr marL="381000" indent="-381000"/>
            <a:r>
              <a:rPr lang="en-US" altLang="en-US" smtClean="0"/>
              <a:t>Redoing/undoing all transactions recorded in the log can be very slow </a:t>
            </a:r>
          </a:p>
          <a:p>
            <a:pPr marL="800100" lvl="1" indent="-342900">
              <a:buFont typeface="Monotype Sorts" charset="2"/>
              <a:buAutoNum type="arabicPeriod"/>
            </a:pPr>
            <a:r>
              <a:rPr lang="en-US" altLang="en-US" smtClean="0">
                <a:ea typeface="ＭＳ Ｐゴシック" pitchFamily="34" charset="-128"/>
              </a:rPr>
              <a:t>processing the entire log is time-consuming if the system has run for a long time</a:t>
            </a:r>
          </a:p>
          <a:p>
            <a:pPr marL="800100" lvl="1" indent="-342900">
              <a:buFont typeface="Monotype Sorts" charset="2"/>
              <a:buAutoNum type="arabicPeriod"/>
            </a:pPr>
            <a:r>
              <a:rPr lang="en-US" altLang="en-US" smtClean="0">
                <a:ea typeface="ＭＳ Ｐゴシック" pitchFamily="34" charset="-128"/>
              </a:rPr>
              <a:t>we might unnecessarily redo transactions which have already output their updates to the database.</a:t>
            </a:r>
          </a:p>
          <a:p>
            <a:pPr marL="381000" indent="-381000"/>
            <a:r>
              <a:rPr lang="en-US" altLang="en-US" smtClean="0"/>
              <a:t>Streamline recovery procedure by periodically performing </a:t>
            </a:r>
            <a:r>
              <a:rPr lang="en-US" altLang="en-US" b="1" smtClean="0">
                <a:solidFill>
                  <a:srgbClr val="000099"/>
                </a:solidFill>
              </a:rPr>
              <a:t>checkpointing</a:t>
            </a:r>
            <a:r>
              <a:rPr lang="en-US" altLang="en-US" smtClean="0"/>
              <a:t> </a:t>
            </a:r>
          </a:p>
          <a:p>
            <a:pPr marL="800100" lvl="1" indent="-342900">
              <a:buFont typeface="Monotype Sorts" charset="2"/>
              <a:buAutoNum type="arabicPeriod"/>
            </a:pPr>
            <a:r>
              <a:rPr lang="en-US" altLang="en-US" smtClean="0">
                <a:ea typeface="ＭＳ Ｐゴシック" pitchFamily="34" charset="-128"/>
              </a:rPr>
              <a:t>Output all log records currently residing in main memory onto stable storage.</a:t>
            </a:r>
          </a:p>
          <a:p>
            <a:pPr marL="800100" lvl="1" indent="-342900">
              <a:buFont typeface="Monotype Sorts" charset="2"/>
              <a:buAutoNum type="arabicPeriod"/>
            </a:pPr>
            <a:r>
              <a:rPr lang="en-US" altLang="en-US" smtClean="0">
                <a:ea typeface="ＭＳ Ｐゴシック" pitchFamily="34" charset="-128"/>
              </a:rPr>
              <a:t>Output all modified buffer blocks to the disk.</a:t>
            </a:r>
          </a:p>
          <a:p>
            <a:pPr marL="800100" lvl="1" indent="-342900">
              <a:buFont typeface="Monotype Sorts" charset="2"/>
              <a:buAutoNum type="arabicPeriod"/>
            </a:pPr>
            <a:r>
              <a:rPr lang="en-US" altLang="en-US" smtClean="0">
                <a:ea typeface="ＭＳ Ｐゴシック" pitchFamily="34" charset="-128"/>
              </a:rPr>
              <a:t>Write a log record &lt;</a:t>
            </a:r>
            <a:r>
              <a:rPr lang="en-US" altLang="en-US" b="1" smtClean="0">
                <a:ea typeface="ＭＳ Ｐゴシック" pitchFamily="34" charset="-128"/>
              </a:rPr>
              <a:t> checkpoint </a:t>
            </a:r>
            <a:r>
              <a:rPr lang="en-US" altLang="en-US" i="1" smtClean="0">
                <a:ea typeface="ＭＳ Ｐゴシック" pitchFamily="34" charset="-128"/>
              </a:rPr>
              <a:t>L</a:t>
            </a:r>
            <a:r>
              <a:rPr lang="en-US" altLang="en-US" smtClean="0">
                <a:ea typeface="ＭＳ Ｐゴシック" pitchFamily="34" charset="-128"/>
              </a:rPr>
              <a:t>&gt; onto stable storage where </a:t>
            </a:r>
            <a:r>
              <a:rPr lang="en-US" altLang="en-US" i="1" smtClean="0">
                <a:ea typeface="ＭＳ Ｐゴシック" pitchFamily="34" charset="-128"/>
              </a:rPr>
              <a:t>L</a:t>
            </a:r>
            <a:r>
              <a:rPr lang="en-US" altLang="en-US" smtClean="0">
                <a:ea typeface="ＭＳ Ｐゴシック" pitchFamily="34" charset="-128"/>
              </a:rPr>
              <a:t> is a list of all transactions active at the time of checkpoint.</a:t>
            </a:r>
          </a:p>
          <a:p>
            <a:pPr marL="800100" lvl="1" indent="-342900"/>
            <a:r>
              <a:rPr lang="en-US" altLang="en-US" smtClean="0">
                <a:ea typeface="ＭＳ Ｐゴシック" pitchFamily="34" charset="-128"/>
              </a:rPr>
              <a:t>All updates are stopped while doing checkpointing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Checkpoints (Cont.)</a:t>
            </a:r>
          </a:p>
        </p:txBody>
      </p:sp>
      <p:sp>
        <p:nvSpPr>
          <p:cNvPr id="230403" name="Rectangle 3"/>
          <p:cNvSpPr>
            <a:spLocks noGrp="1" noChangeArrowheads="1"/>
          </p:cNvSpPr>
          <p:nvPr>
            <p:ph type="body" idx="4294967295"/>
          </p:nvPr>
        </p:nvSpPr>
        <p:spPr/>
        <p:txBody>
          <a:bodyPr>
            <a:normAutofit fontScale="70000" lnSpcReduction="20000"/>
          </a:bodyPr>
          <a:lstStyle/>
          <a:p>
            <a:pPr marL="381000" indent="-381000"/>
            <a:r>
              <a:rPr lang="en-US" altLang="en-US" smtClean="0"/>
              <a:t>During recovery we need to consider only the most recent transaction T</a:t>
            </a:r>
            <a:r>
              <a:rPr lang="en-US" altLang="en-US" baseline="-25000" smtClean="0"/>
              <a:t>i</a:t>
            </a:r>
            <a:r>
              <a:rPr lang="en-US" altLang="en-US" smtClean="0"/>
              <a:t> that started before the checkpoint, and transactions that started after </a:t>
            </a:r>
            <a:r>
              <a:rPr lang="en-US" altLang="en-US" i="1" smtClean="0"/>
              <a:t>T</a:t>
            </a:r>
            <a:r>
              <a:rPr lang="en-US" altLang="en-US" i="1" baseline="-25000" smtClean="0"/>
              <a:t>i</a:t>
            </a:r>
            <a:r>
              <a:rPr lang="en-US" altLang="en-US" smtClean="0"/>
              <a:t>. </a:t>
            </a:r>
          </a:p>
          <a:p>
            <a:pPr marL="800100" lvl="1" indent="-342900">
              <a:buFont typeface="Monotype Sorts" charset="2"/>
              <a:buAutoNum type="arabicPeriod"/>
            </a:pPr>
            <a:r>
              <a:rPr lang="en-US" altLang="en-US" smtClean="0">
                <a:ea typeface="ＭＳ Ｐゴシック" pitchFamily="34" charset="-128"/>
              </a:rPr>
              <a:t>Scan backwards from end of log to find the most recent &lt;</a:t>
            </a:r>
            <a:r>
              <a:rPr lang="en-US" altLang="en-US" b="1" smtClean="0">
                <a:ea typeface="ＭＳ Ｐゴシック" pitchFamily="34" charset="-128"/>
              </a:rPr>
              <a:t>checkpoint </a:t>
            </a:r>
            <a:r>
              <a:rPr lang="en-US" altLang="en-US" i="1" smtClean="0">
                <a:ea typeface="ＭＳ Ｐゴシック" pitchFamily="34" charset="-128"/>
              </a:rPr>
              <a:t>L</a:t>
            </a:r>
            <a:r>
              <a:rPr lang="en-US" altLang="en-US" smtClean="0">
                <a:ea typeface="ＭＳ Ｐゴシック" pitchFamily="34" charset="-128"/>
              </a:rPr>
              <a:t>&gt; record </a:t>
            </a:r>
          </a:p>
          <a:p>
            <a:pPr marL="800100" lvl="1" indent="-342900"/>
            <a:r>
              <a:rPr lang="en-US" altLang="en-US" smtClean="0">
                <a:ea typeface="ＭＳ Ｐゴシック" pitchFamily="34" charset="-128"/>
              </a:rPr>
              <a:t>Only transactions that are in </a:t>
            </a:r>
            <a:r>
              <a:rPr lang="en-US" altLang="en-US" i="1" smtClean="0">
                <a:ea typeface="ＭＳ Ｐゴシック" pitchFamily="34" charset="-128"/>
              </a:rPr>
              <a:t>L</a:t>
            </a:r>
            <a:r>
              <a:rPr lang="en-US" altLang="en-US" smtClean="0">
                <a:ea typeface="ＭＳ Ｐゴシック" pitchFamily="34" charset="-128"/>
              </a:rPr>
              <a:t> or started after the checkpoint need to be redone or undone</a:t>
            </a:r>
          </a:p>
          <a:p>
            <a:pPr marL="800100" lvl="1" indent="-342900"/>
            <a:r>
              <a:rPr lang="en-US" altLang="en-US" smtClean="0">
                <a:ea typeface="ＭＳ Ｐゴシック" pitchFamily="34" charset="-128"/>
              </a:rPr>
              <a:t>Transactions that committed or aborted before the checkpoint already have all their updates output to stable storage.</a:t>
            </a:r>
          </a:p>
          <a:p>
            <a:pPr marL="381000" indent="-381000"/>
            <a:r>
              <a:rPr lang="en-US" altLang="en-US" smtClean="0"/>
              <a:t>Some earlier part of the log may be needed for undo operations</a:t>
            </a:r>
          </a:p>
          <a:p>
            <a:pPr marL="800100" lvl="1" indent="-342900">
              <a:buFont typeface="Monotype Sorts" charset="2"/>
              <a:buAutoNum type="arabicPeriod"/>
            </a:pPr>
            <a:r>
              <a:rPr lang="en-US" altLang="en-US" smtClean="0">
                <a:ea typeface="ＭＳ Ｐゴシック" pitchFamily="34" charset="-128"/>
              </a:rPr>
              <a:t>Continue scanning backwards till a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b="1" smtClean="0">
                <a:ea typeface="ＭＳ Ｐゴシック" pitchFamily="34" charset="-128"/>
              </a:rPr>
              <a:t> start</a:t>
            </a:r>
            <a:r>
              <a:rPr lang="en-US" altLang="en-US" smtClean="0">
                <a:ea typeface="ＭＳ Ｐゴシック" pitchFamily="34" charset="-128"/>
              </a:rPr>
              <a:t>&gt; is found for every transaction </a:t>
            </a:r>
            <a:r>
              <a:rPr lang="en-US" altLang="en-US" i="1" smtClean="0">
                <a:ea typeface="ＭＳ Ｐゴシック" pitchFamily="34" charset="-128"/>
              </a:rPr>
              <a:t>T</a:t>
            </a:r>
            <a:r>
              <a:rPr lang="en-US" altLang="en-US" i="1" baseline="-25000" smtClean="0">
                <a:ea typeface="ＭＳ Ｐゴシック" pitchFamily="34" charset="-128"/>
              </a:rPr>
              <a:t>i </a:t>
            </a:r>
            <a:r>
              <a:rPr lang="en-US" altLang="en-US" i="1" smtClean="0">
                <a:ea typeface="ＭＳ Ｐゴシック" pitchFamily="34" charset="-128"/>
              </a:rPr>
              <a:t> </a:t>
            </a:r>
            <a:r>
              <a:rPr lang="en-US" altLang="en-US" smtClean="0">
                <a:ea typeface="ＭＳ Ｐゴシック" pitchFamily="34" charset="-128"/>
              </a:rPr>
              <a:t>in </a:t>
            </a:r>
            <a:r>
              <a:rPr lang="en-US" altLang="en-US" i="1" smtClean="0">
                <a:ea typeface="ＭＳ Ｐゴシック" pitchFamily="34" charset="-128"/>
              </a:rPr>
              <a:t>L</a:t>
            </a:r>
            <a:r>
              <a:rPr lang="en-US" altLang="en-US" smtClean="0">
                <a:ea typeface="ＭＳ Ｐゴシック" pitchFamily="34" charset="-128"/>
              </a:rPr>
              <a:t>.</a:t>
            </a:r>
          </a:p>
          <a:p>
            <a:pPr marL="800100" lvl="1" indent="-342900"/>
            <a:r>
              <a:rPr lang="en-US" altLang="en-US" smtClean="0">
                <a:ea typeface="ＭＳ Ｐゴシック" pitchFamily="34" charset="-128"/>
              </a:rPr>
              <a:t>Parts of log prior to earliest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b="1" smtClean="0">
                <a:ea typeface="ＭＳ Ｐゴシック" pitchFamily="34" charset="-128"/>
              </a:rPr>
              <a:t> start</a:t>
            </a:r>
            <a:r>
              <a:rPr lang="en-US" altLang="en-US" smtClean="0">
                <a:ea typeface="ＭＳ Ｐゴシック" pitchFamily="34" charset="-128"/>
              </a:rPr>
              <a:t>&gt; record above are not needed for recovery, and can be erased whenever desired.</a:t>
            </a:r>
          </a:p>
          <a:p>
            <a:pPr marL="800100" lvl="1" indent="-342900"/>
            <a:endParaRPr lang="en-US" altLang="en-US" smtClean="0">
              <a:ea typeface="ＭＳ Ｐゴシック" pitchFamily="34" charset="-128"/>
            </a:endParaRPr>
          </a:p>
          <a:p>
            <a:pPr marL="800100" lvl="1" indent="-342900">
              <a:buFont typeface="Monotype Sorts" charset="2"/>
              <a:buAutoNum type="arabicPeriod"/>
            </a:pPr>
            <a:endParaRPr lang="en-US" alt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dirty="0">
                <a:ea typeface="+mj-ea"/>
              </a:rPr>
              <a:t>ACID Properties</a:t>
            </a:r>
          </a:p>
        </p:txBody>
      </p:sp>
      <p:sp>
        <p:nvSpPr>
          <p:cNvPr id="124931" name="Rectangle 3"/>
          <p:cNvSpPr>
            <a:spLocks noGrp="1" noChangeArrowheads="1"/>
          </p:cNvSpPr>
          <p:nvPr>
            <p:ph type="body" idx="1"/>
          </p:nvPr>
        </p:nvSpPr>
        <p:spPr>
          <a:xfrm>
            <a:off x="914400" y="2081213"/>
            <a:ext cx="7872413" cy="4776787"/>
          </a:xfrm>
        </p:spPr>
        <p:txBody>
          <a:bodyPr>
            <a:normAutofit fontScale="70000" lnSpcReduction="20000"/>
          </a:bodyPr>
          <a:lstStyle/>
          <a:p>
            <a:r>
              <a:rPr lang="en-US" altLang="en-US" b="1" smtClean="0">
                <a:solidFill>
                  <a:srgbClr val="000099"/>
                </a:solidFill>
              </a:rPr>
              <a:t>Atomicity</a:t>
            </a:r>
            <a:r>
              <a:rPr lang="en-US" altLang="en-US" b="1" smtClean="0"/>
              <a:t>. </a:t>
            </a:r>
            <a:r>
              <a:rPr lang="en-US" altLang="en-US" smtClean="0"/>
              <a:t> Either all operations of the transaction are properly reflected in the database or none are.</a:t>
            </a:r>
          </a:p>
          <a:p>
            <a:r>
              <a:rPr lang="en-US" altLang="en-US" b="1" smtClean="0">
                <a:solidFill>
                  <a:srgbClr val="000099"/>
                </a:solidFill>
              </a:rPr>
              <a:t>Consistency</a:t>
            </a:r>
            <a:r>
              <a:rPr lang="en-US" altLang="en-US" b="1" smtClean="0"/>
              <a:t>.</a:t>
            </a:r>
            <a:r>
              <a:rPr lang="en-US" altLang="en-US" smtClean="0"/>
              <a:t>  Execution of a transaction in isolation preserves the consistency of the database.</a:t>
            </a:r>
          </a:p>
          <a:p>
            <a:r>
              <a:rPr lang="en-US" altLang="en-US" b="1" smtClean="0">
                <a:solidFill>
                  <a:srgbClr val="000099"/>
                </a:solidFill>
              </a:rPr>
              <a:t>Isolation</a:t>
            </a:r>
            <a:r>
              <a:rPr lang="en-US" altLang="en-US" b="1" smtClean="0"/>
              <a:t>.</a:t>
            </a:r>
            <a:r>
              <a:rPr lang="en-US" altLang="en-US" smtClean="0"/>
              <a:t>  Although multiple transactions may execute concurrently, each transaction must be unaware of other concurrently executing transactions.  Intermediate transaction results must be hidden from other concurrently executed transactions.  </a:t>
            </a:r>
          </a:p>
          <a:p>
            <a:pPr lvl="1"/>
            <a:r>
              <a:rPr lang="en-US" altLang="en-US" smtClean="0">
                <a:ea typeface="ＭＳ Ｐゴシック" pitchFamily="34" charset="-128"/>
              </a:rPr>
              <a:t>That is, for every pair of transactions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and </a:t>
            </a:r>
            <a:r>
              <a:rPr lang="en-US" altLang="en-US" i="1" smtClean="0">
                <a:ea typeface="ＭＳ Ｐゴシック" pitchFamily="34" charset="-128"/>
              </a:rPr>
              <a:t>T</a:t>
            </a:r>
            <a:r>
              <a:rPr lang="en-US" altLang="en-US" i="1" baseline="-25000" smtClean="0">
                <a:ea typeface="ＭＳ Ｐゴシック" pitchFamily="34" charset="-128"/>
              </a:rPr>
              <a:t>j</a:t>
            </a:r>
            <a:r>
              <a:rPr lang="en-US" altLang="en-US" i="1" smtClean="0">
                <a:ea typeface="ＭＳ Ｐゴシック" pitchFamily="34" charset="-128"/>
              </a:rPr>
              <a:t>, </a:t>
            </a:r>
            <a:r>
              <a:rPr lang="en-US" altLang="en-US" smtClean="0">
                <a:ea typeface="ＭＳ Ｐゴシック" pitchFamily="34" charset="-128"/>
              </a:rPr>
              <a:t>it appears to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that either </a:t>
            </a:r>
            <a:r>
              <a:rPr lang="en-US" altLang="en-US" i="1" smtClean="0">
                <a:ea typeface="ＭＳ Ｐゴシック" pitchFamily="34" charset="-128"/>
              </a:rPr>
              <a:t>T</a:t>
            </a:r>
            <a:r>
              <a:rPr lang="en-US" altLang="en-US" i="1" baseline="-25000" smtClean="0">
                <a:ea typeface="ＭＳ Ｐゴシック" pitchFamily="34" charset="-128"/>
              </a:rPr>
              <a:t>j</a:t>
            </a:r>
            <a:r>
              <a:rPr lang="en-US" altLang="en-US" i="1" smtClean="0">
                <a:ea typeface="ＭＳ Ｐゴシック" pitchFamily="34" charset="-128"/>
              </a:rPr>
              <a:t>, </a:t>
            </a:r>
            <a:r>
              <a:rPr lang="en-US" altLang="en-US" smtClean="0">
                <a:ea typeface="ＭＳ Ｐゴシック" pitchFamily="34" charset="-128"/>
              </a:rPr>
              <a:t>finished execution before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started, or </a:t>
            </a:r>
            <a:r>
              <a:rPr lang="en-US" altLang="en-US" i="1" smtClean="0">
                <a:ea typeface="ＭＳ Ｐゴシック" pitchFamily="34" charset="-128"/>
              </a:rPr>
              <a:t>T</a:t>
            </a:r>
            <a:r>
              <a:rPr lang="en-US" altLang="en-US" i="1" baseline="-25000" smtClean="0">
                <a:ea typeface="ＭＳ Ｐゴシック" pitchFamily="34" charset="-128"/>
              </a:rPr>
              <a:t>j</a:t>
            </a:r>
            <a:r>
              <a:rPr lang="en-US" altLang="en-US" smtClean="0">
                <a:ea typeface="ＭＳ Ｐゴシック" pitchFamily="34" charset="-128"/>
              </a:rPr>
              <a:t> started execution after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finished.</a:t>
            </a:r>
          </a:p>
          <a:p>
            <a:r>
              <a:rPr lang="en-US" altLang="en-US" b="1" smtClean="0">
                <a:solidFill>
                  <a:srgbClr val="000099"/>
                </a:solidFill>
              </a:rPr>
              <a:t>Durability</a:t>
            </a:r>
            <a:r>
              <a:rPr lang="en-US" altLang="en-US" b="1" smtClean="0"/>
              <a:t>.  </a:t>
            </a:r>
            <a:r>
              <a:rPr lang="en-US" altLang="en-US" smtClean="0"/>
              <a:t>After a transaction completes successfully, the changes it has made to the database persist, even if there are system failures. </a:t>
            </a:r>
            <a:endParaRPr lang="en-US" altLang="en-US" i="1" smtClean="0"/>
          </a:p>
        </p:txBody>
      </p:sp>
      <p:sp>
        <p:nvSpPr>
          <p:cNvPr id="124932" name="Text Box 4"/>
          <p:cNvSpPr txBox="1">
            <a:spLocks noChangeArrowheads="1"/>
          </p:cNvSpPr>
          <p:nvPr/>
        </p:nvSpPr>
        <p:spPr bwMode="auto">
          <a:xfrm>
            <a:off x="901700" y="1106488"/>
            <a:ext cx="8242300" cy="915987"/>
          </a:xfrm>
          <a:prstGeom prst="rect">
            <a:avLst/>
          </a:prstGeom>
          <a:noFill/>
          <a:ln w="9525">
            <a:noFill/>
            <a:miter lim="800000"/>
            <a:headEnd/>
            <a:tailEnd/>
          </a:ln>
        </p:spPr>
        <p:txBody>
          <a:bodyPr anchor="ctr">
            <a:spAutoFit/>
          </a:bodyPr>
          <a:lstStyle/>
          <a:p>
            <a:pPr>
              <a:spcBef>
                <a:spcPct val="50000"/>
              </a:spcBef>
            </a:pPr>
            <a:r>
              <a:rPr lang="en-US" altLang="en-US" sz="1800"/>
              <a:t>A  </a:t>
            </a:r>
            <a:r>
              <a:rPr kumimoji="1" lang="en-US" altLang="en-US" sz="1800" b="1">
                <a:solidFill>
                  <a:srgbClr val="000099"/>
                </a:solidFill>
              </a:rPr>
              <a:t>transaction</a:t>
            </a:r>
            <a:r>
              <a:rPr lang="en-US" altLang="en-US" sz="1800"/>
              <a:t>  is a unit of program execution that accesses and possibly updates various data items. To preserve the integrity of data the database system must ensure: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Checkpoints</a:t>
            </a:r>
          </a:p>
        </p:txBody>
      </p:sp>
      <p:sp>
        <p:nvSpPr>
          <p:cNvPr id="232451" name="Rectangle 3"/>
          <p:cNvSpPr>
            <a:spLocks noGrp="1" noChangeArrowheads="1"/>
          </p:cNvSpPr>
          <p:nvPr>
            <p:ph type="body" idx="4294967295"/>
          </p:nvPr>
        </p:nvSpPr>
        <p:spPr>
          <a:xfrm>
            <a:off x="876300" y="1263650"/>
            <a:ext cx="8267700" cy="5000625"/>
          </a:xfrm>
        </p:spPr>
        <p:txBody>
          <a:bodyPr>
            <a:normAutofit fontScale="85000" lnSpcReduction="20000"/>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i="1" smtClean="0"/>
              <a:t>T</a:t>
            </a:r>
            <a:r>
              <a:rPr lang="en-US" altLang="en-US" baseline="-25000" smtClean="0"/>
              <a:t>1</a:t>
            </a:r>
            <a:r>
              <a:rPr lang="en-US" altLang="en-US" smtClean="0"/>
              <a:t> can be ignored (updates already output to disk due to checkpoint)</a:t>
            </a:r>
          </a:p>
          <a:p>
            <a:r>
              <a:rPr lang="en-US" altLang="en-US" i="1" smtClean="0"/>
              <a:t>T</a:t>
            </a:r>
            <a:r>
              <a:rPr lang="en-US" altLang="en-US" baseline="-25000" smtClean="0"/>
              <a:t>2</a:t>
            </a:r>
            <a:r>
              <a:rPr lang="en-US" altLang="en-US" smtClean="0"/>
              <a:t> and </a:t>
            </a:r>
            <a:r>
              <a:rPr lang="en-US" altLang="en-US" i="1" smtClean="0"/>
              <a:t>T</a:t>
            </a:r>
            <a:r>
              <a:rPr lang="en-US" altLang="en-US" baseline="-25000" smtClean="0"/>
              <a:t>3</a:t>
            </a:r>
            <a:r>
              <a:rPr lang="en-US" altLang="en-US" smtClean="0"/>
              <a:t> redone.</a:t>
            </a:r>
          </a:p>
          <a:p>
            <a:r>
              <a:rPr lang="en-US" altLang="en-US" i="1" smtClean="0"/>
              <a:t>T</a:t>
            </a:r>
            <a:r>
              <a:rPr lang="en-US" altLang="en-US" baseline="-25000" smtClean="0"/>
              <a:t>4</a:t>
            </a:r>
            <a:r>
              <a:rPr lang="en-US" altLang="en-US" smtClean="0"/>
              <a:t> undone</a:t>
            </a:r>
          </a:p>
        </p:txBody>
      </p:sp>
      <p:sp>
        <p:nvSpPr>
          <p:cNvPr id="232452"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p:spPr>
        <p:txBody>
          <a:bodyPr wrap="none" anchor="ctr"/>
          <a:lstStyle/>
          <a:p>
            <a:endParaRPr lang="en-GB"/>
          </a:p>
        </p:txBody>
      </p:sp>
      <p:sp>
        <p:nvSpPr>
          <p:cNvPr id="232453" name="Line 5"/>
          <p:cNvSpPr>
            <a:spLocks noChangeShapeType="1"/>
          </p:cNvSpPr>
          <p:nvPr/>
        </p:nvSpPr>
        <p:spPr bwMode="auto">
          <a:xfrm>
            <a:off x="2895600" y="1600200"/>
            <a:ext cx="0" cy="2209800"/>
          </a:xfrm>
          <a:prstGeom prst="line">
            <a:avLst/>
          </a:prstGeom>
          <a:noFill/>
          <a:ln w="9525">
            <a:solidFill>
              <a:schemeClr val="tx1"/>
            </a:solidFill>
            <a:round/>
            <a:headEnd/>
            <a:tailEnd/>
          </a:ln>
        </p:spPr>
        <p:txBody>
          <a:bodyPr wrap="none" anchor="ctr"/>
          <a:lstStyle/>
          <a:p>
            <a:endParaRPr lang="en-GB"/>
          </a:p>
        </p:txBody>
      </p:sp>
      <p:sp>
        <p:nvSpPr>
          <p:cNvPr id="232454" name="Line 6"/>
          <p:cNvSpPr>
            <a:spLocks noChangeShapeType="1"/>
          </p:cNvSpPr>
          <p:nvPr/>
        </p:nvSpPr>
        <p:spPr bwMode="auto">
          <a:xfrm>
            <a:off x="5867400" y="1600200"/>
            <a:ext cx="0" cy="2209800"/>
          </a:xfrm>
          <a:prstGeom prst="line">
            <a:avLst/>
          </a:prstGeom>
          <a:noFill/>
          <a:ln w="9525">
            <a:solidFill>
              <a:schemeClr val="tx1"/>
            </a:solidFill>
            <a:round/>
            <a:headEnd/>
            <a:tailEnd/>
          </a:ln>
        </p:spPr>
        <p:txBody>
          <a:bodyPr wrap="none" anchor="ctr"/>
          <a:lstStyle/>
          <a:p>
            <a:endParaRPr lang="en-GB"/>
          </a:p>
        </p:txBody>
      </p:sp>
      <p:sp>
        <p:nvSpPr>
          <p:cNvPr id="232455" name="Text Box 7"/>
          <p:cNvSpPr txBox="1">
            <a:spLocks noChangeArrowheads="1"/>
          </p:cNvSpPr>
          <p:nvPr/>
        </p:nvSpPr>
        <p:spPr bwMode="auto">
          <a:xfrm>
            <a:off x="2803525" y="1230313"/>
            <a:ext cx="422275" cy="396875"/>
          </a:xfrm>
          <a:prstGeom prst="rect">
            <a:avLst/>
          </a:prstGeom>
          <a:noFill/>
          <a:ln w="9525">
            <a:noFill/>
            <a:miter lim="800000"/>
            <a:headEnd/>
            <a:tailEnd/>
          </a:ln>
        </p:spPr>
        <p:txBody>
          <a:bodyPr wrap="none">
            <a:spAutoFit/>
          </a:bodyPr>
          <a:lstStyle/>
          <a:p>
            <a:r>
              <a:rPr lang="en-US" altLang="en-US" sz="2000" i="1"/>
              <a:t>T</a:t>
            </a:r>
            <a:r>
              <a:rPr lang="en-US" altLang="en-US" sz="2000" i="1" baseline="-25000"/>
              <a:t>c</a:t>
            </a:r>
            <a:endParaRPr lang="en-US" altLang="en-US" sz="2000" i="1"/>
          </a:p>
        </p:txBody>
      </p:sp>
      <p:sp>
        <p:nvSpPr>
          <p:cNvPr id="232456" name="Text Box 8"/>
          <p:cNvSpPr txBox="1">
            <a:spLocks noChangeArrowheads="1"/>
          </p:cNvSpPr>
          <p:nvPr/>
        </p:nvSpPr>
        <p:spPr bwMode="auto">
          <a:xfrm>
            <a:off x="5645150" y="1206500"/>
            <a:ext cx="385763"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f</a:t>
            </a:r>
            <a:endParaRPr lang="en-US" altLang="en-US" sz="2000" i="1"/>
          </a:p>
        </p:txBody>
      </p:sp>
      <p:sp>
        <p:nvSpPr>
          <p:cNvPr id="232457" name="Line 9"/>
          <p:cNvSpPr>
            <a:spLocks noChangeShapeType="1"/>
          </p:cNvSpPr>
          <p:nvPr/>
        </p:nvSpPr>
        <p:spPr bwMode="auto">
          <a:xfrm>
            <a:off x="1676400" y="1981200"/>
            <a:ext cx="0" cy="152400"/>
          </a:xfrm>
          <a:prstGeom prst="line">
            <a:avLst/>
          </a:prstGeom>
          <a:noFill/>
          <a:ln w="9525">
            <a:solidFill>
              <a:schemeClr val="tx1"/>
            </a:solidFill>
            <a:round/>
            <a:headEnd/>
            <a:tailEnd/>
          </a:ln>
        </p:spPr>
        <p:txBody>
          <a:bodyPr wrap="none" anchor="ctr"/>
          <a:lstStyle/>
          <a:p>
            <a:endParaRPr lang="en-GB"/>
          </a:p>
        </p:txBody>
      </p:sp>
      <p:sp>
        <p:nvSpPr>
          <p:cNvPr id="232458" name="Line 10"/>
          <p:cNvSpPr>
            <a:spLocks noChangeShapeType="1"/>
          </p:cNvSpPr>
          <p:nvPr/>
        </p:nvSpPr>
        <p:spPr bwMode="auto">
          <a:xfrm>
            <a:off x="1676400" y="2057400"/>
            <a:ext cx="762000" cy="0"/>
          </a:xfrm>
          <a:prstGeom prst="line">
            <a:avLst/>
          </a:prstGeom>
          <a:noFill/>
          <a:ln w="9525">
            <a:solidFill>
              <a:schemeClr val="tx1"/>
            </a:solidFill>
            <a:round/>
            <a:headEnd/>
            <a:tailEnd/>
          </a:ln>
        </p:spPr>
        <p:txBody>
          <a:bodyPr wrap="none" anchor="ctr"/>
          <a:lstStyle/>
          <a:p>
            <a:endParaRPr lang="en-GB"/>
          </a:p>
        </p:txBody>
      </p:sp>
      <p:sp>
        <p:nvSpPr>
          <p:cNvPr id="232459" name="Line 11"/>
          <p:cNvSpPr>
            <a:spLocks noChangeShapeType="1"/>
          </p:cNvSpPr>
          <p:nvPr/>
        </p:nvSpPr>
        <p:spPr bwMode="auto">
          <a:xfrm>
            <a:off x="2438400" y="1981200"/>
            <a:ext cx="0" cy="152400"/>
          </a:xfrm>
          <a:prstGeom prst="line">
            <a:avLst/>
          </a:prstGeom>
          <a:noFill/>
          <a:ln w="9525">
            <a:solidFill>
              <a:schemeClr val="tx1"/>
            </a:solidFill>
            <a:round/>
            <a:headEnd/>
            <a:tailEnd/>
          </a:ln>
        </p:spPr>
        <p:txBody>
          <a:bodyPr wrap="none" anchor="ctr"/>
          <a:lstStyle/>
          <a:p>
            <a:endParaRPr lang="en-GB"/>
          </a:p>
        </p:txBody>
      </p:sp>
      <p:sp>
        <p:nvSpPr>
          <p:cNvPr id="232460" name="Line 12"/>
          <p:cNvSpPr>
            <a:spLocks noChangeShapeType="1"/>
          </p:cNvSpPr>
          <p:nvPr/>
        </p:nvSpPr>
        <p:spPr bwMode="auto">
          <a:xfrm>
            <a:off x="2743200" y="2362200"/>
            <a:ext cx="0" cy="152400"/>
          </a:xfrm>
          <a:prstGeom prst="line">
            <a:avLst/>
          </a:prstGeom>
          <a:noFill/>
          <a:ln w="9525">
            <a:solidFill>
              <a:schemeClr val="tx1"/>
            </a:solidFill>
            <a:round/>
            <a:headEnd/>
            <a:tailEnd/>
          </a:ln>
        </p:spPr>
        <p:txBody>
          <a:bodyPr wrap="none" anchor="ctr"/>
          <a:lstStyle/>
          <a:p>
            <a:endParaRPr lang="en-GB"/>
          </a:p>
        </p:txBody>
      </p:sp>
      <p:sp>
        <p:nvSpPr>
          <p:cNvPr id="232461" name="Line 13"/>
          <p:cNvSpPr>
            <a:spLocks noChangeShapeType="1"/>
          </p:cNvSpPr>
          <p:nvPr/>
        </p:nvSpPr>
        <p:spPr bwMode="auto">
          <a:xfrm>
            <a:off x="2743200" y="2438400"/>
            <a:ext cx="762000" cy="0"/>
          </a:xfrm>
          <a:prstGeom prst="line">
            <a:avLst/>
          </a:prstGeom>
          <a:noFill/>
          <a:ln w="9525">
            <a:solidFill>
              <a:schemeClr val="tx1"/>
            </a:solidFill>
            <a:round/>
            <a:headEnd/>
            <a:tailEnd/>
          </a:ln>
        </p:spPr>
        <p:txBody>
          <a:bodyPr wrap="none" anchor="ctr"/>
          <a:lstStyle/>
          <a:p>
            <a:endParaRPr lang="en-GB"/>
          </a:p>
        </p:txBody>
      </p:sp>
      <p:sp>
        <p:nvSpPr>
          <p:cNvPr id="232462" name="Line 14"/>
          <p:cNvSpPr>
            <a:spLocks noChangeShapeType="1"/>
          </p:cNvSpPr>
          <p:nvPr/>
        </p:nvSpPr>
        <p:spPr bwMode="auto">
          <a:xfrm>
            <a:off x="3505200" y="2362200"/>
            <a:ext cx="0" cy="152400"/>
          </a:xfrm>
          <a:prstGeom prst="line">
            <a:avLst/>
          </a:prstGeom>
          <a:noFill/>
          <a:ln w="9525">
            <a:solidFill>
              <a:schemeClr val="tx1"/>
            </a:solidFill>
            <a:round/>
            <a:headEnd/>
            <a:tailEnd/>
          </a:ln>
        </p:spPr>
        <p:txBody>
          <a:bodyPr wrap="none" anchor="ctr"/>
          <a:lstStyle/>
          <a:p>
            <a:endParaRPr lang="en-GB"/>
          </a:p>
        </p:txBody>
      </p:sp>
      <p:sp>
        <p:nvSpPr>
          <p:cNvPr id="232463" name="Line 15"/>
          <p:cNvSpPr>
            <a:spLocks noChangeShapeType="1"/>
          </p:cNvSpPr>
          <p:nvPr/>
        </p:nvSpPr>
        <p:spPr bwMode="auto">
          <a:xfrm>
            <a:off x="3962400" y="2743200"/>
            <a:ext cx="0" cy="152400"/>
          </a:xfrm>
          <a:prstGeom prst="line">
            <a:avLst/>
          </a:prstGeom>
          <a:noFill/>
          <a:ln w="9525">
            <a:solidFill>
              <a:schemeClr val="tx1"/>
            </a:solidFill>
            <a:round/>
            <a:headEnd/>
            <a:tailEnd/>
          </a:ln>
        </p:spPr>
        <p:txBody>
          <a:bodyPr wrap="none" anchor="ctr"/>
          <a:lstStyle/>
          <a:p>
            <a:endParaRPr lang="en-GB"/>
          </a:p>
        </p:txBody>
      </p:sp>
      <p:sp>
        <p:nvSpPr>
          <p:cNvPr id="232464" name="Line 16"/>
          <p:cNvSpPr>
            <a:spLocks noChangeShapeType="1"/>
          </p:cNvSpPr>
          <p:nvPr/>
        </p:nvSpPr>
        <p:spPr bwMode="auto">
          <a:xfrm>
            <a:off x="3962400" y="2819400"/>
            <a:ext cx="762000" cy="0"/>
          </a:xfrm>
          <a:prstGeom prst="line">
            <a:avLst/>
          </a:prstGeom>
          <a:noFill/>
          <a:ln w="9525">
            <a:solidFill>
              <a:schemeClr val="tx1"/>
            </a:solidFill>
            <a:round/>
            <a:headEnd/>
            <a:tailEnd/>
          </a:ln>
        </p:spPr>
        <p:txBody>
          <a:bodyPr wrap="none" anchor="ctr"/>
          <a:lstStyle/>
          <a:p>
            <a:endParaRPr lang="en-GB"/>
          </a:p>
        </p:txBody>
      </p:sp>
      <p:sp>
        <p:nvSpPr>
          <p:cNvPr id="232465" name="Line 17"/>
          <p:cNvSpPr>
            <a:spLocks noChangeShapeType="1"/>
          </p:cNvSpPr>
          <p:nvPr/>
        </p:nvSpPr>
        <p:spPr bwMode="auto">
          <a:xfrm>
            <a:off x="4724400" y="2743200"/>
            <a:ext cx="0" cy="152400"/>
          </a:xfrm>
          <a:prstGeom prst="line">
            <a:avLst/>
          </a:prstGeom>
          <a:noFill/>
          <a:ln w="9525">
            <a:solidFill>
              <a:schemeClr val="tx1"/>
            </a:solidFill>
            <a:round/>
            <a:headEnd/>
            <a:tailEnd/>
          </a:ln>
        </p:spPr>
        <p:txBody>
          <a:bodyPr wrap="none" anchor="ctr"/>
          <a:lstStyle/>
          <a:p>
            <a:endParaRPr lang="en-GB"/>
          </a:p>
        </p:txBody>
      </p:sp>
      <p:sp>
        <p:nvSpPr>
          <p:cNvPr id="232466" name="Line 18"/>
          <p:cNvSpPr>
            <a:spLocks noChangeShapeType="1"/>
          </p:cNvSpPr>
          <p:nvPr/>
        </p:nvSpPr>
        <p:spPr bwMode="auto">
          <a:xfrm>
            <a:off x="5105400" y="3200400"/>
            <a:ext cx="0" cy="152400"/>
          </a:xfrm>
          <a:prstGeom prst="line">
            <a:avLst/>
          </a:prstGeom>
          <a:noFill/>
          <a:ln w="9525">
            <a:solidFill>
              <a:schemeClr val="tx1"/>
            </a:solidFill>
            <a:round/>
            <a:headEnd/>
            <a:tailEnd/>
          </a:ln>
        </p:spPr>
        <p:txBody>
          <a:bodyPr wrap="none" anchor="ctr"/>
          <a:lstStyle/>
          <a:p>
            <a:endParaRPr lang="en-GB"/>
          </a:p>
        </p:txBody>
      </p:sp>
      <p:sp>
        <p:nvSpPr>
          <p:cNvPr id="232467" name="Line 19"/>
          <p:cNvSpPr>
            <a:spLocks noChangeShapeType="1"/>
          </p:cNvSpPr>
          <p:nvPr/>
        </p:nvSpPr>
        <p:spPr bwMode="auto">
          <a:xfrm>
            <a:off x="5105400" y="3276600"/>
            <a:ext cx="762000" cy="0"/>
          </a:xfrm>
          <a:prstGeom prst="line">
            <a:avLst/>
          </a:prstGeom>
          <a:noFill/>
          <a:ln w="9525">
            <a:solidFill>
              <a:schemeClr val="tx1"/>
            </a:solidFill>
            <a:round/>
            <a:headEnd/>
            <a:tailEnd/>
          </a:ln>
        </p:spPr>
        <p:txBody>
          <a:bodyPr wrap="none" anchor="ctr"/>
          <a:lstStyle/>
          <a:p>
            <a:endParaRPr lang="en-GB"/>
          </a:p>
        </p:txBody>
      </p:sp>
      <p:sp>
        <p:nvSpPr>
          <p:cNvPr id="232468" name="Line 20"/>
          <p:cNvSpPr>
            <a:spLocks noChangeShapeType="1"/>
          </p:cNvSpPr>
          <p:nvPr/>
        </p:nvSpPr>
        <p:spPr bwMode="auto">
          <a:xfrm>
            <a:off x="5867400" y="3200400"/>
            <a:ext cx="0" cy="152400"/>
          </a:xfrm>
          <a:prstGeom prst="line">
            <a:avLst/>
          </a:prstGeom>
          <a:noFill/>
          <a:ln w="9525">
            <a:solidFill>
              <a:schemeClr val="tx1"/>
            </a:solidFill>
            <a:round/>
            <a:headEnd/>
            <a:tailEnd/>
          </a:ln>
        </p:spPr>
        <p:txBody>
          <a:bodyPr wrap="none" anchor="ctr"/>
          <a:lstStyle/>
          <a:p>
            <a:endParaRPr lang="en-GB"/>
          </a:p>
        </p:txBody>
      </p:sp>
      <p:sp>
        <p:nvSpPr>
          <p:cNvPr id="232469" name="Text Box 21"/>
          <p:cNvSpPr txBox="1">
            <a:spLocks noChangeArrowheads="1"/>
          </p:cNvSpPr>
          <p:nvPr/>
        </p:nvSpPr>
        <p:spPr bwMode="auto">
          <a:xfrm>
            <a:off x="1965325" y="1687513"/>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1</a:t>
            </a:r>
            <a:endParaRPr lang="en-US" altLang="en-US" sz="2000" i="1"/>
          </a:p>
        </p:txBody>
      </p:sp>
      <p:sp>
        <p:nvSpPr>
          <p:cNvPr id="232470" name="Text Box 22"/>
          <p:cNvSpPr txBox="1">
            <a:spLocks noChangeArrowheads="1"/>
          </p:cNvSpPr>
          <p:nvPr/>
        </p:nvSpPr>
        <p:spPr bwMode="auto">
          <a:xfrm>
            <a:off x="2898775" y="2051050"/>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2</a:t>
            </a:r>
            <a:endParaRPr lang="en-US" altLang="en-US" sz="2000" i="1"/>
          </a:p>
        </p:txBody>
      </p:sp>
      <p:sp>
        <p:nvSpPr>
          <p:cNvPr id="232471" name="Text Box 23"/>
          <p:cNvSpPr txBox="1">
            <a:spLocks noChangeArrowheads="1"/>
          </p:cNvSpPr>
          <p:nvPr/>
        </p:nvSpPr>
        <p:spPr bwMode="auto">
          <a:xfrm>
            <a:off x="4117975" y="2432050"/>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3</a:t>
            </a:r>
            <a:endParaRPr lang="en-US" altLang="en-US" sz="2000" i="1"/>
          </a:p>
        </p:txBody>
      </p:sp>
      <p:sp>
        <p:nvSpPr>
          <p:cNvPr id="232472" name="Text Box 24"/>
          <p:cNvSpPr txBox="1">
            <a:spLocks noChangeArrowheads="1"/>
          </p:cNvSpPr>
          <p:nvPr/>
        </p:nvSpPr>
        <p:spPr bwMode="auto">
          <a:xfrm>
            <a:off x="5337175" y="2889250"/>
            <a:ext cx="431800" cy="396875"/>
          </a:xfrm>
          <a:prstGeom prst="rect">
            <a:avLst/>
          </a:prstGeom>
          <a:noFill/>
          <a:ln w="9525">
            <a:noFill/>
            <a:miter lim="800000"/>
            <a:headEnd/>
            <a:tailEnd/>
          </a:ln>
        </p:spPr>
        <p:txBody>
          <a:bodyPr wrap="none">
            <a:spAutoFit/>
          </a:bodyPr>
          <a:lstStyle/>
          <a:p>
            <a:r>
              <a:rPr lang="en-US" altLang="en-US" sz="2000" i="1"/>
              <a:t>T</a:t>
            </a:r>
            <a:r>
              <a:rPr lang="en-US" altLang="en-US" sz="2000" baseline="-25000"/>
              <a:t>4</a:t>
            </a:r>
            <a:endParaRPr lang="en-US" altLang="en-US" sz="2000" i="1"/>
          </a:p>
        </p:txBody>
      </p:sp>
      <p:sp>
        <p:nvSpPr>
          <p:cNvPr id="232473" name="Text Box 25"/>
          <p:cNvSpPr txBox="1">
            <a:spLocks noChangeArrowheads="1"/>
          </p:cNvSpPr>
          <p:nvPr/>
        </p:nvSpPr>
        <p:spPr bwMode="auto">
          <a:xfrm>
            <a:off x="2362200" y="3821113"/>
            <a:ext cx="1398588" cy="396875"/>
          </a:xfrm>
          <a:prstGeom prst="rect">
            <a:avLst/>
          </a:prstGeom>
          <a:noFill/>
          <a:ln w="9525">
            <a:noFill/>
            <a:miter lim="800000"/>
            <a:headEnd/>
            <a:tailEnd/>
          </a:ln>
        </p:spPr>
        <p:txBody>
          <a:bodyPr wrap="none">
            <a:spAutoFit/>
          </a:bodyPr>
          <a:lstStyle/>
          <a:p>
            <a:r>
              <a:rPr lang="en-US" altLang="en-US" sz="2000"/>
              <a:t>checkpoint</a:t>
            </a:r>
          </a:p>
        </p:txBody>
      </p:sp>
      <p:sp>
        <p:nvSpPr>
          <p:cNvPr id="232474" name="Text Box 26"/>
          <p:cNvSpPr txBox="1">
            <a:spLocks noChangeArrowheads="1"/>
          </p:cNvSpPr>
          <p:nvPr/>
        </p:nvSpPr>
        <p:spPr bwMode="auto">
          <a:xfrm>
            <a:off x="5105400" y="3797300"/>
            <a:ext cx="1749425" cy="396875"/>
          </a:xfrm>
          <a:prstGeom prst="rect">
            <a:avLst/>
          </a:prstGeom>
          <a:noFill/>
          <a:ln w="9525">
            <a:noFill/>
            <a:miter lim="800000"/>
            <a:headEnd/>
            <a:tailEnd/>
          </a:ln>
        </p:spPr>
        <p:txBody>
          <a:bodyPr wrap="none">
            <a:spAutoFit/>
          </a:bodyPr>
          <a:lstStyle/>
          <a:p>
            <a:r>
              <a:rPr lang="en-US" altLang="en-US" sz="2000"/>
              <a:t>system failure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4"/>
          <p:cNvSpPr>
            <a:spLocks noGrp="1" noChangeArrowheads="1"/>
          </p:cNvSpPr>
          <p:nvPr>
            <p:ph type="ctrTitle"/>
          </p:nvPr>
        </p:nvSpPr>
        <p:spPr>
          <a:noFill/>
        </p:spPr>
        <p:txBody>
          <a:bodyPr/>
          <a:lstStyle/>
          <a:p>
            <a:r>
              <a:rPr lang="en-US" altLang="en-US" smtClean="0">
                <a:effectLst/>
              </a:rPr>
              <a:t>Recovery Algorithm</a:t>
            </a:r>
          </a:p>
        </p:txBody>
      </p:sp>
      <p:sp>
        <p:nvSpPr>
          <p:cNvPr id="234499" name="Rectangle 5"/>
          <p:cNvSpPr>
            <a:spLocks noGrp="1" noChangeArrowheads="1"/>
          </p:cNvSpPr>
          <p:nvPr>
            <p:ph type="subTitle" idx="1"/>
          </p:nvPr>
        </p:nvSpPr>
        <p:spPr>
          <a:xfrm>
            <a:off x="1371600" y="3886200"/>
            <a:ext cx="7210425" cy="1752600"/>
          </a:xfrm>
        </p:spPr>
        <p:txBody>
          <a:bodyPr>
            <a:normAutofit fontScale="70000" lnSpcReduction="20000"/>
          </a:bodyPr>
          <a:lstStyle/>
          <a:p>
            <a:pPr algn="l">
              <a:buFont typeface="Monotype Sorts" charset="2"/>
              <a:buChar char="n"/>
            </a:pPr>
            <a:r>
              <a:rPr lang="en-US" altLang="en-US" b="1" smtClean="0"/>
              <a:t> So far: </a:t>
            </a:r>
            <a:r>
              <a:rPr lang="en-US" altLang="en-US" smtClean="0"/>
              <a:t>we covered key concepts</a:t>
            </a:r>
          </a:p>
          <a:p>
            <a:pPr algn="l">
              <a:buFont typeface="Monotype Sorts" charset="2"/>
              <a:buChar char="n"/>
            </a:pPr>
            <a:r>
              <a:rPr lang="en-US" altLang="en-US" smtClean="0"/>
              <a:t> </a:t>
            </a:r>
            <a:r>
              <a:rPr lang="en-US" altLang="en-US" b="1" smtClean="0"/>
              <a:t>Now</a:t>
            </a:r>
            <a:r>
              <a:rPr lang="en-US" altLang="en-US" smtClean="0"/>
              <a:t>: we present the components of the basic recovery algorithm</a:t>
            </a:r>
          </a:p>
          <a:p>
            <a:pPr algn="l">
              <a:buFont typeface="Monotype Sorts" charset="2"/>
              <a:buChar char="n"/>
            </a:pPr>
            <a:r>
              <a:rPr lang="en-US" altLang="en-US" smtClean="0"/>
              <a:t> </a:t>
            </a:r>
            <a:r>
              <a:rPr lang="en-US" altLang="en-US" b="1" smtClean="0"/>
              <a:t>Later</a:t>
            </a:r>
            <a:r>
              <a:rPr lang="en-US" altLang="en-US" smtClean="0"/>
              <a:t>: we present extensions to allow more concurrency</a:t>
            </a:r>
          </a:p>
          <a:p>
            <a:pPr algn="l"/>
            <a:endParaRPr lang="en-US"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noFill/>
        </p:spPr>
        <p:txBody>
          <a:bodyPr/>
          <a:lstStyle/>
          <a:p>
            <a:r>
              <a:rPr lang="en-US" altLang="en-US" smtClean="0">
                <a:effectLst/>
              </a:rPr>
              <a:t>Recovery Algorithm</a:t>
            </a:r>
          </a:p>
        </p:txBody>
      </p:sp>
      <p:sp>
        <p:nvSpPr>
          <p:cNvPr id="235523" name="Rectangle 3"/>
          <p:cNvSpPr>
            <a:spLocks noGrp="1" noChangeArrowheads="1"/>
          </p:cNvSpPr>
          <p:nvPr>
            <p:ph type="body" idx="1"/>
          </p:nvPr>
        </p:nvSpPr>
        <p:spPr>
          <a:xfrm>
            <a:off x="814388" y="1093788"/>
            <a:ext cx="7845425" cy="5284787"/>
          </a:xfrm>
        </p:spPr>
        <p:txBody>
          <a:bodyPr>
            <a:normAutofit fontScale="92500" lnSpcReduction="20000"/>
          </a:bodyPr>
          <a:lstStyle/>
          <a:p>
            <a:r>
              <a:rPr lang="en-US" altLang="en-US" b="1" smtClean="0"/>
              <a:t>Logging</a:t>
            </a:r>
            <a:r>
              <a:rPr lang="en-US" altLang="en-US" smtClean="0"/>
              <a:t> (during normal operation):</a:t>
            </a:r>
          </a:p>
          <a:p>
            <a:pPr lvl="1"/>
            <a:r>
              <a:rPr lang="en-US" altLang="en-US" smtClean="0">
                <a:ea typeface="ＭＳ Ｐゴシック" pitchFamily="34" charset="-128"/>
              </a:rPr>
              <a:t>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 </a:t>
            </a:r>
            <a:r>
              <a:rPr lang="en-US" altLang="en-US" smtClean="0">
                <a:ea typeface="ＭＳ Ｐゴシック" pitchFamily="34" charset="-128"/>
              </a:rPr>
              <a:t>at transaction start</a:t>
            </a:r>
          </a:p>
          <a:p>
            <a:pPr lvl="1"/>
            <a:r>
              <a:rPr lang="en-US" altLang="en-US" i="1" smtClean="0">
                <a:ea typeface="ＭＳ Ｐゴシック" pitchFamily="34" charset="-128"/>
              </a:rPr>
              <a:t> &lt;T</a:t>
            </a:r>
            <a:r>
              <a:rPr lang="en-US" altLang="en-US" i="1" baseline="-25000" smtClean="0">
                <a:ea typeface="ＭＳ Ｐゴシック" pitchFamily="34" charset="-128"/>
              </a:rPr>
              <a:t>i</a:t>
            </a:r>
            <a:r>
              <a:rPr lang="en-US" altLang="en-US" i="1" smtClean="0">
                <a:ea typeface="ＭＳ Ｐゴシック" pitchFamily="34" charset="-128"/>
              </a:rPr>
              <a:t>,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1</a:t>
            </a:r>
            <a:r>
              <a:rPr lang="en-US" altLang="en-US" i="1" smtClean="0">
                <a:ea typeface="ＭＳ Ｐゴシック" pitchFamily="34" charset="-128"/>
              </a:rPr>
              <a:t>,  V</a:t>
            </a:r>
            <a:r>
              <a:rPr lang="en-US" altLang="en-US" i="1" baseline="-25000" smtClean="0">
                <a:ea typeface="ＭＳ Ｐゴシック" pitchFamily="34" charset="-128"/>
              </a:rPr>
              <a:t>2</a:t>
            </a:r>
            <a:r>
              <a:rPr lang="en-US" altLang="en-US" i="1" smtClean="0">
                <a:ea typeface="ＭＳ Ｐゴシック" pitchFamily="34" charset="-128"/>
              </a:rPr>
              <a:t>&gt; </a:t>
            </a:r>
            <a:r>
              <a:rPr lang="en-US" altLang="en-US" smtClean="0">
                <a:ea typeface="ＭＳ Ｐゴシック" pitchFamily="34" charset="-128"/>
              </a:rPr>
              <a:t>for each update, and </a:t>
            </a:r>
          </a:p>
          <a:p>
            <a:pPr lvl="1"/>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commit</a:t>
            </a:r>
            <a:r>
              <a:rPr lang="en-US" altLang="en-US" i="1" smtClean="0">
                <a:ea typeface="ＭＳ Ｐゴシック" pitchFamily="34" charset="-128"/>
              </a:rPr>
              <a:t>&gt; </a:t>
            </a:r>
            <a:r>
              <a:rPr lang="en-US" altLang="en-US" smtClean="0">
                <a:ea typeface="ＭＳ Ｐゴシック" pitchFamily="34" charset="-128"/>
              </a:rPr>
              <a:t>at transaction end</a:t>
            </a:r>
            <a:endParaRPr lang="en-US" altLang="en-US" b="1" smtClean="0">
              <a:ea typeface="ＭＳ Ｐゴシック" pitchFamily="34" charset="-128"/>
            </a:endParaRPr>
          </a:p>
          <a:p>
            <a:r>
              <a:rPr lang="en-US" altLang="en-US" b="1" smtClean="0"/>
              <a:t>Transaction rollback (during normal operation)</a:t>
            </a:r>
          </a:p>
          <a:p>
            <a:pPr lvl="1"/>
            <a:r>
              <a:rPr lang="en-US" altLang="en-US" smtClean="0">
                <a:ea typeface="ＭＳ Ｐゴシック" pitchFamily="34" charset="-128"/>
              </a:rPr>
              <a:t>Let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be the transaction to be rolled back</a:t>
            </a:r>
          </a:p>
          <a:p>
            <a:pPr lvl="1"/>
            <a:r>
              <a:rPr lang="en-US" altLang="en-US" smtClean="0">
                <a:ea typeface="ＭＳ Ｐゴシック" pitchFamily="34" charset="-128"/>
              </a:rPr>
              <a:t>Scan log backwards from the end, and for each log record of </a:t>
            </a:r>
            <a:r>
              <a:rPr lang="en-US" altLang="en-US" i="1" smtClean="0">
                <a:ea typeface="ＭＳ Ｐゴシック" pitchFamily="34" charset="-128"/>
              </a:rPr>
              <a:t>T</a:t>
            </a:r>
            <a:r>
              <a:rPr lang="en-US" altLang="en-US" i="1" baseline="-25000" smtClean="0">
                <a:ea typeface="ＭＳ Ｐゴシック" pitchFamily="34" charset="-128"/>
              </a:rPr>
              <a:t>i  </a:t>
            </a:r>
            <a:r>
              <a:rPr lang="en-US" altLang="en-US" smtClean="0">
                <a:ea typeface="ＭＳ Ｐゴシック" pitchFamily="34" charset="-128"/>
              </a:rPr>
              <a:t>of the form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1</a:t>
            </a:r>
            <a:r>
              <a:rPr lang="en-US" altLang="en-US" i="1" smtClean="0">
                <a:ea typeface="ＭＳ Ｐゴシック" pitchFamily="34" charset="-128"/>
              </a:rPr>
              <a:t>,  V</a:t>
            </a:r>
            <a:r>
              <a:rPr lang="en-US" altLang="en-US" i="1" baseline="-25000" smtClean="0">
                <a:ea typeface="ＭＳ Ｐゴシック" pitchFamily="34" charset="-128"/>
              </a:rPr>
              <a:t>2</a:t>
            </a:r>
            <a:r>
              <a:rPr lang="en-US" altLang="en-US" i="1" smtClean="0">
                <a:ea typeface="ＭＳ Ｐゴシック" pitchFamily="34" charset="-128"/>
              </a:rPr>
              <a:t>&gt; </a:t>
            </a:r>
          </a:p>
          <a:p>
            <a:pPr lvl="2"/>
            <a:r>
              <a:rPr lang="en-US" altLang="en-US" smtClean="0">
                <a:ea typeface="ＭＳ Ｐゴシック" pitchFamily="34" charset="-128"/>
              </a:rPr>
              <a:t>perform the undo by writing </a:t>
            </a:r>
            <a:r>
              <a:rPr lang="en-US" altLang="en-US" i="1" smtClean="0">
                <a:ea typeface="ＭＳ Ｐゴシック" pitchFamily="34" charset="-128"/>
              </a:rPr>
              <a:t>V</a:t>
            </a:r>
            <a:r>
              <a:rPr lang="en-US" altLang="en-US" i="1" baseline="-25000" smtClean="0">
                <a:ea typeface="ＭＳ Ｐゴシック" pitchFamily="34" charset="-128"/>
              </a:rPr>
              <a:t>1 </a:t>
            </a:r>
            <a:r>
              <a:rPr lang="en-US" altLang="en-US" smtClean="0">
                <a:ea typeface="ＭＳ Ｐゴシック" pitchFamily="34" charset="-128"/>
              </a:rPr>
              <a:t>to </a:t>
            </a:r>
            <a:r>
              <a:rPr lang="en-US" altLang="en-US" i="1" smtClean="0">
                <a:ea typeface="ＭＳ Ｐゴシック" pitchFamily="34" charset="-128"/>
              </a:rPr>
              <a:t>X</a:t>
            </a:r>
            <a:r>
              <a:rPr lang="en-US" altLang="en-US" i="1" baseline="-25000" smtClean="0">
                <a:ea typeface="ＭＳ Ｐゴシック" pitchFamily="34" charset="-128"/>
              </a:rPr>
              <a:t>j</a:t>
            </a:r>
            <a:r>
              <a:rPr lang="en-US" altLang="en-US" i="1" smtClean="0">
                <a:ea typeface="ＭＳ Ｐゴシック" pitchFamily="34" charset="-128"/>
              </a:rPr>
              <a:t>,</a:t>
            </a:r>
          </a:p>
          <a:p>
            <a:pPr lvl="2"/>
            <a:r>
              <a:rPr lang="en-US" altLang="en-US" smtClean="0">
                <a:ea typeface="ＭＳ Ｐゴシック" pitchFamily="34" charset="-128"/>
              </a:rPr>
              <a:t>write a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1</a:t>
            </a:r>
            <a:r>
              <a:rPr lang="en-US" altLang="en-US" i="1" smtClean="0">
                <a:ea typeface="ＭＳ Ｐゴシック" pitchFamily="34" charset="-128"/>
              </a:rPr>
              <a:t>&gt; </a:t>
            </a:r>
          </a:p>
          <a:p>
            <a:pPr lvl="3"/>
            <a:r>
              <a:rPr lang="en-US" altLang="en-US" smtClean="0">
                <a:ea typeface="ＭＳ Ｐゴシック" pitchFamily="34" charset="-128"/>
              </a:rPr>
              <a:t>such log records are called </a:t>
            </a:r>
            <a:r>
              <a:rPr lang="en-US" altLang="en-US" b="1" smtClean="0">
                <a:solidFill>
                  <a:srgbClr val="000099"/>
                </a:solidFill>
                <a:ea typeface="ＭＳ Ｐゴシック" pitchFamily="34" charset="-128"/>
              </a:rPr>
              <a:t>compensation log records</a:t>
            </a:r>
          </a:p>
          <a:p>
            <a:pPr lvl="1"/>
            <a:r>
              <a:rPr lang="en-US" altLang="en-US" smtClean="0">
                <a:ea typeface="ＭＳ Ｐゴシック" pitchFamily="34" charset="-128"/>
              </a:rPr>
              <a:t>Once the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 </a:t>
            </a:r>
            <a:r>
              <a:rPr lang="en-US" altLang="en-US" smtClean="0">
                <a:ea typeface="ＭＳ Ｐゴシック" pitchFamily="34" charset="-128"/>
              </a:rPr>
              <a:t>is found stop the scan and write the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abort</a:t>
            </a:r>
            <a:r>
              <a:rPr lang="en-US" altLang="en-US" i="1" smtClean="0">
                <a:ea typeface="ＭＳ Ｐゴシック" pitchFamily="34" charset="-128"/>
              </a:rPr>
              <a:t>&gt;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noChangeArrowheads="1"/>
          </p:cNvSpPr>
          <p:nvPr>
            <p:ph type="body" idx="1"/>
          </p:nvPr>
        </p:nvSpPr>
        <p:spPr/>
        <p:txBody>
          <a:bodyPr>
            <a:normAutofit fontScale="85000" lnSpcReduction="10000"/>
          </a:bodyPr>
          <a:lstStyle/>
          <a:p>
            <a:r>
              <a:rPr lang="en-US" altLang="en-US" b="1" smtClean="0"/>
              <a:t>Recovery from failure</a:t>
            </a:r>
            <a:r>
              <a:rPr lang="en-US" altLang="en-US" smtClean="0"/>
              <a:t>: Two phases</a:t>
            </a:r>
          </a:p>
          <a:p>
            <a:pPr marL="800100" lvl="1" indent="-342900"/>
            <a:r>
              <a:rPr lang="en-US" altLang="en-US" b="1" smtClean="0">
                <a:solidFill>
                  <a:srgbClr val="000099"/>
                </a:solidFill>
                <a:ea typeface="ＭＳ Ｐゴシック" pitchFamily="34" charset="-128"/>
              </a:rPr>
              <a:t>Redo phase</a:t>
            </a:r>
            <a:r>
              <a:rPr lang="en-US" altLang="en-US" smtClean="0">
                <a:ea typeface="ＭＳ Ｐゴシック" pitchFamily="34" charset="-128"/>
              </a:rPr>
              <a:t>:  replay updates of </a:t>
            </a:r>
            <a:r>
              <a:rPr lang="en-US" altLang="en-US" b="1" smtClean="0">
                <a:ea typeface="ＭＳ Ｐゴシック" pitchFamily="34" charset="-128"/>
              </a:rPr>
              <a:t>all</a:t>
            </a:r>
            <a:r>
              <a:rPr lang="en-US" altLang="en-US" smtClean="0">
                <a:ea typeface="ＭＳ Ｐゴシック" pitchFamily="34" charset="-128"/>
              </a:rPr>
              <a:t> transactions, whether they committed, aborted, or are incomplete</a:t>
            </a:r>
          </a:p>
          <a:p>
            <a:pPr marL="800100" lvl="1" indent="-342900"/>
            <a:r>
              <a:rPr lang="en-US" altLang="en-US" b="1" smtClean="0">
                <a:solidFill>
                  <a:srgbClr val="000099"/>
                </a:solidFill>
                <a:ea typeface="ＭＳ Ｐゴシック" pitchFamily="34" charset="-128"/>
              </a:rPr>
              <a:t>Undo phase</a:t>
            </a:r>
            <a:r>
              <a:rPr lang="en-US" altLang="en-US" smtClean="0">
                <a:ea typeface="ＭＳ Ｐゴシック" pitchFamily="34" charset="-128"/>
              </a:rPr>
              <a:t>: undo all incomplete transactions</a:t>
            </a:r>
          </a:p>
          <a:p>
            <a:r>
              <a:rPr lang="en-US" altLang="en-US" b="1" smtClean="0"/>
              <a:t>Redo phase</a:t>
            </a:r>
            <a:r>
              <a:rPr lang="en-US" altLang="en-US" smtClean="0"/>
              <a:t>:</a:t>
            </a:r>
          </a:p>
          <a:p>
            <a:pPr marL="800100" lvl="1" indent="-342900">
              <a:buFont typeface="Monotype Sorts" charset="2"/>
              <a:buAutoNum type="arabicPeriod"/>
            </a:pPr>
            <a:r>
              <a:rPr lang="en-US" altLang="en-US" smtClean="0">
                <a:ea typeface="ＭＳ Ｐゴシック" pitchFamily="34" charset="-128"/>
              </a:rPr>
              <a:t>Find last &lt;</a:t>
            </a:r>
            <a:r>
              <a:rPr lang="en-US" altLang="en-US" b="1" smtClean="0">
                <a:ea typeface="ＭＳ Ｐゴシック" pitchFamily="34" charset="-128"/>
              </a:rPr>
              <a:t>checkpoint</a:t>
            </a:r>
            <a:r>
              <a:rPr lang="en-US" altLang="en-US" smtClean="0">
                <a:ea typeface="ＭＳ Ｐゴシック" pitchFamily="34" charset="-128"/>
              </a:rPr>
              <a:t> </a:t>
            </a:r>
            <a:r>
              <a:rPr lang="en-US" altLang="en-US" i="1" smtClean="0">
                <a:ea typeface="ＭＳ Ｐゴシック" pitchFamily="34" charset="-128"/>
              </a:rPr>
              <a:t>L</a:t>
            </a:r>
            <a:r>
              <a:rPr lang="en-US" altLang="en-US" smtClean="0">
                <a:ea typeface="ＭＳ Ｐゴシック" pitchFamily="34" charset="-128"/>
              </a:rPr>
              <a:t>&gt; record, and set undo-list to </a:t>
            </a:r>
            <a:r>
              <a:rPr lang="en-US" altLang="en-US" i="1" smtClean="0">
                <a:ea typeface="ＭＳ Ｐゴシック" pitchFamily="34" charset="-128"/>
              </a:rPr>
              <a:t>L</a:t>
            </a:r>
            <a:r>
              <a:rPr lang="en-US" altLang="en-US" smtClean="0">
                <a:ea typeface="ＭＳ Ｐゴシック" pitchFamily="34" charset="-128"/>
              </a:rPr>
              <a:t>.</a:t>
            </a:r>
          </a:p>
          <a:p>
            <a:pPr marL="800100" lvl="1" indent="-342900">
              <a:buFont typeface="Monotype Sorts" charset="2"/>
              <a:buAutoNum type="arabicPeriod"/>
            </a:pPr>
            <a:r>
              <a:rPr lang="en-US" altLang="en-US" smtClean="0">
                <a:ea typeface="ＭＳ Ｐゴシック" pitchFamily="34" charset="-128"/>
              </a:rPr>
              <a:t>Scan forward from above &lt;</a:t>
            </a:r>
            <a:r>
              <a:rPr lang="en-US" altLang="en-US" b="1" smtClean="0">
                <a:ea typeface="ＭＳ Ｐゴシック" pitchFamily="34" charset="-128"/>
              </a:rPr>
              <a:t>checkpoint</a:t>
            </a:r>
            <a:r>
              <a:rPr lang="en-US" altLang="en-US" smtClean="0">
                <a:ea typeface="ＭＳ Ｐゴシック" pitchFamily="34" charset="-128"/>
              </a:rPr>
              <a:t> </a:t>
            </a:r>
            <a:r>
              <a:rPr lang="en-US" altLang="en-US" i="1" smtClean="0">
                <a:ea typeface="ＭＳ Ｐゴシック" pitchFamily="34" charset="-128"/>
              </a:rPr>
              <a:t>L</a:t>
            </a:r>
            <a:r>
              <a:rPr lang="en-US" altLang="en-US" smtClean="0">
                <a:ea typeface="ＭＳ Ｐゴシック" pitchFamily="34" charset="-128"/>
              </a:rPr>
              <a:t>&gt; record</a:t>
            </a:r>
          </a:p>
          <a:p>
            <a:pPr marL="1200150" lvl="2" indent="-342900">
              <a:buFont typeface="Monotype Sorts" charset="2"/>
              <a:buAutoNum type="arabicPeriod"/>
            </a:pPr>
            <a:r>
              <a:rPr lang="en-US" altLang="en-US" smtClean="0">
                <a:ea typeface="ＭＳ Ｐゴシック" pitchFamily="34" charset="-128"/>
              </a:rPr>
              <a:t>Whenever a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1</a:t>
            </a:r>
            <a:r>
              <a:rPr lang="en-US" altLang="en-US" i="1" smtClean="0">
                <a:ea typeface="ＭＳ Ｐゴシック" pitchFamily="34" charset="-128"/>
              </a:rPr>
              <a:t>,  V</a:t>
            </a:r>
            <a:r>
              <a:rPr lang="en-US" altLang="en-US" i="1" baseline="-25000" smtClean="0">
                <a:ea typeface="ＭＳ Ｐゴシック" pitchFamily="34" charset="-128"/>
              </a:rPr>
              <a:t>2</a:t>
            </a:r>
            <a:r>
              <a:rPr lang="en-US" altLang="en-US" i="1" smtClean="0">
                <a:ea typeface="ＭＳ Ｐゴシック" pitchFamily="34" charset="-128"/>
              </a:rPr>
              <a:t>&gt; </a:t>
            </a:r>
            <a:r>
              <a:rPr lang="en-US" altLang="en-US" smtClean="0">
                <a:ea typeface="ＭＳ Ｐゴシック" pitchFamily="34" charset="-128"/>
              </a:rPr>
              <a:t>or</a:t>
            </a:r>
            <a:r>
              <a:rPr lang="en-US" altLang="en-US" i="1" smtClean="0">
                <a:ea typeface="ＭＳ Ｐゴシック" pitchFamily="34" charset="-128"/>
              </a:rPr>
              <a:t> &lt;T</a:t>
            </a:r>
            <a:r>
              <a:rPr lang="en-US" altLang="en-US" i="1" baseline="-25000" smtClean="0">
                <a:ea typeface="ＭＳ Ｐゴシック" pitchFamily="34" charset="-128"/>
              </a:rPr>
              <a:t>i</a:t>
            </a:r>
            <a:r>
              <a:rPr lang="en-US" altLang="en-US" i="1" smtClean="0">
                <a:ea typeface="ＭＳ Ｐゴシック" pitchFamily="34" charset="-128"/>
              </a:rPr>
              <a:t>,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2</a:t>
            </a:r>
            <a:r>
              <a:rPr lang="en-US" altLang="en-US" i="1" smtClean="0">
                <a:ea typeface="ＭＳ Ｐゴシック" pitchFamily="34" charset="-128"/>
              </a:rPr>
              <a:t>&gt;  </a:t>
            </a:r>
            <a:r>
              <a:rPr lang="en-US" altLang="en-US" smtClean="0">
                <a:ea typeface="ＭＳ Ｐゴシック" pitchFamily="34" charset="-128"/>
              </a:rPr>
              <a:t>is found, redo it by writing </a:t>
            </a:r>
            <a:r>
              <a:rPr lang="en-US" altLang="en-US" i="1" smtClean="0">
                <a:ea typeface="ＭＳ Ｐゴシック" pitchFamily="34" charset="-128"/>
              </a:rPr>
              <a:t>V</a:t>
            </a:r>
            <a:r>
              <a:rPr lang="en-US" altLang="en-US" i="1" baseline="-25000" smtClean="0">
                <a:ea typeface="ＭＳ Ｐゴシック" pitchFamily="34" charset="-128"/>
              </a:rPr>
              <a:t>2  </a:t>
            </a:r>
            <a:r>
              <a:rPr lang="en-US" altLang="en-US" smtClean="0">
                <a:ea typeface="ＭＳ Ｐゴシック" pitchFamily="34" charset="-128"/>
              </a:rPr>
              <a:t>to </a:t>
            </a:r>
            <a:r>
              <a:rPr lang="en-US" altLang="en-US" i="1" smtClean="0">
                <a:ea typeface="ＭＳ Ｐゴシック" pitchFamily="34" charset="-128"/>
              </a:rPr>
              <a:t>X</a:t>
            </a:r>
            <a:r>
              <a:rPr lang="en-US" altLang="en-US" i="1" baseline="-25000" smtClean="0">
                <a:ea typeface="ＭＳ Ｐゴシック" pitchFamily="34" charset="-128"/>
              </a:rPr>
              <a:t>j</a:t>
            </a:r>
            <a:r>
              <a:rPr lang="en-US" altLang="en-US" i="1" smtClean="0">
                <a:ea typeface="ＭＳ Ｐゴシック" pitchFamily="34" charset="-128"/>
              </a:rPr>
              <a:t> </a:t>
            </a:r>
          </a:p>
          <a:p>
            <a:pPr marL="1200150" lvl="2" indent="-342900">
              <a:buFont typeface="Monotype Sorts" charset="2"/>
              <a:buAutoNum type="arabicPeriod"/>
            </a:pPr>
            <a:r>
              <a:rPr lang="en-US" altLang="en-US" smtClean="0">
                <a:ea typeface="ＭＳ Ｐゴシック" pitchFamily="34" charset="-128"/>
              </a:rPr>
              <a:t>Whenever a log record </a:t>
            </a:r>
            <a:r>
              <a:rPr lang="en-US" altLang="en-US" i="1" smtClean="0">
                <a:ea typeface="ＭＳ Ｐゴシック" pitchFamily="34" charset="-128"/>
              </a:rPr>
              <a:t>&lt;T</a:t>
            </a:r>
            <a:r>
              <a:rPr lang="en-US" altLang="en-US" i="1" baseline="-25000" smtClean="0">
                <a:ea typeface="ＭＳ Ｐゴシック" pitchFamily="34" charset="-128"/>
              </a:rPr>
              <a:t>i </a:t>
            </a:r>
            <a:r>
              <a:rPr lang="en-US" altLang="en-US" i="1"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 </a:t>
            </a:r>
            <a:r>
              <a:rPr lang="en-US" altLang="en-US" smtClean="0">
                <a:ea typeface="ＭＳ Ｐゴシック" pitchFamily="34" charset="-128"/>
              </a:rPr>
              <a:t>is found, add </a:t>
            </a:r>
            <a:r>
              <a:rPr lang="en-US" altLang="en-US" i="1" smtClean="0">
                <a:ea typeface="ＭＳ Ｐゴシック" pitchFamily="34" charset="-128"/>
              </a:rPr>
              <a:t>T</a:t>
            </a:r>
            <a:r>
              <a:rPr lang="en-US" altLang="en-US" i="1" baseline="-25000" smtClean="0">
                <a:ea typeface="ＭＳ Ｐゴシック" pitchFamily="34" charset="-128"/>
              </a:rPr>
              <a:t>i  </a:t>
            </a:r>
            <a:r>
              <a:rPr lang="en-US" altLang="en-US" smtClean="0">
                <a:ea typeface="ＭＳ Ｐゴシック" pitchFamily="34" charset="-128"/>
              </a:rPr>
              <a:t>to undo-list</a:t>
            </a:r>
          </a:p>
          <a:p>
            <a:pPr marL="1200150" lvl="2" indent="-342900">
              <a:buFont typeface="Monotype Sorts" charset="2"/>
              <a:buAutoNum type="arabicPeriod"/>
            </a:pPr>
            <a:r>
              <a:rPr lang="en-US" altLang="en-US" smtClean="0">
                <a:ea typeface="ＭＳ Ｐゴシック" pitchFamily="34" charset="-128"/>
              </a:rPr>
              <a:t>Whenever a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commit</a:t>
            </a:r>
            <a:r>
              <a:rPr lang="en-US" altLang="en-US" i="1" smtClean="0">
                <a:ea typeface="ＭＳ Ｐゴシック" pitchFamily="34" charset="-128"/>
              </a:rPr>
              <a:t>&gt; or &lt;T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abort</a:t>
            </a:r>
            <a:r>
              <a:rPr lang="en-US" altLang="en-US" i="1" smtClean="0">
                <a:ea typeface="ＭＳ Ｐゴシック" pitchFamily="34" charset="-128"/>
              </a:rPr>
              <a:t>&gt; </a:t>
            </a:r>
            <a:r>
              <a:rPr lang="en-US" altLang="en-US" smtClean="0">
                <a:ea typeface="ＭＳ Ｐゴシック" pitchFamily="34" charset="-128"/>
              </a:rPr>
              <a:t>is found, remove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from undo-list</a:t>
            </a:r>
          </a:p>
          <a:p>
            <a:endParaRPr lang="en-US" altLang="en-US" smtClean="0"/>
          </a:p>
        </p:txBody>
      </p:sp>
      <p:sp>
        <p:nvSpPr>
          <p:cNvPr id="6041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Recovery Algorithm (Cont.)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Recovery Algorithm (Cont.)</a:t>
            </a:r>
          </a:p>
        </p:txBody>
      </p:sp>
      <p:sp>
        <p:nvSpPr>
          <p:cNvPr id="237571" name="Rectangle 3"/>
          <p:cNvSpPr>
            <a:spLocks noGrp="1" noChangeArrowheads="1"/>
          </p:cNvSpPr>
          <p:nvPr>
            <p:ph type="body" idx="1"/>
          </p:nvPr>
        </p:nvSpPr>
        <p:spPr/>
        <p:txBody>
          <a:bodyPr>
            <a:normAutofit fontScale="92500" lnSpcReduction="20000"/>
          </a:bodyPr>
          <a:lstStyle/>
          <a:p>
            <a:pPr>
              <a:lnSpc>
                <a:spcPct val="90000"/>
              </a:lnSpc>
            </a:pPr>
            <a:r>
              <a:rPr lang="en-US" altLang="en-US" b="1" smtClean="0"/>
              <a:t>Undo phase: </a:t>
            </a:r>
            <a:endParaRPr lang="en-US" altLang="en-US" smtClean="0"/>
          </a:p>
          <a:p>
            <a:pPr marL="800100" lvl="1" indent="-342900">
              <a:lnSpc>
                <a:spcPct val="90000"/>
              </a:lnSpc>
              <a:buFont typeface="Monotype Sorts" charset="2"/>
              <a:buAutoNum type="arabicPeriod"/>
            </a:pPr>
            <a:r>
              <a:rPr lang="en-US" altLang="en-US" smtClean="0">
                <a:ea typeface="ＭＳ Ｐゴシック" pitchFamily="34" charset="-128"/>
              </a:rPr>
              <a:t>Scan log backwards from end </a:t>
            </a:r>
          </a:p>
          <a:p>
            <a:pPr marL="1200150" lvl="2" indent="-342900">
              <a:lnSpc>
                <a:spcPct val="90000"/>
              </a:lnSpc>
              <a:buFont typeface="Monotype Sorts" charset="2"/>
              <a:buAutoNum type="arabicPeriod"/>
            </a:pPr>
            <a:r>
              <a:rPr lang="en-US" altLang="en-US" smtClean="0">
                <a:ea typeface="ＭＳ Ｐゴシック" pitchFamily="34" charset="-128"/>
              </a:rPr>
              <a:t>Whenever a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1</a:t>
            </a:r>
            <a:r>
              <a:rPr lang="en-US" altLang="en-US" i="1" smtClean="0">
                <a:ea typeface="ＭＳ Ｐゴシック" pitchFamily="34" charset="-128"/>
              </a:rPr>
              <a:t>,  V</a:t>
            </a:r>
            <a:r>
              <a:rPr lang="en-US" altLang="en-US" i="1" baseline="-25000" smtClean="0">
                <a:ea typeface="ＭＳ Ｐゴシック" pitchFamily="34" charset="-128"/>
              </a:rPr>
              <a:t>2</a:t>
            </a:r>
            <a:r>
              <a:rPr lang="en-US" altLang="en-US" i="1" smtClean="0">
                <a:ea typeface="ＭＳ Ｐゴシック" pitchFamily="34" charset="-128"/>
              </a:rPr>
              <a:t>&gt; </a:t>
            </a:r>
            <a:r>
              <a:rPr lang="en-US" altLang="en-US" smtClean="0">
                <a:ea typeface="ＭＳ Ｐゴシック" pitchFamily="34" charset="-128"/>
              </a:rPr>
              <a:t>is found where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is in undo-list perform same actions as for transaction rollback:</a:t>
            </a:r>
          </a:p>
          <a:p>
            <a:pPr marL="1543050" lvl="3" indent="-342900">
              <a:lnSpc>
                <a:spcPct val="90000"/>
              </a:lnSpc>
              <a:buFont typeface="Monotype Sorts" charset="2"/>
              <a:buAutoNum type="arabicPeriod"/>
            </a:pPr>
            <a:r>
              <a:rPr lang="en-US" altLang="en-US" smtClean="0">
                <a:ea typeface="ＭＳ Ｐゴシック" pitchFamily="34" charset="-128"/>
              </a:rPr>
              <a:t> perform undo by writing </a:t>
            </a:r>
            <a:r>
              <a:rPr lang="en-US" altLang="en-US" i="1" smtClean="0">
                <a:ea typeface="ＭＳ Ｐゴシック" pitchFamily="34" charset="-128"/>
              </a:rPr>
              <a:t>V</a:t>
            </a:r>
            <a:r>
              <a:rPr lang="en-US" altLang="en-US" i="1" baseline="-25000" smtClean="0">
                <a:ea typeface="ＭＳ Ｐゴシック" pitchFamily="34" charset="-128"/>
              </a:rPr>
              <a:t>1</a:t>
            </a:r>
            <a:r>
              <a:rPr lang="en-US" altLang="en-US" smtClean="0">
                <a:ea typeface="ＭＳ Ｐゴシック" pitchFamily="34" charset="-128"/>
              </a:rPr>
              <a:t> to </a:t>
            </a:r>
            <a:r>
              <a:rPr lang="en-US" altLang="en-US" i="1" smtClean="0">
                <a:ea typeface="ＭＳ Ｐゴシック" pitchFamily="34" charset="-128"/>
              </a:rPr>
              <a:t>X</a:t>
            </a:r>
            <a:r>
              <a:rPr lang="en-US" altLang="en-US" i="1" baseline="-25000" smtClean="0">
                <a:ea typeface="ＭＳ Ｐゴシック" pitchFamily="34" charset="-128"/>
              </a:rPr>
              <a:t>j</a:t>
            </a:r>
            <a:r>
              <a:rPr lang="en-US" altLang="en-US" smtClean="0">
                <a:ea typeface="ＭＳ Ｐゴシック" pitchFamily="34" charset="-128"/>
              </a:rPr>
              <a:t>.</a:t>
            </a:r>
          </a:p>
          <a:p>
            <a:pPr marL="1543050" lvl="3" indent="-342900">
              <a:lnSpc>
                <a:spcPct val="90000"/>
              </a:lnSpc>
              <a:buFont typeface="Monotype Sorts" charset="2"/>
              <a:buAutoNum type="arabicPeriod"/>
            </a:pPr>
            <a:r>
              <a:rPr lang="en-US" altLang="en-US" smtClean="0">
                <a:ea typeface="ＭＳ Ｐゴシック" pitchFamily="34" charset="-128"/>
              </a:rPr>
              <a:t>write a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 X</a:t>
            </a:r>
            <a:r>
              <a:rPr lang="en-US" altLang="en-US" i="1" baseline="-25000" smtClean="0">
                <a:ea typeface="ＭＳ Ｐゴシック" pitchFamily="34" charset="-128"/>
              </a:rPr>
              <a:t>j</a:t>
            </a:r>
            <a:r>
              <a:rPr lang="en-US" altLang="en-US" i="1" smtClean="0">
                <a:ea typeface="ＭＳ Ｐゴシック" pitchFamily="34" charset="-128"/>
              </a:rPr>
              <a:t>,  V</a:t>
            </a:r>
            <a:r>
              <a:rPr lang="en-US" altLang="en-US" i="1" baseline="-25000" smtClean="0">
                <a:ea typeface="ＭＳ Ｐゴシック" pitchFamily="34" charset="-128"/>
              </a:rPr>
              <a:t>1</a:t>
            </a:r>
            <a:r>
              <a:rPr lang="en-US" altLang="en-US" i="1" smtClean="0">
                <a:ea typeface="ＭＳ Ｐゴシック" pitchFamily="34" charset="-128"/>
              </a:rPr>
              <a:t>&gt;</a:t>
            </a:r>
          </a:p>
          <a:p>
            <a:pPr marL="1200150" lvl="2" indent="-342900">
              <a:lnSpc>
                <a:spcPct val="90000"/>
              </a:lnSpc>
              <a:buFont typeface="Monotype Sorts" charset="2"/>
              <a:buAutoNum type="arabicPeriod"/>
            </a:pPr>
            <a:r>
              <a:rPr lang="en-US" altLang="en-US" smtClean="0">
                <a:ea typeface="ＭＳ Ｐゴシック" pitchFamily="34" charset="-128"/>
              </a:rPr>
              <a:t>Whenever a log record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 </a:t>
            </a:r>
            <a:r>
              <a:rPr lang="en-US" altLang="en-US" smtClean="0">
                <a:ea typeface="ＭＳ Ｐゴシック" pitchFamily="34" charset="-128"/>
              </a:rPr>
              <a:t>is found where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smtClean="0">
                <a:ea typeface="ＭＳ Ｐゴシック" pitchFamily="34" charset="-128"/>
              </a:rPr>
              <a:t>is in undo-list, </a:t>
            </a:r>
          </a:p>
          <a:p>
            <a:pPr marL="1543050" lvl="3" indent="-342900">
              <a:lnSpc>
                <a:spcPct val="90000"/>
              </a:lnSpc>
              <a:buFont typeface="Monotype Sorts" charset="2"/>
              <a:buAutoNum type="arabicPeriod"/>
            </a:pPr>
            <a:r>
              <a:rPr lang="en-US" altLang="en-US" smtClean="0">
                <a:ea typeface="ＭＳ Ｐゴシック" pitchFamily="34" charset="-128"/>
              </a:rPr>
              <a:t>Write a log record </a:t>
            </a:r>
            <a:r>
              <a:rPr lang="en-US" altLang="en-US" i="1" smtClean="0">
                <a:ea typeface="ＭＳ Ｐゴシック" pitchFamily="34" charset="-128"/>
              </a:rPr>
              <a:t>&lt;T</a:t>
            </a:r>
            <a:r>
              <a:rPr lang="en-US" altLang="en-US" i="1" baseline="-25000" smtClean="0">
                <a:ea typeface="ＭＳ Ｐゴシック" pitchFamily="34" charset="-128"/>
              </a:rPr>
              <a:t>i </a:t>
            </a:r>
            <a:r>
              <a:rPr lang="en-US" altLang="en-US" i="1" smtClean="0">
                <a:ea typeface="ＭＳ Ｐゴシック" pitchFamily="34" charset="-128"/>
              </a:rPr>
              <a:t> </a:t>
            </a:r>
            <a:r>
              <a:rPr lang="en-US" altLang="en-US" b="1" smtClean="0">
                <a:ea typeface="ＭＳ Ｐゴシック" pitchFamily="34" charset="-128"/>
              </a:rPr>
              <a:t>abort</a:t>
            </a:r>
            <a:r>
              <a:rPr lang="en-US" altLang="en-US" i="1" smtClean="0">
                <a:ea typeface="ＭＳ Ｐゴシック" pitchFamily="34" charset="-128"/>
              </a:rPr>
              <a:t>&gt; </a:t>
            </a:r>
          </a:p>
          <a:p>
            <a:pPr marL="1543050" lvl="3" indent="-342900">
              <a:lnSpc>
                <a:spcPct val="90000"/>
              </a:lnSpc>
              <a:buFont typeface="Monotype Sorts" charset="2"/>
              <a:buAutoNum type="arabicPeriod"/>
            </a:pPr>
            <a:r>
              <a:rPr lang="en-US" altLang="en-US" smtClean="0">
                <a:ea typeface="ＭＳ Ｐゴシック" pitchFamily="34" charset="-128"/>
              </a:rPr>
              <a:t>Remove </a:t>
            </a:r>
            <a:r>
              <a:rPr lang="en-US" altLang="en-US" i="1" smtClean="0">
                <a:ea typeface="ＭＳ Ｐゴシック" pitchFamily="34" charset="-128"/>
              </a:rPr>
              <a:t>T</a:t>
            </a:r>
            <a:r>
              <a:rPr lang="en-US" altLang="en-US" i="1" baseline="-25000" smtClean="0">
                <a:ea typeface="ＭＳ Ｐゴシック" pitchFamily="34" charset="-128"/>
              </a:rPr>
              <a:t>i  </a:t>
            </a:r>
            <a:r>
              <a:rPr lang="en-US" altLang="en-US" smtClean="0">
                <a:ea typeface="ＭＳ Ｐゴシック" pitchFamily="34" charset="-128"/>
              </a:rPr>
              <a:t>from undo-list</a:t>
            </a:r>
          </a:p>
          <a:p>
            <a:pPr marL="1200150" lvl="2" indent="-342900">
              <a:lnSpc>
                <a:spcPct val="90000"/>
              </a:lnSpc>
              <a:buFont typeface="Monotype Sorts" charset="2"/>
              <a:buAutoNum type="arabicPeriod"/>
            </a:pPr>
            <a:r>
              <a:rPr lang="en-US" altLang="en-US" smtClean="0">
                <a:ea typeface="ＭＳ Ｐゴシック" pitchFamily="34" charset="-128"/>
              </a:rPr>
              <a:t>Stop when undo-list is empty</a:t>
            </a:r>
          </a:p>
          <a:p>
            <a:pPr marL="1543050" lvl="3" indent="-342900">
              <a:lnSpc>
                <a:spcPct val="90000"/>
              </a:lnSpc>
              <a:buFont typeface="Monotype Sorts" charset="2"/>
              <a:buChar char="l"/>
            </a:pPr>
            <a:r>
              <a:rPr lang="en-US" altLang="en-US" smtClean="0">
                <a:ea typeface="ＭＳ Ｐゴシック" pitchFamily="34" charset="-128"/>
              </a:rPr>
              <a:t>i.e. </a:t>
            </a:r>
            <a:r>
              <a:rPr lang="en-US" altLang="en-US" i="1" smtClean="0">
                <a:ea typeface="ＭＳ Ｐゴシック" pitchFamily="34" charset="-128"/>
              </a:rPr>
              <a:t>&lt;T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start</a:t>
            </a:r>
            <a:r>
              <a:rPr lang="en-US" altLang="en-US" i="1" smtClean="0">
                <a:ea typeface="ＭＳ Ｐゴシック" pitchFamily="34" charset="-128"/>
              </a:rPr>
              <a:t>&gt; </a:t>
            </a:r>
            <a:r>
              <a:rPr lang="en-US" altLang="en-US" smtClean="0">
                <a:ea typeface="ＭＳ Ｐゴシック" pitchFamily="34" charset="-128"/>
              </a:rPr>
              <a:t>has been found for every transaction in undo-list</a:t>
            </a:r>
          </a:p>
          <a:p>
            <a:pPr>
              <a:lnSpc>
                <a:spcPct val="90000"/>
              </a:lnSpc>
              <a:buFont typeface="Monotype Sorts" charset="2"/>
              <a:buChar char="l"/>
            </a:pPr>
            <a:r>
              <a:rPr lang="en-US" altLang="en-US" smtClean="0"/>
              <a:t>After undo phase completes, normal transaction processing can commence</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of Recovery</a:t>
            </a:r>
          </a:p>
        </p:txBody>
      </p:sp>
      <p:sp>
        <p:nvSpPr>
          <p:cNvPr id="238595" name="Rectangle 3"/>
          <p:cNvSpPr>
            <a:spLocks noGrp="1" noChangeArrowheads="1"/>
          </p:cNvSpPr>
          <p:nvPr>
            <p:ph type="body" idx="4294967295"/>
          </p:nvPr>
        </p:nvSpPr>
        <p:spPr>
          <a:xfrm>
            <a:off x="433388" y="5986463"/>
            <a:ext cx="7661275" cy="560387"/>
          </a:xfrm>
        </p:spPr>
        <p:txBody>
          <a:bodyPr>
            <a:normAutofit lnSpcReduction="10000"/>
          </a:bodyPr>
          <a:lstStyle/>
          <a:p>
            <a:endParaRPr lang="en-US" altLang="en-US" smtClean="0"/>
          </a:p>
        </p:txBody>
      </p:sp>
      <p:pic>
        <p:nvPicPr>
          <p:cNvPr id="238596" name="Picture 4"/>
          <p:cNvPicPr>
            <a:picLocks noChangeAspect="1" noChangeArrowheads="1"/>
          </p:cNvPicPr>
          <p:nvPr/>
        </p:nvPicPr>
        <p:blipFill>
          <a:blip r:embed="rId3"/>
          <a:srcRect/>
          <a:stretch>
            <a:fillRect/>
          </a:stretch>
        </p:blipFill>
        <p:spPr bwMode="auto">
          <a:xfrm>
            <a:off x="238125" y="1149350"/>
            <a:ext cx="8750300" cy="4459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Log Record Buffering</a:t>
            </a:r>
          </a:p>
        </p:txBody>
      </p:sp>
      <p:sp>
        <p:nvSpPr>
          <p:cNvPr id="240643" name="Rectangle 3"/>
          <p:cNvSpPr>
            <a:spLocks noGrp="1" noChangeArrowheads="1"/>
          </p:cNvSpPr>
          <p:nvPr>
            <p:ph type="body" idx="4294967295"/>
          </p:nvPr>
        </p:nvSpPr>
        <p:spPr>
          <a:xfrm>
            <a:off x="842963" y="1106488"/>
            <a:ext cx="8039100" cy="5219700"/>
          </a:xfrm>
        </p:spPr>
        <p:txBody>
          <a:bodyPr>
            <a:normAutofit fontScale="92500"/>
          </a:bodyPr>
          <a:lstStyle/>
          <a:p>
            <a:r>
              <a:rPr lang="en-US" altLang="en-US" b="1" smtClean="0">
                <a:solidFill>
                  <a:srgbClr val="000099"/>
                </a:solidFill>
              </a:rPr>
              <a:t>Log record buffering</a:t>
            </a:r>
            <a:r>
              <a:rPr lang="en-US" altLang="en-US" smtClean="0"/>
              <a:t>: log records are buffered in main memory, instead of of being output directly to stable storage.</a:t>
            </a:r>
          </a:p>
          <a:p>
            <a:pPr lvl="1"/>
            <a:r>
              <a:rPr lang="en-US" altLang="en-US" smtClean="0">
                <a:ea typeface="ＭＳ Ｐゴシック" pitchFamily="34" charset="-128"/>
              </a:rPr>
              <a:t>Log records are output to stable storage when a block of log records in the buffer is full, or a </a:t>
            </a:r>
            <a:r>
              <a:rPr lang="en-US" altLang="en-US" b="1" smtClean="0">
                <a:solidFill>
                  <a:srgbClr val="000099"/>
                </a:solidFill>
                <a:ea typeface="ＭＳ Ｐゴシック" pitchFamily="34" charset="-128"/>
              </a:rPr>
              <a:t>log force</a:t>
            </a:r>
            <a:r>
              <a:rPr lang="en-US" altLang="en-US" smtClean="0">
                <a:ea typeface="ＭＳ Ｐゴシック" pitchFamily="34" charset="-128"/>
              </a:rPr>
              <a:t> operation is executed.</a:t>
            </a:r>
          </a:p>
          <a:p>
            <a:r>
              <a:rPr lang="en-US" altLang="en-US" smtClean="0"/>
              <a:t>Log force is performed to commit a transaction by forcing all its log records (including the commit record) to stable storage.</a:t>
            </a:r>
          </a:p>
          <a:p>
            <a:r>
              <a:rPr lang="en-US" altLang="en-US" smtClean="0"/>
              <a:t>Several log records can thus be output using a single output operation, reducing the I/O cost.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Log Record Buffering (Cont.)</a:t>
            </a:r>
          </a:p>
        </p:txBody>
      </p:sp>
      <p:sp>
        <p:nvSpPr>
          <p:cNvPr id="242691" name="Rectangle 3"/>
          <p:cNvSpPr>
            <a:spLocks noGrp="1" noChangeArrowheads="1"/>
          </p:cNvSpPr>
          <p:nvPr>
            <p:ph type="body" idx="1"/>
          </p:nvPr>
        </p:nvSpPr>
        <p:spPr/>
        <p:txBody>
          <a:bodyPr>
            <a:normAutofit fontScale="92500" lnSpcReduction="20000"/>
          </a:bodyPr>
          <a:lstStyle/>
          <a:p>
            <a:r>
              <a:rPr lang="en-US" altLang="en-US" smtClean="0"/>
              <a:t>The rules below must be followed if log records are buffered:</a:t>
            </a:r>
          </a:p>
          <a:p>
            <a:pPr lvl="1"/>
            <a:r>
              <a:rPr lang="en-US" altLang="en-US" smtClean="0">
                <a:ea typeface="ＭＳ Ｐゴシック" pitchFamily="34" charset="-128"/>
              </a:rPr>
              <a:t>Log records are output to stable storage in the order in which they are created. </a:t>
            </a:r>
          </a:p>
          <a:p>
            <a:pPr lvl="1"/>
            <a:r>
              <a:rPr lang="en-US" altLang="en-US" smtClean="0">
                <a:ea typeface="ＭＳ Ｐゴシック" pitchFamily="34" charset="-128"/>
              </a:rPr>
              <a:t>Transaction </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smtClean="0">
                <a:ea typeface="ＭＳ Ｐゴシック" pitchFamily="34" charset="-128"/>
              </a:rPr>
              <a:t> enters the commit state only when the log record </a:t>
            </a:r>
            <a:br>
              <a:rPr lang="en-US" altLang="en-US" smtClean="0">
                <a:ea typeface="ＭＳ Ｐゴシック" pitchFamily="34" charset="-128"/>
              </a:rPr>
            </a:br>
            <a:r>
              <a:rPr lang="en-US" altLang="en-US" smtClean="0">
                <a:ea typeface="ＭＳ Ｐゴシック" pitchFamily="34" charset="-128"/>
              </a:rPr>
              <a:t>&lt;</a:t>
            </a:r>
            <a:r>
              <a:rPr lang="en-US" altLang="en-US" i="1" smtClean="0">
                <a:ea typeface="ＭＳ Ｐゴシック" pitchFamily="34" charset="-128"/>
              </a:rPr>
              <a:t>T</a:t>
            </a:r>
            <a:r>
              <a:rPr lang="en-US" altLang="en-US" i="1" baseline="-25000" smtClean="0">
                <a:ea typeface="ＭＳ Ｐゴシック" pitchFamily="34" charset="-128"/>
              </a:rPr>
              <a:t>i</a:t>
            </a:r>
            <a:r>
              <a:rPr lang="en-US" altLang="en-US" i="1" smtClean="0">
                <a:ea typeface="ＭＳ Ｐゴシック" pitchFamily="34" charset="-128"/>
              </a:rPr>
              <a:t> </a:t>
            </a:r>
            <a:r>
              <a:rPr lang="en-US" altLang="en-US" b="1" smtClean="0">
                <a:ea typeface="ＭＳ Ｐゴシック" pitchFamily="34" charset="-128"/>
              </a:rPr>
              <a:t>commit</a:t>
            </a:r>
            <a:r>
              <a:rPr lang="en-US" altLang="en-US" smtClean="0">
                <a:ea typeface="ＭＳ Ｐゴシック" pitchFamily="34" charset="-128"/>
              </a:rPr>
              <a:t>&gt; has been output to stable storage.</a:t>
            </a:r>
          </a:p>
          <a:p>
            <a:pPr lvl="1"/>
            <a:r>
              <a:rPr lang="en-US" altLang="en-US" smtClean="0">
                <a:ea typeface="ＭＳ Ｐゴシック" pitchFamily="34" charset="-128"/>
              </a:rPr>
              <a:t>Before a block of data in main memory is output to the database, all log records pertaining to data in that block must have been output to stable storage. </a:t>
            </a:r>
          </a:p>
          <a:p>
            <a:pPr lvl="2"/>
            <a:r>
              <a:rPr lang="en-US" altLang="en-US" smtClean="0">
                <a:ea typeface="ＭＳ Ｐゴシック" pitchFamily="34" charset="-128"/>
              </a:rPr>
              <a:t>This rule is called the </a:t>
            </a:r>
            <a:r>
              <a:rPr lang="en-US" altLang="en-US" b="1" smtClean="0">
                <a:solidFill>
                  <a:srgbClr val="000099"/>
                </a:solidFill>
                <a:ea typeface="ＭＳ Ｐゴシック" pitchFamily="34" charset="-128"/>
              </a:rPr>
              <a:t>write-ahead logging</a:t>
            </a:r>
            <a:r>
              <a:rPr lang="en-US" altLang="en-US" smtClean="0">
                <a:ea typeface="ＭＳ Ｐゴシック" pitchFamily="34" charset="-128"/>
              </a:rPr>
              <a:t> or </a:t>
            </a:r>
            <a:r>
              <a:rPr lang="en-US" altLang="en-US" b="1" smtClean="0">
                <a:solidFill>
                  <a:srgbClr val="000099"/>
                </a:solidFill>
                <a:ea typeface="ＭＳ Ｐゴシック" pitchFamily="34" charset="-128"/>
              </a:rPr>
              <a:t>WAL</a:t>
            </a:r>
            <a:r>
              <a:rPr lang="en-US" altLang="en-US" b="1" smtClean="0">
                <a:ea typeface="ＭＳ Ｐゴシック" pitchFamily="34" charset="-128"/>
              </a:rPr>
              <a:t> </a:t>
            </a:r>
            <a:r>
              <a:rPr lang="en-US" altLang="en-US" smtClean="0">
                <a:ea typeface="ＭＳ Ｐゴシック" pitchFamily="34" charset="-128"/>
              </a:rPr>
              <a:t>rule</a:t>
            </a:r>
          </a:p>
          <a:p>
            <a:pPr lvl="3"/>
            <a:r>
              <a:rPr lang="en-US" altLang="en-US" smtClean="0">
                <a:ea typeface="ＭＳ Ｐゴシック" pitchFamily="34" charset="-128"/>
              </a:rPr>
              <a:t>Strictly speaking WAL only requires undo information to be output</a:t>
            </a:r>
          </a:p>
          <a:p>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a typeface="+mj-ea"/>
              </a:rPr>
              <a:t>Transaction State</a:t>
            </a:r>
          </a:p>
        </p:txBody>
      </p:sp>
      <p:sp>
        <p:nvSpPr>
          <p:cNvPr id="126979" name="Rectangle 3"/>
          <p:cNvSpPr>
            <a:spLocks noGrp="1" noChangeArrowheads="1"/>
          </p:cNvSpPr>
          <p:nvPr>
            <p:ph type="body" idx="1"/>
          </p:nvPr>
        </p:nvSpPr>
        <p:spPr>
          <a:xfrm>
            <a:off x="914400" y="1106488"/>
            <a:ext cx="7493000" cy="5072062"/>
          </a:xfrm>
        </p:spPr>
        <p:txBody>
          <a:bodyPr>
            <a:normAutofit fontScale="77500" lnSpcReduction="20000"/>
          </a:bodyPr>
          <a:lstStyle/>
          <a:p>
            <a:r>
              <a:rPr lang="en-US" altLang="en-US" b="1" smtClean="0">
                <a:solidFill>
                  <a:srgbClr val="000099"/>
                </a:solidFill>
              </a:rPr>
              <a:t>Active</a:t>
            </a:r>
            <a:r>
              <a:rPr lang="en-US" altLang="en-US" b="1" smtClean="0">
                <a:solidFill>
                  <a:schemeClr val="tx2"/>
                </a:solidFill>
              </a:rPr>
              <a:t> </a:t>
            </a:r>
            <a:r>
              <a:rPr lang="en-US" altLang="en-US" smtClean="0"/>
              <a:t>–</a:t>
            </a:r>
            <a:r>
              <a:rPr lang="en-US" altLang="en-US" b="1" smtClean="0">
                <a:solidFill>
                  <a:schemeClr val="tx2"/>
                </a:solidFill>
              </a:rPr>
              <a:t> </a:t>
            </a:r>
            <a:r>
              <a:rPr lang="en-US" altLang="en-US" smtClean="0"/>
              <a:t>the initial state; the transaction stays in this state while it is executing</a:t>
            </a:r>
          </a:p>
          <a:p>
            <a:r>
              <a:rPr lang="en-US" altLang="en-US" b="1" smtClean="0">
                <a:solidFill>
                  <a:srgbClr val="000099"/>
                </a:solidFill>
              </a:rPr>
              <a:t>Partially committed</a:t>
            </a:r>
            <a:r>
              <a:rPr lang="en-US" altLang="en-US" b="1" smtClean="0">
                <a:solidFill>
                  <a:schemeClr val="tx2"/>
                </a:solidFill>
              </a:rPr>
              <a:t> </a:t>
            </a:r>
            <a:r>
              <a:rPr lang="en-US" altLang="en-US" smtClean="0"/>
              <a:t>–</a:t>
            </a:r>
            <a:r>
              <a:rPr lang="en-US" altLang="en-US" b="1" smtClean="0">
                <a:solidFill>
                  <a:schemeClr val="tx2"/>
                </a:solidFill>
              </a:rPr>
              <a:t> </a:t>
            </a:r>
            <a:r>
              <a:rPr lang="en-US" altLang="en-US" smtClean="0"/>
              <a:t>after the final statement has been executed.</a:t>
            </a:r>
          </a:p>
          <a:p>
            <a:r>
              <a:rPr lang="en-US" altLang="en-US" b="1" smtClean="0">
                <a:solidFill>
                  <a:srgbClr val="000099"/>
                </a:solidFill>
              </a:rPr>
              <a:t>Failed</a:t>
            </a:r>
            <a:r>
              <a:rPr lang="en-US" altLang="en-US" b="1" smtClean="0">
                <a:solidFill>
                  <a:schemeClr val="tx2"/>
                </a:solidFill>
              </a:rPr>
              <a:t> </a:t>
            </a:r>
            <a:r>
              <a:rPr lang="en-US" altLang="en-US" sz="1600" b="1" smtClean="0"/>
              <a:t>-- </a:t>
            </a:r>
            <a:r>
              <a:rPr lang="en-US" altLang="en-US" smtClean="0"/>
              <a:t>after the discovery that normal execution can no longer proceed.</a:t>
            </a:r>
          </a:p>
          <a:p>
            <a:r>
              <a:rPr lang="en-US" altLang="en-US" b="1" smtClean="0">
                <a:solidFill>
                  <a:srgbClr val="000099"/>
                </a:solidFill>
              </a:rPr>
              <a:t>Aborted</a:t>
            </a:r>
            <a:r>
              <a:rPr lang="en-US" altLang="en-US" b="1" smtClean="0">
                <a:solidFill>
                  <a:schemeClr val="tx2"/>
                </a:solidFill>
              </a:rPr>
              <a:t> </a:t>
            </a:r>
            <a:r>
              <a:rPr lang="en-US" altLang="en-US" smtClean="0"/>
              <a:t>– after the transaction has been rolled back and the database restored to its state prior to the start of the transaction.  Two options after it has been aborted:</a:t>
            </a:r>
          </a:p>
          <a:p>
            <a:pPr lvl="1"/>
            <a:r>
              <a:rPr lang="en-US" altLang="en-US" smtClean="0">
                <a:ea typeface="ＭＳ Ｐゴシック" pitchFamily="34" charset="-128"/>
              </a:rPr>
              <a:t>Restart the transaction</a:t>
            </a:r>
          </a:p>
          <a:p>
            <a:pPr lvl="2"/>
            <a:r>
              <a:rPr lang="en-US" altLang="en-US" smtClean="0">
                <a:ea typeface="ＭＳ Ｐゴシック" pitchFamily="34" charset="-128"/>
              </a:rPr>
              <a:t> can be done only if no internal logical error</a:t>
            </a:r>
          </a:p>
          <a:p>
            <a:pPr lvl="1"/>
            <a:r>
              <a:rPr lang="en-US" altLang="en-US" smtClean="0">
                <a:ea typeface="ＭＳ Ｐゴシック" pitchFamily="34" charset="-128"/>
              </a:rPr>
              <a:t>Kill the transaction</a:t>
            </a:r>
          </a:p>
          <a:p>
            <a:r>
              <a:rPr lang="en-US" altLang="en-US" b="1" smtClean="0">
                <a:solidFill>
                  <a:srgbClr val="000099"/>
                </a:solidFill>
              </a:rPr>
              <a:t>Committed</a:t>
            </a:r>
            <a:r>
              <a:rPr lang="en-US" altLang="en-US" b="1" smtClean="0">
                <a:solidFill>
                  <a:schemeClr val="tx2"/>
                </a:solidFill>
              </a:rPr>
              <a:t> </a:t>
            </a:r>
            <a:r>
              <a:rPr lang="en-US" altLang="en-US" smtClean="0"/>
              <a:t>– after successful completion.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a typeface="+mj-ea"/>
              </a:rPr>
              <a:t>Transaction State (Cont.)</a:t>
            </a:r>
          </a:p>
        </p:txBody>
      </p:sp>
      <p:pic>
        <p:nvPicPr>
          <p:cNvPr id="129027" name="Picture 10"/>
          <p:cNvPicPr>
            <a:picLocks noChangeAspect="1" noChangeArrowheads="1"/>
          </p:cNvPicPr>
          <p:nvPr/>
        </p:nvPicPr>
        <p:blipFill>
          <a:blip r:embed="rId3"/>
          <a:srcRect/>
          <a:stretch>
            <a:fillRect/>
          </a:stretch>
        </p:blipFill>
        <p:spPr bwMode="auto">
          <a:xfrm>
            <a:off x="1677988" y="1593850"/>
            <a:ext cx="5453062" cy="374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a typeface="+mj-ea"/>
              </a:rPr>
              <a:t>Concurrent Executions</a:t>
            </a:r>
          </a:p>
        </p:txBody>
      </p:sp>
      <p:sp>
        <p:nvSpPr>
          <p:cNvPr id="131075" name="Rectangle 3"/>
          <p:cNvSpPr>
            <a:spLocks noGrp="1" noChangeArrowheads="1"/>
          </p:cNvSpPr>
          <p:nvPr>
            <p:ph type="body" idx="1"/>
          </p:nvPr>
        </p:nvSpPr>
        <p:spPr>
          <a:xfrm>
            <a:off x="914400" y="1001713"/>
            <a:ext cx="6910388" cy="5099050"/>
          </a:xfrm>
        </p:spPr>
        <p:txBody>
          <a:bodyPr>
            <a:normAutofit fontScale="77500" lnSpcReduction="20000"/>
          </a:bodyPr>
          <a:lstStyle/>
          <a:p>
            <a:r>
              <a:rPr lang="en-US" altLang="en-US" smtClean="0"/>
              <a:t>Multiple transactions are allowed to run concurrently in the system.  Advantages are:</a:t>
            </a:r>
          </a:p>
          <a:p>
            <a:pPr lvl="1"/>
            <a:r>
              <a:rPr lang="en-US" altLang="en-US" b="1" smtClean="0">
                <a:ea typeface="ＭＳ Ｐゴシック" pitchFamily="34" charset="-128"/>
              </a:rPr>
              <a:t>Increased processor and disk utilization</a:t>
            </a:r>
            <a:r>
              <a:rPr lang="en-US" altLang="en-US" smtClean="0">
                <a:ea typeface="ＭＳ Ｐゴシック" pitchFamily="34" charset="-128"/>
              </a:rPr>
              <a:t>, leading to better transaction </a:t>
            </a:r>
            <a:r>
              <a:rPr lang="en-US" altLang="en-US" i="1" smtClean="0">
                <a:ea typeface="ＭＳ Ｐゴシック" pitchFamily="34" charset="-128"/>
              </a:rPr>
              <a:t>throughput</a:t>
            </a:r>
          </a:p>
          <a:p>
            <a:pPr lvl="2"/>
            <a:r>
              <a:rPr lang="en-US" altLang="en-US" smtClean="0">
                <a:ea typeface="ＭＳ Ｐゴシック" pitchFamily="34" charset="-128"/>
              </a:rPr>
              <a:t>E.g. one transaction can be using the CPU while another is reading from or writing to the disk</a:t>
            </a:r>
          </a:p>
          <a:p>
            <a:pPr lvl="1"/>
            <a:r>
              <a:rPr lang="en-US" altLang="en-US" b="1" smtClean="0">
                <a:ea typeface="ＭＳ Ｐゴシック" pitchFamily="34" charset="-128"/>
              </a:rPr>
              <a:t>Reduced average response time</a:t>
            </a:r>
            <a:r>
              <a:rPr lang="en-US" altLang="en-US" smtClean="0">
                <a:ea typeface="ＭＳ Ｐゴシック" pitchFamily="34" charset="-128"/>
              </a:rPr>
              <a:t> for transactions: short transactions need not wait behind long ones.</a:t>
            </a:r>
          </a:p>
          <a:p>
            <a:r>
              <a:rPr lang="en-US" altLang="en-US" b="1" smtClean="0">
                <a:solidFill>
                  <a:srgbClr val="000099"/>
                </a:solidFill>
              </a:rPr>
              <a:t>Concurrency control schemes</a:t>
            </a:r>
            <a:r>
              <a:rPr lang="en-US" altLang="en-US" i="1" smtClean="0"/>
              <a:t> </a:t>
            </a:r>
            <a:r>
              <a:rPr lang="en-US" altLang="en-US" smtClean="0"/>
              <a:t>– mechanisms  to achieve isolation</a:t>
            </a:r>
          </a:p>
          <a:p>
            <a:pPr lvl="1"/>
            <a:r>
              <a:rPr lang="en-US" altLang="en-US" smtClean="0">
                <a:ea typeface="ＭＳ Ｐゴシック" pitchFamily="34" charset="-128"/>
              </a:rPr>
              <a:t>That is, to control the interaction among the concurrent transactions in order to prevent them from destroying the consistency of the database</a:t>
            </a:r>
          </a:p>
          <a:p>
            <a:pPr lvl="2"/>
            <a:r>
              <a:rPr lang="en-US" altLang="en-US" smtClean="0">
                <a:ea typeface="ＭＳ Ｐゴシック" pitchFamily="34" charset="-128"/>
              </a:rPr>
              <a:t>Will study in Chapter 15, after studying notion of correctness of concurrent executions.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5364</Words>
  <Application>Microsoft Office PowerPoint</Application>
  <PresentationFormat>On-screen Show (4:3)</PresentationFormat>
  <Paragraphs>626</Paragraphs>
  <Slides>67</Slides>
  <Notes>60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Chapter:5 Transactions Concurrency control Phase Control Protocol Log Based Recovery DeadLock Two phase Locking Protocol </vt:lpstr>
      <vt:lpstr>Transaction Concept</vt:lpstr>
      <vt:lpstr>Required  Properties of a Transaction</vt:lpstr>
      <vt:lpstr>Required Properties of a Transaction (Cont.)</vt:lpstr>
      <vt:lpstr>Required Properties of a Transaction (Cont.)</vt:lpstr>
      <vt:lpstr>ACID Properties</vt:lpstr>
      <vt:lpstr>Transaction State</vt:lpstr>
      <vt:lpstr>Transaction State (Cont.)</vt:lpstr>
      <vt:lpstr>Concurrent Executions</vt:lpstr>
      <vt:lpstr>Schedules</vt:lpstr>
      <vt:lpstr>Schedule 1</vt:lpstr>
      <vt:lpstr>Schedule 2</vt:lpstr>
      <vt:lpstr>Schedule 3</vt:lpstr>
      <vt:lpstr>Schedule 4</vt:lpstr>
      <vt:lpstr>Concurrency Control and Recovery</vt:lpstr>
      <vt:lpstr>Undo and Redo Operations</vt:lpstr>
      <vt:lpstr>Undo and Redo on Recovering from Failure</vt:lpstr>
      <vt:lpstr>Immediate DB Modification Recovery Example</vt:lpstr>
      <vt:lpstr>Lock-Based Protocols</vt:lpstr>
      <vt:lpstr>Lock-Based Protocols (Cont.)</vt:lpstr>
      <vt:lpstr>Lock-Based Protocols (Cont.)</vt:lpstr>
      <vt:lpstr>The Two-Phase Locking Protocol</vt:lpstr>
      <vt:lpstr>The Two-Phase Locking Protocol (Cont.)</vt:lpstr>
      <vt:lpstr>Lock Conversions</vt:lpstr>
      <vt:lpstr>Automatic Acquisition of Locks</vt:lpstr>
      <vt:lpstr>Automatic Acquisition of Locks (Cont.)</vt:lpstr>
      <vt:lpstr>Deadlocks</vt:lpstr>
      <vt:lpstr>Deadlocks (Cont.)</vt:lpstr>
      <vt:lpstr>Deadlocks (Cont.)</vt:lpstr>
      <vt:lpstr>Implementation of Locking</vt:lpstr>
      <vt:lpstr>Lock Table</vt:lpstr>
      <vt:lpstr>Deadlock Handling</vt:lpstr>
      <vt:lpstr>More Deadlock Prevention Strategies</vt:lpstr>
      <vt:lpstr>Deadlock prevention (Cont.)</vt:lpstr>
      <vt:lpstr>Deadlock Detection</vt:lpstr>
      <vt:lpstr>Deadlock Detection (Cont.)</vt:lpstr>
      <vt:lpstr>Deadlock Recovery</vt:lpstr>
      <vt:lpstr>Multiple Granularity</vt:lpstr>
      <vt:lpstr>Example of Granularity Hierarchy</vt:lpstr>
      <vt:lpstr>Intention Lock Modes</vt:lpstr>
      <vt:lpstr>Compatibility Matrix with Intention Lock Modes</vt:lpstr>
      <vt:lpstr>Multiple Granularity Locking Scheme</vt:lpstr>
      <vt:lpstr> Recovery System</vt:lpstr>
      <vt:lpstr>Chapter 16: Recovery System</vt:lpstr>
      <vt:lpstr>Failure Classification</vt:lpstr>
      <vt:lpstr>Recovery Algorithms</vt:lpstr>
      <vt:lpstr>Storage Structure</vt:lpstr>
      <vt:lpstr>Stable-Storage Implementation</vt:lpstr>
      <vt:lpstr>Stable-Storage Implementation (Cont.)</vt:lpstr>
      <vt:lpstr>Data Access</vt:lpstr>
      <vt:lpstr>Example of Data Access</vt:lpstr>
      <vt:lpstr>Data Access (Cont.)</vt:lpstr>
      <vt:lpstr>Recovery and Atomicity</vt:lpstr>
      <vt:lpstr>Log-Based Recovery</vt:lpstr>
      <vt:lpstr>Immediate Database Modification</vt:lpstr>
      <vt:lpstr>Transaction Commit</vt:lpstr>
      <vt:lpstr>Immediate Database Modification Example</vt:lpstr>
      <vt:lpstr>Checkpoints</vt:lpstr>
      <vt:lpstr>Checkpoints (Cont.)</vt:lpstr>
      <vt:lpstr>Example of Checkpoints</vt:lpstr>
      <vt:lpstr>Recovery Algorithm</vt:lpstr>
      <vt:lpstr>Recovery Algorithm</vt:lpstr>
      <vt:lpstr>Recovery Algorithm (Cont.)</vt:lpstr>
      <vt:lpstr>Recovery Algorithm (Cont.)</vt:lpstr>
      <vt:lpstr>Example of Recovery</vt:lpstr>
      <vt:lpstr>Log Record Buffering</vt:lpstr>
      <vt:lpstr>Log Record Buffering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Transactions Concurrency control Phase Control Protocol Log Based Recovery DeadLock Two phase Locking Protocol </dc:title>
  <dc:creator>staff</dc:creator>
  <cp:lastModifiedBy>staff</cp:lastModifiedBy>
  <cp:revision>5</cp:revision>
  <dcterms:created xsi:type="dcterms:W3CDTF">2021-02-12T09:41:19Z</dcterms:created>
  <dcterms:modified xsi:type="dcterms:W3CDTF">2021-02-12T10:09:25Z</dcterms:modified>
</cp:coreProperties>
</file>