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8" r:id="rId3"/>
    <p:sldId id="257" r:id="rId4"/>
    <p:sldId id="268" r:id="rId5"/>
    <p:sldId id="258" r:id="rId6"/>
    <p:sldId id="269" r:id="rId7"/>
    <p:sldId id="259" r:id="rId8"/>
    <p:sldId id="260" r:id="rId9"/>
    <p:sldId id="261" r:id="rId10"/>
    <p:sldId id="275" r:id="rId11"/>
    <p:sldId id="263" r:id="rId12"/>
    <p:sldId id="264" r:id="rId13"/>
    <p:sldId id="265" r:id="rId14"/>
    <p:sldId id="266" r:id="rId15"/>
    <p:sldId id="272" r:id="rId16"/>
    <p:sldId id="273"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4632" autoAdjust="0"/>
  </p:normalViewPr>
  <p:slideViewPr>
    <p:cSldViewPr snapToGrid="0">
      <p:cViewPr varScale="1">
        <p:scale>
          <a:sx n="82" d="100"/>
          <a:sy n="82" d="100"/>
        </p:scale>
        <p:origin x="5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C693E-4EAC-40DD-93B6-CD22F242C56B}" type="datetimeFigureOut">
              <a:rPr lang="en-US" smtClean="0"/>
              <a:t>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7FDD1-F5F4-43CE-AB50-7C28343DF53B}" type="slidenum">
              <a:rPr lang="en-US" smtClean="0"/>
              <a:t>‹#›</a:t>
            </a:fld>
            <a:endParaRPr lang="en-US"/>
          </a:p>
        </p:txBody>
      </p:sp>
    </p:spTree>
    <p:extLst>
      <p:ext uri="{BB962C8B-B14F-4D97-AF65-F5344CB8AC3E}">
        <p14:creationId xmlns:p14="http://schemas.microsoft.com/office/powerpoint/2010/main" val="408357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7FDD1-F5F4-43CE-AB50-7C28343DF53B}" type="slidenum">
              <a:rPr lang="en-US" smtClean="0"/>
              <a:t>1</a:t>
            </a:fld>
            <a:endParaRPr lang="en-US"/>
          </a:p>
        </p:txBody>
      </p:sp>
    </p:spTree>
    <p:extLst>
      <p:ext uri="{BB962C8B-B14F-4D97-AF65-F5344CB8AC3E}">
        <p14:creationId xmlns:p14="http://schemas.microsoft.com/office/powerpoint/2010/main" val="15550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B4D84-655D-4B87-8ECC-B3BA5675F8BD}"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81741-4D82-4166-B6C2-67CAA8495609}" type="datetime8">
              <a:rPr lang="en-US" smtClean="0"/>
              <a:t>4/11/2021 7:20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C6D80D-B7EB-4049-B8C2-5DC24D1CAB45}"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5989E-35AD-46B2-B33A-AD32C9BF1CBD}"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13F7F-4A53-4697-B604-00143C5B51C2}"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D0D825-06E6-440D-B725-99294F7C0DDC}" type="datetime8">
              <a:rPr lang="en-US" smtClean="0"/>
              <a:t>4/11/2021 7:20 PM</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A81982-263E-4EEE-8C59-5268C65904FA}" type="datetime8">
              <a:rPr lang="en-US" smtClean="0"/>
              <a:t>4/11/2021 7:20 PM</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ED819-4255-42D9-B984-F66085F18521}"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0792E-2C1F-400C-99DA-0CDED572AB0F}"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BCAC37-4FE8-4EA8-971F-843BEA15F4DD}"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36D8D-99B6-4A1D-807E-F5D9A7827F6E}" type="datetime8">
              <a:rPr lang="en-US" smtClean="0"/>
              <a:t>4/11/2021 7:20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785B0-09D1-46C7-8004-439055034CED}" type="datetime8">
              <a:rPr lang="en-US" smtClean="0"/>
              <a:t>4/11/2021 7:20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EB120-25F4-42D0-9BDF-CCA50FA3B873}" type="datetime8">
              <a:rPr lang="en-US" smtClean="0"/>
              <a:t>4/11/2021 7:20 PM</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7E78A8-20DB-4B5D-A450-4068F9EE1757}" type="datetime8">
              <a:rPr lang="en-US" smtClean="0"/>
              <a:t>4/11/2021 7:20 PM</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7BF525-48F9-4C83-8C7E-DC06BC2C87E5}" type="datetime8">
              <a:rPr lang="en-US" smtClean="0"/>
              <a:t>4/11/2021 7:20 PM</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D69163-2086-4E1A-A624-81C926B58F1B}" type="datetime8">
              <a:rPr lang="en-US" smtClean="0"/>
              <a:t>4/11/2021 7:20 PM</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09BF2-EE9D-48C9-B418-76A9CC8A85F9}" type="datetime8">
              <a:rPr lang="en-US" smtClean="0"/>
              <a:t>4/11/2021 7:20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947F0A-8536-48C9-BEAF-74B33F2DD816}" type="datetime8">
              <a:rPr lang="en-US" smtClean="0"/>
              <a:t>4/11/2021 7:20 PM</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ja2943@srmist.edu.in" TargetMode="External"/><Relationship Id="rId7" Type="http://schemas.openxmlformats.org/officeDocument/2006/relationships/image" Target="../media/image25.jpeg"/><Relationship Id="rId2" Type="http://schemas.openxmlformats.org/officeDocument/2006/relationships/image" Target="../media/image23.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hyperlink" Target="mailto:moviasuresh16@gmail.com" TargetMode="External"/><Relationship Id="rId4" Type="http://schemas.openxmlformats.org/officeDocument/2006/relationships/hyperlink" Target="mailto:ms8997@srmist.edu.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7049" y="0"/>
            <a:ext cx="10176255" cy="4460034"/>
          </a:xfrm>
        </p:spPr>
        <p:txBody>
          <a:bodyPr/>
          <a:lstStyle/>
          <a:p>
            <a:r>
              <a:rPr lang="en-US" b="1" dirty="0">
                <a:solidFill>
                  <a:schemeClr val="accent6">
                    <a:lumMod val="20000"/>
                    <a:lumOff val="80000"/>
                  </a:schemeClr>
                </a:solidFill>
              </a:rPr>
              <a:t>SEED CERTIFICATION USING BLOCK CHAIN TECHNOLOGY</a:t>
            </a:r>
          </a:p>
        </p:txBody>
      </p:sp>
      <p:sp>
        <p:nvSpPr>
          <p:cNvPr id="5" name="TextBox 4">
            <a:extLst>
              <a:ext uri="{FF2B5EF4-FFF2-40B4-BE49-F238E27FC236}">
                <a16:creationId xmlns:a16="http://schemas.microsoft.com/office/drawing/2014/main" id="{35B7AB2D-40D0-5441-B46E-DDA50C704099}"/>
              </a:ext>
            </a:extLst>
          </p:cNvPr>
          <p:cNvSpPr txBox="1"/>
          <p:nvPr/>
        </p:nvSpPr>
        <p:spPr>
          <a:xfrm>
            <a:off x="5182016" y="2505084"/>
            <a:ext cx="1828800" cy="1828800"/>
          </a:xfrm>
          <a:prstGeom prst="rect">
            <a:avLst/>
          </a:prstGeom>
          <a:noFill/>
        </p:spPr>
        <p:txBody>
          <a:bodyPr wrap="square" rtlCol="0">
            <a:spAutoFit/>
          </a:bodyPr>
          <a:lstStyle/>
          <a:p>
            <a:pPr algn="l"/>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
        <p:nvSpPr>
          <p:cNvPr id="6" name="Subtitle 5">
            <a:extLst>
              <a:ext uri="{FF2B5EF4-FFF2-40B4-BE49-F238E27FC236}">
                <a16:creationId xmlns:a16="http://schemas.microsoft.com/office/drawing/2014/main" id="{2031CF40-5EB8-E845-8EC8-2C0AE69EC5CA}"/>
              </a:ext>
            </a:extLst>
          </p:cNvPr>
          <p:cNvSpPr>
            <a:spLocks noGrp="1"/>
          </p:cNvSpPr>
          <p:nvPr>
            <p:ph type="subTitle" idx="1"/>
          </p:nvPr>
        </p:nvSpPr>
        <p:spPr>
          <a:xfrm>
            <a:off x="5533055" y="4755763"/>
            <a:ext cx="6279502" cy="861420"/>
          </a:xfrm>
        </p:spPr>
        <p:txBody>
          <a:bodyPr/>
          <a:lstStyle/>
          <a:p>
            <a:r>
              <a:rPr lang="en-US" b="1" dirty="0"/>
              <a:t>Amazon </a:t>
            </a:r>
            <a:r>
              <a:rPr lang="en-US" b="1" dirty="0" err="1"/>
              <a:t>Smbhav</a:t>
            </a:r>
            <a:r>
              <a:rPr lang="en-US" b="1" dirty="0"/>
              <a:t> Hackathon –Build FOR INDIA</a:t>
            </a:r>
          </a:p>
        </p:txBody>
      </p:sp>
    </p:spTree>
    <p:extLst>
      <p:ext uri="{BB962C8B-B14F-4D97-AF65-F5344CB8AC3E}">
        <p14:creationId xmlns:p14="http://schemas.microsoft.com/office/powerpoint/2010/main" val="201012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45C3-DCE5-C646-BF9E-148B247475ED}"/>
              </a:ext>
            </a:extLst>
          </p:cNvPr>
          <p:cNvSpPr>
            <a:spLocks noGrp="1"/>
          </p:cNvSpPr>
          <p:nvPr>
            <p:ph type="title"/>
          </p:nvPr>
        </p:nvSpPr>
        <p:spPr>
          <a:xfrm>
            <a:off x="646111" y="443841"/>
            <a:ext cx="9404723" cy="1400530"/>
          </a:xfrm>
        </p:spPr>
        <p:txBody>
          <a:bodyPr/>
          <a:lstStyle/>
          <a:p>
            <a:r>
              <a:rPr lang="en-GB" b="1" u="sng" dirty="0"/>
              <a:t>COMPANIES USING AGRICULTURAL BLOCKCHAIN</a:t>
            </a:r>
            <a:endParaRPr lang="en-US" b="1" u="sng" dirty="0"/>
          </a:p>
        </p:txBody>
      </p:sp>
      <p:sp>
        <p:nvSpPr>
          <p:cNvPr id="3" name="Content Placeholder 2">
            <a:extLst>
              <a:ext uri="{FF2B5EF4-FFF2-40B4-BE49-F238E27FC236}">
                <a16:creationId xmlns:a16="http://schemas.microsoft.com/office/drawing/2014/main" id="{69533CE7-339D-4640-A484-60EABBF07CB2}"/>
              </a:ext>
            </a:extLst>
          </p:cNvPr>
          <p:cNvSpPr>
            <a:spLocks noGrp="1"/>
          </p:cNvSpPr>
          <p:nvPr>
            <p:ph idx="1"/>
          </p:nvPr>
        </p:nvSpPr>
        <p:spPr>
          <a:xfrm>
            <a:off x="646111" y="1940951"/>
            <a:ext cx="7593976" cy="3853360"/>
          </a:xfrm>
        </p:spPr>
        <p:txBody>
          <a:bodyPr/>
          <a:lstStyle/>
          <a:p>
            <a:pPr marL="0" indent="0">
              <a:buNone/>
            </a:pPr>
            <a:endParaRPr lang="en-GB" sz="1800" b="1" kern="0" dirty="0">
              <a:solidFill>
                <a:srgbClr val="90C226"/>
              </a:solidFill>
              <a:effectLst/>
              <a:latin typeface="Trebuchet MS" panose="020B0603020202020204" pitchFamily="34" charset="0"/>
              <a:ea typeface="Trebuchet MS" panose="020B0603020202020204" pitchFamily="34" charset="0"/>
              <a:cs typeface="Trebuchet MS" panose="020B0603020202020204" pitchFamily="34" charset="0"/>
            </a:endParaRPr>
          </a:p>
          <a:p>
            <a:pPr lvl="0"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Filament – Smart Farm</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2400" b="1" u="none" strike="noStrike" dirty="0" err="1">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SkuChain</a:t>
            </a:r>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 Provenance – Food tracking (Application: tracing tuna on blockchain)</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2400" b="1" u="none" strike="noStrike" dirty="0" err="1">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Farmshare</a:t>
            </a:r>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 – Community sponsored agriculture </a:t>
            </a:r>
            <a:r>
              <a:rPr lang="en-US" sz="2400" b="1" u="none" strike="noStrike" dirty="0">
                <a:effectLst/>
                <a:uFill>
                  <a:solidFill>
                    <a:srgbClr val="000000"/>
                  </a:solidFill>
                </a:uFill>
                <a:latin typeface="Wingdings 3" pitchFamily="2" charset="2"/>
                <a:ea typeface="Wingdings 3" pitchFamily="2" charset="2"/>
                <a:cs typeface="Wingdings 3" pitchFamily="2" charset="2"/>
              </a:rPr>
              <a:t> </a:t>
            </a:r>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Blockchain agricultural in global</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Full Profile – Australia</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2400" b="1" u="none" strike="noStrike" dirty="0" err="1">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Wakchain</a:t>
            </a:r>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 – Africa</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endParaRPr lang="en-US" dirty="0"/>
          </a:p>
        </p:txBody>
      </p:sp>
      <p:sp>
        <p:nvSpPr>
          <p:cNvPr id="4" name="Slide Number Placeholder 3">
            <a:extLst>
              <a:ext uri="{FF2B5EF4-FFF2-40B4-BE49-F238E27FC236}">
                <a16:creationId xmlns:a16="http://schemas.microsoft.com/office/drawing/2014/main" id="{91C421EF-D3BB-B743-BD35-331088350D0F}"/>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6" name="Picture 5">
            <a:extLst>
              <a:ext uri="{FF2B5EF4-FFF2-40B4-BE49-F238E27FC236}">
                <a16:creationId xmlns:a16="http://schemas.microsoft.com/office/drawing/2014/main" id="{D2820831-6D5A-4000-ADDA-116A8B26CD6D}"/>
              </a:ext>
            </a:extLst>
          </p:cNvPr>
          <p:cNvPicPr>
            <a:picLocks noChangeAspect="1"/>
          </p:cNvPicPr>
          <p:nvPr/>
        </p:nvPicPr>
        <p:blipFill>
          <a:blip r:embed="rId2"/>
          <a:stretch>
            <a:fillRect/>
          </a:stretch>
        </p:blipFill>
        <p:spPr>
          <a:xfrm>
            <a:off x="8141372" y="4124131"/>
            <a:ext cx="3404517" cy="2055585"/>
          </a:xfrm>
          <a:prstGeom prst="rect">
            <a:avLst/>
          </a:prstGeom>
        </p:spPr>
      </p:pic>
      <p:pic>
        <p:nvPicPr>
          <p:cNvPr id="8" name="Picture 7">
            <a:extLst>
              <a:ext uri="{FF2B5EF4-FFF2-40B4-BE49-F238E27FC236}">
                <a16:creationId xmlns:a16="http://schemas.microsoft.com/office/drawing/2014/main" id="{FFD0612F-622B-4F5D-9AA3-F1F48177F0CD}"/>
              </a:ext>
            </a:extLst>
          </p:cNvPr>
          <p:cNvPicPr>
            <a:picLocks noChangeAspect="1"/>
          </p:cNvPicPr>
          <p:nvPr/>
        </p:nvPicPr>
        <p:blipFill>
          <a:blip r:embed="rId3"/>
          <a:stretch>
            <a:fillRect/>
          </a:stretch>
        </p:blipFill>
        <p:spPr>
          <a:xfrm>
            <a:off x="8747959" y="1296682"/>
            <a:ext cx="2907457" cy="2429049"/>
          </a:xfrm>
          <a:prstGeom prst="rect">
            <a:avLst/>
          </a:prstGeom>
        </p:spPr>
      </p:pic>
    </p:spTree>
    <p:extLst>
      <p:ext uri="{BB962C8B-B14F-4D97-AF65-F5344CB8AC3E}">
        <p14:creationId xmlns:p14="http://schemas.microsoft.com/office/powerpoint/2010/main" val="240256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lstStyle/>
          <a:p>
            <a:r>
              <a:rPr lang="en-US" b="1" u="sng" dirty="0"/>
              <a:t>MARKET VALUE</a:t>
            </a:r>
          </a:p>
        </p:txBody>
      </p:sp>
      <p:sp>
        <p:nvSpPr>
          <p:cNvPr id="3" name="Content Placeholder 2"/>
          <p:cNvSpPr>
            <a:spLocks noGrp="1"/>
          </p:cNvSpPr>
          <p:nvPr>
            <p:ph idx="1"/>
          </p:nvPr>
        </p:nvSpPr>
        <p:spPr>
          <a:xfrm>
            <a:off x="139239" y="1696910"/>
            <a:ext cx="6357759" cy="4177224"/>
          </a:xfrm>
        </p:spPr>
        <p:txBody>
          <a:bodyPr>
            <a:normAutofit fontScale="25000" lnSpcReduction="20000"/>
          </a:bodyPr>
          <a:lstStyle/>
          <a:p>
            <a:pPr algn="just"/>
            <a:r>
              <a:rPr lang="en-US" sz="8000" b="1" dirty="0"/>
              <a:t>0.43 million of maize seeds is about </a:t>
            </a:r>
            <a:r>
              <a:rPr lang="en-GB" sz="8000" b="1" dirty="0"/>
              <a:t>Rs.35 per </a:t>
            </a:r>
            <a:r>
              <a:rPr lang="en-US" sz="8000" b="1" dirty="0"/>
              <a:t> kg In the market prices.</a:t>
            </a:r>
          </a:p>
          <a:p>
            <a:pPr algn="just"/>
            <a:r>
              <a:rPr lang="en-US" sz="8000" b="1" dirty="0"/>
              <a:t>Seed testing is tremendous based on seed samples of annual basis of the customers for the upfront payment of state government. </a:t>
            </a:r>
          </a:p>
          <a:p>
            <a:pPr algn="just"/>
            <a:r>
              <a:rPr lang="en-US" sz="8000" b="1" dirty="0"/>
              <a:t>Revenue will be generalized based on the samples of the seed .</a:t>
            </a:r>
          </a:p>
          <a:p>
            <a:pPr algn="just"/>
            <a:r>
              <a:rPr lang="en-US" sz="8000" b="1" dirty="0"/>
              <a:t>Market value is based on Annual basis of the customers (State Government). </a:t>
            </a:r>
          </a:p>
          <a:p>
            <a:pPr algn="just"/>
            <a:r>
              <a:rPr lang="en-US" sz="8000" b="1" dirty="0"/>
              <a:t>Indian seed estimation reaches value of $3.6 billion in 2020 growing annual rate of CAGR of around 17 percent.</a:t>
            </a:r>
          </a:p>
          <a:p>
            <a:pPr algn="just"/>
            <a:r>
              <a:rPr lang="en-US" sz="8000" b="1" dirty="0"/>
              <a:t>Distributed ledgers and other block chain capabilities are rapidly expanding financial benefits.</a:t>
            </a:r>
          </a:p>
          <a:p>
            <a:pPr marL="0" indent="0">
              <a:buNone/>
            </a:pPr>
            <a:endParaRPr lang="en-US" sz="8000" b="1" dirty="0"/>
          </a:p>
          <a:p>
            <a:endParaRPr lang="en-US" b="1" dirty="0"/>
          </a:p>
          <a:p>
            <a:endParaRPr lang="en-US" b="1" dirty="0"/>
          </a:p>
          <a:p>
            <a:pPr marL="0" indent="0">
              <a:buNone/>
            </a:pPr>
            <a:r>
              <a:rPr lang="en-US" b="1" dirty="0"/>
              <a:t>  </a:t>
            </a:r>
          </a:p>
        </p:txBody>
      </p:sp>
      <p:pic>
        <p:nvPicPr>
          <p:cNvPr id="5124" name="Picture 4" descr="Image result for Market value of seed production in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31" y="1125697"/>
            <a:ext cx="3826118" cy="23033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arket value of seed production using block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737" y="3661043"/>
            <a:ext cx="5370263" cy="31096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9140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3840"/>
            <a:ext cx="9404723" cy="989716"/>
          </a:xfrm>
        </p:spPr>
        <p:txBody>
          <a:bodyPr/>
          <a:lstStyle/>
          <a:p>
            <a:r>
              <a:rPr lang="en-US" b="1" u="sng" dirty="0"/>
              <a:t>SCALABITY OF TECHNOLOGY</a:t>
            </a:r>
          </a:p>
        </p:txBody>
      </p:sp>
      <p:sp>
        <p:nvSpPr>
          <p:cNvPr id="3" name="Content Placeholder 2"/>
          <p:cNvSpPr>
            <a:spLocks noGrp="1"/>
          </p:cNvSpPr>
          <p:nvPr>
            <p:ph idx="1"/>
          </p:nvPr>
        </p:nvSpPr>
        <p:spPr>
          <a:xfrm>
            <a:off x="1544442" y="1825209"/>
            <a:ext cx="8808098" cy="4053076"/>
          </a:xfrm>
        </p:spPr>
        <p:txBody>
          <a:bodyPr>
            <a:normAutofit/>
          </a:bodyPr>
          <a:lstStyle/>
          <a:p>
            <a:pPr algn="just"/>
            <a:r>
              <a:rPr lang="en-US" b="1" dirty="0"/>
              <a:t>Cloud  based services  and enabling existing data center and infrastructures  to use the technology from any place, based on the demand.</a:t>
            </a:r>
          </a:p>
          <a:p>
            <a:pPr algn="just"/>
            <a:r>
              <a:rPr lang="en-US" b="1" dirty="0"/>
              <a:t>Creating a Block chain sand box for environment for developing and testing the D-apps.</a:t>
            </a:r>
          </a:p>
          <a:p>
            <a:pPr algn="just"/>
            <a:r>
              <a:rPr lang="en-US" b="1" dirty="0"/>
              <a:t>Bit coins have scalability  of 4 transaction in a second.</a:t>
            </a:r>
          </a:p>
          <a:p>
            <a:pPr algn="just"/>
            <a:r>
              <a:rPr lang="en-IN" b="1" dirty="0"/>
              <a:t>Financial benefits of block chain technology such as instant settlement, Improves capital optimization, Reduces counterparty risks, Improved contractual performance due to smart contracts, increase transparency</a:t>
            </a:r>
            <a:endParaRPr lang="en-US" b="1" dirty="0"/>
          </a:p>
          <a:p>
            <a:endParaRPr lang="en-US"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879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79739"/>
            <a:ext cx="9404723" cy="586467"/>
          </a:xfrm>
        </p:spPr>
        <p:txBody>
          <a:bodyPr/>
          <a:lstStyle/>
          <a:p>
            <a:r>
              <a:rPr lang="en-US" b="1" u="sng" dirty="0"/>
              <a:t>RISK ASSESSMENT</a:t>
            </a:r>
            <a:br>
              <a:rPr lang="en-US" b="1" dirty="0"/>
            </a:br>
            <a:br>
              <a:rPr lang="en-US" b="1" dirty="0"/>
            </a:br>
            <a:r>
              <a:rPr lang="en-US" b="1" dirty="0"/>
              <a:t> </a:t>
            </a:r>
          </a:p>
        </p:txBody>
      </p:sp>
      <p:sp>
        <p:nvSpPr>
          <p:cNvPr id="3" name="Content Placeholder 2"/>
          <p:cNvSpPr>
            <a:spLocks noGrp="1"/>
          </p:cNvSpPr>
          <p:nvPr>
            <p:ph idx="1"/>
          </p:nvPr>
        </p:nvSpPr>
        <p:spPr>
          <a:xfrm>
            <a:off x="279918" y="1378423"/>
            <a:ext cx="6466115" cy="4742459"/>
          </a:xfrm>
        </p:spPr>
        <p:txBody>
          <a:bodyPr/>
          <a:lstStyle/>
          <a:p>
            <a:pPr algn="just"/>
            <a:r>
              <a:rPr lang="en-US" b="1" dirty="0"/>
              <a:t>Climatic disasters such as flood , hurricane and worm attacks incase can be resolved using alternatives by using this technology.</a:t>
            </a:r>
          </a:p>
          <a:p>
            <a:pPr algn="just"/>
            <a:r>
              <a:rPr lang="en-US" b="1" dirty="0"/>
              <a:t>The major uses of technology in seed production requires less man power.</a:t>
            </a:r>
          </a:p>
          <a:p>
            <a:pPr algn="just"/>
            <a:r>
              <a:rPr lang="en-US" b="1" dirty="0"/>
              <a:t>Farmers are unwilling to take up other transactions/technology . </a:t>
            </a:r>
          </a:p>
          <a:p>
            <a:pPr algn="just"/>
            <a:r>
              <a:rPr lang="en-US" b="1" dirty="0"/>
              <a:t>The cloud database has to be enabled with high security encryption cryptographic algorithms. Highly secured server is required</a:t>
            </a:r>
          </a:p>
          <a:p>
            <a:pPr algn="just"/>
            <a:r>
              <a:rPr lang="en-US" b="1" dirty="0"/>
              <a:t>Seminars/Workshops can be conducted to create awareness for using the  technology</a:t>
            </a:r>
          </a:p>
        </p:txBody>
      </p:sp>
      <p:sp>
        <p:nvSpPr>
          <p:cNvPr id="4" name="AutoShape 2" descr="Image result for risks of block chain technology"/>
          <p:cNvSpPr>
            <a:spLocks noChangeAspect="1" noChangeArrowheads="1"/>
          </p:cNvSpPr>
          <p:nvPr/>
        </p:nvSpPr>
        <p:spPr bwMode="auto">
          <a:xfrm>
            <a:off x="-302607" y="-301216"/>
            <a:ext cx="231693" cy="2524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risks of block chain techn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788" y="160338"/>
            <a:ext cx="4780348" cy="3439530"/>
          </a:xfrm>
          <a:prstGeom prst="rect">
            <a:avLst/>
          </a:prstGeom>
        </p:spPr>
      </p:pic>
      <p:pic>
        <p:nvPicPr>
          <p:cNvPr id="7174" name="Picture 6" descr="Image result for flood in seed p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788" y="3708342"/>
            <a:ext cx="4794461" cy="296838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90390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30" y="294795"/>
            <a:ext cx="9404723" cy="1140951"/>
          </a:xfrm>
        </p:spPr>
        <p:txBody>
          <a:bodyPr/>
          <a:lstStyle/>
          <a:p>
            <a:r>
              <a:rPr lang="en-US" b="1" u="sng" dirty="0"/>
              <a:t>IMPACT</a:t>
            </a:r>
          </a:p>
        </p:txBody>
      </p:sp>
      <p:sp>
        <p:nvSpPr>
          <p:cNvPr id="3" name="Content Placeholder 2"/>
          <p:cNvSpPr>
            <a:spLocks noGrp="1"/>
          </p:cNvSpPr>
          <p:nvPr>
            <p:ph idx="1"/>
          </p:nvPr>
        </p:nvSpPr>
        <p:spPr>
          <a:xfrm>
            <a:off x="393630" y="1490337"/>
            <a:ext cx="6427048" cy="3448594"/>
          </a:xfrm>
        </p:spPr>
        <p:txBody>
          <a:bodyPr>
            <a:normAutofit fontScale="92500"/>
          </a:bodyPr>
          <a:lstStyle/>
          <a:p>
            <a:pPr algn="just"/>
            <a:r>
              <a:rPr lang="en-US" b="1" dirty="0"/>
              <a:t>130 Labs and 700 testing's reduces the   time for testing and accuracy</a:t>
            </a:r>
          </a:p>
          <a:p>
            <a:pPr algn="just"/>
            <a:r>
              <a:rPr lang="en-US" b="1" dirty="0"/>
              <a:t>10% improvement of quality of seed and increase in income</a:t>
            </a:r>
          </a:p>
          <a:p>
            <a:pPr algn="just"/>
            <a:r>
              <a:rPr lang="en-US" b="1" dirty="0"/>
              <a:t>Increase in accuracy seed quality &amp; easily sorting principles are used by using ANN.</a:t>
            </a:r>
          </a:p>
          <a:p>
            <a:pPr algn="just"/>
            <a:r>
              <a:rPr lang="en-US" b="1" dirty="0"/>
              <a:t> Temperature is main factor for seed germination</a:t>
            </a:r>
          </a:p>
          <a:p>
            <a:pPr algn="just"/>
            <a:r>
              <a:rPr lang="en-US" b="1" dirty="0"/>
              <a:t>The increase in growth seed production 14 billion USD by 2025 using block chain technology</a:t>
            </a:r>
          </a:p>
        </p:txBody>
      </p:sp>
      <p:pic>
        <p:nvPicPr>
          <p:cNvPr id="8194" name="Picture 2" descr="Image result for impact of seed germ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658" y="1063416"/>
            <a:ext cx="4189412" cy="52143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52342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04BE-F6A9-6A46-97E4-5BD1F0983930}"/>
              </a:ext>
            </a:extLst>
          </p:cNvPr>
          <p:cNvSpPr>
            <a:spLocks noGrp="1"/>
          </p:cNvSpPr>
          <p:nvPr>
            <p:ph type="title"/>
          </p:nvPr>
        </p:nvSpPr>
        <p:spPr/>
        <p:txBody>
          <a:bodyPr/>
          <a:lstStyle/>
          <a:p>
            <a:r>
              <a:rPr lang="en-GB" b="1" u="sng"/>
              <a:t> Linking blockchain with existing systems for a single source of truth</a:t>
            </a:r>
            <a:endParaRPr lang="en-US" b="1" u="sng"/>
          </a:p>
        </p:txBody>
      </p:sp>
      <p:sp>
        <p:nvSpPr>
          <p:cNvPr id="3" name="Content Placeholder 2">
            <a:extLst>
              <a:ext uri="{FF2B5EF4-FFF2-40B4-BE49-F238E27FC236}">
                <a16:creationId xmlns:a16="http://schemas.microsoft.com/office/drawing/2014/main" id="{0FEB7A20-BF11-C04B-9119-3E29E3A18300}"/>
              </a:ext>
            </a:extLst>
          </p:cNvPr>
          <p:cNvSpPr>
            <a:spLocks noGrp="1"/>
          </p:cNvSpPr>
          <p:nvPr>
            <p:ph idx="1"/>
          </p:nvPr>
        </p:nvSpPr>
        <p:spPr>
          <a:xfrm>
            <a:off x="1045028" y="2121577"/>
            <a:ext cx="9005805" cy="4283705"/>
          </a:xfrm>
        </p:spPr>
        <p:txBody>
          <a:bodyPr>
            <a:normAutofit fontScale="77500" lnSpcReduction="20000"/>
          </a:bodyPr>
          <a:lstStyle/>
          <a:p>
            <a:pPr marL="0" lvl="0" indent="0" fontAlgn="base">
              <a:buNone/>
            </a:pPr>
            <a:endParaRPr lang="en-GB" sz="3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endParaRPr>
          </a:p>
          <a:p>
            <a:pPr lvl="0"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More than a simple identifier, fetching the data stored on the blockchain allows any entity to access details about that particular item</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To ensure trust in a system, there should be a single source of truth (SSOT) for each piece of information</a:t>
            </a:r>
            <a:endParaRPr lang="en-GB" sz="2400" b="1" u="none" strike="noStrike" dirty="0">
              <a:effectLst/>
              <a:uFill>
                <a:solidFill>
                  <a:srgbClr val="000000"/>
                </a:solidFill>
              </a:uFill>
              <a:latin typeface="Wingdings 3" pitchFamily="2" charset="2"/>
              <a:ea typeface="Wingdings 3" pitchFamily="2" charset="2"/>
              <a:cs typeface="Wingdings 3" pitchFamily="2" charset="2"/>
            </a:endParaRPr>
          </a:p>
          <a:p>
            <a:pPr lvl="1"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Accepting raw materials: The record held on the blockchain are accessible to the item as a QR Code, RFID tag, or using any other hardware technology</a:t>
            </a:r>
            <a:endParaRPr lang="en-GB"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endParaRPr>
          </a:p>
          <a:p>
            <a:pPr lvl="1"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Registering items: When raw materials and turned into new products, the corresponding assets need to be updated and transformed accordingly</a:t>
            </a:r>
            <a:endParaRPr lang="en-GB"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endParaRPr>
          </a:p>
          <a:p>
            <a:pPr lvl="1" fontAlgn="base"/>
            <a:r>
              <a:rPr lang="en-US"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Accepting items: Just as inputs were transferred on the blockchain when physically arriving at the factory, outputs are transferred to the next actor in the chain when leaving the facility.</a:t>
            </a:r>
            <a:endParaRPr lang="en-GB" sz="24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endParaRPr>
          </a:p>
          <a:p>
            <a:endParaRPr lang="en-US" dirty="0"/>
          </a:p>
        </p:txBody>
      </p:sp>
      <p:sp>
        <p:nvSpPr>
          <p:cNvPr id="4" name="Slide Number Placeholder 3">
            <a:extLst>
              <a:ext uri="{FF2B5EF4-FFF2-40B4-BE49-F238E27FC236}">
                <a16:creationId xmlns:a16="http://schemas.microsoft.com/office/drawing/2014/main" id="{A940884C-3A5D-494A-885C-EB7975B20B89}"/>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52210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A041-367B-BC4B-BF35-FD066E337933}"/>
              </a:ext>
            </a:extLst>
          </p:cNvPr>
          <p:cNvSpPr>
            <a:spLocks noGrp="1"/>
          </p:cNvSpPr>
          <p:nvPr>
            <p:ph type="title"/>
          </p:nvPr>
        </p:nvSpPr>
        <p:spPr/>
        <p:txBody>
          <a:bodyPr/>
          <a:lstStyle/>
          <a:p>
            <a:r>
              <a:rPr lang="en-GB" b="1" dirty="0"/>
              <a:t> </a:t>
            </a:r>
            <a:r>
              <a:rPr lang="en-GB" b="1" u="sng" dirty="0"/>
              <a:t>Blockchain </a:t>
            </a:r>
            <a:r>
              <a:rPr lang="en-GB" b="1" u="sng" dirty="0" err="1"/>
              <a:t>CommunitySupported</a:t>
            </a:r>
            <a:r>
              <a:rPr lang="en-GB" b="1" u="sng" dirty="0"/>
              <a:t> Agriculture </a:t>
            </a:r>
            <a:endParaRPr lang="en-US" b="1" u="sng" dirty="0"/>
          </a:p>
        </p:txBody>
      </p:sp>
      <p:sp>
        <p:nvSpPr>
          <p:cNvPr id="3" name="Content Placeholder 2">
            <a:extLst>
              <a:ext uri="{FF2B5EF4-FFF2-40B4-BE49-F238E27FC236}">
                <a16:creationId xmlns:a16="http://schemas.microsoft.com/office/drawing/2014/main" id="{DA2562B1-33FA-2548-AE18-95E12B27D516}"/>
              </a:ext>
            </a:extLst>
          </p:cNvPr>
          <p:cNvSpPr>
            <a:spLocks noGrp="1"/>
          </p:cNvSpPr>
          <p:nvPr>
            <p:ph idx="1"/>
          </p:nvPr>
        </p:nvSpPr>
        <p:spPr>
          <a:xfrm>
            <a:off x="1825098" y="2209801"/>
            <a:ext cx="8946541" cy="4195481"/>
          </a:xfrm>
        </p:spPr>
        <p:txBody>
          <a:bodyPr>
            <a:normAutofit fontScale="92500" lnSpcReduction="10000"/>
          </a:bodyPr>
          <a:lstStyle/>
          <a:p>
            <a:r>
              <a:rPr lang="en-GB" b="1" dirty="0"/>
              <a:t>Community-supported 
agriculture: an alternative economic model for the production and distribution of locally grown food
	</a:t>
            </a:r>
            <a:r>
              <a:rPr lang="en-GB" b="1" dirty="0" err="1"/>
              <a:t>FarmShare</a:t>
            </a:r>
            <a:r>
              <a:rPr lang="en-GB" b="1" dirty="0"/>
              <a:t> is an evolution of the community-supported agriculture (CSA) mode</a:t>
            </a:r>
          </a:p>
          <a:p>
            <a:r>
              <a:rPr lang="en-GB" b="1" dirty="0"/>
              <a:t>Blockchain technology removed settlement risk for wheat growers</a:t>
            </a:r>
          </a:p>
          <a:p>
            <a:r>
              <a:rPr lang="en-GB" b="1" dirty="0"/>
              <a:t>Real-time payments and settlements in blockchain allow growers to get paid for their grain instantly</a:t>
            </a:r>
          </a:p>
          <a:p>
            <a:r>
              <a:rPr lang="en-GB" b="1" dirty="0"/>
              <a:t>Distributed ledgers in blockchain can democratize access to finance by creating rich and secure data</a:t>
            </a:r>
          </a:p>
          <a:p>
            <a:pPr marL="0" indent="0">
              <a:buNone/>
            </a:pPr>
            <a:r>
              <a:rPr lang="en-GB" b="1" dirty="0"/>
              <a:t>
</a:t>
            </a:r>
            <a:endParaRPr lang="en-US" b="1" dirty="0"/>
          </a:p>
        </p:txBody>
      </p:sp>
      <p:sp>
        <p:nvSpPr>
          <p:cNvPr id="4" name="Slide Number Placeholder 3">
            <a:extLst>
              <a:ext uri="{FF2B5EF4-FFF2-40B4-BE49-F238E27FC236}">
                <a16:creationId xmlns:a16="http://schemas.microsoft.com/office/drawing/2014/main" id="{0D751AF4-4D8D-5D45-9019-F2C5DFAAD9B0}"/>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8585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AE18-3210-6246-8B7E-90F8DDCD155D}"/>
              </a:ext>
            </a:extLst>
          </p:cNvPr>
          <p:cNvSpPr>
            <a:spLocks noGrp="1"/>
          </p:cNvSpPr>
          <p:nvPr>
            <p:ph type="title"/>
          </p:nvPr>
        </p:nvSpPr>
        <p:spPr>
          <a:xfrm>
            <a:off x="1001261" y="295729"/>
            <a:ext cx="9404723" cy="1400530"/>
          </a:xfrm>
        </p:spPr>
        <p:txBody>
          <a:bodyPr/>
          <a:lstStyle/>
          <a:p>
            <a:r>
              <a:rPr lang="en-GB" b="1" u="sng" dirty="0"/>
              <a:t>Conclusion: Future of Blockchain technology in agriculture</a:t>
            </a:r>
            <a:endParaRPr lang="en-US" b="1" u="sng" dirty="0"/>
          </a:p>
        </p:txBody>
      </p:sp>
      <p:sp>
        <p:nvSpPr>
          <p:cNvPr id="3" name="Content Placeholder 2">
            <a:extLst>
              <a:ext uri="{FF2B5EF4-FFF2-40B4-BE49-F238E27FC236}">
                <a16:creationId xmlns:a16="http://schemas.microsoft.com/office/drawing/2014/main" id="{97FB70A4-5DAB-4848-8790-F9A2BB2CF885}"/>
              </a:ext>
            </a:extLst>
          </p:cNvPr>
          <p:cNvSpPr>
            <a:spLocks noGrp="1"/>
          </p:cNvSpPr>
          <p:nvPr>
            <p:ph idx="1"/>
          </p:nvPr>
        </p:nvSpPr>
        <p:spPr>
          <a:xfrm>
            <a:off x="653143" y="2145463"/>
            <a:ext cx="8976049" cy="3850059"/>
          </a:xfrm>
        </p:spPr>
        <p:txBody>
          <a:bodyPr>
            <a:normAutofit fontScale="92500" lnSpcReduction="10000"/>
          </a:bodyPr>
          <a:lstStyle/>
          <a:p>
            <a:r>
              <a:rPr lang="en-GB" b="1" dirty="0"/>
              <a:t>No large-scale commercial adoption of blockchain yet: still many bottlenecks to remove </a:t>
            </a:r>
          </a:p>
          <a:p>
            <a:r>
              <a:rPr lang="en-GB" b="1" dirty="0"/>
              <a:t>The challenge now for blockchain, and agricultural technologies is connecting the technology to viable business models and compelling use cases</a:t>
            </a:r>
          </a:p>
          <a:p>
            <a:r>
              <a:rPr lang="en-GB" b="1" dirty="0"/>
              <a:t>Blockchain technology has the ability to fundamentally transform the agriculture industry. </a:t>
            </a:r>
          </a:p>
          <a:p>
            <a:r>
              <a:rPr lang="en-GB" b="1" dirty="0"/>
              <a:t>All the start-ups mentioned above are working hard to do just this.</a:t>
            </a:r>
          </a:p>
          <a:p>
            <a:r>
              <a:rPr lang="en-GB" b="1" dirty="0"/>
              <a:t>	Farmers in the Western world have always been eager adopters of technologies that make sense and deliver real value.</a:t>
            </a:r>
          </a:p>
          <a:p>
            <a:r>
              <a:rPr lang="en-GB" b="1" dirty="0"/>
              <a:t>Agriculture as the last frontier of blockchain</a:t>
            </a:r>
            <a:endParaRPr lang="en-US" b="1" dirty="0"/>
          </a:p>
        </p:txBody>
      </p:sp>
      <p:sp>
        <p:nvSpPr>
          <p:cNvPr id="4" name="Slide Number Placeholder 3">
            <a:extLst>
              <a:ext uri="{FF2B5EF4-FFF2-40B4-BE49-F238E27FC236}">
                <a16:creationId xmlns:a16="http://schemas.microsoft.com/office/drawing/2014/main" id="{62500164-CDBD-3649-9D80-7FB0FAB6CAF1}"/>
              </a:ext>
            </a:extLst>
          </p:cNvPr>
          <p:cNvSpPr>
            <a:spLocks noGrp="1"/>
          </p:cNvSpPr>
          <p:nvPr>
            <p:ph type="sldNum" sz="quarter" idx="12"/>
          </p:nvPr>
        </p:nvSpPr>
        <p:spPr/>
        <p:txBody>
          <a:bodyPr/>
          <a:lstStyle/>
          <a:p>
            <a:fld id="{D57F1E4F-1CFF-5643-939E-02111984F565}" type="slidenum">
              <a:rPr lang="en-US" smtClean="0"/>
              <a:t>17</a:t>
            </a:fld>
            <a:endParaRPr lang="en-US" dirty="0"/>
          </a:p>
        </p:txBody>
      </p:sp>
      <p:pic>
        <p:nvPicPr>
          <p:cNvPr id="6" name="Picture 5">
            <a:extLst>
              <a:ext uri="{FF2B5EF4-FFF2-40B4-BE49-F238E27FC236}">
                <a16:creationId xmlns:a16="http://schemas.microsoft.com/office/drawing/2014/main" id="{DE47DC45-CFF9-4B24-B14A-82B16C107923}"/>
              </a:ext>
            </a:extLst>
          </p:cNvPr>
          <p:cNvPicPr>
            <a:picLocks noChangeAspect="1"/>
          </p:cNvPicPr>
          <p:nvPr/>
        </p:nvPicPr>
        <p:blipFill>
          <a:blip r:embed="rId2"/>
          <a:stretch>
            <a:fillRect/>
          </a:stretch>
        </p:blipFill>
        <p:spPr>
          <a:xfrm>
            <a:off x="9467274" y="1121976"/>
            <a:ext cx="2637453" cy="1665532"/>
          </a:xfrm>
          <a:prstGeom prst="rect">
            <a:avLst/>
          </a:prstGeom>
        </p:spPr>
      </p:pic>
    </p:spTree>
    <p:extLst>
      <p:ext uri="{BB962C8B-B14F-4D97-AF65-F5344CB8AC3E}">
        <p14:creationId xmlns:p14="http://schemas.microsoft.com/office/powerpoint/2010/main" val="93397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BC0D-8746-4CEA-A132-64EFE888A8EF}"/>
              </a:ext>
            </a:extLst>
          </p:cNvPr>
          <p:cNvSpPr>
            <a:spLocks noGrp="1"/>
          </p:cNvSpPr>
          <p:nvPr>
            <p:ph type="title"/>
          </p:nvPr>
        </p:nvSpPr>
        <p:spPr>
          <a:xfrm>
            <a:off x="1971058" y="184277"/>
            <a:ext cx="9404723" cy="1400530"/>
          </a:xfrm>
        </p:spPr>
        <p:txBody>
          <a:bodyPr/>
          <a:lstStyle/>
          <a:p>
            <a:r>
              <a:rPr lang="en-US" b="1" dirty="0"/>
              <a:t>TEAM NAME: Alpha_123</a:t>
            </a:r>
            <a:endParaRPr lang="en-IN" b="1" dirty="0"/>
          </a:p>
        </p:txBody>
      </p:sp>
      <p:sp>
        <p:nvSpPr>
          <p:cNvPr id="3" name="Content Placeholder 2">
            <a:extLst>
              <a:ext uri="{FF2B5EF4-FFF2-40B4-BE49-F238E27FC236}">
                <a16:creationId xmlns:a16="http://schemas.microsoft.com/office/drawing/2014/main" id="{9862A471-C551-4C08-96AC-0D50DE994B6F}"/>
              </a:ext>
            </a:extLst>
          </p:cNvPr>
          <p:cNvSpPr>
            <a:spLocks noGrp="1"/>
          </p:cNvSpPr>
          <p:nvPr>
            <p:ph sz="half" idx="1"/>
          </p:nvPr>
        </p:nvSpPr>
        <p:spPr>
          <a:xfrm>
            <a:off x="1103312" y="4855808"/>
            <a:ext cx="4396339" cy="1400530"/>
          </a:xfrm>
        </p:spPr>
        <p:txBody>
          <a:bodyPr/>
          <a:lstStyle/>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715C64CC-74E5-47A3-AFDF-C346C77498C4}"/>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7" name="Picture 6">
            <a:extLst>
              <a:ext uri="{FF2B5EF4-FFF2-40B4-BE49-F238E27FC236}">
                <a16:creationId xmlns:a16="http://schemas.microsoft.com/office/drawing/2014/main" id="{25B74D84-D7B0-4C42-884E-462387C595FC}"/>
              </a:ext>
            </a:extLst>
          </p:cNvPr>
          <p:cNvPicPr>
            <a:picLocks noChangeAspect="1"/>
          </p:cNvPicPr>
          <p:nvPr/>
        </p:nvPicPr>
        <p:blipFill>
          <a:blip r:embed="rId2"/>
          <a:stretch>
            <a:fillRect/>
          </a:stretch>
        </p:blipFill>
        <p:spPr>
          <a:xfrm>
            <a:off x="1534350" y="1203650"/>
            <a:ext cx="3192920" cy="3234774"/>
          </a:xfrm>
          <a:prstGeom prst="rect">
            <a:avLst/>
          </a:prstGeom>
        </p:spPr>
      </p:pic>
      <p:sp>
        <p:nvSpPr>
          <p:cNvPr id="9" name="TextBox 8">
            <a:extLst>
              <a:ext uri="{FF2B5EF4-FFF2-40B4-BE49-F238E27FC236}">
                <a16:creationId xmlns:a16="http://schemas.microsoft.com/office/drawing/2014/main" id="{6942D39E-5DFB-45A4-9E8B-DE5D633466E7}"/>
              </a:ext>
            </a:extLst>
          </p:cNvPr>
          <p:cNvSpPr txBox="1"/>
          <p:nvPr/>
        </p:nvSpPr>
        <p:spPr>
          <a:xfrm>
            <a:off x="1278294" y="4642398"/>
            <a:ext cx="5190932" cy="2031325"/>
          </a:xfrm>
          <a:prstGeom prst="rect">
            <a:avLst/>
          </a:prstGeom>
          <a:noFill/>
        </p:spPr>
        <p:txBody>
          <a:bodyPr wrap="square">
            <a:spAutoFit/>
          </a:bodyPr>
          <a:lstStyle/>
          <a:p>
            <a:pPr marL="0" indent="0">
              <a:buNone/>
            </a:pPr>
            <a:r>
              <a:rPr lang="en-US" dirty="0"/>
              <a:t>A.JESHRON SONALI,</a:t>
            </a:r>
          </a:p>
          <a:p>
            <a:pPr marL="0" indent="0">
              <a:buNone/>
            </a:pPr>
            <a:r>
              <a:rPr lang="en-US" dirty="0">
                <a:hlinkClick r:id="rId3"/>
              </a:rPr>
              <a:t>ja2943@srmist.edu.in</a:t>
            </a:r>
            <a:endParaRPr lang="en-US" dirty="0"/>
          </a:p>
          <a:p>
            <a:pPr marL="0" indent="0">
              <a:buNone/>
            </a:pPr>
            <a:r>
              <a:rPr lang="en-US" dirty="0"/>
              <a:t>          (or)</a:t>
            </a:r>
          </a:p>
          <a:p>
            <a:pPr marL="0" indent="0">
              <a:buNone/>
            </a:pPr>
            <a:r>
              <a:rPr lang="en-US" dirty="0"/>
              <a:t>jeshronsonali125@gmail.com</a:t>
            </a:r>
          </a:p>
          <a:p>
            <a:pPr marL="0" indent="0">
              <a:buNone/>
            </a:pPr>
            <a:r>
              <a:rPr lang="en-IN" dirty="0"/>
              <a:t>B Tech 3rd year ECE department,</a:t>
            </a:r>
          </a:p>
          <a:p>
            <a:pPr marL="0" indent="0">
              <a:buNone/>
            </a:pPr>
            <a:r>
              <a:rPr lang="en-IN" dirty="0"/>
              <a:t>SRMIST RAMAPURAM,</a:t>
            </a:r>
          </a:p>
          <a:p>
            <a:pPr marL="0" indent="0">
              <a:buNone/>
            </a:pPr>
            <a:r>
              <a:rPr lang="en-IN" dirty="0"/>
              <a:t>CHENNAI.</a:t>
            </a:r>
          </a:p>
        </p:txBody>
      </p:sp>
      <p:sp>
        <p:nvSpPr>
          <p:cNvPr id="12" name="TextBox 11">
            <a:extLst>
              <a:ext uri="{FF2B5EF4-FFF2-40B4-BE49-F238E27FC236}">
                <a16:creationId xmlns:a16="http://schemas.microsoft.com/office/drawing/2014/main" id="{6FC6371F-95DE-4B28-BA92-6652017D8BFF}"/>
              </a:ext>
            </a:extLst>
          </p:cNvPr>
          <p:cNvSpPr txBox="1"/>
          <p:nvPr/>
        </p:nvSpPr>
        <p:spPr>
          <a:xfrm>
            <a:off x="6096000" y="4777273"/>
            <a:ext cx="4037045" cy="2031325"/>
          </a:xfrm>
          <a:prstGeom prst="rect">
            <a:avLst/>
          </a:prstGeom>
          <a:noFill/>
        </p:spPr>
        <p:txBody>
          <a:bodyPr wrap="square" rtlCol="0">
            <a:spAutoFit/>
          </a:bodyPr>
          <a:lstStyle/>
          <a:p>
            <a:r>
              <a:rPr lang="en-US" dirty="0"/>
              <a:t>S.MIN OVIYA</a:t>
            </a:r>
          </a:p>
          <a:p>
            <a:r>
              <a:rPr lang="en-US" dirty="0"/>
              <a:t> </a:t>
            </a:r>
            <a:r>
              <a:rPr lang="en-US" dirty="0">
                <a:hlinkClick r:id="rId4"/>
              </a:rPr>
              <a:t>ms8997@srmist.edu.in</a:t>
            </a:r>
            <a:endParaRPr lang="en-US" dirty="0"/>
          </a:p>
          <a:p>
            <a:r>
              <a:rPr lang="en-US" dirty="0"/>
              <a:t>         (or)</a:t>
            </a:r>
          </a:p>
          <a:p>
            <a:r>
              <a:rPr lang="en-US" dirty="0">
                <a:hlinkClick r:id="rId5"/>
              </a:rPr>
              <a:t>moviasuresh16@gmail.com</a:t>
            </a:r>
            <a:endParaRPr lang="en-US" dirty="0"/>
          </a:p>
          <a:p>
            <a:r>
              <a:rPr lang="en-US" dirty="0"/>
              <a:t>B Tech 3rd year ECE department</a:t>
            </a:r>
          </a:p>
          <a:p>
            <a:r>
              <a:rPr lang="en-US" dirty="0"/>
              <a:t>SRM IST RAMAPURAM</a:t>
            </a:r>
          </a:p>
          <a:p>
            <a:r>
              <a:rPr lang="en-US" dirty="0"/>
              <a:t>CHENNAI</a:t>
            </a:r>
            <a:endParaRPr lang="en-IN" dirty="0"/>
          </a:p>
        </p:txBody>
      </p:sp>
      <p:pic>
        <p:nvPicPr>
          <p:cNvPr id="16" name="Picture 15">
            <a:extLst>
              <a:ext uri="{FF2B5EF4-FFF2-40B4-BE49-F238E27FC236}">
                <a16:creationId xmlns:a16="http://schemas.microsoft.com/office/drawing/2014/main" id="{2018C4C7-F323-46BB-A6CA-3426BE637997}"/>
              </a:ext>
            </a:extLst>
          </p:cNvPr>
          <p:cNvPicPr>
            <a:picLocks noChangeAspect="1"/>
          </p:cNvPicPr>
          <p:nvPr/>
        </p:nvPicPr>
        <p:blipFill>
          <a:blip r:embed="rId6"/>
          <a:stretch>
            <a:fillRect/>
          </a:stretch>
        </p:blipFill>
        <p:spPr>
          <a:xfrm>
            <a:off x="0" y="12627"/>
            <a:ext cx="1534350" cy="1455300"/>
          </a:xfrm>
          <a:prstGeom prst="rect">
            <a:avLst/>
          </a:prstGeom>
        </p:spPr>
      </p:pic>
      <p:pic>
        <p:nvPicPr>
          <p:cNvPr id="20" name="Content Placeholder 19">
            <a:extLst>
              <a:ext uri="{FF2B5EF4-FFF2-40B4-BE49-F238E27FC236}">
                <a16:creationId xmlns:a16="http://schemas.microsoft.com/office/drawing/2014/main" id="{0C08CAC4-1D18-4F60-9970-F2706B06C765}"/>
              </a:ext>
            </a:extLst>
          </p:cNvPr>
          <p:cNvPicPr>
            <a:picLocks noGrp="1" noChangeAspect="1"/>
          </p:cNvPicPr>
          <p:nvPr>
            <p:ph sz="half" idx="2"/>
          </p:nvPr>
        </p:nvPicPr>
        <p:blipFill>
          <a:blip r:embed="rId7"/>
          <a:stretch>
            <a:fillRect/>
          </a:stretch>
        </p:blipFill>
        <p:spPr>
          <a:xfrm>
            <a:off x="6403912" y="1203650"/>
            <a:ext cx="1611084" cy="3076154"/>
          </a:xfrm>
        </p:spPr>
      </p:pic>
    </p:spTree>
    <p:extLst>
      <p:ext uri="{BB962C8B-B14F-4D97-AF65-F5344CB8AC3E}">
        <p14:creationId xmlns:p14="http://schemas.microsoft.com/office/powerpoint/2010/main" val="464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630233-E305-47E4-9843-6C512EF89E8D}"/>
              </a:ext>
            </a:extLst>
          </p:cNvPr>
          <p:cNvSpPr>
            <a:spLocks noGrp="1"/>
          </p:cNvSpPr>
          <p:nvPr>
            <p:ph type="sldNum" sz="quarter" idx="12"/>
          </p:nvPr>
        </p:nvSpPr>
        <p:spPr/>
        <p:txBody>
          <a:bodyPr/>
          <a:lstStyle/>
          <a:p>
            <a:fld id="{D57F1E4F-1CFF-5643-939E-02111984F565}" type="slidenum">
              <a:rPr lang="en-US" smtClean="0"/>
              <a:t>2</a:t>
            </a:fld>
            <a:endParaRPr lang="en-US" dirty="0"/>
          </a:p>
        </p:txBody>
      </p:sp>
      <p:sp>
        <p:nvSpPr>
          <p:cNvPr id="4" name="TextBox 3">
            <a:extLst>
              <a:ext uri="{FF2B5EF4-FFF2-40B4-BE49-F238E27FC236}">
                <a16:creationId xmlns:a16="http://schemas.microsoft.com/office/drawing/2014/main" id="{59473472-A939-4D6B-AC74-069974D64B09}"/>
              </a:ext>
            </a:extLst>
          </p:cNvPr>
          <p:cNvSpPr txBox="1"/>
          <p:nvPr/>
        </p:nvSpPr>
        <p:spPr>
          <a:xfrm>
            <a:off x="4599992" y="637442"/>
            <a:ext cx="5187820" cy="707886"/>
          </a:xfrm>
          <a:prstGeom prst="rect">
            <a:avLst/>
          </a:prstGeom>
          <a:noFill/>
        </p:spPr>
        <p:txBody>
          <a:bodyPr wrap="square" rtlCol="0">
            <a:spAutoFit/>
          </a:bodyPr>
          <a:lstStyle/>
          <a:p>
            <a:r>
              <a:rPr lang="en-US" sz="4000" b="1" u="sng" dirty="0"/>
              <a:t>CONTENTS</a:t>
            </a:r>
            <a:endParaRPr lang="en-IN" sz="4000" b="1" u="sng" dirty="0"/>
          </a:p>
        </p:txBody>
      </p:sp>
      <p:sp>
        <p:nvSpPr>
          <p:cNvPr id="6" name="TextBox 5">
            <a:extLst>
              <a:ext uri="{FF2B5EF4-FFF2-40B4-BE49-F238E27FC236}">
                <a16:creationId xmlns:a16="http://schemas.microsoft.com/office/drawing/2014/main" id="{4C4CE260-FBBC-41FE-B238-70BF3DC0BB73}"/>
              </a:ext>
            </a:extLst>
          </p:cNvPr>
          <p:cNvSpPr txBox="1"/>
          <p:nvPr/>
        </p:nvSpPr>
        <p:spPr>
          <a:xfrm>
            <a:off x="1922106" y="1716833"/>
            <a:ext cx="7753739" cy="4401205"/>
          </a:xfrm>
          <a:prstGeom prst="rect">
            <a:avLst/>
          </a:prstGeom>
          <a:noFill/>
        </p:spPr>
        <p:txBody>
          <a:bodyPr wrap="square" rtlCol="0">
            <a:spAutoFit/>
          </a:bodyPr>
          <a:lstStyle/>
          <a:p>
            <a:r>
              <a:rPr lang="en-US" sz="2000" b="1" dirty="0"/>
              <a:t>1.Information</a:t>
            </a:r>
          </a:p>
          <a:p>
            <a:r>
              <a:rPr lang="en-US" sz="2000" b="1" dirty="0"/>
              <a:t>2.Why blockchain in agriculture</a:t>
            </a:r>
          </a:p>
          <a:p>
            <a:r>
              <a:rPr lang="en-US" sz="2000" b="1" dirty="0"/>
              <a:t>3.Introduction</a:t>
            </a:r>
          </a:p>
          <a:p>
            <a:r>
              <a:rPr lang="en-US" sz="2000" b="1" dirty="0"/>
              <a:t>4.Blockchain Solve this problems</a:t>
            </a:r>
          </a:p>
          <a:p>
            <a:r>
              <a:rPr lang="en-US" sz="2000" b="1" dirty="0"/>
              <a:t>4.Need of innovation</a:t>
            </a:r>
          </a:p>
          <a:p>
            <a:r>
              <a:rPr lang="en-US" sz="2000" b="1" dirty="0"/>
              <a:t>5.Novelity</a:t>
            </a:r>
          </a:p>
          <a:p>
            <a:r>
              <a:rPr lang="en-US" sz="2000" b="1" dirty="0"/>
              <a:t>6.Feasibility</a:t>
            </a:r>
          </a:p>
          <a:p>
            <a:r>
              <a:rPr lang="en-US" sz="2000" b="1" dirty="0"/>
              <a:t>7.Companies using agricultural blockchain</a:t>
            </a:r>
          </a:p>
          <a:p>
            <a:r>
              <a:rPr lang="en-US" sz="2000" b="1" dirty="0"/>
              <a:t>8.Market Value</a:t>
            </a:r>
          </a:p>
          <a:p>
            <a:r>
              <a:rPr lang="en-US" sz="2000" b="1" dirty="0"/>
              <a:t>9.Scalability of technology</a:t>
            </a:r>
          </a:p>
          <a:p>
            <a:r>
              <a:rPr lang="en-US" sz="2000" b="1" dirty="0"/>
              <a:t>10.Risk </a:t>
            </a:r>
            <a:r>
              <a:rPr lang="en-US" sz="2000" b="1" dirty="0" err="1"/>
              <a:t>assessement</a:t>
            </a:r>
            <a:endParaRPr lang="en-US" sz="2000" b="1" dirty="0"/>
          </a:p>
          <a:p>
            <a:r>
              <a:rPr lang="en-US" sz="2000" b="1" dirty="0"/>
              <a:t>11.Impact</a:t>
            </a:r>
          </a:p>
          <a:p>
            <a:r>
              <a:rPr lang="en-US" sz="2000" b="1" dirty="0"/>
              <a:t>12.Conclusion</a:t>
            </a:r>
          </a:p>
          <a:p>
            <a:r>
              <a:rPr lang="en-US" sz="2000" b="1" dirty="0"/>
              <a:t>13.Team name and leader</a:t>
            </a:r>
            <a:endParaRPr lang="en-IN" sz="2000" b="1" dirty="0"/>
          </a:p>
        </p:txBody>
      </p:sp>
      <p:pic>
        <p:nvPicPr>
          <p:cNvPr id="8" name="Picture 7">
            <a:extLst>
              <a:ext uri="{FF2B5EF4-FFF2-40B4-BE49-F238E27FC236}">
                <a16:creationId xmlns:a16="http://schemas.microsoft.com/office/drawing/2014/main" id="{90B4C8CC-6B84-4AD8-B5C7-ABBD56331BEF}"/>
              </a:ext>
            </a:extLst>
          </p:cNvPr>
          <p:cNvPicPr>
            <a:picLocks noChangeAspect="1"/>
          </p:cNvPicPr>
          <p:nvPr/>
        </p:nvPicPr>
        <p:blipFill>
          <a:blip r:embed="rId2"/>
          <a:stretch>
            <a:fillRect/>
          </a:stretch>
        </p:blipFill>
        <p:spPr>
          <a:xfrm>
            <a:off x="7651345" y="2248404"/>
            <a:ext cx="4272934" cy="2724813"/>
          </a:xfrm>
          <a:prstGeom prst="rect">
            <a:avLst/>
          </a:prstGeom>
        </p:spPr>
      </p:pic>
    </p:spTree>
    <p:extLst>
      <p:ext uri="{BB962C8B-B14F-4D97-AF65-F5344CB8AC3E}">
        <p14:creationId xmlns:p14="http://schemas.microsoft.com/office/powerpoint/2010/main" val="414368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4110"/>
          </a:xfrm>
        </p:spPr>
        <p:txBody>
          <a:bodyPr/>
          <a:lstStyle/>
          <a:p>
            <a:r>
              <a:rPr lang="en-US" b="1" u="sng" dirty="0"/>
              <a:t> INFORMATION</a:t>
            </a:r>
          </a:p>
        </p:txBody>
      </p:sp>
      <p:sp>
        <p:nvSpPr>
          <p:cNvPr id="3" name="Content Placeholder 2"/>
          <p:cNvSpPr>
            <a:spLocks noGrp="1"/>
          </p:cNvSpPr>
          <p:nvPr>
            <p:ph idx="1"/>
          </p:nvPr>
        </p:nvSpPr>
        <p:spPr>
          <a:xfrm>
            <a:off x="417501" y="1506828"/>
            <a:ext cx="6997572" cy="4898454"/>
          </a:xfrm>
        </p:spPr>
        <p:txBody>
          <a:bodyPr>
            <a:normAutofit fontScale="92500" lnSpcReduction="20000"/>
          </a:bodyPr>
          <a:lstStyle/>
          <a:p>
            <a:pPr marL="0" indent="0">
              <a:buNone/>
            </a:pPr>
            <a:endParaRPr lang="en-US" b="1" dirty="0"/>
          </a:p>
          <a:p>
            <a:pPr marL="0" indent="0">
              <a:buNone/>
            </a:pPr>
            <a:r>
              <a:rPr lang="en-US" b="1" dirty="0"/>
              <a:t>      </a:t>
            </a:r>
            <a:r>
              <a:rPr lang="en-US" b="1" u="sng" dirty="0"/>
              <a:t>FOCUS AREA</a:t>
            </a:r>
            <a:r>
              <a:rPr lang="en-US" b="1" dirty="0"/>
              <a:t>:    Block chain technology</a:t>
            </a:r>
          </a:p>
          <a:p>
            <a:endParaRPr lang="en-US" b="1" dirty="0"/>
          </a:p>
          <a:p>
            <a:r>
              <a:rPr lang="en-US" b="1" dirty="0"/>
              <a:t>1. Frontend of the app is to determine</a:t>
            </a:r>
          </a:p>
          <a:p>
            <a:pPr marL="0" indent="0">
              <a:buNone/>
            </a:pPr>
            <a:r>
              <a:rPr lang="en-US" b="1" dirty="0"/>
              <a:t>genetic purity, optimum moisture ,shape&amp; color of seed.</a:t>
            </a:r>
          </a:p>
          <a:p>
            <a:pPr marL="0" indent="0">
              <a:buNone/>
            </a:pPr>
            <a:endParaRPr lang="en-US" b="1" dirty="0"/>
          </a:p>
          <a:p>
            <a:r>
              <a:rPr lang="en-US" b="1" dirty="0"/>
              <a:t>2. Backend of the application  contain transactions</a:t>
            </a:r>
          </a:p>
          <a:p>
            <a:pPr marL="0" indent="0">
              <a:buNone/>
            </a:pPr>
            <a:r>
              <a:rPr lang="en-US" b="1" dirty="0"/>
              <a:t>   between peer 2 peer wallets in order to secure transaction.</a:t>
            </a:r>
          </a:p>
          <a:p>
            <a:pPr marL="0" indent="0">
              <a:buNone/>
            </a:pPr>
            <a:r>
              <a:rPr lang="en-GB" b="1" dirty="0"/>
              <a:t>     we can able to analyse seed and it’s quality even it’s morphological character and its germination period of time .                                                 </a:t>
            </a:r>
          </a:p>
          <a:p>
            <a:pPr marL="0" indent="0">
              <a:buNone/>
            </a:pPr>
            <a:r>
              <a:rPr lang="en-GB" b="1" dirty="0"/>
              <a:t>
</a:t>
            </a:r>
          </a:p>
          <a:p>
            <a:pPr marL="0" indent="0">
              <a:buNone/>
            </a:pPr>
            <a:endParaRPr lang="en-US" b="1" dirty="0"/>
          </a:p>
          <a:p>
            <a:pPr marL="0" indent="0">
              <a:buNone/>
            </a:pPr>
            <a:endParaRPr lang="en-US" b="1" dirty="0"/>
          </a:p>
          <a:p>
            <a:endParaRPr lang="en-US" b="1" dirty="0"/>
          </a:p>
          <a:p>
            <a:endParaRPr lang="en-US" b="1" dirty="0"/>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
        <p:nvSpPr>
          <p:cNvPr id="6" name="Rectangle 5">
            <a:extLst>
              <a:ext uri="{FF2B5EF4-FFF2-40B4-BE49-F238E27FC236}">
                <a16:creationId xmlns:a16="http://schemas.microsoft.com/office/drawing/2014/main" id="{532041DA-7D6F-45F5-A978-8DB7DA92042F}"/>
              </a:ext>
            </a:extLst>
          </p:cNvPr>
          <p:cNvSpPr/>
          <p:nvPr/>
        </p:nvSpPr>
        <p:spPr>
          <a:xfrm>
            <a:off x="8261707" y="559837"/>
            <a:ext cx="2169918" cy="9469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Seed Testing Using AI-FRONTEND</a:t>
            </a:r>
            <a:endParaRPr lang="en-IN" dirty="0"/>
          </a:p>
        </p:txBody>
      </p:sp>
      <p:sp>
        <p:nvSpPr>
          <p:cNvPr id="7" name="Arrow: Down 6">
            <a:extLst>
              <a:ext uri="{FF2B5EF4-FFF2-40B4-BE49-F238E27FC236}">
                <a16:creationId xmlns:a16="http://schemas.microsoft.com/office/drawing/2014/main" id="{B98454E7-B87A-467D-BE38-14A1EA70A9F6}"/>
              </a:ext>
            </a:extLst>
          </p:cNvPr>
          <p:cNvSpPr/>
          <p:nvPr/>
        </p:nvSpPr>
        <p:spPr>
          <a:xfrm>
            <a:off x="9157891" y="1533297"/>
            <a:ext cx="451049" cy="437747"/>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F79C9F8-F0BC-4935-A935-C8C6137E8E3B}"/>
              </a:ext>
            </a:extLst>
          </p:cNvPr>
          <p:cNvSpPr/>
          <p:nvPr/>
        </p:nvSpPr>
        <p:spPr>
          <a:xfrm>
            <a:off x="8174187" y="1968077"/>
            <a:ext cx="2695976" cy="8497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Color detection,</a:t>
            </a:r>
          </a:p>
          <a:p>
            <a:pPr algn="ctr"/>
            <a:r>
              <a:rPr lang="en-US" dirty="0"/>
              <a:t>Crack detection,</a:t>
            </a:r>
          </a:p>
          <a:p>
            <a:pPr algn="ctr"/>
            <a:r>
              <a:rPr lang="en-IN" dirty="0"/>
              <a:t>Regression.</a:t>
            </a:r>
          </a:p>
        </p:txBody>
      </p:sp>
      <p:sp>
        <p:nvSpPr>
          <p:cNvPr id="9" name="Arrow: Down 8">
            <a:extLst>
              <a:ext uri="{FF2B5EF4-FFF2-40B4-BE49-F238E27FC236}">
                <a16:creationId xmlns:a16="http://schemas.microsoft.com/office/drawing/2014/main" id="{05614DF6-34EB-42E4-A37B-838FCC6D8C6A}"/>
              </a:ext>
            </a:extLst>
          </p:cNvPr>
          <p:cNvSpPr/>
          <p:nvPr/>
        </p:nvSpPr>
        <p:spPr>
          <a:xfrm>
            <a:off x="9161071" y="2889228"/>
            <a:ext cx="451049" cy="517849"/>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2D0AA97E-AE72-4A9B-BF88-3A911EE534A2}"/>
              </a:ext>
            </a:extLst>
          </p:cNvPr>
          <p:cNvSpPr/>
          <p:nvPr/>
        </p:nvSpPr>
        <p:spPr>
          <a:xfrm>
            <a:off x="7847615" y="3369858"/>
            <a:ext cx="3442426" cy="8497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Block Chain Technology</a:t>
            </a:r>
          </a:p>
          <a:p>
            <a:pPr algn="ctr"/>
            <a:r>
              <a:rPr lang="en-US" dirty="0"/>
              <a:t>[Ethereum farmer’s trans</a:t>
            </a:r>
            <a:r>
              <a:rPr lang="en-IN" dirty="0"/>
              <a:t>action]-BACKEND</a:t>
            </a:r>
            <a:endParaRPr lang="en-US" dirty="0"/>
          </a:p>
        </p:txBody>
      </p:sp>
      <p:sp>
        <p:nvSpPr>
          <p:cNvPr id="11" name="Arrow: Down 10">
            <a:extLst>
              <a:ext uri="{FF2B5EF4-FFF2-40B4-BE49-F238E27FC236}">
                <a16:creationId xmlns:a16="http://schemas.microsoft.com/office/drawing/2014/main" id="{48CE7B3F-3237-4D9E-BD22-125F90BAF47E}"/>
              </a:ext>
            </a:extLst>
          </p:cNvPr>
          <p:cNvSpPr/>
          <p:nvPr/>
        </p:nvSpPr>
        <p:spPr>
          <a:xfrm>
            <a:off x="9157891" y="4219625"/>
            <a:ext cx="559836" cy="611047"/>
          </a:xfrm>
          <a:prstGeom prst="downArrow">
            <a:avLst>
              <a:gd name="adj1" fmla="val 50000"/>
              <a:gd name="adj2" fmla="val 2647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6EA21D48-6516-4E73-8B12-ADFB52E7F276}"/>
              </a:ext>
            </a:extLst>
          </p:cNvPr>
          <p:cNvSpPr/>
          <p:nvPr/>
        </p:nvSpPr>
        <p:spPr>
          <a:xfrm>
            <a:off x="7918898" y="4867862"/>
            <a:ext cx="2929033" cy="9666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Secured transaction</a:t>
            </a:r>
          </a:p>
          <a:p>
            <a:pPr algn="ctr"/>
            <a:r>
              <a:rPr lang="en-US" dirty="0"/>
              <a:t>Between farmer and seed agency.</a:t>
            </a:r>
            <a:endParaRPr lang="en-IN" dirty="0"/>
          </a:p>
        </p:txBody>
      </p:sp>
    </p:spTree>
    <p:extLst>
      <p:ext uri="{BB962C8B-B14F-4D97-AF65-F5344CB8AC3E}">
        <p14:creationId xmlns:p14="http://schemas.microsoft.com/office/powerpoint/2010/main" val="12125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51EA-D24F-9846-988A-F1C71534A3A7}"/>
              </a:ext>
            </a:extLst>
          </p:cNvPr>
          <p:cNvSpPr>
            <a:spLocks noGrp="1"/>
          </p:cNvSpPr>
          <p:nvPr>
            <p:ph type="title"/>
          </p:nvPr>
        </p:nvSpPr>
        <p:spPr/>
        <p:txBody>
          <a:bodyPr/>
          <a:lstStyle/>
          <a:p>
            <a:r>
              <a:rPr lang="en-GB" b="1" u="sng" dirty="0"/>
              <a:t>Why block chain in agriculture?</a:t>
            </a:r>
            <a:endParaRPr lang="en-US" b="1" u="sng" dirty="0"/>
          </a:p>
        </p:txBody>
      </p:sp>
      <p:sp>
        <p:nvSpPr>
          <p:cNvPr id="3" name="Content Placeholder 2">
            <a:extLst>
              <a:ext uri="{FF2B5EF4-FFF2-40B4-BE49-F238E27FC236}">
                <a16:creationId xmlns:a16="http://schemas.microsoft.com/office/drawing/2014/main" id="{53C32F8E-5083-7E49-BC2B-CECF9AB8FF4A}"/>
              </a:ext>
            </a:extLst>
          </p:cNvPr>
          <p:cNvSpPr>
            <a:spLocks noGrp="1"/>
          </p:cNvSpPr>
          <p:nvPr>
            <p:ph idx="1"/>
          </p:nvPr>
        </p:nvSpPr>
        <p:spPr>
          <a:xfrm>
            <a:off x="1231641" y="1563624"/>
            <a:ext cx="8525924" cy="4492231"/>
          </a:xfrm>
        </p:spPr>
        <p:txBody>
          <a:bodyPr>
            <a:normAutofit/>
          </a:bodyPr>
          <a:lstStyle/>
          <a:p>
            <a:pPr lvl="0" fontAlgn="base"/>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Blockchain is a technology that allows users to transfer value or assets between each other without the need for a  untrusted intermediary.</a:t>
            </a:r>
            <a:endParaRPr lang="en-GB" sz="18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Analogous to triple entry accounting.</a:t>
            </a:r>
            <a:endParaRPr lang="en-GB" sz="18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Reduced </a:t>
            </a:r>
            <a:r>
              <a:rPr lang="en-US" sz="1800" b="1" u="sng" strike="noStrike" dirty="0">
                <a:effectLst/>
                <a:uFill>
                  <a:solidFill>
                    <a:srgbClr val="404040"/>
                  </a:solidFill>
                </a:uFill>
                <a:latin typeface="Trebuchet MS" panose="020B0603020202020204" pitchFamily="34" charset="0"/>
                <a:ea typeface="Trebuchet MS" panose="020B0603020202020204" pitchFamily="34" charset="0"/>
                <a:cs typeface="Trebuchet MS" panose="020B0603020202020204" pitchFamily="34" charset="0"/>
              </a:rPr>
              <a:t>cost of verification </a:t>
            </a:r>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by eliminating the untrusted intermediary.</a:t>
            </a:r>
            <a:endParaRPr lang="en-GB" sz="1800" b="1" u="none" strike="noStrike" dirty="0">
              <a:effectLst/>
              <a:uFill>
                <a:solidFill>
                  <a:srgbClr val="000000"/>
                </a:solidFill>
              </a:uFill>
              <a:latin typeface="Wingdings 3" pitchFamily="2" charset="2"/>
              <a:ea typeface="Wingdings 3" pitchFamily="2" charset="2"/>
              <a:cs typeface="Wingdings 3" pitchFamily="2" charset="2"/>
            </a:endParaRPr>
          </a:p>
          <a:p>
            <a:pPr lvl="0" fontAlgn="base"/>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Reduced </a:t>
            </a:r>
            <a:r>
              <a:rPr lang="en-US" sz="1800" b="1" u="sng" strike="noStrike" dirty="0">
                <a:effectLst/>
                <a:uFill>
                  <a:solidFill>
                    <a:srgbClr val="404040"/>
                  </a:solidFill>
                </a:uFill>
                <a:latin typeface="Trebuchet MS" panose="020B0603020202020204" pitchFamily="34" charset="0"/>
                <a:ea typeface="Trebuchet MS" panose="020B0603020202020204" pitchFamily="34" charset="0"/>
                <a:cs typeface="Trebuchet MS" panose="020B0603020202020204" pitchFamily="34" charset="0"/>
              </a:rPr>
              <a:t>cost of networking </a:t>
            </a:r>
            <a:r>
              <a:rPr lang="en-US" sz="1800" b="1" u="none" strike="noStrike" dirty="0">
                <a:effectLst/>
                <a:uFill>
                  <a:solidFill>
                    <a:srgbClr val="000000"/>
                  </a:solidFill>
                </a:uFill>
                <a:latin typeface="Trebuchet MS" panose="020B0603020202020204" pitchFamily="34" charset="0"/>
                <a:ea typeface="Trebuchet MS" panose="020B0603020202020204" pitchFamily="34" charset="0"/>
                <a:cs typeface="Trebuchet MS" panose="020B0603020202020204" pitchFamily="34" charset="0"/>
              </a:rPr>
              <a:t>by being accessible peer to peer.</a:t>
            </a:r>
            <a:endParaRPr lang="en-GB" sz="1800" b="1" u="none" strike="noStrike" dirty="0">
              <a:effectLst/>
              <a:uFill>
                <a:solidFill>
                  <a:srgbClr val="000000"/>
                </a:solidFill>
              </a:uFill>
              <a:latin typeface="Wingdings 3" pitchFamily="2" charset="2"/>
              <a:ea typeface="Wingdings 3" pitchFamily="2" charset="2"/>
              <a:cs typeface="Wingdings 3" pitchFamily="2" charset="2"/>
            </a:endParaRPr>
          </a:p>
          <a:p>
            <a:r>
              <a:rPr lang="en-GB" dirty="0"/>
              <a:t>	</a:t>
            </a:r>
            <a:r>
              <a:rPr lang="en-GB" b="1" dirty="0"/>
              <a:t>With 40% of the global workforce, agriculture is one of the leading job providers in worldwide.</a:t>
            </a:r>
          </a:p>
          <a:p>
            <a:r>
              <a:rPr lang="en-GB" b="1" dirty="0"/>
              <a:t>Huge, important, industrialized, but very complex industry.</a:t>
            </a:r>
          </a:p>
          <a:p>
            <a:r>
              <a:rPr lang="en-GB" b="1" dirty="0"/>
              <a:t>	Heavily regulated, highly subsidized and complicated.</a:t>
            </a:r>
          </a:p>
          <a:p>
            <a:r>
              <a:rPr lang="en-GB" b="1" dirty="0"/>
              <a:t>	Many blockchain agricultural solutions are emerging – maybe the last frontier.</a:t>
            </a:r>
            <a:endParaRPr lang="en-US" b="1" dirty="0"/>
          </a:p>
        </p:txBody>
      </p:sp>
      <p:sp>
        <p:nvSpPr>
          <p:cNvPr id="4" name="Slide Number Placeholder 3">
            <a:extLst>
              <a:ext uri="{FF2B5EF4-FFF2-40B4-BE49-F238E27FC236}">
                <a16:creationId xmlns:a16="http://schemas.microsoft.com/office/drawing/2014/main" id="{20EFA4D4-701A-2241-8369-68B35303FE0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84090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6" y="380269"/>
            <a:ext cx="5670794" cy="1017430"/>
          </a:xfrm>
        </p:spPr>
        <p:txBody>
          <a:bodyPr/>
          <a:lstStyle/>
          <a:p>
            <a:r>
              <a:rPr lang="en-US" b="1" u="sng" dirty="0"/>
              <a:t>INTRODUCTION </a:t>
            </a:r>
          </a:p>
        </p:txBody>
      </p:sp>
      <p:sp>
        <p:nvSpPr>
          <p:cNvPr id="3" name="Content Placeholder 2"/>
          <p:cNvSpPr>
            <a:spLocks noGrp="1"/>
          </p:cNvSpPr>
          <p:nvPr>
            <p:ph idx="1"/>
          </p:nvPr>
        </p:nvSpPr>
        <p:spPr>
          <a:xfrm>
            <a:off x="646112" y="1416676"/>
            <a:ext cx="7154864" cy="4663112"/>
          </a:xfrm>
        </p:spPr>
        <p:txBody>
          <a:bodyPr>
            <a:normAutofit lnSpcReduction="10000"/>
          </a:bodyPr>
          <a:lstStyle/>
          <a:p>
            <a:pPr algn="just"/>
            <a:r>
              <a:rPr lang="en-US" b="1" dirty="0"/>
              <a:t>43 million   hectares  are used for maize seed . </a:t>
            </a:r>
          </a:p>
          <a:p>
            <a:pPr algn="just"/>
            <a:r>
              <a:rPr lang="en-US" b="1" dirty="0"/>
              <a:t>Major requirement for 1.29 millions tons  of  certified seed &amp; 0.43 million  labs for seed productions.</a:t>
            </a:r>
          </a:p>
          <a:p>
            <a:pPr algn="just"/>
            <a:r>
              <a:rPr lang="en-US" b="1" dirty="0"/>
              <a:t>Monitoring of 130 seed laboratory and  718 seed testing districts in the country is difficult task .</a:t>
            </a:r>
          </a:p>
          <a:p>
            <a:pPr algn="just"/>
            <a:r>
              <a:rPr lang="en-US" b="1" dirty="0"/>
              <a:t>Every Seed Laboratory have more than 6 districts , for which is physically seeding test is impossible.</a:t>
            </a:r>
          </a:p>
          <a:p>
            <a:pPr algn="just"/>
            <a:r>
              <a:rPr lang="en-US" b="1" dirty="0"/>
              <a:t>Seed quality consequently requires the need to control and monitor the testing seeds </a:t>
            </a:r>
          </a:p>
          <a:p>
            <a:pPr algn="just"/>
            <a:r>
              <a:rPr lang="en-GB" b="1" dirty="0"/>
              <a:t>By using this method we can obtain efficient results within short span of time , which will be useful for seed testing labs</a:t>
            </a:r>
            <a:endParaRPr lang="en-US" b="1" dirty="0"/>
          </a:p>
          <a:p>
            <a:pPr marL="0" indent="0" algn="just">
              <a:buNone/>
            </a:pPr>
            <a:r>
              <a:rPr lang="en-US" b="1" dirty="0"/>
              <a:t>   </a:t>
            </a:r>
          </a:p>
          <a:p>
            <a:endParaRPr lang="en-US" b="1" dirty="0"/>
          </a:p>
          <a:p>
            <a:endParaRPr lang="en-US" b="1" dirty="0"/>
          </a:p>
        </p:txBody>
      </p:sp>
      <p:sp>
        <p:nvSpPr>
          <p:cNvPr id="4" name="AutoShape 6" descr="Image result for seed quality test using image 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seed quality test using image processing"/>
          <p:cNvSpPr>
            <a:spLocks noChangeAspect="1" noChangeArrowheads="1"/>
          </p:cNvSpPr>
          <p:nvPr/>
        </p:nvSpPr>
        <p:spPr bwMode="auto">
          <a:xfrm>
            <a:off x="7186246" y="1613999"/>
            <a:ext cx="4955074" cy="22428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Image result for seed quality test"/>
          <p:cNvSpPr>
            <a:spLocks noChangeAspect="1" noChangeArrowheads="1"/>
          </p:cNvSpPr>
          <p:nvPr/>
        </p:nvSpPr>
        <p:spPr bwMode="auto">
          <a:xfrm>
            <a:off x="307974" y="7937"/>
            <a:ext cx="152082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Image result for seed quality test"/>
          <p:cNvSpPr>
            <a:spLocks noChangeAspect="1" noChangeArrowheads="1"/>
          </p:cNvSpPr>
          <p:nvPr/>
        </p:nvSpPr>
        <p:spPr bwMode="auto">
          <a:xfrm>
            <a:off x="307974" y="7937"/>
            <a:ext cx="5131533"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0215" y="777875"/>
            <a:ext cx="4357197" cy="2038350"/>
          </a:xfrm>
          <a:prstGeom prst="rect">
            <a:avLst/>
          </a:prstGeom>
        </p:spPr>
      </p:pic>
      <p:pic>
        <p:nvPicPr>
          <p:cNvPr id="1038" name="Picture 14" descr="Image result for seed quality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663" y="1260739"/>
            <a:ext cx="2592112" cy="191047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6" descr="Image result for seed quality te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Image result for block chain techn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796" y="3856892"/>
            <a:ext cx="3583255" cy="2351205"/>
          </a:xfrm>
          <a:prstGeom prst="rect">
            <a:avLst/>
          </a:prstGeom>
        </p:spPr>
      </p:pic>
      <p:sp>
        <p:nvSpPr>
          <p:cNvPr id="12" name="Slide Number Placeholder 11"/>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00927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A07F-367A-9F41-AF06-6490B21C6637}"/>
              </a:ext>
            </a:extLst>
          </p:cNvPr>
          <p:cNvSpPr>
            <a:spLocks noGrp="1"/>
          </p:cNvSpPr>
          <p:nvPr>
            <p:ph type="title"/>
          </p:nvPr>
        </p:nvSpPr>
        <p:spPr>
          <a:xfrm>
            <a:off x="909162" y="84364"/>
            <a:ext cx="9404723" cy="1400530"/>
          </a:xfrm>
        </p:spPr>
        <p:txBody>
          <a:bodyPr/>
          <a:lstStyle/>
          <a:p>
            <a:r>
              <a:rPr lang="en-GB" b="1" u="sng" dirty="0"/>
              <a:t>BLOCK CHAIN SOLVE THIS PROBLEMS </a:t>
            </a:r>
            <a:endParaRPr lang="en-US" b="1" u="sng" dirty="0"/>
          </a:p>
        </p:txBody>
      </p:sp>
      <p:sp>
        <p:nvSpPr>
          <p:cNvPr id="3" name="Content Placeholder 2">
            <a:extLst>
              <a:ext uri="{FF2B5EF4-FFF2-40B4-BE49-F238E27FC236}">
                <a16:creationId xmlns:a16="http://schemas.microsoft.com/office/drawing/2014/main" id="{3B91E2ED-76C9-6C4C-B739-8FCE100A9CF4}"/>
              </a:ext>
            </a:extLst>
          </p:cNvPr>
          <p:cNvSpPr>
            <a:spLocks noGrp="1"/>
          </p:cNvSpPr>
          <p:nvPr>
            <p:ph idx="1"/>
          </p:nvPr>
        </p:nvSpPr>
        <p:spPr>
          <a:xfrm>
            <a:off x="1315615" y="1589103"/>
            <a:ext cx="8136295" cy="4816179"/>
          </a:xfrm>
        </p:spPr>
        <p:txBody>
          <a:bodyPr>
            <a:normAutofit fontScale="85000" lnSpcReduction="20000"/>
          </a:bodyPr>
          <a:lstStyle/>
          <a:p>
            <a:pPr marL="0" indent="0">
              <a:buNone/>
            </a:pPr>
            <a:r>
              <a:rPr lang="en-GB" dirty="0"/>
              <a:t>
1.	</a:t>
            </a:r>
            <a:r>
              <a:rPr lang="en-GB" sz="2900" b="1" dirty="0"/>
              <a:t>Improve transparency in the supply chain.</a:t>
            </a:r>
          </a:p>
          <a:p>
            <a:pPr marL="0" indent="0">
              <a:buNone/>
            </a:pPr>
            <a:r>
              <a:rPr lang="en-GB" sz="2900" b="1" dirty="0"/>
              <a:t>
2.	Traceability for consumers.</a:t>
            </a:r>
          </a:p>
          <a:p>
            <a:pPr marL="0" indent="0">
              <a:buNone/>
            </a:pPr>
            <a:r>
              <a:rPr lang="en-GB" sz="2900" b="1" dirty="0"/>
              <a:t>
3.	Expand financial options for farmers.</a:t>
            </a:r>
          </a:p>
          <a:p>
            <a:pPr marL="0" indent="0">
              <a:buNone/>
            </a:pPr>
            <a:r>
              <a:rPr lang="en-GB" sz="2900" b="1" dirty="0"/>
              <a:t>
4.	Provide immediate payment on delivery.
5.	Provide farmers with direct access to suppliers and transparent transaction information. </a:t>
            </a:r>
          </a:p>
        </p:txBody>
      </p:sp>
      <p:sp>
        <p:nvSpPr>
          <p:cNvPr id="4" name="Slide Number Placeholder 3">
            <a:extLst>
              <a:ext uri="{FF2B5EF4-FFF2-40B4-BE49-F238E27FC236}">
                <a16:creationId xmlns:a16="http://schemas.microsoft.com/office/drawing/2014/main" id="{39749392-877B-9146-B422-2F0A4749829E}"/>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6" name="Picture 5">
            <a:extLst>
              <a:ext uri="{FF2B5EF4-FFF2-40B4-BE49-F238E27FC236}">
                <a16:creationId xmlns:a16="http://schemas.microsoft.com/office/drawing/2014/main" id="{63302D0A-C12D-49CC-B5AF-454919720C2A}"/>
              </a:ext>
            </a:extLst>
          </p:cNvPr>
          <p:cNvPicPr>
            <a:picLocks noChangeAspect="1"/>
          </p:cNvPicPr>
          <p:nvPr/>
        </p:nvPicPr>
        <p:blipFill>
          <a:blip r:embed="rId2"/>
          <a:stretch>
            <a:fillRect/>
          </a:stretch>
        </p:blipFill>
        <p:spPr>
          <a:xfrm>
            <a:off x="8583056" y="1589103"/>
            <a:ext cx="3461657" cy="2525697"/>
          </a:xfrm>
          <a:prstGeom prst="rect">
            <a:avLst/>
          </a:prstGeom>
        </p:spPr>
      </p:pic>
    </p:spTree>
    <p:extLst>
      <p:ext uri="{BB962C8B-B14F-4D97-AF65-F5344CB8AC3E}">
        <p14:creationId xmlns:p14="http://schemas.microsoft.com/office/powerpoint/2010/main" val="15816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501" y="269632"/>
            <a:ext cx="9216332" cy="761999"/>
          </a:xfrm>
        </p:spPr>
        <p:txBody>
          <a:bodyPr/>
          <a:lstStyle/>
          <a:p>
            <a:r>
              <a:rPr lang="en-US" b="1" u="sng" dirty="0"/>
              <a:t>Need of Innovation</a:t>
            </a:r>
          </a:p>
        </p:txBody>
      </p:sp>
      <p:sp>
        <p:nvSpPr>
          <p:cNvPr id="3" name="Content Placeholder 2"/>
          <p:cNvSpPr>
            <a:spLocks noGrp="1"/>
          </p:cNvSpPr>
          <p:nvPr>
            <p:ph idx="1"/>
          </p:nvPr>
        </p:nvSpPr>
        <p:spPr>
          <a:xfrm>
            <a:off x="1866121" y="1195755"/>
            <a:ext cx="7912361" cy="2321886"/>
          </a:xfrm>
        </p:spPr>
        <p:txBody>
          <a:bodyPr>
            <a:normAutofit fontScale="77500" lnSpcReduction="20000"/>
          </a:bodyPr>
          <a:lstStyle/>
          <a:p>
            <a:r>
              <a:rPr lang="en-US" b="1" dirty="0"/>
              <a:t>Efficiency of seed testing labs will take many samples of seed</a:t>
            </a:r>
          </a:p>
          <a:p>
            <a:r>
              <a:rPr lang="en-US" b="1" dirty="0"/>
              <a:t>Lack of effective Monitoring  Mechanism.</a:t>
            </a:r>
          </a:p>
          <a:p>
            <a:r>
              <a:rPr lang="en-US" b="1" dirty="0"/>
              <a:t>For production differentiation and Brand Imaging </a:t>
            </a:r>
          </a:p>
          <a:p>
            <a:r>
              <a:rPr lang="en-US" b="1" dirty="0"/>
              <a:t>Retailers are not equipped to store the seed for one whole year</a:t>
            </a:r>
          </a:p>
          <a:p>
            <a:r>
              <a:rPr lang="en-US" b="1" dirty="0"/>
              <a:t>Cost effective tool and less man power intensive. Results can be obtained faster.</a:t>
            </a:r>
          </a:p>
          <a:p>
            <a:r>
              <a:rPr lang="en-US" b="1" dirty="0"/>
              <a:t>It will improve </a:t>
            </a:r>
            <a:r>
              <a:rPr lang="en-US" b="1" dirty="0" err="1"/>
              <a:t>atmost</a:t>
            </a:r>
            <a:r>
              <a:rPr lang="en-US" b="1" dirty="0"/>
              <a:t> 20 times for 200 samples of seed by using software.</a:t>
            </a:r>
          </a:p>
          <a:p>
            <a:endParaRPr lang="en-US" b="1" dirty="0"/>
          </a:p>
          <a:p>
            <a:endParaRPr lang="en-US" b="1" dirty="0"/>
          </a:p>
          <a:p>
            <a:endParaRPr lang="en-US" b="1" dirty="0"/>
          </a:p>
        </p:txBody>
      </p:sp>
      <p:sp>
        <p:nvSpPr>
          <p:cNvPr id="4" name="AutoShape 2" descr="Image result for seed quality che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seed quality che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seed quality che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749167"/>
            <a:ext cx="5613646" cy="2445614"/>
          </a:xfrm>
          <a:prstGeom prst="rect">
            <a:avLst/>
          </a:prstGeom>
        </p:spPr>
      </p:pic>
      <p:pic>
        <p:nvPicPr>
          <p:cNvPr id="1032" name="Picture 8" descr="Image result for seed quality chek using im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31" y="3681765"/>
            <a:ext cx="3383745" cy="275561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90423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1668"/>
            <a:ext cx="9404723" cy="901521"/>
          </a:xfrm>
        </p:spPr>
        <p:txBody>
          <a:bodyPr/>
          <a:lstStyle/>
          <a:p>
            <a:r>
              <a:rPr lang="en-US" b="1" u="sng" dirty="0"/>
              <a:t>NOVELTY</a:t>
            </a:r>
          </a:p>
        </p:txBody>
      </p:sp>
      <p:sp>
        <p:nvSpPr>
          <p:cNvPr id="3" name="Content Placeholder 2"/>
          <p:cNvSpPr>
            <a:spLocks noGrp="1"/>
          </p:cNvSpPr>
          <p:nvPr>
            <p:ph idx="1"/>
          </p:nvPr>
        </p:nvSpPr>
        <p:spPr>
          <a:xfrm>
            <a:off x="460375" y="1061859"/>
            <a:ext cx="7955837" cy="5059024"/>
          </a:xfrm>
        </p:spPr>
        <p:txBody>
          <a:bodyPr>
            <a:normAutofit fontScale="25000" lnSpcReduction="20000"/>
          </a:bodyPr>
          <a:lstStyle/>
          <a:p>
            <a:pPr lvl="1" algn="just"/>
            <a:r>
              <a:rPr lang="en-US" sz="5500" b="1" dirty="0"/>
              <a:t>Traditional germination of seed testing is done by grow out method , germination percentage which by  visualizing will identify the uniformity of seed.</a:t>
            </a:r>
          </a:p>
          <a:p>
            <a:pPr lvl="1" algn="just"/>
            <a:r>
              <a:rPr lang="en-US" sz="5500" b="1" dirty="0"/>
              <a:t>Our method will apply Image analysis method using computer software (RSGES) using Digital Image  processing  and an artificial neural network technique  and deep learning .</a:t>
            </a:r>
            <a:endParaRPr lang="en-GB" sz="5500" b="1" dirty="0"/>
          </a:p>
          <a:p>
            <a:pPr lvl="1" algn="just"/>
            <a:r>
              <a:rPr lang="en-US" sz="5500" b="1" dirty="0"/>
              <a:t> Artificial neural network has a ability to find magnetic induction  of 150  and 200 Mt for better germination</a:t>
            </a:r>
            <a:endParaRPr lang="en-GB" sz="5500" b="1" dirty="0"/>
          </a:p>
          <a:p>
            <a:pPr lvl="1" algn="just"/>
            <a:r>
              <a:rPr lang="en-US" sz="5500" b="1" dirty="0"/>
              <a:t>This method will replace  time consuming  physical grow up methods. </a:t>
            </a:r>
          </a:p>
          <a:p>
            <a:pPr lvl="1" algn="just"/>
            <a:r>
              <a:rPr lang="en-US" sz="5500" b="1" dirty="0"/>
              <a:t>The automated  Data will be stored in distributed  cloud technology algorithms.</a:t>
            </a:r>
          </a:p>
          <a:p>
            <a:pPr lvl="1" algn="just"/>
            <a:endParaRPr lang="en-US" sz="5500" b="1" dirty="0"/>
          </a:p>
          <a:p>
            <a:pPr marL="457200" lvl="1" indent="0" algn="just">
              <a:buNone/>
            </a:pPr>
            <a:endParaRPr lang="en-US" sz="5500" b="1" dirty="0"/>
          </a:p>
          <a:p>
            <a:pPr marL="457200" lvl="1" indent="0" algn="just">
              <a:buNone/>
            </a:pPr>
            <a:r>
              <a:rPr lang="en-US" sz="5500" b="1" dirty="0"/>
              <a:t> </a:t>
            </a:r>
            <a:r>
              <a:rPr lang="en-US" sz="5500" b="1" u="sng" dirty="0"/>
              <a:t>ALGORITHMS</a:t>
            </a:r>
            <a:r>
              <a:rPr lang="en-US" sz="5500" b="1" dirty="0"/>
              <a:t>  </a:t>
            </a:r>
            <a:endParaRPr lang="en-GB" sz="5500" b="1" dirty="0"/>
          </a:p>
          <a:p>
            <a:pPr marL="457200" lvl="1" indent="0" algn="just">
              <a:buNone/>
            </a:pPr>
            <a:r>
              <a:rPr lang="en-GB" sz="5500" b="1" dirty="0"/>
              <a:t>1</a:t>
            </a:r>
            <a:r>
              <a:rPr lang="en-US" sz="5500" b="1" dirty="0"/>
              <a:t>. Pre-process the sample image based on size, </a:t>
            </a:r>
            <a:r>
              <a:rPr lang="en-US" sz="5500" b="1" dirty="0" err="1"/>
              <a:t>colour</a:t>
            </a:r>
            <a:r>
              <a:rPr lang="en-US" sz="5500" b="1" dirty="0"/>
              <a:t>, moisture, genetic purity, worm infections,  remove background noise and converts the  physically preprocessed image to binary image.</a:t>
            </a:r>
          </a:p>
          <a:p>
            <a:pPr marL="457200" lvl="1" indent="0" algn="just">
              <a:buNone/>
            </a:pPr>
            <a:r>
              <a:rPr lang="en-US" sz="5500" b="1" dirty="0"/>
              <a:t>  2. Training Artificial Neural Network embedded in the software  to use ANN classifier to divide image into different quality.</a:t>
            </a:r>
          </a:p>
          <a:p>
            <a:pPr marL="457200" lvl="1" indent="0" algn="just">
              <a:buNone/>
            </a:pPr>
            <a:r>
              <a:rPr lang="en-US" sz="5500" b="1" dirty="0"/>
              <a:t>3.Monitoring and Processing of seeds by comparing with the library of seeds within few seconds.</a:t>
            </a:r>
          </a:p>
          <a:p>
            <a:pPr marL="457200" lvl="1" indent="0" algn="just">
              <a:buNone/>
            </a:pPr>
            <a:endParaRPr lang="en-US" sz="2900" b="1" dirty="0"/>
          </a:p>
          <a:p>
            <a:pPr marL="457200" lvl="1" indent="0" algn="just">
              <a:buNone/>
            </a:pPr>
            <a:r>
              <a:rPr lang="en-US" sz="2900" b="1" dirty="0"/>
              <a:t>        </a:t>
            </a:r>
          </a:p>
          <a:p>
            <a:pPr marL="457200" lvl="1" indent="0" algn="just">
              <a:buNone/>
            </a:pPr>
            <a:r>
              <a:rPr lang="en-US" sz="2200" b="1" dirty="0"/>
              <a:t>    </a:t>
            </a:r>
          </a:p>
          <a:p>
            <a:pPr marL="457200" lvl="1" indent="0">
              <a:buNone/>
            </a:pPr>
            <a:endParaRPr lang="en-US" b="1" dirty="0"/>
          </a:p>
        </p:txBody>
      </p:sp>
      <p:sp>
        <p:nvSpPr>
          <p:cNvPr id="4" name="AutoShape 4" descr="Image result for se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se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see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672" y="1725902"/>
            <a:ext cx="2531172" cy="2715469"/>
          </a:xfrm>
          <a:prstGeom prst="rect">
            <a:avLst/>
          </a:prstGeom>
        </p:spPr>
      </p:pic>
      <p:sp>
        <p:nvSpPr>
          <p:cNvPr id="11" name="Slide Number Placeholder 10"/>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4263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65336"/>
            <a:ext cx="9404723" cy="827442"/>
          </a:xfrm>
        </p:spPr>
        <p:txBody>
          <a:bodyPr/>
          <a:lstStyle/>
          <a:p>
            <a:r>
              <a:rPr lang="en-US" b="1" u="sng" dirty="0"/>
              <a:t>Feasibility</a:t>
            </a:r>
          </a:p>
        </p:txBody>
      </p:sp>
      <p:sp>
        <p:nvSpPr>
          <p:cNvPr id="3" name="Content Placeholder 2"/>
          <p:cNvSpPr>
            <a:spLocks noGrp="1"/>
          </p:cNvSpPr>
          <p:nvPr>
            <p:ph idx="1"/>
          </p:nvPr>
        </p:nvSpPr>
        <p:spPr>
          <a:xfrm>
            <a:off x="645130" y="1092589"/>
            <a:ext cx="6206317" cy="4672822"/>
          </a:xfrm>
        </p:spPr>
        <p:txBody>
          <a:bodyPr>
            <a:normAutofit fontScale="85000" lnSpcReduction="10000"/>
          </a:bodyPr>
          <a:lstStyle/>
          <a:p>
            <a:pPr algn="just"/>
            <a:r>
              <a:rPr lang="en-US" b="1" dirty="0"/>
              <a:t>Samples of the seed are taken uniformly .</a:t>
            </a:r>
            <a:endParaRPr lang="en-GB" b="1" dirty="0"/>
          </a:p>
          <a:p>
            <a:pPr algn="just"/>
            <a:r>
              <a:rPr lang="en-US" b="1" dirty="0"/>
              <a:t> 30 days  is taken in laboratory to test the samples of the seeds </a:t>
            </a:r>
          </a:p>
          <a:p>
            <a:pPr algn="just"/>
            <a:r>
              <a:rPr lang="en-US" b="1" dirty="0"/>
              <a:t>The data of the samples of rice seed is stored in cloud computing after germination test </a:t>
            </a:r>
          </a:p>
          <a:p>
            <a:pPr algn="just"/>
            <a:r>
              <a:rPr lang="en-US" b="1" dirty="0"/>
              <a:t>Technically feasible  and it can be used in seed  laboratories as it will be accompanied by algorithm and cloud computing across the country.</a:t>
            </a:r>
          </a:p>
          <a:p>
            <a:pPr algn="just"/>
            <a:r>
              <a:rPr lang="en-US" b="1" u="sng" dirty="0"/>
              <a:t>Germination testing</a:t>
            </a:r>
            <a:endParaRPr lang="en-GB" b="1" u="sng" dirty="0"/>
          </a:p>
          <a:p>
            <a:pPr algn="just"/>
            <a:r>
              <a:rPr lang="en-US" b="1" dirty="0"/>
              <a:t> </a:t>
            </a:r>
            <a:r>
              <a:rPr lang="en-GB" b="1" dirty="0"/>
              <a:t>1.Purity</a:t>
            </a:r>
            <a:r>
              <a:rPr lang="en-US" b="1" dirty="0"/>
              <a:t> testing,</a:t>
            </a:r>
            <a:endParaRPr lang="en-GB" b="1" dirty="0"/>
          </a:p>
          <a:p>
            <a:pPr algn="just"/>
            <a:r>
              <a:rPr lang="en-US" b="1" dirty="0"/>
              <a:t> </a:t>
            </a:r>
            <a:r>
              <a:rPr lang="en-GB" b="1" dirty="0"/>
              <a:t>2.</a:t>
            </a:r>
            <a:r>
              <a:rPr lang="en-US" b="1" dirty="0"/>
              <a:t>Tetrazolium Testing makes testing process  complicated .</a:t>
            </a:r>
            <a:endParaRPr lang="en-GB" b="1" dirty="0"/>
          </a:p>
          <a:p>
            <a:pPr algn="just"/>
            <a:r>
              <a:rPr lang="en-GB" b="1" dirty="0"/>
              <a:t>3. By using </a:t>
            </a:r>
            <a:r>
              <a:rPr lang="en-US" b="1" dirty="0"/>
              <a:t>ANN based Image analysis , it is a cost effective  method for Indian economy and diversity of  seed growth.</a:t>
            </a:r>
          </a:p>
        </p:txBody>
      </p:sp>
      <p:pic>
        <p:nvPicPr>
          <p:cNvPr id="4100" name="Picture 4" descr="Schematic diagram showing the pattern of seed development for orthodox seeds of foxglove ( Digitalis purpurea L.) based on original data from Hay (1997). Mass maturity is defined as the point when maximal dry weight is reached (Ellis and Pieta Filho, 1992). The dashed and continuous parts of the arrows indicate the time when the trait (the ability to germinate before or after drying, and longevity) is increasing and stable, respectivel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500" y="1537170"/>
            <a:ext cx="4704644" cy="4770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367930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596</TotalTime>
  <Words>1554</Words>
  <Application>Microsoft Office PowerPoint</Application>
  <PresentationFormat>Widescreen</PresentationFormat>
  <Paragraphs>181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Trebuchet MS</vt:lpstr>
      <vt:lpstr>Wingdings 3</vt:lpstr>
      <vt:lpstr>Ion</vt:lpstr>
      <vt:lpstr>SEED CERTIFICATION USING BLOCK CHAIN TECHNOLOGY</vt:lpstr>
      <vt:lpstr>PowerPoint Presentation</vt:lpstr>
      <vt:lpstr> INFORMATION</vt:lpstr>
      <vt:lpstr>Why block chain in agriculture?</vt:lpstr>
      <vt:lpstr>INTRODUCTION </vt:lpstr>
      <vt:lpstr>BLOCK CHAIN SOLVE THIS PROBLEMS </vt:lpstr>
      <vt:lpstr>Need of Innovation</vt:lpstr>
      <vt:lpstr>NOVELTY</vt:lpstr>
      <vt:lpstr>Feasibility</vt:lpstr>
      <vt:lpstr>COMPANIES USING AGRICULTURAL BLOCKCHAIN</vt:lpstr>
      <vt:lpstr>MARKET VALUE</vt:lpstr>
      <vt:lpstr>SCALABITY OF TECHNOLOGY</vt:lpstr>
      <vt:lpstr>RISK ASSESSMENT   </vt:lpstr>
      <vt:lpstr>IMPACT</vt:lpstr>
      <vt:lpstr> Linking blockchain with existing systems for a single source of truth</vt:lpstr>
      <vt:lpstr> Blockchain CommunitySupported Agriculture </vt:lpstr>
      <vt:lpstr>Conclusion: Future of Blockchain technology in agriculture</vt:lpstr>
      <vt:lpstr>TEAM NAME: Alpha_123</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CERTIFICATION USING BLOCK CHAIN TECHNOLOGY</dc:title>
  <dc:creator>enjoyntech</dc:creator>
  <cp:lastModifiedBy>jeshron sonali .A</cp:lastModifiedBy>
  <cp:revision>74</cp:revision>
  <dcterms:created xsi:type="dcterms:W3CDTF">2021-02-06T19:16:05Z</dcterms:created>
  <dcterms:modified xsi:type="dcterms:W3CDTF">2021-04-11T15:55:41Z</dcterms:modified>
</cp:coreProperties>
</file>