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5" r:id="rId4"/>
    <p:sldId id="258" r:id="rId5"/>
    <p:sldId id="262" r:id="rId6"/>
    <p:sldId id="264" r:id="rId7"/>
    <p:sldId id="273" r:id="rId8"/>
    <p:sldId id="269" r:id="rId9"/>
    <p:sldId id="263" r:id="rId10"/>
    <p:sldId id="265" r:id="rId11"/>
    <p:sldId id="267" r:id="rId12"/>
    <p:sldId id="271" r:id="rId13"/>
    <p:sldId id="276" r:id="rId14"/>
    <p:sldId id="272" r:id="rId15"/>
    <p:sldId id="270"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06" autoAdjust="0"/>
    <p:restoredTop sz="94660"/>
  </p:normalViewPr>
  <p:slideViewPr>
    <p:cSldViewPr snapToGrid="0">
      <p:cViewPr varScale="1">
        <p:scale>
          <a:sx n="79" d="100"/>
          <a:sy n="79" d="100"/>
        </p:scale>
        <p:origin x="126"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5/1/2021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5/1/2021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5/1/2021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1946" y="1150937"/>
            <a:ext cx="8825658" cy="4635713"/>
          </a:xfrm>
        </p:spPr>
        <p:txBody>
          <a:bodyPr/>
          <a:lstStyle/>
          <a:p>
            <a:r>
              <a:rPr lang="en-US" b="1" dirty="0"/>
              <a:t>SEED CERTIFICATION USING ARTIFICIAL </a:t>
            </a:r>
            <a:r>
              <a:rPr lang="en-US" b="1" dirty="0" smtClean="0"/>
              <a:t>INTELLIGENCE</a:t>
            </a:r>
            <a:endParaRPr lang="en-US" b="1" dirty="0"/>
          </a:p>
        </p:txBody>
      </p:sp>
      <p:sp>
        <p:nvSpPr>
          <p:cNvPr id="3" name="Subtitle 2"/>
          <p:cNvSpPr>
            <a:spLocks noGrp="1"/>
          </p:cNvSpPr>
          <p:nvPr>
            <p:ph type="subTitle" idx="1"/>
          </p:nvPr>
        </p:nvSpPr>
        <p:spPr/>
        <p:txBody>
          <a:bodyPr/>
          <a:lstStyle/>
          <a:p>
            <a:endParaRPr lang="en-US" dirty="0"/>
          </a:p>
        </p:txBody>
      </p:sp>
      <p:sp>
        <p:nvSpPr>
          <p:cNvPr id="4" name="AutoShape 2" descr="SRM Institute of Science and Technology Vector Logo - (.SVG + .PNG) -  VectorLogoSeek.Com"/>
          <p:cNvSpPr>
            <a:spLocks noChangeAspect="1" noChangeArrowheads="1"/>
          </p:cNvSpPr>
          <p:nvPr/>
        </p:nvSpPr>
        <p:spPr bwMode="auto">
          <a:xfrm flipH="1">
            <a:off x="460375" y="-144463"/>
            <a:ext cx="1110848" cy="111085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SRM Institute of Science and Technology - Wiki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SRM Institute of Science and Technology - Wikipedia"/>
          <p:cNvSpPr>
            <a:spLocks noChangeAspect="1" noChangeArrowheads="1"/>
          </p:cNvSpPr>
          <p:nvPr/>
        </p:nvSpPr>
        <p:spPr bwMode="auto">
          <a:xfrm>
            <a:off x="155575" y="-914400"/>
            <a:ext cx="1914525" cy="19145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SRM Institute of Science and Technology - Wikipedia"/>
          <p:cNvSpPr>
            <a:spLocks noChangeAspect="1" noChangeArrowheads="1"/>
          </p:cNvSpPr>
          <p:nvPr/>
        </p:nvSpPr>
        <p:spPr bwMode="auto">
          <a:xfrm>
            <a:off x="307975" y="19923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SRM Institute of Science and Technology - Wikipe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stretch>
            <a:fillRect/>
          </a:stretch>
        </p:blipFill>
        <p:spPr>
          <a:xfrm>
            <a:off x="9898765" y="7937"/>
            <a:ext cx="2293235" cy="2286000"/>
          </a:xfrm>
          <a:prstGeom prst="rect">
            <a:avLst/>
          </a:prstGeom>
        </p:spPr>
      </p:pic>
      <p:pic>
        <p:nvPicPr>
          <p:cNvPr id="10" name="Picture 9"/>
          <p:cNvPicPr>
            <a:picLocks noChangeAspect="1"/>
          </p:cNvPicPr>
          <p:nvPr/>
        </p:nvPicPr>
        <p:blipFill>
          <a:blip r:embed="rId3"/>
          <a:stretch>
            <a:fillRect/>
          </a:stretch>
        </p:blipFill>
        <p:spPr>
          <a:xfrm>
            <a:off x="5234909" y="0"/>
            <a:ext cx="2695575" cy="895350"/>
          </a:xfrm>
          <a:prstGeom prst="rect">
            <a:avLst/>
          </a:prstGeom>
        </p:spPr>
      </p:pic>
    </p:spTree>
    <p:extLst>
      <p:ext uri="{BB962C8B-B14F-4D97-AF65-F5344CB8AC3E}">
        <p14:creationId xmlns:p14="http://schemas.microsoft.com/office/powerpoint/2010/main" val="4278867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79400"/>
            <a:ext cx="9404723" cy="1066800"/>
          </a:xfrm>
        </p:spPr>
        <p:txBody>
          <a:bodyPr/>
          <a:lstStyle/>
          <a:p>
            <a:r>
              <a:rPr lang="en-US" b="1" u="sng" dirty="0"/>
              <a:t>IMPACT</a:t>
            </a:r>
            <a:endParaRPr lang="en-US" dirty="0"/>
          </a:p>
        </p:txBody>
      </p:sp>
      <p:sp>
        <p:nvSpPr>
          <p:cNvPr id="3" name="Content Placeholder 2"/>
          <p:cNvSpPr>
            <a:spLocks noGrp="1"/>
          </p:cNvSpPr>
          <p:nvPr>
            <p:ph idx="1"/>
          </p:nvPr>
        </p:nvSpPr>
        <p:spPr>
          <a:xfrm>
            <a:off x="875201" y="1562100"/>
            <a:ext cx="7951299" cy="3759200"/>
          </a:xfrm>
        </p:spPr>
        <p:txBody>
          <a:bodyPr/>
          <a:lstStyle/>
          <a:p>
            <a:pPr algn="just"/>
            <a:r>
              <a:rPr lang="en-US" b="1" dirty="0"/>
              <a:t>130 Labs and 700 testing's reduces the   time for testing and accuracy</a:t>
            </a:r>
          </a:p>
          <a:p>
            <a:pPr algn="just"/>
            <a:r>
              <a:rPr lang="en-US" b="1" dirty="0"/>
              <a:t>10% improvement of quality of seed and increase in income</a:t>
            </a:r>
          </a:p>
          <a:p>
            <a:pPr algn="just"/>
            <a:r>
              <a:rPr lang="en-US" b="1" dirty="0"/>
              <a:t>Increase in accuracy seed quality &amp; easily sorting principles are used by using ANN.</a:t>
            </a:r>
          </a:p>
          <a:p>
            <a:pPr algn="just"/>
            <a:r>
              <a:rPr lang="en-US" b="1" dirty="0"/>
              <a:t> Temperature is main factor for seed germination</a:t>
            </a:r>
          </a:p>
          <a:p>
            <a:pPr algn="just"/>
            <a:r>
              <a:rPr lang="en-US" b="1" dirty="0"/>
              <a:t>The increase in growth seed production 14 billion USD by 2025 using block chain technology</a:t>
            </a:r>
          </a:p>
          <a:p>
            <a:endParaRPr lang="en-US" dirty="0"/>
          </a:p>
        </p:txBody>
      </p:sp>
      <p:pic>
        <p:nvPicPr>
          <p:cNvPr id="4" name="Picture 2" descr="Image result for impact of seed germin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6712" y="812800"/>
            <a:ext cx="2706688" cy="3368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9742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01918"/>
            <a:ext cx="9170989" cy="7395882"/>
          </a:xfrm>
        </p:spPr>
        <p:txBody>
          <a:bodyPr/>
          <a:lstStyle/>
          <a:p>
            <a:r>
              <a:rPr lang="en-US" u="sng" dirty="0"/>
              <a:t>MARKET </a:t>
            </a:r>
            <a:r>
              <a:rPr lang="en-US" u="sng" dirty="0" smtClean="0"/>
              <a:t>VALUE</a:t>
            </a:r>
            <a:br>
              <a:rPr lang="en-US" u="sng" dirty="0" smtClean="0"/>
            </a:br>
            <a:r>
              <a:rPr lang="en-US" u="sng" dirty="0"/>
              <a:t/>
            </a:r>
            <a:br>
              <a:rPr lang="en-US" u="sng" dirty="0"/>
            </a:br>
            <a:r>
              <a:rPr lang="en-US" u="sng" dirty="0" smtClean="0"/>
              <a:t/>
            </a:r>
            <a:br>
              <a:rPr lang="en-US" u="sng" dirty="0" smtClean="0"/>
            </a:br>
            <a:r>
              <a:rPr lang="en-US" u="sng" dirty="0" smtClean="0"/>
              <a:t/>
            </a:r>
            <a:br>
              <a:rPr lang="en-US" u="sng" dirty="0" smtClean="0"/>
            </a:br>
            <a:r>
              <a:rPr lang="en-US" u="sng" dirty="0" smtClean="0"/>
              <a:t/>
            </a:r>
            <a:br>
              <a:rPr lang="en-US" u="sng" dirty="0" smtClean="0"/>
            </a:br>
            <a:r>
              <a:rPr lang="en-US" u="sng" dirty="0"/>
              <a:t/>
            </a:r>
            <a:br>
              <a:rPr lang="en-US" u="sng" dirty="0"/>
            </a:br>
            <a:r>
              <a:rPr lang="en-US" dirty="0" smtClean="0"/>
              <a:t/>
            </a:r>
            <a:br>
              <a:rPr lang="en-US" dirty="0" smtClean="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303212" y="1066801"/>
            <a:ext cx="7977188" cy="4622800"/>
          </a:xfrm>
        </p:spPr>
        <p:txBody>
          <a:bodyPr>
            <a:normAutofit lnSpcReduction="10000"/>
          </a:bodyPr>
          <a:lstStyle/>
          <a:p>
            <a:pPr algn="just"/>
            <a:r>
              <a:rPr lang="en-US" b="1" dirty="0"/>
              <a:t>0.43 million of maize seeds is about </a:t>
            </a:r>
            <a:r>
              <a:rPr lang="en-GB" b="1" dirty="0"/>
              <a:t>Rs.35 per </a:t>
            </a:r>
            <a:r>
              <a:rPr lang="en-US" b="1" dirty="0"/>
              <a:t> kg In the market prices. 1.29 million tons of paddy seeds @ Rs.35 per kg makes it </a:t>
            </a:r>
            <a:r>
              <a:rPr lang="en-US" b="1" dirty="0" err="1"/>
              <a:t>Rs</a:t>
            </a:r>
            <a:r>
              <a:rPr lang="en-US" b="1" dirty="0"/>
              <a:t> 4,515 crore market.</a:t>
            </a:r>
          </a:p>
          <a:p>
            <a:pPr algn="just"/>
            <a:r>
              <a:rPr lang="en-US" b="1" dirty="0"/>
              <a:t>Seed testing is tremendous based on seed samples of annual basis of the customers for the upfront payment of state government. </a:t>
            </a:r>
          </a:p>
          <a:p>
            <a:pPr algn="just"/>
            <a:r>
              <a:rPr lang="en-US" b="1" dirty="0"/>
              <a:t>Revenue will be generalized based on the samples of the seed .</a:t>
            </a:r>
          </a:p>
          <a:p>
            <a:pPr algn="just"/>
            <a:r>
              <a:rPr lang="en-US" b="1" dirty="0"/>
              <a:t>Market value is based on Annual basis of the customers (State Government). </a:t>
            </a:r>
          </a:p>
          <a:p>
            <a:pPr algn="just"/>
            <a:r>
              <a:rPr lang="en-US" b="1" dirty="0"/>
              <a:t>Indian seed estimation reaches value of $3.6 billion in 2020 growing annual rate of CAGR of around 17 percent.</a:t>
            </a:r>
          </a:p>
          <a:p>
            <a:pPr algn="just"/>
            <a:r>
              <a:rPr lang="en-US" b="1" dirty="0"/>
              <a:t>Distributed ledgers and other block chain capabilities are rapidly expanding financial benefits.</a:t>
            </a:r>
          </a:p>
          <a:p>
            <a:pPr marL="0" indent="0" algn="just">
              <a:buNone/>
            </a:pPr>
            <a:endParaRPr lang="en-US" b="1" dirty="0"/>
          </a:p>
        </p:txBody>
      </p:sp>
      <p:pic>
        <p:nvPicPr>
          <p:cNvPr id="5" name="Picture 4" descr="Image result for Market value of seed production in in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9800" y="0"/>
            <a:ext cx="3365500" cy="231600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Market value of seed production using block cha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200" y="2717921"/>
            <a:ext cx="3733800" cy="3373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987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29107"/>
          </a:xfrm>
        </p:spPr>
        <p:txBody>
          <a:bodyPr/>
          <a:lstStyle/>
          <a:p>
            <a:r>
              <a:rPr lang="en-US" dirty="0"/>
              <a:t>BUSINESS </a:t>
            </a:r>
            <a:r>
              <a:rPr lang="en-US" dirty="0" smtClean="0"/>
              <a:t>PLAN – REVENUE BASED</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0" y="1177254"/>
            <a:ext cx="12291252" cy="5680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57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121920"/>
            <a:ext cx="9403742" cy="1097280"/>
          </a:xfrm>
        </p:spPr>
        <p:txBody>
          <a:bodyPr/>
          <a:lstStyle/>
          <a:p>
            <a:r>
              <a:rPr lang="en-US" dirty="0" smtClean="0"/>
              <a:t>BUSINESS  MODEL</a:t>
            </a:r>
            <a:endParaRPr lang="en-US" dirty="0"/>
          </a:p>
        </p:txBody>
      </p:sp>
      <p:sp>
        <p:nvSpPr>
          <p:cNvPr id="3" name="Content Placeholder 2"/>
          <p:cNvSpPr>
            <a:spLocks noGrp="1"/>
          </p:cNvSpPr>
          <p:nvPr>
            <p:ph idx="1"/>
          </p:nvPr>
        </p:nvSpPr>
        <p:spPr>
          <a:xfrm>
            <a:off x="1103312" y="1048512"/>
            <a:ext cx="8946541" cy="4157472"/>
          </a:xfrm>
        </p:spPr>
        <p:txBody>
          <a:bodyPr/>
          <a:lstStyle/>
          <a:p>
            <a:r>
              <a:rPr lang="en-US" dirty="0" smtClean="0"/>
              <a:t>Model allows the customer – Seed certifying agency  to use the services by paying the fixed amount for every 1kg of seed sample  after testing the seed.</a:t>
            </a:r>
          </a:p>
          <a:p>
            <a:r>
              <a:rPr lang="en-US" dirty="0" smtClean="0"/>
              <a:t>Every 1 kg of seed samples cost Rs.15 for  Automated AI based software support for testing bulk quantity of seed in less time period</a:t>
            </a:r>
          </a:p>
          <a:p>
            <a:r>
              <a:rPr lang="en-US" dirty="0" smtClean="0"/>
              <a:t>Instant payment after  testing 1 kg of seed will be done using block chain technology.</a:t>
            </a:r>
          </a:p>
          <a:p>
            <a:r>
              <a:rPr lang="en-US" dirty="0" smtClean="0"/>
              <a:t>1 kg of seed with annual subscription cost for using seed testing software varies according to the type of seed data being used.</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164129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0"/>
            <a:ext cx="9404723" cy="1047135"/>
          </a:xfrm>
        </p:spPr>
        <p:txBody>
          <a:bodyPr/>
          <a:lstStyle/>
          <a:p>
            <a:r>
              <a:rPr lang="en-US" dirty="0" smtClean="0"/>
              <a:t>UNIQUE SELLING PROPOSITION</a:t>
            </a:r>
            <a:endParaRPr lang="en-US" dirty="0"/>
          </a:p>
        </p:txBody>
      </p:sp>
      <p:sp>
        <p:nvSpPr>
          <p:cNvPr id="3" name="Content Placeholder 2"/>
          <p:cNvSpPr>
            <a:spLocks noGrp="1"/>
          </p:cNvSpPr>
          <p:nvPr>
            <p:ph idx="1"/>
          </p:nvPr>
        </p:nvSpPr>
        <p:spPr>
          <a:xfrm>
            <a:off x="1103312" y="619432"/>
            <a:ext cx="8946541" cy="5628967"/>
          </a:xfrm>
        </p:spPr>
        <p:txBody>
          <a:bodyPr/>
          <a:lstStyle/>
          <a:p>
            <a:pPr marL="457200" lvl="1" indent="0">
              <a:buNone/>
            </a:pPr>
            <a:endParaRPr lang="en-US" dirty="0" smtClean="0"/>
          </a:p>
          <a:p>
            <a:pPr marL="457200" lvl="1" indent="0">
              <a:buNone/>
            </a:pPr>
            <a:r>
              <a:rPr lang="en-US" sz="2800" dirty="0" smtClean="0"/>
              <a:t>1.Mobile friendly application </a:t>
            </a:r>
          </a:p>
          <a:p>
            <a:pPr marL="457200" lvl="1" indent="0">
              <a:buNone/>
            </a:pPr>
            <a:r>
              <a:rPr lang="en-US" sz="2800" dirty="0" smtClean="0"/>
              <a:t>2. Easy to use</a:t>
            </a:r>
          </a:p>
          <a:p>
            <a:pPr marL="457200" lvl="1" indent="0">
              <a:buNone/>
            </a:pPr>
            <a:r>
              <a:rPr lang="en-US" sz="2800" dirty="0" smtClean="0"/>
              <a:t>3. Affordable by farmers – End user</a:t>
            </a:r>
          </a:p>
          <a:p>
            <a:pPr marL="457200" lvl="1" indent="0">
              <a:buNone/>
            </a:pPr>
            <a:r>
              <a:rPr lang="en-US" sz="2800" dirty="0" smtClean="0"/>
              <a:t>4. Less time consumption for testing</a:t>
            </a:r>
          </a:p>
          <a:p>
            <a:pPr marL="457200" lvl="1" indent="0">
              <a:buNone/>
            </a:pPr>
            <a:r>
              <a:rPr lang="en-US" sz="2800" dirty="0" smtClean="0"/>
              <a:t>5. Faster and accurate results </a:t>
            </a:r>
          </a:p>
          <a:p>
            <a:pPr marL="457200" lvl="1" indent="0">
              <a:buNone/>
            </a:pPr>
            <a:r>
              <a:rPr lang="en-US" sz="2800" dirty="0" smtClean="0"/>
              <a:t>6. Bulk testing</a:t>
            </a:r>
          </a:p>
          <a:p>
            <a:pPr marL="457200" lvl="1" indent="0">
              <a:buNone/>
            </a:pPr>
            <a:endParaRPr lang="en-US" sz="2800" dirty="0"/>
          </a:p>
          <a:p>
            <a:pPr marL="457200" lvl="1" indent="0">
              <a:buNone/>
            </a:pPr>
            <a:endParaRPr lang="en-US" dirty="0"/>
          </a:p>
        </p:txBody>
      </p:sp>
    </p:spTree>
    <p:extLst>
      <p:ext uri="{BB962C8B-B14F-4D97-AF65-F5344CB8AC3E}">
        <p14:creationId xmlns:p14="http://schemas.microsoft.com/office/powerpoint/2010/main" val="1134341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228599"/>
            <a:ext cx="9404723" cy="3911601"/>
          </a:xfrm>
        </p:spPr>
        <p:txBody>
          <a:bodyPr/>
          <a:lstStyle/>
          <a:p>
            <a:r>
              <a:rPr lang="en-US" b="1" u="sng" dirty="0"/>
              <a:t>TEAM MEMBERS</a:t>
            </a:r>
          </a:p>
        </p:txBody>
      </p:sp>
      <p:pic>
        <p:nvPicPr>
          <p:cNvPr id="4" name="Picture 4">
            <a:extLst>
              <a:ext uri="{FF2B5EF4-FFF2-40B4-BE49-F238E27FC236}">
                <a16:creationId xmlns="" xmlns:a16="http://schemas.microsoft.com/office/drawing/2014/main" id="{E0905D23-4568-1449-9603-F0D276F7DDBC}"/>
              </a:ext>
            </a:extLst>
          </p:cNvPr>
          <p:cNvPicPr>
            <a:picLocks noChangeAspect="1"/>
          </p:cNvPicPr>
          <p:nvPr/>
        </p:nvPicPr>
        <p:blipFill>
          <a:blip r:embed="rId2"/>
          <a:stretch>
            <a:fillRect/>
          </a:stretch>
        </p:blipFill>
        <p:spPr>
          <a:xfrm>
            <a:off x="1462979" y="1195668"/>
            <a:ext cx="2101431" cy="2687280"/>
          </a:xfrm>
          <a:prstGeom prst="rect">
            <a:avLst/>
          </a:prstGeom>
        </p:spPr>
      </p:pic>
      <p:sp>
        <p:nvSpPr>
          <p:cNvPr id="6" name="Content Placeholder 5">
            <a:extLst>
              <a:ext uri="{FF2B5EF4-FFF2-40B4-BE49-F238E27FC236}">
                <a16:creationId xmlns="" xmlns:a16="http://schemas.microsoft.com/office/drawing/2014/main" id="{4E000FED-B5B1-594A-9BD7-F9B855FB3806}"/>
              </a:ext>
            </a:extLst>
          </p:cNvPr>
          <p:cNvSpPr>
            <a:spLocks noGrp="1"/>
          </p:cNvSpPr>
          <p:nvPr>
            <p:ph idx="1"/>
          </p:nvPr>
        </p:nvSpPr>
        <p:spPr>
          <a:xfrm rot="10800000" flipV="1">
            <a:off x="1462979" y="4131514"/>
            <a:ext cx="10505214" cy="2220739"/>
          </a:xfrm>
        </p:spPr>
        <p:txBody>
          <a:bodyPr>
            <a:normAutofit fontScale="92500"/>
          </a:bodyPr>
          <a:lstStyle/>
          <a:p>
            <a:pPr marL="0" indent="0">
              <a:buNone/>
            </a:pPr>
            <a:r>
              <a:rPr lang="en-GB" b="1" dirty="0"/>
              <a:t>Melvin Abraham.                                          Jeshron Sonali.A
Role : UI design                                      Role : Documentation &amp; solution to the problem 
</a:t>
            </a:r>
            <a:r>
              <a:rPr lang="en-GB" b="1" dirty="0" smtClean="0"/>
              <a:t>B.Tech CSE </a:t>
            </a:r>
            <a:r>
              <a:rPr lang="en-GB" b="1" dirty="0"/>
              <a:t>department,                            B.Tech </a:t>
            </a:r>
            <a:r>
              <a:rPr lang="en-GB" b="1" dirty="0" smtClean="0"/>
              <a:t>ECE </a:t>
            </a:r>
            <a:r>
              <a:rPr lang="en-GB" b="1" dirty="0"/>
              <a:t>department,</a:t>
            </a:r>
          </a:p>
          <a:p>
            <a:pPr marL="0" indent="0">
              <a:buNone/>
            </a:pPr>
            <a:r>
              <a:rPr lang="en-GB" b="1" dirty="0"/>
              <a:t>3 rd year SRM UNIVERSITY,                     3 </a:t>
            </a:r>
            <a:r>
              <a:rPr lang="en-GB" b="1" dirty="0" smtClean="0"/>
              <a:t>rd </a:t>
            </a:r>
            <a:r>
              <a:rPr lang="en-GB" b="1" dirty="0"/>
              <a:t>year SRM UNIVERSITY,    </a:t>
            </a:r>
          </a:p>
          <a:p>
            <a:pPr marL="0" indent="0">
              <a:buNone/>
            </a:pPr>
            <a:r>
              <a:rPr lang="en-GB" b="1" dirty="0"/>
              <a:t>Chennai .                                                 Chennai.</a:t>
            </a:r>
            <a:endParaRPr lang="en-US" b="1" dirty="0"/>
          </a:p>
        </p:txBody>
      </p:sp>
      <p:pic>
        <p:nvPicPr>
          <p:cNvPr id="7" name="Picture 7">
            <a:extLst>
              <a:ext uri="{FF2B5EF4-FFF2-40B4-BE49-F238E27FC236}">
                <a16:creationId xmlns="" xmlns:a16="http://schemas.microsoft.com/office/drawing/2014/main" id="{B6994FD4-482B-E24B-A1AD-B9064B156C2A}"/>
              </a:ext>
            </a:extLst>
          </p:cNvPr>
          <p:cNvPicPr>
            <a:picLocks noChangeAspect="1"/>
          </p:cNvPicPr>
          <p:nvPr/>
        </p:nvPicPr>
        <p:blipFill>
          <a:blip r:embed="rId3"/>
          <a:stretch>
            <a:fillRect/>
          </a:stretch>
        </p:blipFill>
        <p:spPr>
          <a:xfrm>
            <a:off x="6318831" y="1560143"/>
            <a:ext cx="2074238" cy="2074238"/>
          </a:xfrm>
          <a:prstGeom prst="rect">
            <a:avLst/>
          </a:prstGeom>
        </p:spPr>
      </p:pic>
    </p:spTree>
    <p:extLst>
      <p:ext uri="{BB962C8B-B14F-4D97-AF65-F5344CB8AC3E}">
        <p14:creationId xmlns:p14="http://schemas.microsoft.com/office/powerpoint/2010/main" val="1676038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81D16-2FAE-4945-AEA4-C5DAB8BA8B3C}"/>
              </a:ext>
            </a:extLst>
          </p:cNvPr>
          <p:cNvSpPr>
            <a:spLocks noGrp="1"/>
          </p:cNvSpPr>
          <p:nvPr>
            <p:ph type="title"/>
          </p:nvPr>
        </p:nvSpPr>
        <p:spPr>
          <a:xfrm>
            <a:off x="783390" y="4316220"/>
            <a:ext cx="10545489" cy="2433756"/>
          </a:xfrm>
        </p:spPr>
        <p:txBody>
          <a:bodyPr/>
          <a:lstStyle/>
          <a:p>
            <a:r>
              <a:rPr lang="en-GB" sz="1800" b="1" dirty="0"/>
              <a:t>Min </a:t>
            </a:r>
            <a:r>
              <a:rPr lang="en-GB" sz="1800" b="1" dirty="0" err="1" smtClean="0"/>
              <a:t>oviya</a:t>
            </a:r>
            <a:r>
              <a:rPr lang="en-GB" sz="1800" b="1" dirty="0" smtClean="0"/>
              <a:t>  S</a:t>
            </a:r>
            <a:r>
              <a:rPr lang="en-GB" sz="1800" b="1" dirty="0"/>
              <a:t>.                                                                   </a:t>
            </a:r>
            <a:r>
              <a:rPr lang="en-GB" sz="1800" b="1" dirty="0" smtClean="0"/>
              <a:t>Akhil Sanker</a:t>
            </a:r>
            <a:r>
              <a:rPr lang="en-GB" sz="1800" b="1" dirty="0"/>
              <a:t>
Role : idea implementation &amp; documentation.        Role : AI deployment and API development</a:t>
            </a:r>
            <a:br>
              <a:rPr lang="en-GB" sz="1800" b="1" dirty="0"/>
            </a:br>
            <a:r>
              <a:rPr lang="en-GB" sz="1800" b="1" dirty="0"/>
              <a:t>B.Tech ECE department,                                              </a:t>
            </a:r>
            <a:r>
              <a:rPr lang="en-GB" sz="1800" b="1" dirty="0" smtClean="0"/>
              <a:t>B.Tech CSE department</a:t>
            </a:r>
            <a:r>
              <a:rPr lang="en-GB" sz="1800" b="1" dirty="0"/>
              <a:t/>
            </a:r>
            <a:br>
              <a:rPr lang="en-GB" sz="1800" b="1" dirty="0"/>
            </a:br>
            <a:r>
              <a:rPr lang="en-GB" sz="1800" b="1" dirty="0"/>
              <a:t>3</a:t>
            </a:r>
            <a:r>
              <a:rPr lang="en-GB" sz="1800" b="1" baseline="30000" dirty="0"/>
              <a:t>rd</a:t>
            </a:r>
            <a:r>
              <a:rPr lang="en-GB" sz="1800" b="1" dirty="0"/>
              <a:t> year SRM UNIVERSITY,.                                           </a:t>
            </a:r>
            <a:r>
              <a:rPr lang="en-GB" sz="1800" b="1" dirty="0" smtClean="0"/>
              <a:t> 3</a:t>
            </a:r>
            <a:r>
              <a:rPr lang="en-GB" sz="1800" b="1" baseline="30000" dirty="0" smtClean="0"/>
              <a:t>rd</a:t>
            </a:r>
            <a:r>
              <a:rPr lang="en-GB" sz="1800" b="1" dirty="0" smtClean="0"/>
              <a:t> </a:t>
            </a:r>
            <a:r>
              <a:rPr lang="en-GB" sz="1800" b="1" dirty="0"/>
              <a:t>year SRM UNIVERSITY</a:t>
            </a:r>
            <a:br>
              <a:rPr lang="en-GB" sz="1800" b="1" dirty="0"/>
            </a:br>
            <a:r>
              <a:rPr lang="en-GB" sz="1800" b="1" dirty="0"/>
              <a:t> CHENNAI. </a:t>
            </a:r>
            <a:r>
              <a:rPr lang="en-GB" sz="1800" b="1" dirty="0" smtClean="0"/>
              <a:t>                                                                     CHENNAI</a:t>
            </a:r>
            <a:endParaRPr lang="en-US" sz="1800" b="1" dirty="0"/>
          </a:p>
        </p:txBody>
      </p:sp>
      <p:pic>
        <p:nvPicPr>
          <p:cNvPr id="4" name="Picture 4">
            <a:extLst>
              <a:ext uri="{FF2B5EF4-FFF2-40B4-BE49-F238E27FC236}">
                <a16:creationId xmlns="" xmlns:a16="http://schemas.microsoft.com/office/drawing/2014/main" id="{BBDFF463-2FD0-0D4E-8D50-81D903730449}"/>
              </a:ext>
            </a:extLst>
          </p:cNvPr>
          <p:cNvPicPr>
            <a:picLocks noGrp="1" noChangeAspect="1"/>
          </p:cNvPicPr>
          <p:nvPr>
            <p:ph idx="1"/>
          </p:nvPr>
        </p:nvPicPr>
        <p:blipFill>
          <a:blip r:embed="rId2"/>
          <a:stretch>
            <a:fillRect/>
          </a:stretch>
        </p:blipFill>
        <p:spPr>
          <a:xfrm>
            <a:off x="1343829" y="597019"/>
            <a:ext cx="2449207" cy="3225516"/>
          </a:xfrm>
        </p:spPr>
      </p:pic>
      <p:pic>
        <p:nvPicPr>
          <p:cNvPr id="3" name="Picture 4">
            <a:extLst>
              <a:ext uri="{FF2B5EF4-FFF2-40B4-BE49-F238E27FC236}">
                <a16:creationId xmlns="" xmlns:a16="http://schemas.microsoft.com/office/drawing/2014/main" id="{2BEA8CB0-34DE-604E-9E7F-36766FF06359}"/>
              </a:ext>
            </a:extLst>
          </p:cNvPr>
          <p:cNvPicPr>
            <a:picLocks noChangeAspect="1"/>
          </p:cNvPicPr>
          <p:nvPr/>
        </p:nvPicPr>
        <p:blipFill rotWithShape="1">
          <a:blip r:embed="rId3"/>
          <a:srcRect t="19632" b="16508"/>
          <a:stretch/>
        </p:blipFill>
        <p:spPr>
          <a:xfrm>
            <a:off x="6647780" y="927277"/>
            <a:ext cx="2300770" cy="3039505"/>
          </a:xfrm>
          <a:prstGeom prst="rect">
            <a:avLst/>
          </a:prstGeom>
        </p:spPr>
      </p:pic>
    </p:spTree>
    <p:extLst>
      <p:ext uri="{BB962C8B-B14F-4D97-AF65-F5344CB8AC3E}">
        <p14:creationId xmlns:p14="http://schemas.microsoft.com/office/powerpoint/2010/main" val="4280563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54546"/>
            <a:ext cx="9231985" cy="953037"/>
          </a:xfrm>
        </p:spPr>
        <p:txBody>
          <a:bodyPr/>
          <a:lstStyle/>
          <a:p>
            <a:r>
              <a:rPr lang="en-US" dirty="0"/>
              <a:t>TABLE OF CONTENT</a:t>
            </a:r>
          </a:p>
        </p:txBody>
      </p:sp>
      <p:sp>
        <p:nvSpPr>
          <p:cNvPr id="3" name="Content Placeholder 2"/>
          <p:cNvSpPr>
            <a:spLocks noGrp="1"/>
          </p:cNvSpPr>
          <p:nvPr>
            <p:ph idx="1"/>
          </p:nvPr>
        </p:nvSpPr>
        <p:spPr>
          <a:xfrm>
            <a:off x="1103312" y="965915"/>
            <a:ext cx="8946541" cy="5282485"/>
          </a:xfrm>
        </p:spPr>
        <p:txBody>
          <a:bodyPr>
            <a:normAutofit fontScale="92500" lnSpcReduction="10000"/>
          </a:bodyPr>
          <a:lstStyle/>
          <a:p>
            <a:r>
              <a:rPr lang="en-US" b="1" dirty="0"/>
              <a:t>1.Information</a:t>
            </a:r>
          </a:p>
          <a:p>
            <a:r>
              <a:rPr lang="en-US" b="1" dirty="0"/>
              <a:t>2.Problem statement</a:t>
            </a:r>
          </a:p>
          <a:p>
            <a:r>
              <a:rPr lang="en-US" b="1" dirty="0"/>
              <a:t>3.Introduction</a:t>
            </a:r>
          </a:p>
          <a:p>
            <a:r>
              <a:rPr lang="en-US" b="1" dirty="0"/>
              <a:t>4.Need of innovation</a:t>
            </a:r>
          </a:p>
          <a:p>
            <a:r>
              <a:rPr lang="en-US" b="1" dirty="0"/>
              <a:t>5.Novelity</a:t>
            </a:r>
          </a:p>
          <a:p>
            <a:r>
              <a:rPr lang="en-US" b="1" dirty="0"/>
              <a:t>6.Feasibility</a:t>
            </a:r>
          </a:p>
          <a:p>
            <a:r>
              <a:rPr lang="en-US" b="1" dirty="0"/>
              <a:t>7.Companies using agricultural block chain</a:t>
            </a:r>
          </a:p>
          <a:p>
            <a:r>
              <a:rPr lang="en-US" b="1" dirty="0"/>
              <a:t>8.Market Value</a:t>
            </a:r>
          </a:p>
          <a:p>
            <a:r>
              <a:rPr lang="en-US" b="1" dirty="0"/>
              <a:t>9.Scalability of technology</a:t>
            </a:r>
          </a:p>
          <a:p>
            <a:r>
              <a:rPr lang="en-US" b="1" dirty="0"/>
              <a:t>10.Risk assessment</a:t>
            </a:r>
          </a:p>
          <a:p>
            <a:r>
              <a:rPr lang="en-US" b="1" dirty="0"/>
              <a:t>11.Impact</a:t>
            </a:r>
          </a:p>
          <a:p>
            <a:r>
              <a:rPr lang="en-US" b="1" dirty="0"/>
              <a:t>12.Conclusion</a:t>
            </a:r>
          </a:p>
          <a:p>
            <a:r>
              <a:rPr lang="en-US" b="1" dirty="0"/>
              <a:t>13.Team name and leader</a:t>
            </a:r>
            <a:endParaRPr lang="en-IN" b="1" dirty="0"/>
          </a:p>
          <a:p>
            <a:endParaRPr lang="en-US" b="1" dirty="0"/>
          </a:p>
        </p:txBody>
      </p:sp>
      <p:pic>
        <p:nvPicPr>
          <p:cNvPr id="4" name="Picture 3">
            <a:extLst>
              <a:ext uri="{FF2B5EF4-FFF2-40B4-BE49-F238E27FC236}">
                <a16:creationId xmlns="" xmlns:a16="http://schemas.microsoft.com/office/drawing/2014/main" id="{90B4C8CC-6B84-4AD8-B5C7-ABBD56331BEF}"/>
              </a:ext>
            </a:extLst>
          </p:cNvPr>
          <p:cNvPicPr>
            <a:picLocks noChangeAspect="1"/>
          </p:cNvPicPr>
          <p:nvPr/>
        </p:nvPicPr>
        <p:blipFill>
          <a:blip r:embed="rId2"/>
          <a:stretch>
            <a:fillRect/>
          </a:stretch>
        </p:blipFill>
        <p:spPr>
          <a:xfrm>
            <a:off x="7079602" y="1107583"/>
            <a:ext cx="4272934" cy="2724813"/>
          </a:xfrm>
          <a:prstGeom prst="rect">
            <a:avLst/>
          </a:prstGeom>
        </p:spPr>
      </p:pic>
    </p:spTree>
    <p:extLst>
      <p:ext uri="{BB962C8B-B14F-4D97-AF65-F5344CB8AC3E}">
        <p14:creationId xmlns:p14="http://schemas.microsoft.com/office/powerpoint/2010/main" val="3867215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DEMO</a:t>
            </a:r>
            <a:endParaRPr lang="en-US" dirty="0"/>
          </a:p>
        </p:txBody>
      </p:sp>
      <p:sp>
        <p:nvSpPr>
          <p:cNvPr id="3" name="Content Placeholder 2"/>
          <p:cNvSpPr>
            <a:spLocks noGrp="1"/>
          </p:cNvSpPr>
          <p:nvPr>
            <p:ph idx="1"/>
          </p:nvPr>
        </p:nvSpPr>
        <p:spPr/>
        <p:txBody>
          <a:bodyPr/>
          <a:lstStyle/>
          <a:p>
            <a:r>
              <a:rPr lang="en-US" dirty="0"/>
              <a:t>https://drive.google.com/file/d/1oPqzXPOdX9zOa3Iej8Me7tc_u5sLyw0_/view?usp=sharing</a:t>
            </a:r>
          </a:p>
        </p:txBody>
      </p:sp>
    </p:spTree>
    <p:extLst>
      <p:ext uri="{BB962C8B-B14F-4D97-AF65-F5344CB8AC3E}">
        <p14:creationId xmlns:p14="http://schemas.microsoft.com/office/powerpoint/2010/main" val="3172803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57829"/>
          </a:xfrm>
        </p:spPr>
        <p:txBody>
          <a:bodyPr/>
          <a:lstStyle/>
          <a:p>
            <a:r>
              <a:rPr lang="en-US" u="sng" dirty="0"/>
              <a:t>PROBLEM STATEMENT</a:t>
            </a:r>
          </a:p>
        </p:txBody>
      </p:sp>
      <p:sp>
        <p:nvSpPr>
          <p:cNvPr id="3" name="Content Placeholder 2"/>
          <p:cNvSpPr>
            <a:spLocks noGrp="1"/>
          </p:cNvSpPr>
          <p:nvPr>
            <p:ph idx="1"/>
          </p:nvPr>
        </p:nvSpPr>
        <p:spPr>
          <a:xfrm>
            <a:off x="1103312" y="1409701"/>
            <a:ext cx="8898175" cy="1872505"/>
          </a:xfrm>
        </p:spPr>
        <p:txBody>
          <a:bodyPr>
            <a:normAutofit fontScale="92500" lnSpcReduction="20000"/>
          </a:bodyPr>
          <a:lstStyle/>
          <a:p>
            <a:r>
              <a:rPr lang="en-US" b="1" dirty="0"/>
              <a:t>Seed supply chain is a complex ecosystem involving stakeholders</a:t>
            </a:r>
          </a:p>
          <a:p>
            <a:r>
              <a:rPr lang="en-US" b="1" dirty="0"/>
              <a:t>  Seed quality issues have been demanded a need for effective traceability solution.</a:t>
            </a:r>
          </a:p>
          <a:p>
            <a:pPr marL="0" indent="0">
              <a:buNone/>
            </a:pPr>
            <a:r>
              <a:rPr lang="en-US" b="1" dirty="0" smtClean="0"/>
              <a:t> Several </a:t>
            </a:r>
            <a:r>
              <a:rPr lang="en-US" b="1" dirty="0"/>
              <a:t>important criteria such as color ,crack, bacterial infection ,origin </a:t>
            </a:r>
            <a:r>
              <a:rPr lang="en-US" b="1" dirty="0" smtClean="0"/>
              <a:t>    of </a:t>
            </a:r>
            <a:r>
              <a:rPr lang="en-US" b="1" dirty="0"/>
              <a:t>the seed , stages in production , conformance to quality standard such </a:t>
            </a:r>
            <a:r>
              <a:rPr lang="en-US" b="1" dirty="0" smtClean="0"/>
              <a:t> as </a:t>
            </a:r>
            <a:r>
              <a:rPr lang="en-US" b="1" dirty="0"/>
              <a:t>genetic purity , germination rate are to be validated</a:t>
            </a:r>
          </a:p>
          <a:p>
            <a:pPr marL="0" indent="0">
              <a:buNone/>
            </a:pPr>
            <a:endParaRPr lang="en-US" b="1" dirty="0"/>
          </a:p>
          <a:p>
            <a:pPr marL="0" indent="0">
              <a:buNone/>
            </a:pP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2886" y="3965766"/>
            <a:ext cx="2531172" cy="2715469"/>
          </a:xfrm>
          <a:prstGeom prst="rect">
            <a:avLst/>
          </a:prstGeom>
        </p:spPr>
      </p:pic>
      <p:pic>
        <p:nvPicPr>
          <p:cNvPr id="6" name="Picture 5"/>
          <p:cNvPicPr>
            <a:picLocks noChangeAspect="1"/>
          </p:cNvPicPr>
          <p:nvPr/>
        </p:nvPicPr>
        <p:blipFill>
          <a:blip r:embed="rId3"/>
          <a:stretch>
            <a:fillRect/>
          </a:stretch>
        </p:blipFill>
        <p:spPr>
          <a:xfrm>
            <a:off x="10001487" y="0"/>
            <a:ext cx="2183418" cy="2176530"/>
          </a:xfrm>
          <a:prstGeom prst="rect">
            <a:avLst/>
          </a:prstGeom>
        </p:spPr>
      </p:pic>
    </p:spTree>
    <p:extLst>
      <p:ext uri="{BB962C8B-B14F-4D97-AF65-F5344CB8AC3E}">
        <p14:creationId xmlns:p14="http://schemas.microsoft.com/office/powerpoint/2010/main" val="1272712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101600"/>
            <a:ext cx="9404723" cy="1117600"/>
          </a:xfrm>
        </p:spPr>
        <p:txBody>
          <a:bodyPr/>
          <a:lstStyle/>
          <a:p>
            <a:r>
              <a:rPr lang="en-US" b="1" u="sng" dirty="0"/>
              <a:t>Need of Innovation</a:t>
            </a:r>
            <a:endParaRPr lang="en-US" dirty="0"/>
          </a:p>
        </p:txBody>
      </p:sp>
      <p:sp>
        <p:nvSpPr>
          <p:cNvPr id="3" name="Content Placeholder 2"/>
          <p:cNvSpPr>
            <a:spLocks noGrp="1"/>
          </p:cNvSpPr>
          <p:nvPr>
            <p:ph idx="1"/>
          </p:nvPr>
        </p:nvSpPr>
        <p:spPr>
          <a:xfrm>
            <a:off x="1103312" y="1016000"/>
            <a:ext cx="8946541" cy="5842000"/>
          </a:xfrm>
        </p:spPr>
        <p:txBody>
          <a:bodyPr/>
          <a:lstStyle/>
          <a:p>
            <a:r>
              <a:rPr lang="en-US" b="1" dirty="0"/>
              <a:t>Efficiency of seed testing labs </a:t>
            </a:r>
            <a:r>
              <a:rPr lang="en-US" b="1" dirty="0" smtClean="0"/>
              <a:t>.</a:t>
            </a:r>
            <a:endParaRPr lang="en-US" b="1" dirty="0"/>
          </a:p>
          <a:p>
            <a:r>
              <a:rPr lang="en-US" b="1" dirty="0"/>
              <a:t>Lack of effective Monitoring  Mechanism.</a:t>
            </a:r>
          </a:p>
          <a:p>
            <a:r>
              <a:rPr lang="en-US" b="1" dirty="0" smtClean="0"/>
              <a:t> Production </a:t>
            </a:r>
            <a:r>
              <a:rPr lang="en-US" b="1" dirty="0"/>
              <a:t>and Brand Imaging </a:t>
            </a:r>
            <a:r>
              <a:rPr lang="en-US" b="1" dirty="0" smtClean="0"/>
              <a:t>.</a:t>
            </a:r>
            <a:endParaRPr lang="en-US" b="1" dirty="0"/>
          </a:p>
          <a:p>
            <a:r>
              <a:rPr lang="en-US" b="1" dirty="0"/>
              <a:t> </a:t>
            </a:r>
            <a:r>
              <a:rPr lang="en-US" b="1" dirty="0" smtClean="0"/>
              <a:t>Capacity and storage of seed.</a:t>
            </a:r>
            <a:endParaRPr lang="en-US" b="1" dirty="0"/>
          </a:p>
          <a:p>
            <a:r>
              <a:rPr lang="en-US" b="1" dirty="0"/>
              <a:t>Cost effective tool and less man power intensive</a:t>
            </a:r>
            <a:r>
              <a:rPr lang="en-US" b="1" dirty="0" smtClean="0"/>
              <a:t>.</a:t>
            </a:r>
            <a:endParaRPr lang="en-US" b="1" dirty="0"/>
          </a:p>
          <a:p>
            <a:r>
              <a:rPr lang="en-US" b="1" dirty="0"/>
              <a:t> </a:t>
            </a:r>
            <a:r>
              <a:rPr lang="en-US" b="1" dirty="0" smtClean="0"/>
              <a:t>Enhances testing time</a:t>
            </a:r>
            <a:endParaRPr lang="en-US" b="1" dirty="0"/>
          </a:p>
          <a:p>
            <a:pPr marL="0" indent="0">
              <a:buNone/>
            </a:pPr>
            <a:endParaRPr lang="en-US" dirty="0"/>
          </a:p>
        </p:txBody>
      </p:sp>
      <p:pic>
        <p:nvPicPr>
          <p:cNvPr id="4" name="Picture 8" descr="Image result for seed quality chek using image process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312" y="4284080"/>
            <a:ext cx="2989093" cy="243422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7491" y="4272686"/>
            <a:ext cx="5613646" cy="2445614"/>
          </a:xfrm>
          <a:prstGeom prst="rect">
            <a:avLst/>
          </a:prstGeom>
        </p:spPr>
      </p:pic>
    </p:spTree>
    <p:extLst>
      <p:ext uri="{BB962C8B-B14F-4D97-AF65-F5344CB8AC3E}">
        <p14:creationId xmlns:p14="http://schemas.microsoft.com/office/powerpoint/2010/main" val="1224873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45882"/>
          </a:xfrm>
        </p:spPr>
        <p:txBody>
          <a:bodyPr/>
          <a:lstStyle/>
          <a:p>
            <a:r>
              <a:rPr lang="en-US" dirty="0"/>
              <a:t>  INTRODUCTION </a:t>
            </a:r>
          </a:p>
        </p:txBody>
      </p:sp>
      <p:sp>
        <p:nvSpPr>
          <p:cNvPr id="3" name="Content Placeholder 2"/>
          <p:cNvSpPr>
            <a:spLocks noGrp="1"/>
          </p:cNvSpPr>
          <p:nvPr>
            <p:ph idx="1"/>
          </p:nvPr>
        </p:nvSpPr>
        <p:spPr>
          <a:xfrm>
            <a:off x="875201" y="1498600"/>
            <a:ext cx="8484699" cy="5156200"/>
          </a:xfrm>
        </p:spPr>
        <p:txBody>
          <a:bodyPr/>
          <a:lstStyle/>
          <a:p>
            <a:pPr algn="just"/>
            <a:r>
              <a:rPr lang="en-US" b="1" dirty="0"/>
              <a:t>43 million   hectares  are used for maize seed . </a:t>
            </a:r>
          </a:p>
          <a:p>
            <a:pPr algn="just"/>
            <a:r>
              <a:rPr lang="en-US" b="1" dirty="0"/>
              <a:t>Major requirement for 1.29 millions tons  of  certified seed &amp; 0.43 million  labs for seed productions.</a:t>
            </a:r>
          </a:p>
          <a:p>
            <a:pPr algn="just"/>
            <a:r>
              <a:rPr lang="en-US" b="1" dirty="0"/>
              <a:t>Monitoring of 130 seed laboratory and  718 seed testing districts in the country is difficult task .</a:t>
            </a:r>
          </a:p>
          <a:p>
            <a:pPr algn="just"/>
            <a:r>
              <a:rPr lang="en-US" b="1" dirty="0"/>
              <a:t>Every Seed Laboratory have more than 5-6 districts , for which is physically seeding test is impossible.</a:t>
            </a:r>
          </a:p>
          <a:p>
            <a:pPr algn="just"/>
            <a:r>
              <a:rPr lang="en-US" b="1" dirty="0"/>
              <a:t>Seed quality consequently requires the need to control and monitor the testing seeds </a:t>
            </a:r>
          </a:p>
          <a:p>
            <a:pPr algn="just"/>
            <a:r>
              <a:rPr lang="en-GB" b="1" dirty="0"/>
              <a:t>By using this method we can obtain efficient results within short span of time , which will be useful for seed testing labs</a:t>
            </a:r>
            <a:endParaRPr lang="en-US" b="1" dirty="0"/>
          </a:p>
          <a:p>
            <a:endParaRPr lang="en-US" b="1" dirty="0"/>
          </a:p>
        </p:txBody>
      </p:sp>
      <p:pic>
        <p:nvPicPr>
          <p:cNvPr id="4" name="Picture 14" descr="Image result for seed quality t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1463" y="20421"/>
            <a:ext cx="2592112" cy="1910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853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82908"/>
          </a:xfrm>
        </p:spPr>
        <p:txBody>
          <a:bodyPr/>
          <a:lstStyle/>
          <a:p>
            <a:r>
              <a:rPr lang="en-US" dirty="0"/>
              <a:t>SCALABLITY</a:t>
            </a:r>
          </a:p>
        </p:txBody>
      </p:sp>
      <p:sp>
        <p:nvSpPr>
          <p:cNvPr id="3" name="Content Placeholder 2"/>
          <p:cNvSpPr>
            <a:spLocks noGrp="1"/>
          </p:cNvSpPr>
          <p:nvPr>
            <p:ph idx="1"/>
          </p:nvPr>
        </p:nvSpPr>
        <p:spPr>
          <a:xfrm>
            <a:off x="1104293" y="1297859"/>
            <a:ext cx="8946541" cy="5216012"/>
          </a:xfrm>
        </p:spPr>
        <p:txBody>
          <a:bodyPr>
            <a:normAutofit/>
          </a:bodyPr>
          <a:lstStyle/>
          <a:p>
            <a:pPr marL="0" indent="0">
              <a:buNone/>
            </a:pPr>
            <a:endParaRPr lang="en-US" dirty="0"/>
          </a:p>
          <a:p>
            <a:r>
              <a:rPr lang="en-US" dirty="0"/>
              <a:t>Cloud based services and enabling existing data center and</a:t>
            </a:r>
          </a:p>
          <a:p>
            <a:r>
              <a:rPr lang="en-US" dirty="0"/>
              <a:t>infrastructures to use the technology from any place, based on the</a:t>
            </a:r>
          </a:p>
          <a:p>
            <a:r>
              <a:rPr lang="en-US" dirty="0"/>
              <a:t>demand.</a:t>
            </a:r>
          </a:p>
          <a:p>
            <a:endParaRPr lang="en-US" dirty="0"/>
          </a:p>
          <a:p>
            <a:r>
              <a:rPr lang="en-US" dirty="0" smtClean="0"/>
              <a:t>Improves </a:t>
            </a:r>
            <a:r>
              <a:rPr lang="en-US" dirty="0"/>
              <a:t>capital optimization, Reduces counterparty risks, </a:t>
            </a:r>
            <a:r>
              <a:rPr lang="en-US" dirty="0" smtClean="0"/>
              <a:t>Improved.</a:t>
            </a:r>
          </a:p>
          <a:p>
            <a:r>
              <a:rPr lang="en-US" dirty="0" smtClean="0"/>
              <a:t>Instant verification of the seed quality based on the provided data</a:t>
            </a:r>
          </a:p>
          <a:p>
            <a:r>
              <a:rPr lang="en-US" dirty="0" smtClean="0"/>
              <a:t>Faster and more efficient method to test the quality of the seed</a:t>
            </a:r>
            <a:endParaRPr lang="en-US" dirty="0"/>
          </a:p>
        </p:txBody>
      </p:sp>
    </p:spTree>
    <p:extLst>
      <p:ext uri="{BB962C8B-B14F-4D97-AF65-F5344CB8AC3E}">
        <p14:creationId xmlns:p14="http://schemas.microsoft.com/office/powerpoint/2010/main" val="1831026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90282"/>
          </a:xfrm>
        </p:spPr>
        <p:txBody>
          <a:bodyPr/>
          <a:lstStyle/>
          <a:p>
            <a:r>
              <a:rPr lang="en-US" b="1" u="sng" dirty="0"/>
              <a:t>Feasibility</a:t>
            </a:r>
            <a:endParaRPr lang="en-US" dirty="0"/>
          </a:p>
        </p:txBody>
      </p:sp>
      <p:sp>
        <p:nvSpPr>
          <p:cNvPr id="3" name="Content Placeholder 2"/>
          <p:cNvSpPr>
            <a:spLocks noGrp="1"/>
          </p:cNvSpPr>
          <p:nvPr>
            <p:ph idx="1"/>
          </p:nvPr>
        </p:nvSpPr>
        <p:spPr>
          <a:xfrm>
            <a:off x="1103313" y="1143000"/>
            <a:ext cx="6846887" cy="3679723"/>
          </a:xfrm>
        </p:spPr>
        <p:txBody>
          <a:bodyPr>
            <a:normAutofit/>
          </a:bodyPr>
          <a:lstStyle/>
          <a:p>
            <a:pPr algn="just"/>
            <a:r>
              <a:rPr lang="en-US" b="1" dirty="0"/>
              <a:t>Samples of the seed are taken uniformly .</a:t>
            </a:r>
            <a:endParaRPr lang="en-GB" b="1" dirty="0"/>
          </a:p>
          <a:p>
            <a:pPr algn="just"/>
            <a:r>
              <a:rPr lang="en-US" b="1" dirty="0"/>
              <a:t> 30 days  is taken in laboratory to test the samples of the seeds </a:t>
            </a:r>
          </a:p>
          <a:p>
            <a:pPr algn="just"/>
            <a:r>
              <a:rPr lang="en-US" b="1" dirty="0"/>
              <a:t>The data of the samples of rice seed is stored in cloud computing after germination test </a:t>
            </a:r>
          </a:p>
          <a:p>
            <a:pPr algn="just"/>
            <a:r>
              <a:rPr lang="en-US" b="1" dirty="0"/>
              <a:t>Technically feasible </a:t>
            </a:r>
          </a:p>
        </p:txBody>
      </p:sp>
      <p:pic>
        <p:nvPicPr>
          <p:cNvPr id="4" name="Picture 4" descr="Schematic diagram showing the pattern of seed development for orthodox seeds of foxglove ( Digitalis purpurea L.) based on original data from Hay (1997). Mass maturity is defined as the point when maximal dry weight is reached (Ellis and Pieta Filho, 1992). The dashed and continuous parts of the arrows indicate the time when the trait (the ability to germinate before or after drying, and longevity) is increasing and stable, respectively.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3400" y="800100"/>
            <a:ext cx="3833744" cy="5507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980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0500" y="452718"/>
            <a:ext cx="8590334" cy="829982"/>
          </a:xfrm>
        </p:spPr>
        <p:txBody>
          <a:bodyPr/>
          <a:lstStyle/>
          <a:p>
            <a:r>
              <a:rPr lang="en-US" dirty="0"/>
              <a:t>NOVELITY</a:t>
            </a:r>
          </a:p>
        </p:txBody>
      </p:sp>
      <p:sp>
        <p:nvSpPr>
          <p:cNvPr id="3" name="Content Placeholder 2"/>
          <p:cNvSpPr>
            <a:spLocks noGrp="1"/>
          </p:cNvSpPr>
          <p:nvPr>
            <p:ph idx="1"/>
          </p:nvPr>
        </p:nvSpPr>
        <p:spPr/>
        <p:txBody>
          <a:bodyPr>
            <a:normAutofit fontScale="55000" lnSpcReduction="20000"/>
          </a:bodyPr>
          <a:lstStyle/>
          <a:p>
            <a:pPr lvl="1" algn="just"/>
            <a:r>
              <a:rPr lang="en-US" sz="5500" b="1" dirty="0" smtClean="0"/>
              <a:t>Traditional germination testing .</a:t>
            </a:r>
            <a:endParaRPr lang="en-US" sz="5500" b="1" dirty="0"/>
          </a:p>
          <a:p>
            <a:pPr lvl="1" algn="just"/>
            <a:r>
              <a:rPr lang="en-US" sz="5500" b="1" dirty="0" smtClean="0"/>
              <a:t>Artificial Intelligence based convolutional neural network used to detect the features of seed.</a:t>
            </a:r>
            <a:endParaRPr lang="en-GB" sz="5500" b="1" dirty="0"/>
          </a:p>
          <a:p>
            <a:pPr lvl="1" algn="just"/>
            <a:r>
              <a:rPr lang="en-US" sz="5500" b="1" dirty="0"/>
              <a:t>This method will replace  time consuming  physical grow up methods. </a:t>
            </a:r>
          </a:p>
          <a:p>
            <a:pPr lvl="1" algn="just"/>
            <a:r>
              <a:rPr lang="en-US" sz="5500" b="1" dirty="0"/>
              <a:t>The automated  Data will be stored in distributed  cloud technology algorithms.</a:t>
            </a:r>
          </a:p>
          <a:p>
            <a:endParaRPr lang="en-US" dirty="0"/>
          </a:p>
        </p:txBody>
      </p:sp>
    </p:spTree>
    <p:extLst>
      <p:ext uri="{BB962C8B-B14F-4D97-AF65-F5344CB8AC3E}">
        <p14:creationId xmlns:p14="http://schemas.microsoft.com/office/powerpoint/2010/main" val="12776934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2525</TotalTime>
  <Words>710</Words>
  <Application>Microsoft Office PowerPoint</Application>
  <PresentationFormat>Widescreen</PresentationFormat>
  <Paragraphs>88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vt:lpstr>
      <vt:lpstr>SEED CERTIFICATION USING ARTIFICIAL INTELLIGENCE</vt:lpstr>
      <vt:lpstr>TABLE OF CONTENT</vt:lpstr>
      <vt:lpstr>PROTOTYPE DEMO</vt:lpstr>
      <vt:lpstr>PROBLEM STATEMENT</vt:lpstr>
      <vt:lpstr>Need of Innovation</vt:lpstr>
      <vt:lpstr>  INTRODUCTION </vt:lpstr>
      <vt:lpstr>SCALABLITY</vt:lpstr>
      <vt:lpstr>Feasibility</vt:lpstr>
      <vt:lpstr>NOVELITY</vt:lpstr>
      <vt:lpstr>IMPACT</vt:lpstr>
      <vt:lpstr>MARKET VALUE         </vt:lpstr>
      <vt:lpstr>BUSINESS PLAN – REVENUE BASED</vt:lpstr>
      <vt:lpstr>BUSINESS  MODEL</vt:lpstr>
      <vt:lpstr>UNIQUE SELLING PROPOSITION</vt:lpstr>
      <vt:lpstr>TEAM MEMBERS</vt:lpstr>
      <vt:lpstr>Min oviya  S.                                                                   Akhil Sanker
Role : idea implementation &amp; documentation.        Role : AI deployment and API development B.Tech ECE department,                                              B.Tech CSE department 3rd year SRM UNIVERSITY,.                                            3rd year SRM UNIVERSITY  CHENNAI.                                                                      CHENNAI</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SEED CERTIFICATION USING ARTIFICIAL NEURAL NETWORK</dc:title>
  <dc:creator>enjoyntech</dc:creator>
  <cp:lastModifiedBy>enjoyntech</cp:lastModifiedBy>
  <cp:revision>51</cp:revision>
  <dcterms:created xsi:type="dcterms:W3CDTF">2021-04-19T16:26:55Z</dcterms:created>
  <dcterms:modified xsi:type="dcterms:W3CDTF">2021-05-01T18:43:44Z</dcterms:modified>
</cp:coreProperties>
</file>