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810F94-FC46-48E8-83B9-75ED5B4E3036}" v="580" dt="2020-11-19T21:00:07.830"/>
    <p1510:client id="{4B9DCF7B-E188-456A-9A8A-F815EEEE6FFC}" v="8" dt="2020-11-19T17:55:54.286"/>
    <p1510:client id="{75CE8872-F50F-4433-95B5-375333917869}" v="19" dt="2020-11-19T20:44:29.435"/>
    <p1510:client id="{A716929F-0C41-5A40-AB04-F2AEC7B2CDA9}" v="11" dt="2020-11-19T18:00:31.1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19/11/2020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19/11/2020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19/11/2020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19/11/2020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kaggle.com/reekithak/lstmnew"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clweb.org/anthology/W14-1504/" TargetMode="External"/><Relationship Id="rId7" Type="http://schemas.openxmlformats.org/officeDocument/2006/relationships/hyperlink" Target="https://www.researchgate.net/publication/228989228_A_survey_on_automati%20c_text_summarization" TargetMode="External"/><Relationship Id="rId2" Type="http://schemas.openxmlformats.org/officeDocument/2006/relationships/hyperlink" Target="https://www.researchgate.net/publication/221237689_Text_summarization_t%20echniques_SVM_versus_neural_networks%20&#8203;"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10596578_Literature_Study_on_%20Multi-document_Text_Summarization_Techniques" TargetMode="External"/><Relationship Id="rId5" Type="http://schemas.openxmlformats.org/officeDocument/2006/relationships/hyperlink" Target="https://arxiv.org/abs/1912.08777" TargetMode="External"/><Relationship Id="rId4" Type="http://schemas.openxmlformats.org/officeDocument/2006/relationships/hyperlink" Target="https://www.researchgate.net/publication/329740404_Sequence_Generative_%20Adversarial_Network_for_Long_Text_Summariz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b="1">
                <a:ea typeface="+mj-lt"/>
                <a:cs typeface="+mj-lt"/>
              </a:rPr>
              <a:t>Text Summarization Using Natural Language Processing for Books </a:t>
            </a:r>
            <a:endParaRPr lang="en-US" b="1">
              <a:cs typeface="Calibri Light"/>
            </a:endParaRPr>
          </a:p>
        </p:txBody>
      </p:sp>
      <p:sp>
        <p:nvSpPr>
          <p:cNvPr id="3" name="Subtitle 2"/>
          <p:cNvSpPr>
            <a:spLocks noGrp="1"/>
          </p:cNvSpPr>
          <p:nvPr>
            <p:ph type="subTitle" idx="1"/>
          </p:nvPr>
        </p:nvSpPr>
        <p:spPr/>
        <p:txBody>
          <a:bodyPr vert="horz" lIns="91440" tIns="45720" rIns="91440" bIns="45720" rtlCol="0" anchor="t">
            <a:normAutofit fontScale="85000" lnSpcReduction="20000"/>
          </a:bodyPr>
          <a:lstStyle/>
          <a:p>
            <a:r>
              <a:rPr lang="en-GB" dirty="0">
                <a:ea typeface="+mn-lt"/>
                <a:cs typeface="+mn-lt"/>
              </a:rPr>
              <a:t>Submitted by: </a:t>
            </a:r>
            <a:endParaRPr lang="en-US">
              <a:ea typeface="+mn-lt"/>
              <a:cs typeface="+mn-lt"/>
            </a:endParaRPr>
          </a:p>
          <a:p>
            <a:r>
              <a:rPr lang="en-GB" b="1" dirty="0">
                <a:ea typeface="+mn-lt"/>
                <a:cs typeface="+mn-lt"/>
              </a:rPr>
              <a:t>Akhil Sanker- [RA1811026020035] Melvin Abraham- [RA1811026020029] K Prasath -[RA1811026020061] D Raj Praneeth-[RA1811026020058]</a:t>
            </a:r>
            <a:r>
              <a:rPr lang="en-GB" dirty="0">
                <a:ea typeface="+mn-lt"/>
                <a:cs typeface="+mn-lt"/>
              </a:rPr>
              <a:t> </a:t>
            </a:r>
            <a:endParaRPr lang="en-US">
              <a:ea typeface="+mn-lt"/>
              <a:cs typeface="+mn-lt"/>
            </a:endParaRPr>
          </a:p>
          <a:p>
            <a:endParaRPr lang="en-GB" dirty="0">
              <a:ea typeface="+mn-lt"/>
              <a:cs typeface="+mn-lt"/>
            </a:endParaRPr>
          </a:p>
          <a:p>
            <a:r>
              <a:rPr lang="en-GB" dirty="0">
                <a:ea typeface="+mn-lt"/>
                <a:cs typeface="+mn-lt"/>
              </a:rPr>
              <a:t>Under the guidance of </a:t>
            </a:r>
            <a:r>
              <a:rPr lang="en-GB" b="1" dirty="0">
                <a:ea typeface="+mn-lt"/>
                <a:cs typeface="+mn-lt"/>
              </a:rPr>
              <a:t>MS.GOUTHAMI</a:t>
            </a:r>
            <a:endParaRPr lang="en-US" b="1">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89288-5D6B-43A0-AAD6-D230FE4C9721}"/>
              </a:ext>
            </a:extLst>
          </p:cNvPr>
          <p:cNvSpPr>
            <a:spLocks noGrp="1"/>
          </p:cNvSpPr>
          <p:nvPr>
            <p:ph type="title"/>
          </p:nvPr>
        </p:nvSpPr>
        <p:spPr/>
        <p:txBody>
          <a:bodyPr/>
          <a:lstStyle/>
          <a:p>
            <a:r>
              <a:rPr lang="en-GB" sz="3600" b="1" dirty="0">
                <a:ea typeface="+mj-lt"/>
                <a:cs typeface="+mj-lt"/>
              </a:rPr>
              <a:t>Project Implementation - 2</a:t>
            </a:r>
            <a:endParaRPr lang="en-GB" sz="3600">
              <a:ea typeface="+mj-lt"/>
              <a:cs typeface="+mj-lt"/>
            </a:endParaRPr>
          </a:p>
          <a:p>
            <a:endParaRPr lang="en-GB" sz="3600" dirty="0">
              <a:cs typeface="Calibri Light"/>
            </a:endParaRPr>
          </a:p>
        </p:txBody>
      </p:sp>
      <p:pic>
        <p:nvPicPr>
          <p:cNvPr id="4" name="Picture 4" descr="Graphical user interface, text, email&#10;&#10;Description automatically generated">
            <a:extLst>
              <a:ext uri="{FF2B5EF4-FFF2-40B4-BE49-F238E27FC236}">
                <a16:creationId xmlns:a16="http://schemas.microsoft.com/office/drawing/2014/main" id="{DC497371-45CA-48A2-9848-025D9B40750E}"/>
              </a:ext>
            </a:extLst>
          </p:cNvPr>
          <p:cNvPicPr>
            <a:picLocks noGrp="1" noChangeAspect="1"/>
          </p:cNvPicPr>
          <p:nvPr>
            <p:ph idx="1"/>
          </p:nvPr>
        </p:nvPicPr>
        <p:blipFill>
          <a:blip r:embed="rId2"/>
          <a:stretch>
            <a:fillRect/>
          </a:stretch>
        </p:blipFill>
        <p:spPr>
          <a:xfrm>
            <a:off x="447675" y="1405732"/>
            <a:ext cx="6315075" cy="2609850"/>
          </a:xfrm>
        </p:spPr>
      </p:pic>
      <p:pic>
        <p:nvPicPr>
          <p:cNvPr id="5" name="Picture 5" descr="Graphical user interface, text, rectangle&#10;&#10;Description automatically generated">
            <a:extLst>
              <a:ext uri="{FF2B5EF4-FFF2-40B4-BE49-F238E27FC236}">
                <a16:creationId xmlns:a16="http://schemas.microsoft.com/office/drawing/2014/main" id="{88D1ECE2-3988-4149-A978-8DE37F35175C}"/>
              </a:ext>
            </a:extLst>
          </p:cNvPr>
          <p:cNvPicPr>
            <a:picLocks noChangeAspect="1"/>
          </p:cNvPicPr>
          <p:nvPr/>
        </p:nvPicPr>
        <p:blipFill>
          <a:blip r:embed="rId3"/>
          <a:stretch>
            <a:fillRect/>
          </a:stretch>
        </p:blipFill>
        <p:spPr>
          <a:xfrm>
            <a:off x="452242" y="5220259"/>
            <a:ext cx="8982075" cy="1183373"/>
          </a:xfrm>
          <a:prstGeom prst="rect">
            <a:avLst/>
          </a:prstGeom>
        </p:spPr>
      </p:pic>
    </p:spTree>
    <p:extLst>
      <p:ext uri="{BB962C8B-B14F-4D97-AF65-F5344CB8AC3E}">
        <p14:creationId xmlns:p14="http://schemas.microsoft.com/office/powerpoint/2010/main" val="657100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1AB33-6D81-4028-B112-4C7391420475}"/>
              </a:ext>
            </a:extLst>
          </p:cNvPr>
          <p:cNvSpPr>
            <a:spLocks noGrp="1"/>
          </p:cNvSpPr>
          <p:nvPr>
            <p:ph type="title"/>
          </p:nvPr>
        </p:nvSpPr>
        <p:spPr/>
        <p:txBody>
          <a:bodyPr>
            <a:normAutofit/>
          </a:bodyPr>
          <a:lstStyle/>
          <a:p>
            <a:r>
              <a:rPr lang="en-GB" sz="3600" b="1" dirty="0">
                <a:cs typeface="Calibri Light"/>
              </a:rPr>
              <a:t>Project Implementation - 3</a:t>
            </a:r>
            <a:endParaRPr lang="en-GB" sz="3600">
              <a:ea typeface="+mj-lt"/>
              <a:cs typeface="+mj-lt"/>
            </a:endParaRPr>
          </a:p>
        </p:txBody>
      </p:sp>
      <p:pic>
        <p:nvPicPr>
          <p:cNvPr id="4" name="Picture 4" descr="Graphical user interface, text, application, email&#10;&#10;Description automatically generated">
            <a:extLst>
              <a:ext uri="{FF2B5EF4-FFF2-40B4-BE49-F238E27FC236}">
                <a16:creationId xmlns:a16="http://schemas.microsoft.com/office/drawing/2014/main" id="{26C9F28E-B3B3-4004-853D-60247787CFA0}"/>
              </a:ext>
            </a:extLst>
          </p:cNvPr>
          <p:cNvPicPr>
            <a:picLocks noGrp="1" noChangeAspect="1"/>
          </p:cNvPicPr>
          <p:nvPr>
            <p:ph idx="1"/>
          </p:nvPr>
        </p:nvPicPr>
        <p:blipFill>
          <a:blip r:embed="rId2"/>
          <a:stretch>
            <a:fillRect/>
          </a:stretch>
        </p:blipFill>
        <p:spPr>
          <a:xfrm>
            <a:off x="285750" y="1396207"/>
            <a:ext cx="5524500" cy="5105400"/>
          </a:xfrm>
        </p:spPr>
      </p:pic>
      <p:pic>
        <p:nvPicPr>
          <p:cNvPr id="5" name="Picture 5" descr="Text&#10;&#10;Description automatically generated">
            <a:extLst>
              <a:ext uri="{FF2B5EF4-FFF2-40B4-BE49-F238E27FC236}">
                <a16:creationId xmlns:a16="http://schemas.microsoft.com/office/drawing/2014/main" id="{55E7DEB6-32B8-47CC-862B-5E50BC3D4B13}"/>
              </a:ext>
            </a:extLst>
          </p:cNvPr>
          <p:cNvPicPr>
            <a:picLocks noChangeAspect="1"/>
          </p:cNvPicPr>
          <p:nvPr/>
        </p:nvPicPr>
        <p:blipFill>
          <a:blip r:embed="rId3"/>
          <a:stretch>
            <a:fillRect/>
          </a:stretch>
        </p:blipFill>
        <p:spPr>
          <a:xfrm>
            <a:off x="6102264" y="268830"/>
            <a:ext cx="5853828" cy="6518668"/>
          </a:xfrm>
          <a:prstGeom prst="rect">
            <a:avLst/>
          </a:prstGeom>
        </p:spPr>
      </p:pic>
    </p:spTree>
    <p:extLst>
      <p:ext uri="{BB962C8B-B14F-4D97-AF65-F5344CB8AC3E}">
        <p14:creationId xmlns:p14="http://schemas.microsoft.com/office/powerpoint/2010/main" val="3666572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A853-D551-432E-B52C-0374E2EC7DF8}"/>
              </a:ext>
            </a:extLst>
          </p:cNvPr>
          <p:cNvSpPr>
            <a:spLocks noGrp="1"/>
          </p:cNvSpPr>
          <p:nvPr>
            <p:ph type="title"/>
          </p:nvPr>
        </p:nvSpPr>
        <p:spPr/>
        <p:txBody>
          <a:bodyPr>
            <a:normAutofit/>
          </a:bodyPr>
          <a:lstStyle/>
          <a:p>
            <a:r>
              <a:rPr lang="en-GB" sz="3600" b="1" dirty="0">
                <a:ea typeface="+mj-lt"/>
                <a:cs typeface="+mj-lt"/>
              </a:rPr>
              <a:t>Project Implementation - 4</a:t>
            </a:r>
            <a:endParaRPr lang="en-GB" sz="3600" dirty="0">
              <a:ea typeface="+mj-lt"/>
              <a:cs typeface="+mj-lt"/>
            </a:endParaRPr>
          </a:p>
        </p:txBody>
      </p:sp>
      <p:pic>
        <p:nvPicPr>
          <p:cNvPr id="4" name="Picture 4" descr="Text&#10;&#10;Description automatically generated">
            <a:extLst>
              <a:ext uri="{FF2B5EF4-FFF2-40B4-BE49-F238E27FC236}">
                <a16:creationId xmlns:a16="http://schemas.microsoft.com/office/drawing/2014/main" id="{7DE15984-4944-49A6-A4B0-9E0DACEDB377}"/>
              </a:ext>
            </a:extLst>
          </p:cNvPr>
          <p:cNvPicPr>
            <a:picLocks noGrp="1" noChangeAspect="1"/>
          </p:cNvPicPr>
          <p:nvPr>
            <p:ph idx="1"/>
          </p:nvPr>
        </p:nvPicPr>
        <p:blipFill>
          <a:blip r:embed="rId2"/>
          <a:stretch>
            <a:fillRect/>
          </a:stretch>
        </p:blipFill>
        <p:spPr>
          <a:xfrm>
            <a:off x="149268" y="1329597"/>
            <a:ext cx="6862175" cy="3788079"/>
          </a:xfrm>
        </p:spPr>
      </p:pic>
      <p:pic>
        <p:nvPicPr>
          <p:cNvPr id="5" name="Picture 5" descr="Chart, line chart&#10;&#10;Description automatically generated">
            <a:extLst>
              <a:ext uri="{FF2B5EF4-FFF2-40B4-BE49-F238E27FC236}">
                <a16:creationId xmlns:a16="http://schemas.microsoft.com/office/drawing/2014/main" id="{393FD591-20C0-4FA6-9681-DE31BBFEE5CC}"/>
              </a:ext>
            </a:extLst>
          </p:cNvPr>
          <p:cNvPicPr>
            <a:picLocks noChangeAspect="1"/>
          </p:cNvPicPr>
          <p:nvPr/>
        </p:nvPicPr>
        <p:blipFill>
          <a:blip r:embed="rId3"/>
          <a:stretch>
            <a:fillRect/>
          </a:stretch>
        </p:blipFill>
        <p:spPr>
          <a:xfrm>
            <a:off x="6926893" y="1327252"/>
            <a:ext cx="5175336" cy="3295358"/>
          </a:xfrm>
          <a:prstGeom prst="rect">
            <a:avLst/>
          </a:prstGeom>
        </p:spPr>
      </p:pic>
    </p:spTree>
    <p:extLst>
      <p:ext uri="{BB962C8B-B14F-4D97-AF65-F5344CB8AC3E}">
        <p14:creationId xmlns:p14="http://schemas.microsoft.com/office/powerpoint/2010/main" val="3025244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47F6-30BD-4179-9587-06BBCAFE194F}"/>
              </a:ext>
            </a:extLst>
          </p:cNvPr>
          <p:cNvSpPr>
            <a:spLocks noGrp="1"/>
          </p:cNvSpPr>
          <p:nvPr>
            <p:ph type="title"/>
          </p:nvPr>
        </p:nvSpPr>
        <p:spPr/>
        <p:txBody>
          <a:bodyPr>
            <a:normAutofit/>
          </a:bodyPr>
          <a:lstStyle/>
          <a:p>
            <a:r>
              <a:rPr lang="en-GB" sz="3600" b="1" dirty="0">
                <a:cs typeface="Calibri Light"/>
              </a:rPr>
              <a:t>Project Implementation – 5</a:t>
            </a:r>
            <a:br>
              <a:rPr lang="en-GB" sz="3600" b="1" dirty="0">
                <a:cs typeface="Calibri Light"/>
              </a:rPr>
            </a:br>
            <a:r>
              <a:rPr lang="en-GB" sz="1600" b="1" dirty="0">
                <a:cs typeface="Calibri Light"/>
              </a:rPr>
              <a:t>ref :- </a:t>
            </a:r>
            <a:r>
              <a:rPr lang="en-GB" sz="1600" dirty="0">
                <a:ea typeface="+mj-lt"/>
                <a:cs typeface="+mj-lt"/>
                <a:hlinkClick r:id="rId2"/>
              </a:rPr>
              <a:t>https://www.kaggle.com/reekithak/lstmnew</a:t>
            </a:r>
            <a:endParaRPr lang="en-GB" sz="3600" b="1">
              <a:cs typeface="Calibri Light"/>
            </a:endParaRPr>
          </a:p>
        </p:txBody>
      </p:sp>
      <p:pic>
        <p:nvPicPr>
          <p:cNvPr id="4" name="Picture 4" descr="Text&#10;&#10;Description automatically generated">
            <a:extLst>
              <a:ext uri="{FF2B5EF4-FFF2-40B4-BE49-F238E27FC236}">
                <a16:creationId xmlns:a16="http://schemas.microsoft.com/office/drawing/2014/main" id="{F6F1B1D8-23FA-42A5-B668-FBD4074403D4}"/>
              </a:ext>
            </a:extLst>
          </p:cNvPr>
          <p:cNvPicPr>
            <a:picLocks noGrp="1" noChangeAspect="1"/>
          </p:cNvPicPr>
          <p:nvPr>
            <p:ph idx="1"/>
          </p:nvPr>
        </p:nvPicPr>
        <p:blipFill>
          <a:blip r:embed="rId3"/>
          <a:stretch>
            <a:fillRect/>
          </a:stretch>
        </p:blipFill>
        <p:spPr>
          <a:xfrm>
            <a:off x="1003909" y="1647901"/>
            <a:ext cx="5925332" cy="3934346"/>
          </a:xfrm>
        </p:spPr>
      </p:pic>
    </p:spTree>
    <p:extLst>
      <p:ext uri="{BB962C8B-B14F-4D97-AF65-F5344CB8AC3E}">
        <p14:creationId xmlns:p14="http://schemas.microsoft.com/office/powerpoint/2010/main" val="1787730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6DF70-97B1-4F84-A9C8-F972B638DAF4}"/>
              </a:ext>
            </a:extLst>
          </p:cNvPr>
          <p:cNvSpPr>
            <a:spLocks noGrp="1"/>
          </p:cNvSpPr>
          <p:nvPr>
            <p:ph type="title"/>
          </p:nvPr>
        </p:nvSpPr>
        <p:spPr/>
        <p:txBody>
          <a:bodyPr/>
          <a:lstStyle/>
          <a:p>
            <a:r>
              <a:rPr lang="en-GB" b="1" dirty="0">
                <a:cs typeface="Calibri Light"/>
              </a:rPr>
              <a:t>Conclusion</a:t>
            </a:r>
            <a:endParaRPr lang="en-GB" b="1">
              <a:cs typeface="Calibri Light"/>
            </a:endParaRPr>
          </a:p>
        </p:txBody>
      </p:sp>
      <p:sp>
        <p:nvSpPr>
          <p:cNvPr id="3" name="Content Placeholder 2">
            <a:extLst>
              <a:ext uri="{FF2B5EF4-FFF2-40B4-BE49-F238E27FC236}">
                <a16:creationId xmlns:a16="http://schemas.microsoft.com/office/drawing/2014/main" id="{B1450B0C-AB04-4DAC-B431-4BD20743D078}"/>
              </a:ext>
            </a:extLst>
          </p:cNvPr>
          <p:cNvSpPr>
            <a:spLocks noGrp="1"/>
          </p:cNvSpPr>
          <p:nvPr>
            <p:ph idx="1"/>
          </p:nvPr>
        </p:nvSpPr>
        <p:spPr/>
        <p:txBody>
          <a:bodyPr vert="horz" lIns="91440" tIns="45720" rIns="91440" bIns="45720" rtlCol="0" anchor="t">
            <a:normAutofit/>
          </a:bodyPr>
          <a:lstStyle/>
          <a:p>
            <a:r>
              <a:rPr lang="en-GB" dirty="0">
                <a:ea typeface="+mn-lt"/>
                <a:cs typeface="+mn-lt"/>
              </a:rPr>
              <a:t>We have described the a study that explores extractive summarization using Neural Networks and abstractive summarization using seq-seq LSTM stacked model. </a:t>
            </a:r>
          </a:p>
          <a:p>
            <a:r>
              <a:rPr lang="en-GB" dirty="0">
                <a:ea typeface="+mn-lt"/>
                <a:cs typeface="+mn-lt"/>
              </a:rPr>
              <a:t>We used multiple Stacked - LSTM . Representation capacity is increased by using this model. </a:t>
            </a:r>
          </a:p>
          <a:p>
            <a:r>
              <a:rPr lang="en-GB" dirty="0">
                <a:ea typeface="+mn-lt"/>
                <a:cs typeface="+mn-lt"/>
              </a:rPr>
              <a:t>Experiments on the given data is by using these two techniques which outperforms several previously proposed models. </a:t>
            </a:r>
            <a:endParaRPr lang="en-GB">
              <a:ea typeface="+mn-lt"/>
              <a:cs typeface="+mn-lt"/>
            </a:endParaRPr>
          </a:p>
          <a:p>
            <a:r>
              <a:rPr lang="en-GB" dirty="0">
                <a:ea typeface="+mn-lt"/>
                <a:cs typeface="+mn-lt"/>
              </a:rPr>
              <a:t>In addition to it , we’ve used attention mechanism to improve the outputs of our model. </a:t>
            </a:r>
            <a:endParaRPr lang="en-GB">
              <a:cs typeface="Calibri"/>
            </a:endParaRPr>
          </a:p>
          <a:p>
            <a:endParaRPr lang="en-GB" dirty="0">
              <a:ea typeface="+mn-lt"/>
              <a:cs typeface="+mn-lt"/>
            </a:endParaRPr>
          </a:p>
        </p:txBody>
      </p:sp>
    </p:spTree>
    <p:extLst>
      <p:ext uri="{BB962C8B-B14F-4D97-AF65-F5344CB8AC3E}">
        <p14:creationId xmlns:p14="http://schemas.microsoft.com/office/powerpoint/2010/main" val="2778666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01C03-DB80-4F06-B643-50FBCF664DFB}"/>
              </a:ext>
            </a:extLst>
          </p:cNvPr>
          <p:cNvSpPr>
            <a:spLocks noGrp="1"/>
          </p:cNvSpPr>
          <p:nvPr>
            <p:ph type="title"/>
          </p:nvPr>
        </p:nvSpPr>
        <p:spPr/>
        <p:txBody>
          <a:bodyPr/>
          <a:lstStyle/>
          <a:p>
            <a:r>
              <a:rPr lang="en-GB" b="1" dirty="0">
                <a:cs typeface="Calibri Light"/>
              </a:rPr>
              <a:t>References</a:t>
            </a:r>
            <a:endParaRPr lang="en-GB" b="1">
              <a:cs typeface="Calibri Light"/>
            </a:endParaRPr>
          </a:p>
        </p:txBody>
      </p:sp>
      <p:sp>
        <p:nvSpPr>
          <p:cNvPr id="3" name="Content Placeholder 2">
            <a:extLst>
              <a:ext uri="{FF2B5EF4-FFF2-40B4-BE49-F238E27FC236}">
                <a16:creationId xmlns:a16="http://schemas.microsoft.com/office/drawing/2014/main" id="{D3A838D9-D8E0-4B8C-9205-3A75C4A80711}"/>
              </a:ext>
            </a:extLst>
          </p:cNvPr>
          <p:cNvSpPr>
            <a:spLocks noGrp="1"/>
          </p:cNvSpPr>
          <p:nvPr>
            <p:ph idx="1"/>
          </p:nvPr>
        </p:nvSpPr>
        <p:spPr>
          <a:xfrm>
            <a:off x="838200" y="1825625"/>
            <a:ext cx="10515600" cy="4618038"/>
          </a:xfrm>
        </p:spPr>
        <p:txBody>
          <a:bodyPr vert="horz" lIns="91440" tIns="45720" rIns="91440" bIns="45720" rtlCol="0" anchor="t">
            <a:normAutofit fontScale="62500" lnSpcReduction="20000"/>
          </a:bodyPr>
          <a:lstStyle/>
          <a:p>
            <a:r>
              <a:rPr lang="en-GB" dirty="0">
                <a:ea typeface="+mn-lt"/>
                <a:cs typeface="+mn-lt"/>
              </a:rPr>
              <a:t>Paper 1 </a:t>
            </a:r>
            <a:endParaRPr lang="en-US" dirty="0">
              <a:ea typeface="+mn-lt"/>
              <a:cs typeface="+mn-lt"/>
            </a:endParaRPr>
          </a:p>
          <a:p>
            <a:pPr marL="0" indent="0">
              <a:buNone/>
            </a:pPr>
            <a:r>
              <a:rPr lang="en-GB" dirty="0">
                <a:ea typeface="+mn-lt"/>
                <a:cs typeface="+mn-lt"/>
                <a:hlinkClick r:id="rId2"/>
              </a:rPr>
              <a:t>https://www.researchgate.net/publication/221237689_Text_summarization_techniques_SVM_versus_neural_networks</a:t>
            </a:r>
            <a:endParaRPr lang="en-US" dirty="0">
              <a:ea typeface="+mn-lt"/>
              <a:cs typeface="+mn-lt"/>
            </a:endParaRPr>
          </a:p>
          <a:p>
            <a:r>
              <a:rPr lang="en-GB" dirty="0">
                <a:ea typeface="+mn-lt"/>
                <a:cs typeface="+mn-lt"/>
              </a:rPr>
              <a:t>Paper 2 </a:t>
            </a:r>
            <a:endParaRPr lang="en-GB" dirty="0">
              <a:cs typeface="Calibri"/>
            </a:endParaRPr>
          </a:p>
          <a:p>
            <a:pPr marL="0" indent="0">
              <a:buNone/>
            </a:pPr>
            <a:r>
              <a:rPr lang="en-GB" dirty="0">
                <a:ea typeface="+mn-lt"/>
                <a:cs typeface="+mn-lt"/>
                <a:hlinkClick r:id="rId3"/>
              </a:rPr>
              <a:t>https://www.aclweb.org/anthology/W14-1504/</a:t>
            </a:r>
            <a:r>
              <a:rPr lang="en-GB" dirty="0">
                <a:ea typeface="+mn-lt"/>
                <a:cs typeface="+mn-lt"/>
              </a:rPr>
              <a:t> </a:t>
            </a:r>
          </a:p>
          <a:p>
            <a:r>
              <a:rPr lang="en-GB" dirty="0">
                <a:ea typeface="+mn-lt"/>
                <a:cs typeface="+mn-lt"/>
              </a:rPr>
              <a:t>Paper 3 </a:t>
            </a:r>
          </a:p>
          <a:p>
            <a:pPr marL="0" indent="0">
              <a:buNone/>
            </a:pPr>
            <a:r>
              <a:rPr lang="en-GB" dirty="0">
                <a:ea typeface="+mn-lt"/>
                <a:cs typeface="+mn-lt"/>
                <a:hlinkClick r:id="rId4"/>
              </a:rPr>
              <a:t>https://www.researchgate.net/publication/329740404_Sequence_Generative_ Adversarial_Network_for_Long_Text_Summarization</a:t>
            </a:r>
            <a:r>
              <a:rPr lang="en-GB" dirty="0">
                <a:ea typeface="+mn-lt"/>
                <a:cs typeface="+mn-lt"/>
              </a:rPr>
              <a:t> </a:t>
            </a:r>
            <a:endParaRPr lang="en-GB" dirty="0">
              <a:cs typeface="Calibri" panose="020F0502020204030204"/>
            </a:endParaRPr>
          </a:p>
          <a:p>
            <a:r>
              <a:rPr lang="en-GB" dirty="0">
                <a:ea typeface="+mn-lt"/>
                <a:cs typeface="+mn-lt"/>
              </a:rPr>
              <a:t>Paper 4 </a:t>
            </a:r>
          </a:p>
          <a:p>
            <a:pPr marL="0" indent="0">
              <a:buNone/>
            </a:pPr>
            <a:r>
              <a:rPr lang="en-GB" dirty="0">
                <a:ea typeface="+mn-lt"/>
                <a:cs typeface="+mn-lt"/>
                <a:hlinkClick r:id="rId5"/>
              </a:rPr>
              <a:t>https://arxiv.org/abs/1912.08777</a:t>
            </a:r>
            <a:r>
              <a:rPr lang="en-GB" dirty="0">
                <a:ea typeface="+mn-lt"/>
                <a:cs typeface="+mn-lt"/>
              </a:rPr>
              <a:t> </a:t>
            </a:r>
            <a:endParaRPr lang="en-GB"/>
          </a:p>
          <a:p>
            <a:r>
              <a:rPr lang="en-GB" dirty="0">
                <a:ea typeface="+mn-lt"/>
                <a:cs typeface="+mn-lt"/>
              </a:rPr>
              <a:t>Paper 5 </a:t>
            </a:r>
          </a:p>
          <a:p>
            <a:pPr marL="0" indent="0">
              <a:buNone/>
            </a:pPr>
            <a:r>
              <a:rPr lang="en-GB" dirty="0">
                <a:ea typeface="+mn-lt"/>
                <a:cs typeface="+mn-lt"/>
                <a:hlinkClick r:id="rId6"/>
              </a:rPr>
              <a:t>https://www.researchgate.net/publication/310596578_Literature_Study_on_ Multi-document_Text_Summarization_Techniques</a:t>
            </a:r>
            <a:r>
              <a:rPr lang="en-GB" dirty="0">
                <a:ea typeface="+mn-lt"/>
                <a:cs typeface="+mn-lt"/>
              </a:rPr>
              <a:t> </a:t>
            </a:r>
            <a:endParaRPr lang="en-GB" dirty="0">
              <a:cs typeface="Calibri" panose="020F0502020204030204"/>
            </a:endParaRPr>
          </a:p>
          <a:p>
            <a:r>
              <a:rPr lang="en-GB" dirty="0">
                <a:ea typeface="+mn-lt"/>
                <a:cs typeface="+mn-lt"/>
              </a:rPr>
              <a:t>Paper 6 </a:t>
            </a:r>
          </a:p>
          <a:p>
            <a:pPr marL="0" indent="0">
              <a:buNone/>
            </a:pPr>
            <a:r>
              <a:rPr lang="en-GB" dirty="0">
                <a:ea typeface="+mn-lt"/>
                <a:cs typeface="+mn-lt"/>
                <a:hlinkClick r:id="rId7"/>
              </a:rPr>
              <a:t>https://www.researchgate.net/publication/228989228_A_survey_on_automati c_text_summarization</a:t>
            </a:r>
            <a:endParaRPr lang="en-GB">
              <a:cs typeface="Calibri"/>
            </a:endParaRPr>
          </a:p>
        </p:txBody>
      </p:sp>
    </p:spTree>
    <p:extLst>
      <p:ext uri="{BB962C8B-B14F-4D97-AF65-F5344CB8AC3E}">
        <p14:creationId xmlns:p14="http://schemas.microsoft.com/office/powerpoint/2010/main" val="982502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CC4D-0FD7-4451-B7BA-6A61D9D65231}"/>
              </a:ext>
            </a:extLst>
          </p:cNvPr>
          <p:cNvSpPr>
            <a:spLocks noGrp="1"/>
          </p:cNvSpPr>
          <p:nvPr>
            <p:ph type="title"/>
          </p:nvPr>
        </p:nvSpPr>
        <p:spPr/>
        <p:txBody>
          <a:bodyPr/>
          <a:lstStyle/>
          <a:p>
            <a:r>
              <a:rPr lang="en-GB" b="1" dirty="0">
                <a:ea typeface="+mj-lt"/>
                <a:cs typeface="+mj-lt"/>
              </a:rPr>
              <a:t>Problem Statement</a:t>
            </a:r>
            <a:endParaRPr lang="en-US" b="1" dirty="0"/>
          </a:p>
        </p:txBody>
      </p:sp>
      <p:sp>
        <p:nvSpPr>
          <p:cNvPr id="3" name="Content Placeholder 2">
            <a:extLst>
              <a:ext uri="{FF2B5EF4-FFF2-40B4-BE49-F238E27FC236}">
                <a16:creationId xmlns:a16="http://schemas.microsoft.com/office/drawing/2014/main" id="{284AEB49-A97D-416E-BC9C-102F769D2568}"/>
              </a:ext>
            </a:extLst>
          </p:cNvPr>
          <p:cNvSpPr>
            <a:spLocks noGrp="1"/>
          </p:cNvSpPr>
          <p:nvPr>
            <p:ph idx="1"/>
          </p:nvPr>
        </p:nvSpPr>
        <p:spPr/>
        <p:txBody>
          <a:bodyPr vert="horz" lIns="91440" tIns="45720" rIns="91440" bIns="45720" rtlCol="0" anchor="t">
            <a:normAutofit lnSpcReduction="10000"/>
          </a:bodyPr>
          <a:lstStyle/>
          <a:p>
            <a:r>
              <a:rPr lang="en-GB" sz="2000" dirty="0">
                <a:ea typeface="+mn-lt"/>
                <a:cs typeface="+mn-lt"/>
              </a:rPr>
              <a:t>As of late, there has been a blast in the measure of text data from an assortment of sources. This volume of text is a priceless source of information and knowledge, which should be effectively summarized to be useful. In this problem, the main objective is to automatic text summarization are described below for lighting more about processes. With the dramatic growth of the Internet, people are overwhelmed by the tremendous amount of online information and documents. </a:t>
            </a:r>
          </a:p>
          <a:p>
            <a:r>
              <a:rPr lang="en-GB" sz="2000" dirty="0">
                <a:ea typeface="+mn-lt"/>
                <a:cs typeface="+mn-lt"/>
              </a:rPr>
              <a:t>This expanding availability of documents has demanded exhaustive research in automatic text summarization. Now days many research is going on for text summarization. Because of increasing information in the internet, these kinds of research are gaining more and more attention among the researchers. </a:t>
            </a:r>
          </a:p>
          <a:p>
            <a:r>
              <a:rPr lang="en-GB" sz="2000" dirty="0">
                <a:ea typeface="+mn-lt"/>
                <a:cs typeface="+mn-lt"/>
              </a:rPr>
              <a:t>Extractive text summarization generates a summary by extracting proper set of sentences from a document or multiple documents by deep learning. The whole concept is to reduce or minimize the valuable information present in the documents. </a:t>
            </a:r>
          </a:p>
          <a:p>
            <a:r>
              <a:rPr lang="en-GB" sz="2000" dirty="0">
                <a:ea typeface="+mn-lt"/>
                <a:cs typeface="+mn-lt"/>
              </a:rPr>
              <a:t>The procedure can be manipulated Neural Networks with the help of Specific model namely Stacked LSTM , it also uses a mechanism of Attention algorithm for better efficiency by removing redundant sentences. </a:t>
            </a:r>
            <a:endParaRPr lang="en-GB" sz="2000" dirty="0">
              <a:cs typeface="Calibri"/>
            </a:endParaRPr>
          </a:p>
        </p:txBody>
      </p:sp>
    </p:spTree>
    <p:extLst>
      <p:ext uri="{BB962C8B-B14F-4D97-AF65-F5344CB8AC3E}">
        <p14:creationId xmlns:p14="http://schemas.microsoft.com/office/powerpoint/2010/main" val="4205797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D9F7-470D-4AF8-BF50-CBCA92ABF6A0}"/>
              </a:ext>
            </a:extLst>
          </p:cNvPr>
          <p:cNvSpPr>
            <a:spLocks noGrp="1"/>
          </p:cNvSpPr>
          <p:nvPr>
            <p:ph type="title"/>
          </p:nvPr>
        </p:nvSpPr>
        <p:spPr/>
        <p:txBody>
          <a:bodyPr/>
          <a:lstStyle/>
          <a:p>
            <a:r>
              <a:rPr lang="en-GB" b="1" dirty="0">
                <a:cs typeface="Calibri Light"/>
              </a:rPr>
              <a:t>Introduction</a:t>
            </a:r>
          </a:p>
        </p:txBody>
      </p:sp>
      <p:sp>
        <p:nvSpPr>
          <p:cNvPr id="3" name="Content Placeholder 2">
            <a:extLst>
              <a:ext uri="{FF2B5EF4-FFF2-40B4-BE49-F238E27FC236}">
                <a16:creationId xmlns:a16="http://schemas.microsoft.com/office/drawing/2014/main" id="{B077D029-1009-4326-B765-E7D97A3D7588}"/>
              </a:ext>
            </a:extLst>
          </p:cNvPr>
          <p:cNvSpPr>
            <a:spLocks noGrp="1"/>
          </p:cNvSpPr>
          <p:nvPr>
            <p:ph idx="1"/>
          </p:nvPr>
        </p:nvSpPr>
        <p:spPr>
          <a:xfrm>
            <a:off x="838200" y="1825625"/>
            <a:ext cx="10515600" cy="4856163"/>
          </a:xfrm>
        </p:spPr>
        <p:txBody>
          <a:bodyPr vert="horz" lIns="91440" tIns="45720" rIns="91440" bIns="45720" rtlCol="0" anchor="t">
            <a:normAutofit fontScale="92500" lnSpcReduction="20000"/>
          </a:bodyPr>
          <a:lstStyle/>
          <a:p>
            <a:r>
              <a:rPr lang="en-GB" sz="2000" dirty="0">
                <a:ea typeface="+mn-lt"/>
                <a:cs typeface="+mn-lt"/>
              </a:rPr>
              <a:t>Think of the internet, comprised of web pages, news articles, status updates, blogs and so much more. The data is unstructured and the best that we can do to navigate it is to use search and skim the results. There is a great need to reduce much of this text data to shorter, focused summaries that capture the salient details, both so we can navigate it more effectively as well as check whether the larger documents contain the information that we are looking for. </a:t>
            </a:r>
          </a:p>
          <a:p>
            <a:r>
              <a:rPr lang="en-GB" sz="2000" dirty="0">
                <a:ea typeface="+mn-lt"/>
                <a:cs typeface="+mn-lt"/>
              </a:rPr>
              <a:t>We cannot possibly create summaries of all of the text manually; there is a great need for automatic methods. </a:t>
            </a:r>
          </a:p>
          <a:p>
            <a:r>
              <a:rPr lang="en-GB" sz="2000" dirty="0">
                <a:ea typeface="+mn-lt"/>
                <a:cs typeface="+mn-lt"/>
              </a:rPr>
              <a:t>1. Summaries reduce reading time. </a:t>
            </a:r>
          </a:p>
          <a:p>
            <a:r>
              <a:rPr lang="en-GB" sz="2000" dirty="0">
                <a:ea typeface="+mn-lt"/>
                <a:cs typeface="+mn-lt"/>
              </a:rPr>
              <a:t>2. When researching documents, summaries make the selection process easier. </a:t>
            </a:r>
            <a:endParaRPr lang="en-GB">
              <a:ea typeface="+mn-lt"/>
              <a:cs typeface="+mn-lt"/>
            </a:endParaRPr>
          </a:p>
          <a:p>
            <a:r>
              <a:rPr lang="en-GB" sz="2000" dirty="0">
                <a:ea typeface="+mn-lt"/>
                <a:cs typeface="+mn-lt"/>
              </a:rPr>
              <a:t>3. Automatic summarization improves the effectiveness of indexing. </a:t>
            </a:r>
            <a:endParaRPr lang="en-GB">
              <a:ea typeface="+mn-lt"/>
              <a:cs typeface="+mn-lt"/>
            </a:endParaRPr>
          </a:p>
          <a:p>
            <a:r>
              <a:rPr lang="en-GB" sz="2000" dirty="0">
                <a:ea typeface="+mn-lt"/>
                <a:cs typeface="+mn-lt"/>
              </a:rPr>
              <a:t>4. Automatic summarization algorithms are less biased than human summarizers. </a:t>
            </a:r>
            <a:endParaRPr lang="en-GB">
              <a:ea typeface="+mn-lt"/>
              <a:cs typeface="+mn-lt"/>
            </a:endParaRPr>
          </a:p>
          <a:p>
            <a:r>
              <a:rPr lang="en-GB" sz="2000" dirty="0">
                <a:ea typeface="+mn-lt"/>
                <a:cs typeface="+mn-lt"/>
              </a:rPr>
              <a:t>5. Personalized summaries are useful in question-answering systems as they provide personalized information. </a:t>
            </a:r>
            <a:endParaRPr lang="en-GB">
              <a:ea typeface="+mn-lt"/>
              <a:cs typeface="+mn-lt"/>
            </a:endParaRPr>
          </a:p>
          <a:p>
            <a:r>
              <a:rPr lang="en-GB" sz="2000" dirty="0">
                <a:ea typeface="+mn-lt"/>
                <a:cs typeface="+mn-lt"/>
              </a:rPr>
              <a:t>6. Using automatic or semi-automatic summarization systems enables commercial abstract services to increase the number of texts they are able to process. </a:t>
            </a:r>
          </a:p>
          <a:p>
            <a:pPr marL="0" indent="0">
              <a:buNone/>
            </a:pPr>
            <a:r>
              <a:rPr lang="en-GB" sz="2000" dirty="0">
                <a:ea typeface="+mn-lt"/>
                <a:cs typeface="+mn-lt"/>
              </a:rPr>
              <a:t>we have focused on </a:t>
            </a:r>
            <a:r>
              <a:rPr lang="en-GB" sz="2000" dirty="0" err="1">
                <a:ea typeface="+mn-lt"/>
                <a:cs typeface="+mn-lt"/>
              </a:rPr>
              <a:t>analyzing</a:t>
            </a:r>
            <a:r>
              <a:rPr lang="en-GB" sz="2000" dirty="0">
                <a:ea typeface="+mn-lt"/>
                <a:cs typeface="+mn-lt"/>
              </a:rPr>
              <a:t> and pre- processing data sets as well as the deployment of the Stacked LSTM models with attention for the purpose of Getting an Apt Summary for our documents. </a:t>
            </a:r>
            <a:endParaRPr lang="en-GB" sz="2000">
              <a:cs typeface="Calibri" panose="020F0502020204030204"/>
            </a:endParaRPr>
          </a:p>
          <a:p>
            <a:endParaRPr lang="en-GB" sz="2000" dirty="0">
              <a:cs typeface="Calibri" panose="020F0502020204030204"/>
            </a:endParaRPr>
          </a:p>
        </p:txBody>
      </p:sp>
    </p:spTree>
    <p:extLst>
      <p:ext uri="{BB962C8B-B14F-4D97-AF65-F5344CB8AC3E}">
        <p14:creationId xmlns:p14="http://schemas.microsoft.com/office/powerpoint/2010/main" val="201956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774D-95A1-425A-8F1C-239FEFE904FD}"/>
              </a:ext>
            </a:extLst>
          </p:cNvPr>
          <p:cNvSpPr>
            <a:spLocks noGrp="1"/>
          </p:cNvSpPr>
          <p:nvPr>
            <p:ph type="title"/>
          </p:nvPr>
        </p:nvSpPr>
        <p:spPr/>
        <p:txBody>
          <a:bodyPr/>
          <a:lstStyle/>
          <a:p>
            <a:r>
              <a:rPr lang="en-GB" dirty="0">
                <a:cs typeface="Calibri Light"/>
              </a:rPr>
              <a:t>LITERATURE SURVEY - </a:t>
            </a:r>
            <a:r>
              <a:rPr lang="en-GB" dirty="0" err="1">
                <a:cs typeface="Calibri Light"/>
              </a:rPr>
              <a:t>melvin</a:t>
            </a:r>
            <a:endParaRPr lang="en-GB" dirty="0" err="1"/>
          </a:p>
        </p:txBody>
      </p:sp>
      <p:sp>
        <p:nvSpPr>
          <p:cNvPr id="3" name="Content Placeholder 2">
            <a:extLst>
              <a:ext uri="{FF2B5EF4-FFF2-40B4-BE49-F238E27FC236}">
                <a16:creationId xmlns:a16="http://schemas.microsoft.com/office/drawing/2014/main" id="{256B9CF5-9E3B-4D86-97B6-EFDE382ADD5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85080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CA870-C931-4401-AD05-8C7F1524FC46}"/>
              </a:ext>
            </a:extLst>
          </p:cNvPr>
          <p:cNvSpPr>
            <a:spLocks noGrp="1"/>
          </p:cNvSpPr>
          <p:nvPr>
            <p:ph type="title"/>
          </p:nvPr>
        </p:nvSpPr>
        <p:spPr/>
        <p:txBody>
          <a:bodyPr/>
          <a:lstStyle/>
          <a:p>
            <a:r>
              <a:rPr lang="en-GB" dirty="0">
                <a:cs typeface="Calibri Light"/>
              </a:rPr>
              <a:t>PROPOSED CONCEPT ( IDEA ) </a:t>
            </a:r>
            <a:r>
              <a:rPr lang="en-GB" dirty="0">
                <a:ea typeface="+mj-lt"/>
                <a:cs typeface="+mj-lt"/>
              </a:rPr>
              <a:t>- </a:t>
            </a:r>
            <a:r>
              <a:rPr lang="en-GB" dirty="0" err="1">
                <a:ea typeface="+mj-lt"/>
                <a:cs typeface="+mj-lt"/>
              </a:rPr>
              <a:t>melvin</a:t>
            </a:r>
            <a:endParaRPr lang="en-GB" dirty="0" err="1"/>
          </a:p>
        </p:txBody>
      </p:sp>
      <p:sp>
        <p:nvSpPr>
          <p:cNvPr id="3" name="Content Placeholder 2">
            <a:extLst>
              <a:ext uri="{FF2B5EF4-FFF2-40B4-BE49-F238E27FC236}">
                <a16:creationId xmlns:a16="http://schemas.microsoft.com/office/drawing/2014/main" id="{E0374C9B-07A0-4CDF-BBEA-B195E59EFD4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189372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C2A0-9F58-42DF-93BE-9102BCAF78A9}"/>
              </a:ext>
            </a:extLst>
          </p:cNvPr>
          <p:cNvSpPr>
            <a:spLocks noGrp="1"/>
          </p:cNvSpPr>
          <p:nvPr>
            <p:ph type="title"/>
          </p:nvPr>
        </p:nvSpPr>
        <p:spPr/>
        <p:txBody>
          <a:bodyPr/>
          <a:lstStyle/>
          <a:p>
            <a:r>
              <a:rPr lang="en-GB" dirty="0">
                <a:cs typeface="Calibri Light"/>
              </a:rPr>
              <a:t>Algo / tech - </a:t>
            </a:r>
            <a:r>
              <a:rPr lang="en-GB" dirty="0" err="1">
                <a:cs typeface="Calibri Light"/>
              </a:rPr>
              <a:t>prasath</a:t>
            </a:r>
            <a:endParaRPr lang="en-GB" dirty="0" err="1"/>
          </a:p>
        </p:txBody>
      </p:sp>
      <p:sp>
        <p:nvSpPr>
          <p:cNvPr id="3" name="Content Placeholder 2">
            <a:extLst>
              <a:ext uri="{FF2B5EF4-FFF2-40B4-BE49-F238E27FC236}">
                <a16:creationId xmlns:a16="http://schemas.microsoft.com/office/drawing/2014/main" id="{E472316C-9AD6-4B54-813B-794CEEACE46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76763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ABF4-4B54-428F-9A0F-A11B1DF68880}"/>
              </a:ext>
            </a:extLst>
          </p:cNvPr>
          <p:cNvSpPr>
            <a:spLocks noGrp="1"/>
          </p:cNvSpPr>
          <p:nvPr>
            <p:ph type="title"/>
          </p:nvPr>
        </p:nvSpPr>
        <p:spPr/>
        <p:txBody>
          <a:bodyPr/>
          <a:lstStyle/>
          <a:p>
            <a:r>
              <a:rPr lang="en-GB" dirty="0">
                <a:cs typeface="Calibri Light"/>
              </a:rPr>
              <a:t>Arch </a:t>
            </a:r>
            <a:r>
              <a:rPr lang="en-GB" dirty="0" err="1">
                <a:cs typeface="Calibri Light"/>
              </a:rPr>
              <a:t>diag</a:t>
            </a:r>
            <a:r>
              <a:rPr lang="en-GB" dirty="0">
                <a:cs typeface="Calibri Light"/>
              </a:rPr>
              <a:t> </a:t>
            </a:r>
            <a:r>
              <a:rPr lang="en-GB" dirty="0">
                <a:ea typeface="+mj-lt"/>
                <a:cs typeface="+mj-lt"/>
              </a:rPr>
              <a:t>- </a:t>
            </a:r>
            <a:r>
              <a:rPr lang="en-GB" dirty="0" err="1">
                <a:ea typeface="+mj-lt"/>
                <a:cs typeface="+mj-lt"/>
              </a:rPr>
              <a:t>prasath</a:t>
            </a:r>
            <a:endParaRPr lang="en-GB" dirty="0" err="1"/>
          </a:p>
        </p:txBody>
      </p:sp>
      <p:sp>
        <p:nvSpPr>
          <p:cNvPr id="3" name="Content Placeholder 2">
            <a:extLst>
              <a:ext uri="{FF2B5EF4-FFF2-40B4-BE49-F238E27FC236}">
                <a16:creationId xmlns:a16="http://schemas.microsoft.com/office/drawing/2014/main" id="{365F74CF-B6F9-493E-93CE-DE3835BD0E4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78938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DA78-5E43-436D-9F04-0E66F13F4A41}"/>
              </a:ext>
            </a:extLst>
          </p:cNvPr>
          <p:cNvSpPr>
            <a:spLocks noGrp="1"/>
          </p:cNvSpPr>
          <p:nvPr>
            <p:ph type="title"/>
          </p:nvPr>
        </p:nvSpPr>
        <p:spPr/>
        <p:txBody>
          <a:bodyPr/>
          <a:lstStyle/>
          <a:p>
            <a:r>
              <a:rPr lang="en-GB" dirty="0">
                <a:cs typeface="Calibri Light"/>
              </a:rPr>
              <a:t>Module explanation </a:t>
            </a:r>
            <a:r>
              <a:rPr lang="en-GB" dirty="0">
                <a:ea typeface="+mj-lt"/>
                <a:cs typeface="+mj-lt"/>
              </a:rPr>
              <a:t>- </a:t>
            </a:r>
            <a:r>
              <a:rPr lang="en-GB" dirty="0" err="1">
                <a:ea typeface="+mj-lt"/>
                <a:cs typeface="+mj-lt"/>
              </a:rPr>
              <a:t>prasath</a:t>
            </a:r>
            <a:endParaRPr lang="en-GB" dirty="0" err="1"/>
          </a:p>
        </p:txBody>
      </p:sp>
      <p:sp>
        <p:nvSpPr>
          <p:cNvPr id="3" name="Content Placeholder 2">
            <a:extLst>
              <a:ext uri="{FF2B5EF4-FFF2-40B4-BE49-F238E27FC236}">
                <a16:creationId xmlns:a16="http://schemas.microsoft.com/office/drawing/2014/main" id="{318D4664-A269-4B15-9BD3-82E9F7A6BB2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458580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46E1D-704B-4EC7-ABF8-07B7490474F2}"/>
              </a:ext>
            </a:extLst>
          </p:cNvPr>
          <p:cNvSpPr>
            <a:spLocks noGrp="1"/>
          </p:cNvSpPr>
          <p:nvPr>
            <p:ph type="title"/>
          </p:nvPr>
        </p:nvSpPr>
        <p:spPr/>
        <p:txBody>
          <a:bodyPr>
            <a:normAutofit/>
          </a:bodyPr>
          <a:lstStyle/>
          <a:p>
            <a:r>
              <a:rPr lang="en-GB" sz="3600" b="1" dirty="0">
                <a:cs typeface="Calibri Light"/>
              </a:rPr>
              <a:t>Project Implementation - 1</a:t>
            </a:r>
            <a:endParaRPr lang="en-GB" sz="3600" b="1">
              <a:cs typeface="Calibri Light"/>
            </a:endParaRPr>
          </a:p>
        </p:txBody>
      </p:sp>
      <p:pic>
        <p:nvPicPr>
          <p:cNvPr id="4" name="Picture 4" descr="Diagram&#10;&#10;Description automatically generated">
            <a:extLst>
              <a:ext uri="{FF2B5EF4-FFF2-40B4-BE49-F238E27FC236}">
                <a16:creationId xmlns:a16="http://schemas.microsoft.com/office/drawing/2014/main" id="{896AA212-1CDB-4328-8510-432CE66ECCFE}"/>
              </a:ext>
            </a:extLst>
          </p:cNvPr>
          <p:cNvPicPr>
            <a:picLocks noGrp="1" noChangeAspect="1"/>
          </p:cNvPicPr>
          <p:nvPr>
            <p:ph idx="1"/>
          </p:nvPr>
        </p:nvPicPr>
        <p:blipFill>
          <a:blip r:embed="rId2"/>
          <a:stretch>
            <a:fillRect/>
          </a:stretch>
        </p:blipFill>
        <p:spPr>
          <a:xfrm>
            <a:off x="485775" y="1839119"/>
            <a:ext cx="5308034" cy="3934868"/>
          </a:xfrm>
        </p:spPr>
      </p:pic>
      <p:pic>
        <p:nvPicPr>
          <p:cNvPr id="5" name="Picture 5" descr="Diagram&#10;&#10;Description automatically generated">
            <a:extLst>
              <a:ext uri="{FF2B5EF4-FFF2-40B4-BE49-F238E27FC236}">
                <a16:creationId xmlns:a16="http://schemas.microsoft.com/office/drawing/2014/main" id="{DF6F2181-5B73-424C-8C9A-B299366EBB17}"/>
              </a:ext>
            </a:extLst>
          </p:cNvPr>
          <p:cNvPicPr>
            <a:picLocks noChangeAspect="1"/>
          </p:cNvPicPr>
          <p:nvPr/>
        </p:nvPicPr>
        <p:blipFill>
          <a:blip r:embed="rId3"/>
          <a:stretch>
            <a:fillRect/>
          </a:stretch>
        </p:blipFill>
        <p:spPr>
          <a:xfrm>
            <a:off x="6335299" y="1898699"/>
            <a:ext cx="5222048" cy="3730615"/>
          </a:xfrm>
          <a:prstGeom prst="rect">
            <a:avLst/>
          </a:prstGeom>
        </p:spPr>
      </p:pic>
    </p:spTree>
    <p:extLst>
      <p:ext uri="{BB962C8B-B14F-4D97-AF65-F5344CB8AC3E}">
        <p14:creationId xmlns:p14="http://schemas.microsoft.com/office/powerpoint/2010/main" val="10951905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Text Summarization Using Natural Language Processing for Books </vt:lpstr>
      <vt:lpstr>Problem Statement</vt:lpstr>
      <vt:lpstr>Introduction</vt:lpstr>
      <vt:lpstr>LITERATURE SURVEY - melvin</vt:lpstr>
      <vt:lpstr>PROPOSED CONCEPT ( IDEA ) - melvin</vt:lpstr>
      <vt:lpstr>Algo / tech - prasath</vt:lpstr>
      <vt:lpstr>Arch diag - prasath</vt:lpstr>
      <vt:lpstr>Module explanation - prasath</vt:lpstr>
      <vt:lpstr>Project Implementation - 1</vt:lpstr>
      <vt:lpstr>Project Implementation - 2 </vt:lpstr>
      <vt:lpstr>Project Implementation - 3</vt:lpstr>
      <vt:lpstr>Project Implementation - 4</vt:lpstr>
      <vt:lpstr>Project Implementation – 5 ref :- https://www.kaggle.com/reekithak/lstmnew</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161</cp:revision>
  <dcterms:created xsi:type="dcterms:W3CDTF">2020-11-19T17:50:41Z</dcterms:created>
  <dcterms:modified xsi:type="dcterms:W3CDTF">2020-11-19T21:01:34Z</dcterms:modified>
</cp:coreProperties>
</file>