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9.png" ContentType="image/png"/>
  <Override PartName="/ppt/media/image1.png" ContentType="image/png"/>
  <Override PartName="/ppt/media/image2.png" ContentType="image/png"/>
  <Override PartName="/ppt/media/image4.jpeg" ContentType="image/jpeg"/>
  <Override PartName="/ppt/media/image5.png" ContentType="image/png"/>
  <Override PartName="/ppt/media/image3.jpeg" ContentType="image/jpeg"/>
  <Override PartName="/ppt/media/image8.jpeg" ContentType="image/jpeg"/>
  <Override PartName="/ppt/media/image6.png" ContentType="image/png"/>
  <Override PartName="/ppt/media/image7.png" ContentType="image/png"/>
  <Override PartName="/ppt/media/image10.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28" name="PlaceHolder 2"/>
          <p:cNvSpPr>
            <a:spLocks noGrp="1"/>
          </p:cNvSpPr>
          <p:nvPr>
            <p:ph type="body"/>
          </p:nvPr>
        </p:nvSpPr>
        <p:spPr>
          <a:xfrm>
            <a:off x="504000" y="1800000"/>
            <a:ext cx="9072000" cy="2091240"/>
          </a:xfrm>
          <a:prstGeom prst="rect">
            <a:avLst/>
          </a:prstGeom>
        </p:spPr>
        <p:txBody>
          <a:bodyPr lIns="0" rIns="0" tIns="0" bIns="0">
            <a:normAutofit/>
          </a:bodyPr>
          <a:p>
            <a:endParaRPr b="0" lang="en-US" sz="2600" spc="-1" strike="noStrike">
              <a:latin typeface="Arial"/>
            </a:endParaRPr>
          </a:p>
        </p:txBody>
      </p:sp>
      <p:sp>
        <p:nvSpPr>
          <p:cNvPr id="29" name="PlaceHolder 3"/>
          <p:cNvSpPr>
            <a:spLocks noGrp="1"/>
          </p:cNvSpPr>
          <p:nvPr>
            <p:ph type="body"/>
          </p:nvPr>
        </p:nvSpPr>
        <p:spPr>
          <a:xfrm>
            <a:off x="504000" y="4090320"/>
            <a:ext cx="907200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31" name="PlaceHolder 2"/>
          <p:cNvSpPr>
            <a:spLocks noGrp="1"/>
          </p:cNvSpPr>
          <p:nvPr>
            <p:ph type="body"/>
          </p:nvPr>
        </p:nvSpPr>
        <p:spPr>
          <a:xfrm>
            <a:off x="504000" y="1800000"/>
            <a:ext cx="4426920" cy="2091240"/>
          </a:xfrm>
          <a:prstGeom prst="rect">
            <a:avLst/>
          </a:prstGeom>
        </p:spPr>
        <p:txBody>
          <a:bodyPr lIns="0" rIns="0" tIns="0" bIns="0">
            <a:normAutofit/>
          </a:bodyPr>
          <a:p>
            <a:endParaRPr b="0" lang="en-US" sz="2600" spc="-1" strike="noStrike">
              <a:latin typeface="Arial"/>
            </a:endParaRPr>
          </a:p>
        </p:txBody>
      </p:sp>
      <p:sp>
        <p:nvSpPr>
          <p:cNvPr id="32" name="PlaceHolder 3"/>
          <p:cNvSpPr>
            <a:spLocks noGrp="1"/>
          </p:cNvSpPr>
          <p:nvPr>
            <p:ph type="body"/>
          </p:nvPr>
        </p:nvSpPr>
        <p:spPr>
          <a:xfrm>
            <a:off x="5152680" y="1800000"/>
            <a:ext cx="4426920" cy="2091240"/>
          </a:xfrm>
          <a:prstGeom prst="rect">
            <a:avLst/>
          </a:prstGeom>
        </p:spPr>
        <p:txBody>
          <a:bodyPr lIns="0" rIns="0" tIns="0" bIns="0">
            <a:normAutofit/>
          </a:bodyPr>
          <a:p>
            <a:endParaRPr b="0" lang="en-US" sz="2600" spc="-1" strike="noStrike">
              <a:latin typeface="Arial"/>
            </a:endParaRPr>
          </a:p>
        </p:txBody>
      </p:sp>
      <p:sp>
        <p:nvSpPr>
          <p:cNvPr id="33" name="PlaceHolder 4"/>
          <p:cNvSpPr>
            <a:spLocks noGrp="1"/>
          </p:cNvSpPr>
          <p:nvPr>
            <p:ph type="body"/>
          </p:nvPr>
        </p:nvSpPr>
        <p:spPr>
          <a:xfrm>
            <a:off x="504000" y="4090320"/>
            <a:ext cx="4426920" cy="2091240"/>
          </a:xfrm>
          <a:prstGeom prst="rect">
            <a:avLst/>
          </a:prstGeom>
        </p:spPr>
        <p:txBody>
          <a:bodyPr lIns="0" rIns="0" tIns="0" bIns="0">
            <a:normAutofit/>
          </a:bodyPr>
          <a:p>
            <a:endParaRPr b="0" lang="en-US" sz="2600" spc="-1" strike="noStrike">
              <a:latin typeface="Arial"/>
            </a:endParaRPr>
          </a:p>
        </p:txBody>
      </p:sp>
      <p:sp>
        <p:nvSpPr>
          <p:cNvPr id="34" name="PlaceHolder 5"/>
          <p:cNvSpPr>
            <a:spLocks noGrp="1"/>
          </p:cNvSpPr>
          <p:nvPr>
            <p:ph type="body"/>
          </p:nvPr>
        </p:nvSpPr>
        <p:spPr>
          <a:xfrm>
            <a:off x="5152680" y="4090320"/>
            <a:ext cx="442692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36" name="PlaceHolder 2"/>
          <p:cNvSpPr>
            <a:spLocks noGrp="1"/>
          </p:cNvSpPr>
          <p:nvPr>
            <p:ph type="body"/>
          </p:nvPr>
        </p:nvSpPr>
        <p:spPr>
          <a:xfrm>
            <a:off x="504000" y="1800000"/>
            <a:ext cx="2921040" cy="2091240"/>
          </a:xfrm>
          <a:prstGeom prst="rect">
            <a:avLst/>
          </a:prstGeom>
        </p:spPr>
        <p:txBody>
          <a:bodyPr lIns="0" rIns="0" tIns="0" bIns="0">
            <a:normAutofit/>
          </a:bodyPr>
          <a:p>
            <a:endParaRPr b="0" lang="en-US" sz="2600" spc="-1" strike="noStrike">
              <a:latin typeface="Arial"/>
            </a:endParaRPr>
          </a:p>
        </p:txBody>
      </p:sp>
      <p:sp>
        <p:nvSpPr>
          <p:cNvPr id="37" name="PlaceHolder 3"/>
          <p:cNvSpPr>
            <a:spLocks noGrp="1"/>
          </p:cNvSpPr>
          <p:nvPr>
            <p:ph type="body"/>
          </p:nvPr>
        </p:nvSpPr>
        <p:spPr>
          <a:xfrm>
            <a:off x="3571560" y="1800000"/>
            <a:ext cx="2921040" cy="2091240"/>
          </a:xfrm>
          <a:prstGeom prst="rect">
            <a:avLst/>
          </a:prstGeom>
        </p:spPr>
        <p:txBody>
          <a:bodyPr lIns="0" rIns="0" tIns="0" bIns="0">
            <a:normAutofit/>
          </a:bodyPr>
          <a:p>
            <a:endParaRPr b="0" lang="en-US" sz="2600" spc="-1" strike="noStrike">
              <a:latin typeface="Arial"/>
            </a:endParaRPr>
          </a:p>
        </p:txBody>
      </p:sp>
      <p:sp>
        <p:nvSpPr>
          <p:cNvPr id="38" name="PlaceHolder 4"/>
          <p:cNvSpPr>
            <a:spLocks noGrp="1"/>
          </p:cNvSpPr>
          <p:nvPr>
            <p:ph type="body"/>
          </p:nvPr>
        </p:nvSpPr>
        <p:spPr>
          <a:xfrm>
            <a:off x="6639120" y="1800000"/>
            <a:ext cx="2921040" cy="2091240"/>
          </a:xfrm>
          <a:prstGeom prst="rect">
            <a:avLst/>
          </a:prstGeom>
        </p:spPr>
        <p:txBody>
          <a:bodyPr lIns="0" rIns="0" tIns="0" bIns="0">
            <a:normAutofit/>
          </a:bodyPr>
          <a:p>
            <a:endParaRPr b="0" lang="en-US" sz="2600" spc="-1" strike="noStrike">
              <a:latin typeface="Arial"/>
            </a:endParaRPr>
          </a:p>
        </p:txBody>
      </p:sp>
      <p:sp>
        <p:nvSpPr>
          <p:cNvPr id="39" name="PlaceHolder 5"/>
          <p:cNvSpPr>
            <a:spLocks noGrp="1"/>
          </p:cNvSpPr>
          <p:nvPr>
            <p:ph type="body"/>
          </p:nvPr>
        </p:nvSpPr>
        <p:spPr>
          <a:xfrm>
            <a:off x="504000" y="4090320"/>
            <a:ext cx="2921040" cy="2091240"/>
          </a:xfrm>
          <a:prstGeom prst="rect">
            <a:avLst/>
          </a:prstGeom>
        </p:spPr>
        <p:txBody>
          <a:bodyPr lIns="0" rIns="0" tIns="0" bIns="0">
            <a:normAutofit/>
          </a:bodyPr>
          <a:p>
            <a:endParaRPr b="0" lang="en-US" sz="2600" spc="-1" strike="noStrike">
              <a:latin typeface="Arial"/>
            </a:endParaRPr>
          </a:p>
        </p:txBody>
      </p:sp>
      <p:sp>
        <p:nvSpPr>
          <p:cNvPr id="40" name="PlaceHolder 6"/>
          <p:cNvSpPr>
            <a:spLocks noGrp="1"/>
          </p:cNvSpPr>
          <p:nvPr>
            <p:ph type="body"/>
          </p:nvPr>
        </p:nvSpPr>
        <p:spPr>
          <a:xfrm>
            <a:off x="3571560" y="4090320"/>
            <a:ext cx="2921040" cy="2091240"/>
          </a:xfrm>
          <a:prstGeom prst="rect">
            <a:avLst/>
          </a:prstGeom>
        </p:spPr>
        <p:txBody>
          <a:bodyPr lIns="0" rIns="0" tIns="0" bIns="0">
            <a:normAutofit/>
          </a:bodyPr>
          <a:p>
            <a:endParaRPr b="0" lang="en-US" sz="2600" spc="-1" strike="noStrike">
              <a:latin typeface="Arial"/>
            </a:endParaRPr>
          </a:p>
        </p:txBody>
      </p:sp>
      <p:sp>
        <p:nvSpPr>
          <p:cNvPr id="41" name="PlaceHolder 7"/>
          <p:cNvSpPr>
            <a:spLocks noGrp="1"/>
          </p:cNvSpPr>
          <p:nvPr>
            <p:ph type="body"/>
          </p:nvPr>
        </p:nvSpPr>
        <p:spPr>
          <a:xfrm>
            <a:off x="6639120" y="4090320"/>
            <a:ext cx="292104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7" name="PlaceHolder 2"/>
          <p:cNvSpPr>
            <a:spLocks noGrp="1"/>
          </p:cNvSpPr>
          <p:nvPr>
            <p:ph type="subTitle"/>
          </p:nvPr>
        </p:nvSpPr>
        <p:spPr>
          <a:xfrm>
            <a:off x="504000" y="180000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9" name="PlaceHolder 2"/>
          <p:cNvSpPr>
            <a:spLocks noGrp="1"/>
          </p:cNvSpPr>
          <p:nvPr>
            <p:ph type="body"/>
          </p:nvPr>
        </p:nvSpPr>
        <p:spPr>
          <a:xfrm>
            <a:off x="504000" y="1800000"/>
            <a:ext cx="9072000" cy="4384440"/>
          </a:xfrm>
          <a:prstGeom prst="rect">
            <a:avLst/>
          </a:prstGeom>
        </p:spPr>
        <p:txBody>
          <a:bodyPr lIns="0" rIns="0" tIns="0" bIns="0">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11" name="PlaceHolder 2"/>
          <p:cNvSpPr>
            <a:spLocks noGrp="1"/>
          </p:cNvSpPr>
          <p:nvPr>
            <p:ph type="body"/>
          </p:nvPr>
        </p:nvSpPr>
        <p:spPr>
          <a:xfrm>
            <a:off x="504000" y="1800000"/>
            <a:ext cx="4426920" cy="4384440"/>
          </a:xfrm>
          <a:prstGeom prst="rect">
            <a:avLst/>
          </a:prstGeom>
        </p:spPr>
        <p:txBody>
          <a:bodyPr lIns="0" rIns="0" tIns="0" bIns="0">
            <a:normAutofit/>
          </a:bodyPr>
          <a:p>
            <a:endParaRPr b="0" lang="en-US" sz="2600" spc="-1" strike="noStrike">
              <a:latin typeface="Arial"/>
            </a:endParaRPr>
          </a:p>
        </p:txBody>
      </p:sp>
      <p:sp>
        <p:nvSpPr>
          <p:cNvPr id="12" name="PlaceHolder 3"/>
          <p:cNvSpPr>
            <a:spLocks noGrp="1"/>
          </p:cNvSpPr>
          <p:nvPr>
            <p:ph type="body"/>
          </p:nvPr>
        </p:nvSpPr>
        <p:spPr>
          <a:xfrm>
            <a:off x="5152680" y="1800000"/>
            <a:ext cx="4426920" cy="4384440"/>
          </a:xfrm>
          <a:prstGeom prst="rect">
            <a:avLst/>
          </a:prstGeom>
        </p:spPr>
        <p:txBody>
          <a:bodyPr lIns="0" rIns="0" tIns="0" bIns="0">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576000"/>
            <a:ext cx="7200000" cy="3338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16" name="PlaceHolder 2"/>
          <p:cNvSpPr>
            <a:spLocks noGrp="1"/>
          </p:cNvSpPr>
          <p:nvPr>
            <p:ph type="body"/>
          </p:nvPr>
        </p:nvSpPr>
        <p:spPr>
          <a:xfrm>
            <a:off x="504000" y="1800000"/>
            <a:ext cx="4426920" cy="2091240"/>
          </a:xfrm>
          <a:prstGeom prst="rect">
            <a:avLst/>
          </a:prstGeom>
        </p:spPr>
        <p:txBody>
          <a:bodyPr lIns="0" rIns="0" tIns="0" bIns="0">
            <a:normAutofit/>
          </a:bodyPr>
          <a:p>
            <a:endParaRPr b="0" lang="en-US" sz="2600" spc="-1" strike="noStrike">
              <a:latin typeface="Arial"/>
            </a:endParaRPr>
          </a:p>
        </p:txBody>
      </p:sp>
      <p:sp>
        <p:nvSpPr>
          <p:cNvPr id="17" name="PlaceHolder 3"/>
          <p:cNvSpPr>
            <a:spLocks noGrp="1"/>
          </p:cNvSpPr>
          <p:nvPr>
            <p:ph type="body"/>
          </p:nvPr>
        </p:nvSpPr>
        <p:spPr>
          <a:xfrm>
            <a:off x="5152680" y="1800000"/>
            <a:ext cx="4426920" cy="4384440"/>
          </a:xfrm>
          <a:prstGeom prst="rect">
            <a:avLst/>
          </a:prstGeom>
        </p:spPr>
        <p:txBody>
          <a:bodyPr lIns="0" rIns="0" tIns="0" bIns="0">
            <a:normAutofit/>
          </a:bodyPr>
          <a:p>
            <a:endParaRPr b="0" lang="en-US" sz="2600" spc="-1" strike="noStrike">
              <a:latin typeface="Arial"/>
            </a:endParaRPr>
          </a:p>
        </p:txBody>
      </p:sp>
      <p:sp>
        <p:nvSpPr>
          <p:cNvPr id="18" name="PlaceHolder 4"/>
          <p:cNvSpPr>
            <a:spLocks noGrp="1"/>
          </p:cNvSpPr>
          <p:nvPr>
            <p:ph type="body"/>
          </p:nvPr>
        </p:nvSpPr>
        <p:spPr>
          <a:xfrm>
            <a:off x="504000" y="4090320"/>
            <a:ext cx="442692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20" name="PlaceHolder 2"/>
          <p:cNvSpPr>
            <a:spLocks noGrp="1"/>
          </p:cNvSpPr>
          <p:nvPr>
            <p:ph type="body"/>
          </p:nvPr>
        </p:nvSpPr>
        <p:spPr>
          <a:xfrm>
            <a:off x="504000" y="1800000"/>
            <a:ext cx="4426920" cy="4384440"/>
          </a:xfrm>
          <a:prstGeom prst="rect">
            <a:avLst/>
          </a:prstGeom>
        </p:spPr>
        <p:txBody>
          <a:bodyPr lIns="0" rIns="0" tIns="0" bIns="0">
            <a:normAutofit/>
          </a:bodyPr>
          <a:p>
            <a:endParaRPr b="0" lang="en-US" sz="2600" spc="-1" strike="noStrike">
              <a:latin typeface="Arial"/>
            </a:endParaRPr>
          </a:p>
        </p:txBody>
      </p:sp>
      <p:sp>
        <p:nvSpPr>
          <p:cNvPr id="21" name="PlaceHolder 3"/>
          <p:cNvSpPr>
            <a:spLocks noGrp="1"/>
          </p:cNvSpPr>
          <p:nvPr>
            <p:ph type="body"/>
          </p:nvPr>
        </p:nvSpPr>
        <p:spPr>
          <a:xfrm>
            <a:off x="5152680" y="1800000"/>
            <a:ext cx="4426920" cy="2091240"/>
          </a:xfrm>
          <a:prstGeom prst="rect">
            <a:avLst/>
          </a:prstGeom>
        </p:spPr>
        <p:txBody>
          <a:bodyPr lIns="0" rIns="0" tIns="0" bIns="0">
            <a:normAutofit/>
          </a:bodyPr>
          <a:p>
            <a:endParaRPr b="0" lang="en-US" sz="2600" spc="-1" strike="noStrike">
              <a:latin typeface="Arial"/>
            </a:endParaRPr>
          </a:p>
        </p:txBody>
      </p:sp>
      <p:sp>
        <p:nvSpPr>
          <p:cNvPr id="22" name="PlaceHolder 4"/>
          <p:cNvSpPr>
            <a:spLocks noGrp="1"/>
          </p:cNvSpPr>
          <p:nvPr>
            <p:ph type="body"/>
          </p:nvPr>
        </p:nvSpPr>
        <p:spPr>
          <a:xfrm>
            <a:off x="5152680" y="4090320"/>
            <a:ext cx="4426920" cy="2091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US" sz="3600" spc="-1" strike="noStrike">
              <a:latin typeface="Arial"/>
            </a:endParaRPr>
          </a:p>
        </p:txBody>
      </p:sp>
      <p:sp>
        <p:nvSpPr>
          <p:cNvPr id="24" name="PlaceHolder 2"/>
          <p:cNvSpPr>
            <a:spLocks noGrp="1"/>
          </p:cNvSpPr>
          <p:nvPr>
            <p:ph type="body"/>
          </p:nvPr>
        </p:nvSpPr>
        <p:spPr>
          <a:xfrm>
            <a:off x="504000" y="1800000"/>
            <a:ext cx="4426920" cy="2091240"/>
          </a:xfrm>
          <a:prstGeom prst="rect">
            <a:avLst/>
          </a:prstGeom>
        </p:spPr>
        <p:txBody>
          <a:bodyPr lIns="0" rIns="0" tIns="0" bIns="0">
            <a:normAutofit/>
          </a:bodyPr>
          <a:p>
            <a:endParaRPr b="0" lang="en-US" sz="2600" spc="-1" strike="noStrike">
              <a:latin typeface="Arial"/>
            </a:endParaRPr>
          </a:p>
        </p:txBody>
      </p:sp>
      <p:sp>
        <p:nvSpPr>
          <p:cNvPr id="25" name="PlaceHolder 3"/>
          <p:cNvSpPr>
            <a:spLocks noGrp="1"/>
          </p:cNvSpPr>
          <p:nvPr>
            <p:ph type="body"/>
          </p:nvPr>
        </p:nvSpPr>
        <p:spPr>
          <a:xfrm>
            <a:off x="5152680" y="1800000"/>
            <a:ext cx="4426920" cy="2091240"/>
          </a:xfrm>
          <a:prstGeom prst="rect">
            <a:avLst/>
          </a:prstGeom>
        </p:spPr>
        <p:txBody>
          <a:bodyPr lIns="0" rIns="0" tIns="0" bIns="0">
            <a:normAutofit/>
          </a:bodyPr>
          <a:p>
            <a:endParaRPr b="0" lang="en-US" sz="2600" spc="-1" strike="noStrike">
              <a:latin typeface="Arial"/>
            </a:endParaRPr>
          </a:p>
        </p:txBody>
      </p:sp>
      <p:sp>
        <p:nvSpPr>
          <p:cNvPr id="26" name="PlaceHolder 4"/>
          <p:cNvSpPr>
            <a:spLocks noGrp="1"/>
          </p:cNvSpPr>
          <p:nvPr>
            <p:ph type="body"/>
          </p:nvPr>
        </p:nvSpPr>
        <p:spPr>
          <a:xfrm>
            <a:off x="504000" y="4090320"/>
            <a:ext cx="9072000" cy="2091240"/>
          </a:xfrm>
          <a:prstGeom prst="rect">
            <a:avLst/>
          </a:prstGeom>
        </p:spPr>
        <p:txBody>
          <a:bodyPr lIns="0" rIns="0" tIns="0" bIns="0">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640" cy="7559640"/>
          </a:xfrm>
          <a:prstGeom prst="rect">
            <a:avLst/>
          </a:prstGeom>
          <a:ln>
            <a:noFill/>
          </a:ln>
        </p:spPr>
      </p:pic>
      <p:sp>
        <p:nvSpPr>
          <p:cNvPr id="1" name="PlaceHolder 1"/>
          <p:cNvSpPr>
            <a:spLocks noGrp="1"/>
          </p:cNvSpPr>
          <p:nvPr>
            <p:ph type="title"/>
          </p:nvPr>
        </p:nvSpPr>
        <p:spPr>
          <a:xfrm>
            <a:off x="504000" y="576000"/>
            <a:ext cx="7200000" cy="720000"/>
          </a:xfrm>
          <a:prstGeom prst="rect">
            <a:avLst/>
          </a:prstGeom>
        </p:spPr>
        <p:txBody>
          <a:bodyPr lIns="0" rIns="0" tIns="0" bIns="0" anchor="ctr">
            <a:noAutofit/>
          </a:bodyPr>
          <a:p>
            <a:r>
              <a:rPr b="0" lang="en-US" sz="3600" spc="-1" strike="noStrike">
                <a:latin typeface="Arial"/>
              </a:rPr>
              <a:t>Click to edit the title text format</a:t>
            </a:r>
            <a:endParaRPr b="0" lang="en-US" sz="3600" spc="-1" strike="noStrike">
              <a:latin typeface="Arial"/>
            </a:endParaRPr>
          </a:p>
        </p:txBody>
      </p:sp>
      <p:sp>
        <p:nvSpPr>
          <p:cNvPr id="2" name="PlaceHolder 2"/>
          <p:cNvSpPr>
            <a:spLocks noGrp="1"/>
          </p:cNvSpPr>
          <p:nvPr>
            <p:ph type="body"/>
          </p:nvPr>
        </p:nvSpPr>
        <p:spPr>
          <a:xfrm>
            <a:off x="504000" y="1800000"/>
            <a:ext cx="9072000" cy="4384440"/>
          </a:xfrm>
          <a:prstGeom prst="rect">
            <a:avLst/>
          </a:prstGeom>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1134"/>
              </a:spcAft>
              <a:buClr>
                <a:srgbClr val="99cc66"/>
              </a:buClr>
              <a:buSzPct val="75000"/>
              <a:buFont typeface="Symbol" charset="2"/>
              <a:buChar char=""/>
            </a:pPr>
            <a:r>
              <a:rPr b="0" lang="en-US" sz="2600" spc="-1" strike="noStrike">
                <a:latin typeface="Arial"/>
              </a:rPr>
              <a:t>Second Outline Level</a:t>
            </a:r>
            <a:endParaRPr b="0" lang="en-US" sz="2600" spc="-1" strike="noStrike">
              <a:latin typeface="Arial"/>
            </a:endParaRPr>
          </a:p>
          <a:p>
            <a:pPr lvl="2" marL="1296000" indent="-288000">
              <a:spcAft>
                <a:spcPts val="850"/>
              </a:spcAft>
              <a:buClr>
                <a:srgbClr val="99cc66"/>
              </a:buClr>
              <a:buSzPct val="45000"/>
              <a:buFont typeface="Wingdings" charset="2"/>
              <a:buChar char=""/>
            </a:pPr>
            <a:r>
              <a:rPr b="0" lang="en-US" sz="2600" spc="-1" strike="noStrike">
                <a:latin typeface="Arial"/>
              </a:rPr>
              <a:t>Third Outline Level</a:t>
            </a:r>
            <a:endParaRPr b="0" lang="en-US" sz="2600" spc="-1" strike="noStrike">
              <a:latin typeface="Arial"/>
            </a:endParaRPr>
          </a:p>
          <a:p>
            <a:pPr lvl="3" marL="1728000" indent="-216000">
              <a:spcAft>
                <a:spcPts val="567"/>
              </a:spcAft>
              <a:buClr>
                <a:srgbClr val="99cc66"/>
              </a:buClr>
              <a:buSzPct val="75000"/>
              <a:buFont typeface="Symbol" charset="2"/>
              <a:buChar char=""/>
            </a:pPr>
            <a:r>
              <a:rPr b="0" lang="en-US" sz="2600" spc="-1" strike="noStrike">
                <a:latin typeface="Arial"/>
              </a:rPr>
              <a:t>Fourth Outline Level</a:t>
            </a:r>
            <a:endParaRPr b="0" lang="en-US" sz="2600" spc="-1" strike="noStrike">
              <a:latin typeface="Arial"/>
            </a:endParaRPr>
          </a:p>
          <a:p>
            <a:pPr lvl="4" marL="2160000" indent="-216000">
              <a:spcAft>
                <a:spcPts val="283"/>
              </a:spcAft>
              <a:buClr>
                <a:srgbClr val="99cc66"/>
              </a:buClr>
              <a:buSzPct val="45000"/>
              <a:buFont typeface="Wingdings" charset="2"/>
              <a:buChar char=""/>
            </a:pPr>
            <a:r>
              <a:rPr b="0" lang="en-US" sz="2600" spc="-1" strike="noStrike">
                <a:latin typeface="Arial"/>
              </a:rPr>
              <a:t>Fifth Outline Level</a:t>
            </a:r>
            <a:endParaRPr b="0" lang="en-US" sz="2600" spc="-1" strike="noStrike">
              <a:latin typeface="Arial"/>
            </a:endParaRPr>
          </a:p>
          <a:p>
            <a:pPr lvl="5" marL="2592000" indent="-216000">
              <a:spcAft>
                <a:spcPts val="283"/>
              </a:spcAft>
              <a:buClr>
                <a:srgbClr val="99cc66"/>
              </a:buClr>
              <a:buSzPct val="45000"/>
              <a:buFont typeface="Wingdings" charset="2"/>
              <a:buChar char=""/>
            </a:pPr>
            <a:r>
              <a:rPr b="0" lang="en-US" sz="2600" spc="-1" strike="noStrike">
                <a:latin typeface="Arial"/>
              </a:rPr>
              <a:t>Sixth Outline Level</a:t>
            </a:r>
            <a:endParaRPr b="0" lang="en-US" sz="2600" spc="-1" strike="noStrike">
              <a:latin typeface="Arial"/>
            </a:endParaRPr>
          </a:p>
          <a:p>
            <a:pPr lvl="6" marL="3024000" indent="-216000">
              <a:spcAft>
                <a:spcPts val="283"/>
              </a:spcAft>
              <a:buClr>
                <a:srgbClr val="99cc66"/>
              </a:buClr>
              <a:buSzPct val="45000"/>
              <a:buFont typeface="Wingdings" charset="2"/>
              <a:buChar char=""/>
            </a:pPr>
            <a:r>
              <a:rPr b="0" lang="en-US" sz="2600" spc="-1" strike="noStrike">
                <a:latin typeface="Arial"/>
              </a:rPr>
              <a:t>Seventh Outline Level</a:t>
            </a:r>
            <a:endParaRPr b="0" lang="en-US" sz="26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6887160"/>
            <a:ext cx="2348280" cy="521280"/>
          </a:xfrm>
          <a:prstGeom prst="rect">
            <a:avLst/>
          </a:prstGeom>
        </p:spPr>
        <p:txBody>
          <a:bodyPr lIns="0" rIns="0" tIns="0" bIns="0">
            <a:noAutofit/>
          </a:bodyPr>
          <a:p>
            <a:pPr algn="r"/>
            <a:fld id="{FE42359D-8287-4806-B136-695397D82BB4}"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8.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hyperlink" Target="https://archive.ics.uci.edu/ml/datasets/mushroom" TargetMode="External"/><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IBM Capstone Project</a:t>
            </a:r>
            <a:endParaRPr b="0" lang="en-US" sz="3600" spc="-1" strike="noStrike">
              <a:latin typeface="Arial"/>
            </a:endParaRPr>
          </a:p>
        </p:txBody>
      </p:sp>
      <p:sp>
        <p:nvSpPr>
          <p:cNvPr id="43" name="TextShape 2"/>
          <p:cNvSpPr txBox="1"/>
          <p:nvPr/>
        </p:nvSpPr>
        <p:spPr>
          <a:xfrm>
            <a:off x="504000" y="1800000"/>
            <a:ext cx="9072000" cy="4384440"/>
          </a:xfrm>
          <a:prstGeom prst="rect">
            <a:avLst/>
          </a:prstGeom>
          <a:noFill/>
          <a:ln>
            <a:noFill/>
          </a:ln>
        </p:spPr>
        <p:txBody>
          <a:bodyPr lIns="0" rIns="0" tIns="0" bIns="0" anchor="ctr">
            <a:spAutoFit/>
          </a:bodyPr>
          <a:p>
            <a:pPr algn="ctr"/>
            <a:r>
              <a:rPr b="0" lang="en-US" sz="5400" spc="-1" strike="noStrike">
                <a:solidFill>
                  <a:srgbClr val="000000"/>
                </a:solidFill>
                <a:latin typeface="Arial"/>
              </a:rPr>
              <a:t>A Classification Study of Mushroom Toxicity</a:t>
            </a:r>
            <a:endParaRPr b="0" lang="en-US" sz="5400" spc="-1" strike="noStrike">
              <a:latin typeface="Arial"/>
            </a:endParaRPr>
          </a:p>
          <a:p>
            <a:pPr algn="ctr"/>
            <a:br/>
            <a:r>
              <a:rPr b="0" lang="en-US" sz="3200" spc="-1" strike="noStrike">
                <a:latin typeface="Arial"/>
              </a:rPr>
              <a:t>Richard S. Landry, Ph.D.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Random Forest Model</a:t>
            </a:r>
            <a:endParaRPr b="0" lang="en-US" sz="3600" spc="-1" strike="noStrike">
              <a:latin typeface="Arial"/>
            </a:endParaRPr>
          </a:p>
        </p:txBody>
      </p:sp>
      <p:sp>
        <p:nvSpPr>
          <p:cNvPr id="62" name="TextShape 2"/>
          <p:cNvSpPr txBox="1"/>
          <p:nvPr/>
        </p:nvSpPr>
        <p:spPr>
          <a:xfrm>
            <a:off x="504000" y="1800000"/>
            <a:ext cx="9072000" cy="2091240"/>
          </a:xfrm>
          <a:prstGeom prst="rect">
            <a:avLst/>
          </a:prstGeom>
          <a:noFill/>
          <a:ln>
            <a:noFill/>
          </a:ln>
        </p:spPr>
        <p:txBody>
          <a:bodyPr lIns="0" rIns="0" tIns="0" bIns="0">
            <a:normAutofit fontScale="59000"/>
          </a:bodyPr>
          <a:p>
            <a:pPr marL="432000" indent="-324000">
              <a:spcAft>
                <a:spcPts val="1417"/>
              </a:spcAft>
              <a:buClr>
                <a:srgbClr val="99cc66"/>
              </a:buClr>
              <a:buSzPct val="45000"/>
              <a:buFont typeface="Wingdings" charset="2"/>
              <a:buChar char=""/>
            </a:pPr>
            <a:r>
              <a:rPr b="0" lang="en-US" sz="2600" spc="-1" strike="noStrike">
                <a:latin typeface="Arial"/>
              </a:rPr>
              <a:t>Random Forest works like decision trees but does not select all data points and variables in the trees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randomly samples data points and variables in each created tree and combines the end output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removes the bias that a decision tree model might introduce in the system improving the predictive power significantly</a:t>
            </a:r>
            <a:endParaRPr b="0" lang="en-US" sz="2600" spc="-1" strike="noStrike">
              <a:latin typeface="Arial"/>
            </a:endParaRPr>
          </a:p>
        </p:txBody>
      </p:sp>
      <p:pic>
        <p:nvPicPr>
          <p:cNvPr id="63" name="" descr=""/>
          <p:cNvPicPr/>
          <p:nvPr/>
        </p:nvPicPr>
        <p:blipFill>
          <a:blip r:embed="rId1"/>
          <a:stretch/>
        </p:blipFill>
        <p:spPr>
          <a:xfrm>
            <a:off x="1737360" y="4114800"/>
            <a:ext cx="6483600" cy="2874960"/>
          </a:xfrm>
          <a:prstGeom prst="rect">
            <a:avLst/>
          </a:prstGeom>
          <a:ln>
            <a:noFill/>
          </a:ln>
        </p:spPr>
      </p:pic>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Random Forest Model</a:t>
            </a:r>
            <a:endParaRPr b="0" lang="en-US" sz="3600" spc="-1" strike="noStrike">
              <a:latin typeface="Arial"/>
            </a:endParaRPr>
          </a:p>
        </p:txBody>
      </p:sp>
      <p:pic>
        <p:nvPicPr>
          <p:cNvPr id="65" name="" descr=""/>
          <p:cNvPicPr/>
          <p:nvPr/>
        </p:nvPicPr>
        <p:blipFill>
          <a:blip r:embed="rId1"/>
          <a:stretch/>
        </p:blipFill>
        <p:spPr>
          <a:xfrm>
            <a:off x="963360" y="1799640"/>
            <a:ext cx="3507480" cy="4384440"/>
          </a:xfrm>
          <a:prstGeom prst="rect">
            <a:avLst/>
          </a:prstGeom>
          <a:ln>
            <a:noFill/>
          </a:ln>
        </p:spPr>
      </p:pic>
      <p:sp>
        <p:nvSpPr>
          <p:cNvPr id="66" name="TextShape 2"/>
          <p:cNvSpPr txBox="1"/>
          <p:nvPr/>
        </p:nvSpPr>
        <p:spPr>
          <a:xfrm>
            <a:off x="5152680" y="1800000"/>
            <a:ext cx="4426920" cy="2091240"/>
          </a:xfrm>
          <a:prstGeom prst="rect">
            <a:avLst/>
          </a:prstGeom>
          <a:noFill/>
          <a:ln>
            <a:noFill/>
          </a:ln>
        </p:spPr>
        <p:txBody>
          <a:bodyPr lIns="0" rIns="0" tIns="0" bIns="0">
            <a:normAutofit fontScale="59000"/>
          </a:bodyPr>
          <a:p>
            <a:pPr marL="432000" indent="-324000">
              <a:spcAft>
                <a:spcPts val="1417"/>
              </a:spcAft>
              <a:buClr>
                <a:srgbClr val="99cc66"/>
              </a:buClr>
              <a:buSzPct val="45000"/>
              <a:buFont typeface="Wingdings" charset="2"/>
              <a:buChar char=""/>
            </a:pPr>
            <a:r>
              <a:rPr b="0" lang="en-US" sz="2600" spc="-1" strike="noStrike">
                <a:latin typeface="Arial"/>
              </a:rPr>
              <a:t>Confusion matrix demonstrates the model correctly predicts all test samples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 metric we will use for all models is AUC%</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AUC in this case is 100%</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Gradient Boosting Model </a:t>
            </a:r>
            <a:endParaRPr b="0" lang="en-US" sz="3600" spc="-1" strike="noStrike">
              <a:latin typeface="Arial"/>
            </a:endParaRPr>
          </a:p>
        </p:txBody>
      </p:sp>
      <p:sp>
        <p:nvSpPr>
          <p:cNvPr id="68" name="TextShape 2"/>
          <p:cNvSpPr txBox="1"/>
          <p:nvPr/>
        </p:nvSpPr>
        <p:spPr>
          <a:xfrm>
            <a:off x="504000" y="1800000"/>
            <a:ext cx="9072000" cy="4384440"/>
          </a:xfrm>
          <a:prstGeom prst="rect">
            <a:avLst/>
          </a:prstGeom>
          <a:noFill/>
          <a:ln>
            <a:noFill/>
          </a:ln>
        </p:spPr>
        <p:txBody>
          <a:bodyPr lIns="0" rIns="0" tIns="0" bIns="0">
            <a:normAutofit fontScale="52000"/>
          </a:bodyPr>
          <a:p>
            <a:pPr marL="432000" indent="-324000">
              <a:spcAft>
                <a:spcPts val="1417"/>
              </a:spcAft>
              <a:buClr>
                <a:srgbClr val="99cc66"/>
              </a:buClr>
              <a:buSzPct val="45000"/>
              <a:buFont typeface="Wingdings" charset="2"/>
              <a:buChar char=""/>
            </a:pPr>
            <a:r>
              <a:rPr b="0" lang="en-US" sz="2600" spc="-1" strike="noStrike">
                <a:latin typeface="Arial"/>
              </a:rPr>
              <a:t>Random Forests build an ensemble of deep independent trees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GBMs build an ensemble of shallow, weak successive trees with each tree learning and improving on the previous level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boosting adds new models to the ensemble sequentially</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each iteration </a:t>
            </a:r>
            <a:r>
              <a:rPr b="0" lang="en-US" sz="2600" spc="-1" strike="noStrike">
                <a:latin typeface="Arial"/>
              </a:rPr>
              <a:t>trains a new weak, base-learner model with respect to the error of the whole ensemble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when combined, the weak successive trees produce a powerful collective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gradient boosting is a gradient descent algorithm that can be performed on any </a:t>
            </a:r>
            <a:r>
              <a:rPr b="0" lang="en-US" sz="2600" spc="-1" strike="noStrike">
                <a:latin typeface="Arial"/>
              </a:rPr>
              <a:t>differentiable loss function</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 process continues improving to minimize all errors, which can overemphasize outliers causing over-fitting so </a:t>
            </a:r>
            <a:r>
              <a:rPr b="0" lang="en-US" sz="2600" spc="-1" strike="noStrike">
                <a:latin typeface="Arial"/>
              </a:rPr>
              <a:t>cross-validation is used  </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68">
                                            <p:txEl>
                                              <p:pRg st="5" end="5"/>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Gradient Boosting Model </a:t>
            </a:r>
            <a:endParaRPr b="0" lang="en-US" sz="3600" spc="-1" strike="noStrike">
              <a:latin typeface="Arial"/>
            </a:endParaRPr>
          </a:p>
        </p:txBody>
      </p:sp>
      <p:pic>
        <p:nvPicPr>
          <p:cNvPr id="70" name="" descr=""/>
          <p:cNvPicPr/>
          <p:nvPr/>
        </p:nvPicPr>
        <p:blipFill>
          <a:blip r:embed="rId1"/>
          <a:stretch/>
        </p:blipFill>
        <p:spPr>
          <a:xfrm>
            <a:off x="963360" y="1799640"/>
            <a:ext cx="3507480" cy="4384440"/>
          </a:xfrm>
          <a:prstGeom prst="rect">
            <a:avLst/>
          </a:prstGeom>
          <a:ln>
            <a:noFill/>
          </a:ln>
        </p:spPr>
      </p:pic>
      <p:pic>
        <p:nvPicPr>
          <p:cNvPr id="71" name="" descr=""/>
          <p:cNvPicPr/>
          <p:nvPr/>
        </p:nvPicPr>
        <p:blipFill>
          <a:blip r:embed="rId2"/>
          <a:stretch/>
        </p:blipFill>
        <p:spPr>
          <a:xfrm>
            <a:off x="5152320" y="2017080"/>
            <a:ext cx="4426920" cy="1656360"/>
          </a:xfrm>
          <a:prstGeom prst="rect">
            <a:avLst/>
          </a:prstGeom>
          <a:ln>
            <a:noFill/>
          </a:ln>
        </p:spPr>
      </p:pic>
      <p:sp>
        <p:nvSpPr>
          <p:cNvPr id="72" name="TextShape 2"/>
          <p:cNvSpPr txBox="1"/>
          <p:nvPr/>
        </p:nvSpPr>
        <p:spPr>
          <a:xfrm>
            <a:off x="5152680" y="4090320"/>
            <a:ext cx="4426920" cy="2091240"/>
          </a:xfrm>
          <a:prstGeom prst="rect">
            <a:avLst/>
          </a:prstGeom>
          <a:noFill/>
          <a:ln>
            <a:noFill/>
          </a:ln>
        </p:spPr>
        <p:txBody>
          <a:bodyPr lIns="0" rIns="0" tIns="0" bIns="0">
            <a:normAutofit fontScale="91000"/>
          </a:bodyPr>
          <a:p>
            <a:pPr marL="432000" indent="-324000">
              <a:spcAft>
                <a:spcPts val="1417"/>
              </a:spcAft>
              <a:buClr>
                <a:srgbClr val="99cc66"/>
              </a:buClr>
              <a:buSzPct val="45000"/>
              <a:buFont typeface="Wingdings" charset="2"/>
              <a:buChar char=""/>
            </a:pPr>
            <a:r>
              <a:rPr b="0" lang="en-US" sz="2600" spc="-1" strike="noStrike">
                <a:latin typeface="Arial"/>
              </a:rPr>
              <a:t>Confusion matrix for GBM shows 2 incorrect choices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Choices are safe false positives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AUC = 99.9%</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Neural Network Model</a:t>
            </a:r>
            <a:endParaRPr b="0" lang="en-US" sz="3600" spc="-1" strike="noStrike">
              <a:latin typeface="Arial"/>
            </a:endParaRPr>
          </a:p>
        </p:txBody>
      </p:sp>
      <p:sp>
        <p:nvSpPr>
          <p:cNvPr id="74" name="TextShape 2"/>
          <p:cNvSpPr txBox="1"/>
          <p:nvPr/>
        </p:nvSpPr>
        <p:spPr>
          <a:xfrm>
            <a:off x="504000" y="1800000"/>
            <a:ext cx="9072000" cy="2091240"/>
          </a:xfrm>
          <a:prstGeom prst="rect">
            <a:avLst/>
          </a:prstGeom>
          <a:noFill/>
          <a:ln>
            <a:noFill/>
          </a:ln>
        </p:spPr>
        <p:txBody>
          <a:bodyPr lIns="0" rIns="0" tIns="0" bIns="0">
            <a:normAutofit fontScale="42000"/>
          </a:bodyPr>
          <a:p>
            <a:pPr marL="432000" indent="-324000">
              <a:spcAft>
                <a:spcPts val="1417"/>
              </a:spcAft>
              <a:buClr>
                <a:srgbClr val="99cc66"/>
              </a:buClr>
              <a:buSzPct val="45000"/>
              <a:buFont typeface="Wingdings" charset="2"/>
              <a:buChar char=""/>
            </a:pPr>
            <a:r>
              <a:rPr b="0" lang="en-US" sz="2600" spc="-1" strike="noStrike">
                <a:latin typeface="Arial"/>
              </a:rPr>
              <a:t>using the TensorFlow back-end under the Keras framework</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Keras is a high-level neural network API </a:t>
            </a:r>
            <a:r>
              <a:rPr b="0" lang="en-US" sz="2600" spc="-1" strike="noStrike">
                <a:latin typeface="Arial"/>
              </a:rPr>
              <a:t>written in Python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will only look at the “adam” optimization, which is a variation on a stochastic gradient optimizing scheme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it supports convolutional and recurrent Neural Networks.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first import the Keras library to create the neural network layers</a:t>
            </a:r>
            <a:endParaRPr b="0" lang="en-US" sz="2600" spc="-1" strike="noStrike">
              <a:latin typeface="Arial"/>
            </a:endParaRPr>
          </a:p>
        </p:txBody>
      </p:sp>
      <p:pic>
        <p:nvPicPr>
          <p:cNvPr id="75" name="" descr=""/>
          <p:cNvPicPr/>
          <p:nvPr/>
        </p:nvPicPr>
        <p:blipFill>
          <a:blip r:embed="rId1"/>
          <a:stretch/>
        </p:blipFill>
        <p:spPr>
          <a:xfrm>
            <a:off x="2468880" y="4012200"/>
            <a:ext cx="5029200" cy="2845800"/>
          </a:xfrm>
          <a:prstGeom prst="rect">
            <a:avLst/>
          </a:prstGeom>
          <a:ln>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Neural Network Model</a:t>
            </a:r>
            <a:endParaRPr b="0" lang="en-US" sz="3600" spc="-1" strike="noStrike">
              <a:latin typeface="Arial"/>
            </a:endParaRPr>
          </a:p>
        </p:txBody>
      </p:sp>
      <p:sp>
        <p:nvSpPr>
          <p:cNvPr id="77" name="TextShape 2"/>
          <p:cNvSpPr txBox="1"/>
          <p:nvPr/>
        </p:nvSpPr>
        <p:spPr>
          <a:xfrm>
            <a:off x="504000" y="1800000"/>
            <a:ext cx="4426920" cy="4384440"/>
          </a:xfrm>
          <a:prstGeom prst="rect">
            <a:avLst/>
          </a:prstGeom>
          <a:noFill/>
          <a:ln>
            <a:noFill/>
          </a:ln>
        </p:spPr>
        <p:txBody>
          <a:bodyPr lIns="0" rIns="0" tIns="0" bIns="0">
            <a:normAutofit fontScale="43000"/>
          </a:bodyPr>
          <a:p>
            <a:pPr marL="432000" indent="-324000">
              <a:spcAft>
                <a:spcPts val="1417"/>
              </a:spcAft>
              <a:buClr>
                <a:srgbClr val="99cc66"/>
              </a:buClr>
              <a:buSzPct val="45000"/>
              <a:buFont typeface="Wingdings" charset="2"/>
              <a:buChar char=""/>
            </a:pPr>
            <a:r>
              <a:rPr b="0" lang="en-US" sz="2600" spc="-1" strike="noStrike">
                <a:latin typeface="Arial"/>
              </a:rPr>
              <a:t>In our first tests we found that the batch size should be set to 128 and epochs to 100</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There are two hidden layers dropping from 11 to 5 nodes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AUC = 95.3%</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overall best situation requires that the hidden layers retain the same number of nodes as the input (22)</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after a few tests we view the output which is performing better than before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AUC = 98.1%</a:t>
            </a:r>
            <a:endParaRPr b="0" lang="en-US" sz="2600" spc="-1" strike="noStrike">
              <a:latin typeface="Arial"/>
            </a:endParaRPr>
          </a:p>
        </p:txBody>
      </p:sp>
      <p:pic>
        <p:nvPicPr>
          <p:cNvPr id="78" name="" descr=""/>
          <p:cNvPicPr/>
          <p:nvPr/>
        </p:nvPicPr>
        <p:blipFill>
          <a:blip r:embed="rId1"/>
          <a:stretch/>
        </p:blipFill>
        <p:spPr>
          <a:xfrm>
            <a:off x="5158800" y="3840480"/>
            <a:ext cx="4426920" cy="1737360"/>
          </a:xfrm>
          <a:prstGeom prst="rect">
            <a:avLst/>
          </a:prstGeom>
          <a:ln>
            <a:noFill/>
          </a:ln>
        </p:spPr>
      </p:pic>
      <p:pic>
        <p:nvPicPr>
          <p:cNvPr id="79" name="" descr=""/>
          <p:cNvPicPr/>
          <p:nvPr/>
        </p:nvPicPr>
        <p:blipFill>
          <a:blip r:embed="rId2"/>
          <a:stretch/>
        </p:blipFill>
        <p:spPr>
          <a:xfrm>
            <a:off x="5174280" y="1828800"/>
            <a:ext cx="4426920" cy="1645920"/>
          </a:xfrm>
          <a:prstGeom prst="rect">
            <a:avLst/>
          </a:prstGeom>
          <a:ln>
            <a:noFill/>
          </a:ln>
        </p:spPr>
      </p:pic>
    </p:spTree>
  </p:cSld>
  <mc:AlternateContent>
    <mc:Choice Requires="p14">
      <p:transition spd="slow" p14:dur="2000"/>
    </mc:Choice>
    <mc:Fallback>
      <p:transition spd="slow"/>
    </mc:Fallback>
  </mc:AlternateContent>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7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Security and Future Directions</a:t>
            </a:r>
            <a:endParaRPr b="0" lang="en-US" sz="3600" spc="-1" strike="noStrike">
              <a:latin typeface="Arial"/>
            </a:endParaRPr>
          </a:p>
        </p:txBody>
      </p:sp>
      <p:sp>
        <p:nvSpPr>
          <p:cNvPr id="81"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for our case study, the need for security measures on a database lookup table would be minimal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 main database would need only retain the original measurement of classifications and the relevant characteristics used in this experimental model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future design would permit updating the data set with new measurements on new specimens determined to be either poisonous or edible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added to the overall set as needed</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Conclusions</a:t>
            </a:r>
            <a:endParaRPr b="0" lang="en-US" sz="3600" spc="-1" strike="noStrike">
              <a:latin typeface="Arial"/>
            </a:endParaRPr>
          </a:p>
        </p:txBody>
      </p:sp>
      <p:sp>
        <p:nvSpPr>
          <p:cNvPr id="83"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we were able to predict with very high accuracy the poisonous and edible mushrooms based on the models used, Random Forest, Gradient Boosting Machine, XGBoost (included in report), and finally a neural network using the ADAM optimizer</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for the GBM we were also using cross validation</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 best prediction was obtained using the Random Forest model</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85" dur="indefinite" restart="never" nodeType="tmRoot">
          <p:childTnLst>
            <p:seq>
              <p:cTn id="286" dur="indefinite" nodeType="mainSeq">
                <p:childTnLst>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Introduction and Motivation</a:t>
            </a:r>
            <a:endParaRPr b="0" lang="en-US" sz="3600" spc="-1" strike="noStrike">
              <a:latin typeface="Arial"/>
            </a:endParaRPr>
          </a:p>
        </p:txBody>
      </p:sp>
      <p:sp>
        <p:nvSpPr>
          <p:cNvPr id="45"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foraged mushrooms such as truffles and morels sell at very high prices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market value remains fairly constant for the varieties that cannot be commercially mass harvested</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provide a first automated step to rule out verifiable inedible species </a:t>
            </a:r>
            <a:r>
              <a:rPr b="0" i="1" lang="en-US" sz="2600" spc="-1" strike="noStrike">
                <a:latin typeface="Arial"/>
              </a:rPr>
              <a:t>a priori</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several predictive models compared to guess the type (edible/poisonous) of the species</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0"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Data Integration</a:t>
            </a:r>
            <a:endParaRPr b="0" lang="en-US" sz="3600" spc="-1" strike="noStrike">
              <a:latin typeface="Arial"/>
            </a:endParaRPr>
          </a:p>
        </p:txBody>
      </p:sp>
      <p:sp>
        <p:nvSpPr>
          <p:cNvPr id="47"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our product model does not require streaming or time train based data, so streaming </a:t>
            </a:r>
            <a:r>
              <a:rPr b="0" lang="en-US" sz="2600" spc="-1" strike="noStrike">
                <a:latin typeface="Arial"/>
              </a:rPr>
              <a:t>analytics</a:t>
            </a:r>
            <a:r>
              <a:rPr b="0" lang="en-US" sz="2600" spc="-1" strike="noStrike">
                <a:latin typeface="Arial"/>
              </a:rPr>
              <a:t> and relevant technologies not used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classification scheme has a fixed number of parameters and therefore needs only to be run on a new specimen with previous training data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are only using one large collection of data (to be split into a testing and training set) so we will only need to load it into our analysis software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will be using a combination of R and Python</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Data Repository</a:t>
            </a:r>
            <a:endParaRPr b="0" lang="en-US" sz="3600" spc="-1" strike="noStrike">
              <a:latin typeface="Arial"/>
            </a:endParaRPr>
          </a:p>
        </p:txBody>
      </p:sp>
      <p:sp>
        <p:nvSpPr>
          <p:cNvPr id="49"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US" sz="2600" spc="-1" strike="noStrike">
                <a:latin typeface="Arial"/>
              </a:rPr>
              <a:t>the Mushrooms Database has been obtained through</a:t>
            </a:r>
            <a:r>
              <a:rPr b="0" lang="en-US" sz="2600" spc="-1" strike="noStrike">
                <a:latin typeface="Arial"/>
                <a:hlinkClick r:id="rId1"/>
              </a:rPr>
              <a:t>https://archive.ics.uci.edu/ml/datasets/mushroom</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start by reading CSV data from the current working directory using the R programming language into a Jupyter notebook (see associated notebook for details)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have 8124 different samples with 22 characteristics per sample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with each sample we also have a classification: edible or poisonous</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Discovery and Exploration</a:t>
            </a:r>
            <a:endParaRPr b="0" lang="en-US" sz="3600" spc="-1" strike="noStrike">
              <a:latin typeface="Arial"/>
            </a:endParaRPr>
          </a:p>
        </p:txBody>
      </p:sp>
      <p:sp>
        <p:nvSpPr>
          <p:cNvPr id="51" name="TextShape 2"/>
          <p:cNvSpPr txBox="1"/>
          <p:nvPr/>
        </p:nvSpPr>
        <p:spPr>
          <a:xfrm>
            <a:off x="504000" y="1800000"/>
            <a:ext cx="9072000" cy="4384440"/>
          </a:xfrm>
          <a:prstGeom prst="rect">
            <a:avLst/>
          </a:prstGeom>
          <a:noFill/>
          <a:ln>
            <a:noFill/>
          </a:ln>
        </p:spPr>
        <p:txBody>
          <a:bodyPr lIns="0" rIns="0" tIns="0" bIns="0">
            <a:normAutofit fontScale="55000"/>
          </a:bodyPr>
          <a:p>
            <a:pPr marL="432000" indent="-324000">
              <a:spcAft>
                <a:spcPts val="1417"/>
              </a:spcAft>
              <a:buClr>
                <a:srgbClr val="99cc66"/>
              </a:buClr>
              <a:buSzPct val="45000"/>
              <a:buFont typeface="Wingdings" charset="2"/>
              <a:buChar char=""/>
            </a:pPr>
            <a:r>
              <a:rPr b="0" lang="en-US" sz="2600" spc="-1" strike="noStrike">
                <a:latin typeface="Arial"/>
              </a:rPr>
              <a:t>we explore the features using R in the first part of the notebook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R is chosen because the data set is not too large and some of the plot routines are superior to other programming languages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when initially working with the data set, the necessary libraries and utilities can be found in the fully functional notebook associated with this report (refer to the top of that notebook)</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 field class has either an e (edible) or p (poisonous) value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we also check how many species are in each category to verify there are enough of each to make a meaningful analysis</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Edible: 4208 | Poisonous: 3916 </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Features Analysis</a:t>
            </a:r>
            <a:endParaRPr b="0" lang="en-US" sz="3600" spc="-1" strike="noStrike">
              <a:latin typeface="Arial"/>
            </a:endParaRPr>
          </a:p>
        </p:txBody>
      </p:sp>
      <p:sp>
        <p:nvSpPr>
          <p:cNvPr id="53" name="TextShape 2"/>
          <p:cNvSpPr txBox="1"/>
          <p:nvPr/>
        </p:nvSpPr>
        <p:spPr>
          <a:xfrm>
            <a:off x="504000" y="1800000"/>
            <a:ext cx="9072000" cy="4384440"/>
          </a:xfrm>
          <a:prstGeom prst="rect">
            <a:avLst/>
          </a:prstGeom>
          <a:noFill/>
          <a:ln>
            <a:noFill/>
          </a:ln>
        </p:spPr>
        <p:txBody>
          <a:bodyPr lIns="0" rIns="0" tIns="0" bIns="0">
            <a:normAutofit fontScale="81000"/>
          </a:bodyPr>
          <a:p>
            <a:pPr marL="432000" indent="-324000">
              <a:spcAft>
                <a:spcPts val="1417"/>
              </a:spcAft>
              <a:buClr>
                <a:srgbClr val="99cc66"/>
              </a:buClr>
              <a:buSzPct val="45000"/>
              <a:buFont typeface="Wingdings" charset="2"/>
              <a:buChar char=""/>
            </a:pPr>
            <a:r>
              <a:rPr b="0" lang="en-US" sz="2600" spc="-1" strike="noStrike">
                <a:latin typeface="Arial"/>
              </a:rPr>
              <a:t>we re-frame the features by converting the factor data into numeric data</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for a visualization of the features we will use density plots to represent both the values density and the degree of separation of the two sets of values, on each feature dimension (next slide)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there is no perfect separation between any of the features, as expected</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but we do have fairly good separations for </a:t>
            </a:r>
            <a:r>
              <a:rPr b="0" lang="en-US" sz="2600" spc="-1" strike="noStrike">
                <a:solidFill>
                  <a:srgbClr val="00a933"/>
                </a:solidFill>
                <a:latin typeface="Arial"/>
              </a:rPr>
              <a:t>spore.print.color</a:t>
            </a:r>
            <a:r>
              <a:rPr b="0" lang="en-US" sz="2600" spc="-1" strike="noStrike">
                <a:latin typeface="Arial"/>
              </a:rPr>
              <a:t>,</a:t>
            </a:r>
            <a:r>
              <a:rPr b="0" lang="en-US" sz="2600" spc="-1" strike="noStrike">
                <a:latin typeface="Arial"/>
              </a:rPr>
              <a:t> </a:t>
            </a:r>
            <a:r>
              <a:rPr b="0" lang="en-US" sz="2600" spc="-1" strike="noStrike">
                <a:solidFill>
                  <a:srgbClr val="00a933"/>
                </a:solidFill>
                <a:latin typeface="Arial"/>
              </a:rPr>
              <a:t>ring.type</a:t>
            </a:r>
            <a:r>
              <a:rPr b="0" lang="en-US" sz="2600" spc="-1" strike="noStrike">
                <a:latin typeface="Arial"/>
              </a:rPr>
              <a:t>, </a:t>
            </a:r>
            <a:r>
              <a:rPr b="0" lang="en-US" sz="2600" spc="-1" strike="noStrike">
                <a:solidFill>
                  <a:srgbClr val="00a933"/>
                </a:solidFill>
                <a:latin typeface="Arial"/>
              </a:rPr>
              <a:t>population</a:t>
            </a:r>
            <a:r>
              <a:rPr b="0" lang="en-US" sz="2600" spc="-1" strike="noStrike">
                <a:latin typeface="Arial"/>
              </a:rPr>
              <a:t>, and </a:t>
            </a:r>
            <a:r>
              <a:rPr b="0" lang="en-US" sz="2600" spc="-1" strike="noStrike">
                <a:solidFill>
                  <a:srgbClr val="00a933"/>
                </a:solidFill>
                <a:latin typeface="Arial"/>
              </a:rPr>
              <a:t>habitat</a:t>
            </a:r>
            <a:r>
              <a:rPr b="0" lang="en-US" sz="2600" spc="-1" strike="noStrike">
                <a:latin typeface="Arial"/>
              </a:rPr>
              <a:t>. There is also a tight correspondence for some of the values, like </a:t>
            </a:r>
            <a:r>
              <a:rPr b="0" lang="en-US" sz="2600" spc="-1" strike="noStrike">
                <a:solidFill>
                  <a:srgbClr val="00a933"/>
                </a:solidFill>
                <a:latin typeface="Arial"/>
              </a:rPr>
              <a:t>veil.type</a:t>
            </a:r>
            <a:r>
              <a:rPr b="0" lang="en-US" sz="2600" spc="-1" strike="noStrike">
                <a:latin typeface="Arial"/>
              </a:rPr>
              <a:t> and </a:t>
            </a:r>
            <a:r>
              <a:rPr b="0" lang="en-US" sz="2600" spc="-1" strike="noStrike">
                <a:solidFill>
                  <a:srgbClr val="00a933"/>
                </a:solidFill>
                <a:latin typeface="Arial"/>
              </a:rPr>
              <a:t>stalk.shape</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Features Analysis</a:t>
            </a:r>
            <a:endParaRPr b="0" lang="en-US" sz="3600" spc="-1" strike="noStrike">
              <a:latin typeface="Arial"/>
            </a:endParaRPr>
          </a:p>
        </p:txBody>
      </p:sp>
      <p:pic>
        <p:nvPicPr>
          <p:cNvPr id="55" name="" descr=""/>
          <p:cNvPicPr/>
          <p:nvPr/>
        </p:nvPicPr>
        <p:blipFill>
          <a:blip r:embed="rId1"/>
          <a:stretch/>
        </p:blipFill>
        <p:spPr>
          <a:xfrm>
            <a:off x="914400" y="1799640"/>
            <a:ext cx="8321040" cy="4834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Predictive Models</a:t>
            </a:r>
            <a:endParaRPr b="0" lang="en-US" sz="3600" spc="-1" strike="noStrike">
              <a:latin typeface="Arial"/>
            </a:endParaRPr>
          </a:p>
        </p:txBody>
      </p:sp>
      <p:sp>
        <p:nvSpPr>
          <p:cNvPr id="57" name="TextShape 2"/>
          <p:cNvSpPr txBox="1"/>
          <p:nvPr/>
        </p:nvSpPr>
        <p:spPr>
          <a:xfrm>
            <a:off x="504000" y="1800000"/>
            <a:ext cx="4426920" cy="4384440"/>
          </a:xfrm>
          <a:prstGeom prst="rect">
            <a:avLst/>
          </a:prstGeom>
          <a:noFill/>
          <a:ln>
            <a:noFill/>
          </a:ln>
        </p:spPr>
        <p:txBody>
          <a:bodyPr lIns="0" rIns="0" tIns="0" bIns="0">
            <a:normAutofit fontScale="45000"/>
          </a:bodyPr>
          <a:p>
            <a:pPr marL="432000" indent="-324000">
              <a:spcAft>
                <a:spcPts val="1417"/>
              </a:spcAft>
              <a:buClr>
                <a:srgbClr val="99cc66"/>
              </a:buClr>
              <a:buSzPct val="45000"/>
              <a:buFont typeface="Wingdings" charset="2"/>
              <a:buChar char=""/>
            </a:pPr>
            <a:r>
              <a:rPr b="0" lang="en-US" sz="2600" spc="-1" strike="noStrike">
                <a:latin typeface="Arial"/>
              </a:rPr>
              <a:t>we will use three models in R and one more model using a neural network in Python to determine which is the best way to train the data </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R implementation:</a:t>
            </a:r>
            <a:endParaRPr b="0" lang="en-US" sz="2600" spc="-1" strike="noStrike">
              <a:latin typeface="Arial"/>
            </a:endParaRPr>
          </a:p>
          <a:p>
            <a:pPr lvl="1" marL="864000" indent="-324000">
              <a:spcAft>
                <a:spcPts val="1134"/>
              </a:spcAft>
              <a:buClr>
                <a:srgbClr val="99cc66"/>
              </a:buClr>
              <a:buSzPct val="75000"/>
              <a:buFont typeface="Symbol" charset="2"/>
              <a:buChar char=""/>
            </a:pPr>
            <a:r>
              <a:rPr b="0" lang="en-US" sz="2600" spc="-1" strike="noStrike">
                <a:latin typeface="Arial"/>
              </a:rPr>
              <a:t>Random Forest Model</a:t>
            </a:r>
            <a:endParaRPr b="0" lang="en-US" sz="2600" spc="-1" strike="noStrike">
              <a:latin typeface="Arial"/>
            </a:endParaRPr>
          </a:p>
          <a:p>
            <a:pPr lvl="1" marL="864000" indent="-324000">
              <a:spcAft>
                <a:spcPts val="1134"/>
              </a:spcAft>
              <a:buClr>
                <a:srgbClr val="99cc66"/>
              </a:buClr>
              <a:buSzPct val="75000"/>
              <a:buFont typeface="Symbol" charset="2"/>
              <a:buChar char=""/>
            </a:pPr>
            <a:r>
              <a:rPr b="0" lang="en-US" sz="2600" spc="-1" strike="noStrike">
                <a:latin typeface="Arial"/>
              </a:rPr>
              <a:t>Gradient Boosting Machine Model</a:t>
            </a:r>
            <a:endParaRPr b="0" lang="en-US" sz="2600" spc="-1" strike="noStrike">
              <a:latin typeface="Arial"/>
            </a:endParaRPr>
          </a:p>
          <a:p>
            <a:pPr lvl="1" marL="864000" indent="-324000">
              <a:spcAft>
                <a:spcPts val="1134"/>
              </a:spcAft>
              <a:buClr>
                <a:srgbClr val="99cc66"/>
              </a:buClr>
              <a:buSzPct val="75000"/>
              <a:buFont typeface="Symbol" charset="2"/>
              <a:buChar char=""/>
            </a:pPr>
            <a:r>
              <a:rPr b="0" lang="en-US" sz="2600" spc="-1" strike="noStrike">
                <a:latin typeface="Arial"/>
              </a:rPr>
              <a:t>XGBoost Model (eXtreme Gradient Boosting Machine Model)</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Python implementation:</a:t>
            </a:r>
            <a:endParaRPr b="0" lang="en-US" sz="2600" spc="-1" strike="noStrike">
              <a:latin typeface="Arial"/>
            </a:endParaRPr>
          </a:p>
          <a:p>
            <a:pPr lvl="1" marL="864000" indent="-324000">
              <a:spcAft>
                <a:spcPts val="1134"/>
              </a:spcAft>
              <a:buClr>
                <a:srgbClr val="99cc66"/>
              </a:buClr>
              <a:buSzPct val="75000"/>
              <a:buFont typeface="Symbol" charset="2"/>
              <a:buChar char=""/>
            </a:pPr>
            <a:r>
              <a:rPr b="0" lang="en-US" sz="2600" spc="-1" strike="noStrike">
                <a:latin typeface="Arial"/>
              </a:rPr>
              <a:t>Neural Network with ADAM optimization</a:t>
            </a:r>
            <a:endParaRPr b="0" lang="en-US" sz="2600" spc="-1" strike="noStrike">
              <a:latin typeface="Arial"/>
            </a:endParaRPr>
          </a:p>
          <a:p>
            <a:pPr marL="432000" indent="-324000">
              <a:spcAft>
                <a:spcPts val="1417"/>
              </a:spcAft>
              <a:buClr>
                <a:srgbClr val="99cc66"/>
              </a:buClr>
              <a:buSzPct val="45000"/>
              <a:buFont typeface="Wingdings" charset="2"/>
              <a:buChar char=""/>
            </a:pPr>
            <a:endParaRPr b="0" lang="en-US" sz="2600" spc="-1" strike="noStrike">
              <a:latin typeface="Arial"/>
            </a:endParaRPr>
          </a:p>
        </p:txBody>
      </p:sp>
      <p:pic>
        <p:nvPicPr>
          <p:cNvPr id="58" name="" descr=""/>
          <p:cNvPicPr/>
          <p:nvPr/>
        </p:nvPicPr>
        <p:blipFill>
          <a:blip r:embed="rId1"/>
          <a:stretch/>
        </p:blipFill>
        <p:spPr>
          <a:xfrm>
            <a:off x="5152320" y="3330720"/>
            <a:ext cx="4426920" cy="1322640"/>
          </a:xfrm>
          <a:prstGeom prst="rect">
            <a:avLst/>
          </a:prstGeom>
          <a:ln>
            <a:noFill/>
          </a:ln>
        </p:spPr>
      </p:pic>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57">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57">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576000"/>
            <a:ext cx="7200000" cy="720000"/>
          </a:xfrm>
          <a:prstGeom prst="rect">
            <a:avLst/>
          </a:prstGeom>
          <a:noFill/>
          <a:ln>
            <a:noFill/>
          </a:ln>
        </p:spPr>
        <p:txBody>
          <a:bodyPr lIns="0" rIns="0" tIns="0" bIns="0" anchor="ctr">
            <a:spAutoFit/>
          </a:bodyPr>
          <a:p>
            <a:pPr algn="ctr"/>
            <a:r>
              <a:rPr b="0" lang="en-US" sz="3600" spc="-1" strike="noStrike">
                <a:latin typeface="Arial"/>
              </a:rPr>
              <a:t>Decision Trees</a:t>
            </a:r>
            <a:endParaRPr b="0" lang="en-US" sz="3600" spc="-1" strike="noStrike">
              <a:latin typeface="Arial"/>
            </a:endParaRPr>
          </a:p>
        </p:txBody>
      </p:sp>
      <p:sp>
        <p:nvSpPr>
          <p:cNvPr id="60" name="TextShape 2"/>
          <p:cNvSpPr txBox="1"/>
          <p:nvPr/>
        </p:nvSpPr>
        <p:spPr>
          <a:xfrm>
            <a:off x="504000" y="1800000"/>
            <a:ext cx="9072000" cy="4384440"/>
          </a:xfrm>
          <a:prstGeom prst="rect">
            <a:avLst/>
          </a:prstGeom>
          <a:noFill/>
          <a:ln>
            <a:noFill/>
          </a:ln>
        </p:spPr>
        <p:txBody>
          <a:bodyPr lIns="0" rIns="0" tIns="0" bIns="0">
            <a:normAutofit fontScale="91000"/>
          </a:bodyPr>
          <a:p>
            <a:pPr marL="432000" indent="-324000">
              <a:spcAft>
                <a:spcPts val="1417"/>
              </a:spcAft>
              <a:buClr>
                <a:srgbClr val="99cc66"/>
              </a:buClr>
              <a:buSzPct val="45000"/>
              <a:buFont typeface="Wingdings" charset="2"/>
              <a:buChar char=""/>
            </a:pPr>
            <a:r>
              <a:rPr b="0" lang="en-US" sz="2600" spc="-1" strike="noStrike">
                <a:latin typeface="Arial"/>
              </a:rPr>
              <a:t>a classification model which works on the concept of information gain at every node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for all data points, decision tree will try to classify data points at each of the nodes and check for information gain at each node</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then classifies at the node where information gain is maximum</a:t>
            </a:r>
            <a:endParaRPr b="0" lang="en-US" sz="2600" spc="-1" strike="noStrike">
              <a:latin typeface="Arial"/>
            </a:endParaRPr>
          </a:p>
          <a:p>
            <a:pPr marL="432000" indent="-324000">
              <a:spcAft>
                <a:spcPts val="1417"/>
              </a:spcAft>
              <a:buClr>
                <a:srgbClr val="99cc66"/>
              </a:buClr>
              <a:buSzPct val="45000"/>
              <a:buFont typeface="Wingdings" charset="2"/>
              <a:buChar char=""/>
            </a:pPr>
            <a:r>
              <a:rPr b="0" lang="en-US" sz="2600" spc="-1" strike="noStrike">
                <a:latin typeface="Arial"/>
              </a:rPr>
              <a:t>Random Forest is an ensemble machine learning algorithm that functions by creating multiple decision trees and then combining the output generated by each of the decision trees</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Inspiration</Template>
  <TotalTime>190</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2019-06-19T17:13:45Z</dcterms:created>
  <dc:creator/>
  <dc:description/>
  <dc:language>en-US</dc:language>
  <cp:lastModifiedBy/>
  <dcterms:modified xsi:type="dcterms:W3CDTF">2019-06-20T20:23:51Z</dcterms:modified>
  <cp:revision>10</cp:revision>
  <dc:subject/>
  <dc:title>Inspiration</dc:title>
</cp:coreProperties>
</file>