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notesMasterIdLst>
    <p:notesMasterId r:id="rId7"/>
  </p:notesMasterIdLst>
  <p:sldIdLst>
    <p:sldId id="278" r:id="rId2"/>
    <p:sldId id="296" r:id="rId3"/>
    <p:sldId id="292" r:id="rId4"/>
    <p:sldId id="294" r:id="rId5"/>
    <p:sldId id="295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76" y="7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(17)'!$B$1</c:f>
              <c:strCache>
                <c:ptCount val="1"/>
                <c:pt idx="0">
                  <c:v>total_purchase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'results (17)'!$A$2:$A$11</c:f>
              <c:strCache>
                <c:ptCount val="10"/>
                <c:pt idx="0">
                  <c:v>EleanorHunt</c:v>
                </c:pt>
                <c:pt idx="1">
                  <c:v>KarlSeal</c:v>
                </c:pt>
                <c:pt idx="2">
                  <c:v>MarionSnyder</c:v>
                </c:pt>
                <c:pt idx="3">
                  <c:v>RhondaKennedy</c:v>
                </c:pt>
                <c:pt idx="4">
                  <c:v>ClaraShaw</c:v>
                </c:pt>
                <c:pt idx="5">
                  <c:v>TommyCollazo</c:v>
                </c:pt>
                <c:pt idx="6">
                  <c:v>AnaBradley</c:v>
                </c:pt>
                <c:pt idx="7">
                  <c:v>CurtisIrby</c:v>
                </c:pt>
                <c:pt idx="8">
                  <c:v>MarciaDean</c:v>
                </c:pt>
                <c:pt idx="9">
                  <c:v>MikeWay</c:v>
                </c:pt>
              </c:strCache>
            </c:strRef>
          </c:cat>
          <c:val>
            <c:numRef>
              <c:f>'results (17)'!$B$2:$B$11</c:f>
              <c:numCache>
                <c:formatCode>General</c:formatCode>
                <c:ptCount val="10"/>
                <c:pt idx="0">
                  <c:v>211.55</c:v>
                </c:pt>
                <c:pt idx="1">
                  <c:v>208.58</c:v>
                </c:pt>
                <c:pt idx="2">
                  <c:v>194.61</c:v>
                </c:pt>
                <c:pt idx="3">
                  <c:v>191.62</c:v>
                </c:pt>
                <c:pt idx="4">
                  <c:v>189.6</c:v>
                </c:pt>
                <c:pt idx="5">
                  <c:v>183.63</c:v>
                </c:pt>
                <c:pt idx="6">
                  <c:v>167.67</c:v>
                </c:pt>
                <c:pt idx="7">
                  <c:v>167.62</c:v>
                </c:pt>
                <c:pt idx="8">
                  <c:v>166.61</c:v>
                </c:pt>
                <c:pt idx="9">
                  <c:v>162.66999999999999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0A-458C-86C2-CF8B0BAFB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8061536"/>
        <c:axId val="1389880496"/>
      </c:barChart>
      <c:catAx>
        <c:axId val="1208061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880496"/>
        <c:crosses val="autoZero"/>
        <c:auto val="1"/>
        <c:lblAlgn val="ctr"/>
        <c:lblOffset val="100"/>
        <c:noMultiLvlLbl val="0"/>
      </c:catAx>
      <c:valAx>
        <c:axId val="138988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purchase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806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Actor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'results (16)'!$C$1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'results (16)'!$A$2:$B$5</c:f>
              <c:multiLvlStrCache>
                <c:ptCount val="4"/>
                <c:lvl>
                  <c:pt idx="0">
                    <c:v>Peck</c:v>
                  </c:pt>
                  <c:pt idx="1">
                    <c:v>Olivier</c:v>
                  </c:pt>
                  <c:pt idx="2">
                    <c:v>Johansson</c:v>
                  </c:pt>
                  <c:pt idx="3">
                    <c:v>Dukakis</c:v>
                  </c:pt>
                </c:lvl>
                <c:lvl>
                  <c:pt idx="0">
                    <c:v>Spencer</c:v>
                  </c:pt>
                  <c:pt idx="1">
                    <c:v>Audrey</c:v>
                  </c:pt>
                  <c:pt idx="2">
                    <c:v>Albert</c:v>
                  </c:pt>
                  <c:pt idx="3">
                    <c:v>Rock</c:v>
                  </c:pt>
                </c:lvl>
              </c:multiLvlStrCache>
            </c:multiLvlStrRef>
          </c:cat>
          <c:val>
            <c:numRef>
              <c:f>'results (16)'!$C$2:$C$5</c:f>
              <c:numCache>
                <c:formatCode>General</c:formatCode>
                <c:ptCount val="4"/>
                <c:pt idx="0">
                  <c:v>13</c:v>
                </c:pt>
                <c:pt idx="1">
                  <c:v>12</c:v>
                </c:pt>
                <c:pt idx="2">
                  <c:v>13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65-48B2-95E6-7BEAF9440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20049472"/>
        <c:axId val="1420051136"/>
      </c:barChart>
      <c:catAx>
        <c:axId val="14200494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actors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051136"/>
        <c:crosses val="autoZero"/>
        <c:auto val="1"/>
        <c:lblAlgn val="ctr"/>
        <c:lblOffset val="100"/>
        <c:noMultiLvlLbl val="0"/>
      </c:catAx>
      <c:valAx>
        <c:axId val="1420051136"/>
        <c:scaling>
          <c:orientation val="minMax"/>
          <c:max val="14"/>
          <c:min val="1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acting times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049472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</a:t>
            </a:r>
            <a:r>
              <a:rPr lang="en-US" baseline="0"/>
              <a:t> most recent movie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9059152"/>
        <c:axId val="1389057488"/>
      </c:barChart>
      <c:catAx>
        <c:axId val="13890591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movei's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057488"/>
        <c:crosses val="autoZero"/>
        <c:auto val="1"/>
        <c:lblAlgn val="ctr"/>
        <c:lblOffset val="100"/>
        <c:noMultiLvlLbl val="0"/>
      </c:catAx>
      <c:valAx>
        <c:axId val="1389057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movie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059152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(12).csv]Sheet1!PivotTable5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Sheet1!$A$4:$A$8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4"/>
                <c:pt idx="0">
                  <c:v>338</c:v>
                </c:pt>
                <c:pt idx="1">
                  <c:v>325</c:v>
                </c:pt>
                <c:pt idx="2">
                  <c:v>279</c:v>
                </c:pt>
                <c:pt idx="3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F8-4CFB-B67A-7E38EBD5C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3735056"/>
        <c:axId val="1213721328"/>
      </c:barChart>
      <c:catAx>
        <c:axId val="1213735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721328"/>
        <c:crosses val="autoZero"/>
        <c:auto val="1"/>
        <c:lblAlgn val="ctr"/>
        <c:lblOffset val="100"/>
        <c:noMultiLvlLbl val="0"/>
      </c:catAx>
      <c:valAx>
        <c:axId val="121372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Numer</a:t>
                </a:r>
                <a:r>
                  <a:rPr lang="en-US" baseline="0"/>
                  <a:t> of movies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73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</a:t>
            </a:r>
            <a:r>
              <a:rPr lang="en-US" baseline="0"/>
              <a:t> most recent movie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9059152"/>
        <c:axId val="1389057488"/>
      </c:barChart>
      <c:catAx>
        <c:axId val="13890591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movei's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057488"/>
        <c:crosses val="autoZero"/>
        <c:auto val="1"/>
        <c:lblAlgn val="ctr"/>
        <c:lblOffset val="100"/>
        <c:noMultiLvlLbl val="0"/>
      </c:catAx>
      <c:valAx>
        <c:axId val="1389057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movie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059152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(14).csv]Sheet1!PivotTable8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of rental per month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9136482939632541E-2"/>
          <c:y val="0.14249781277340332"/>
          <c:w val="0.7316968503937008"/>
          <c:h val="0.658530912802566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Sheet1!$A$5:$A$10</c:f>
              <c:strCache>
                <c:ptCount val="5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5"/>
                <c:pt idx="0">
                  <c:v>85</c:v>
                </c:pt>
                <c:pt idx="1">
                  <c:v>558</c:v>
                </c:pt>
                <c:pt idx="2">
                  <c:v>1163</c:v>
                </c:pt>
                <c:pt idx="3">
                  <c:v>3342</c:v>
                </c:pt>
                <c:pt idx="4">
                  <c:v>2892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F2-4056-A84F-60B6741C753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Sheet1!$A$5:$A$10</c:f>
              <c:strCache>
                <c:ptCount val="5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5"/>
                <c:pt idx="0">
                  <c:v>97</c:v>
                </c:pt>
                <c:pt idx="1">
                  <c:v>598</c:v>
                </c:pt>
                <c:pt idx="2">
                  <c:v>1148</c:v>
                </c:pt>
                <c:pt idx="3">
                  <c:v>3367</c:v>
                </c:pt>
                <c:pt idx="4">
                  <c:v>2794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F2-4056-A84F-60B6741C7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4127680"/>
        <c:axId val="1394129344"/>
      </c:barChart>
      <c:catAx>
        <c:axId val="1394127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rental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129344"/>
        <c:crosses val="autoZero"/>
        <c:auto val="1"/>
        <c:lblAlgn val="ctr"/>
        <c:lblOffset val="100"/>
        <c:noMultiLvlLbl val="0"/>
      </c:catAx>
      <c:valAx>
        <c:axId val="139412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rental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12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2D70-03FF-4987-B8E7-4446621E28B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E07A-897D-4A3B-853F-062DC3764D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0407A2-17B6-00BF-3F75-64CABBBECCB5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77CD755-63CE-E605-43F1-64B488E5ACDD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4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2D70-03FF-4987-B8E7-4446621E28B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688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2D70-03FF-4987-B8E7-4446621E28B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0697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2D70-03FF-4987-B8E7-4446621E28B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11303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2D70-03FF-4987-B8E7-4446621E28B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6039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2D70-03FF-4987-B8E7-4446621E28B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2698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2D70-03FF-4987-B8E7-4446621E28B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1316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2D70-03FF-4987-B8E7-4446621E28B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26928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2D70-03FF-4987-B8E7-4446621E28B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6329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2D70-03FF-4987-B8E7-4446621E28B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0501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2D70-03FF-4987-B8E7-4446621E28B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E07A-897D-4A3B-853F-062DC3764D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BB3795E-139E-93E0-10C8-901A6BD75BC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A78846F-A022-6C79-7017-475BF4FD9940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C2C9D8-B765-B4FD-7F6C-63658B5E4C71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B7D1F2-B4CB-89E5-44BF-41587FDA255E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1DD07B9-6DAF-02D1-E164-6811CA09AF0E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519DA1-EBDF-E729-04E1-E9C6CEB33550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5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2D70-03FF-4987-B8E7-4446621E28B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9477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2D70-03FF-4987-B8E7-4446621E28B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Image 0" descr="preencoded.png">
            <a:extLst>
              <a:ext uri="{FF2B5EF4-FFF2-40B4-BE49-F238E27FC236}">
                <a16:creationId xmlns:a16="http://schemas.microsoft.com/office/drawing/2014/main" id="{FAA7EDB2-53DE-2966-D360-BD67487538AA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3ACE06BC-2C1B-59BF-DACE-F5AEDF3D07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Image 5" descr="preencoded.png">
            <a:extLst>
              <a:ext uri="{FF2B5EF4-FFF2-40B4-BE49-F238E27FC236}">
                <a16:creationId xmlns:a16="http://schemas.microsoft.com/office/drawing/2014/main" id="{266E5E63-0ACF-B8C7-109A-E7D572837DA8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6" descr="preencoded.png">
            <a:extLst>
              <a:ext uri="{FF2B5EF4-FFF2-40B4-BE49-F238E27FC236}">
                <a16:creationId xmlns:a16="http://schemas.microsoft.com/office/drawing/2014/main" id="{AC5657DF-F856-D09B-B59C-C9B99F5395E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4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2D70-03FF-4987-B8E7-4446621E28B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A76BC05-1504-51F3-338D-9E2316D05542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DABACD3-D5C5-87CF-5CA8-E9084E55B478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4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2D70-03FF-4987-B8E7-4446621E28B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E95BACE-7B7E-944A-5C5A-3693AACC27B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EAEFBDB-038E-6D77-B349-3EBE5CC3DF80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9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2D70-03FF-4987-B8E7-4446621E28B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035A51B-14D3-AA6C-6CF1-D6537D50258D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2D70-03FF-4987-B8E7-4446621E28B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B9D0BCE-515E-CC1A-496C-F1D133F56C0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33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B82D70-03FF-4987-B8E7-4446621E28B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1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655" r:id="rId18"/>
    <p:sldLayoutId id="2147483654" r:id="rId1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799" y="2326641"/>
            <a:ext cx="7247573" cy="2570480"/>
          </a:xfrm>
        </p:spPr>
        <p:txBody>
          <a:bodyPr/>
          <a:lstStyle/>
          <a:p>
            <a:pPr algn="ctr"/>
            <a:r>
              <a:rPr lang="en-US" sz="5400" dirty="0"/>
              <a:t>Programming For Data Science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0635" y="4346670"/>
            <a:ext cx="8825658" cy="861420"/>
          </a:xfrm>
        </p:spPr>
        <p:txBody>
          <a:bodyPr/>
          <a:lstStyle/>
          <a:p>
            <a:r>
              <a:rPr lang="en-US" dirty="0"/>
              <a:t>Provided by: Udacity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4E1-2BAC-C343-5BDB-6C6E87D8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/>
              <a:t>Who are the top 10 customers per total sales??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07FA3-7EB2-FEF4-3271-F80FB61B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17DFB-C343-9907-3465-747683FB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3DDEEB-E5EA-C2FE-12AA-A0ECB0F39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307595"/>
            <a:ext cx="8946541" cy="940804"/>
          </a:xfrm>
        </p:spPr>
        <p:txBody>
          <a:bodyPr/>
          <a:lstStyle/>
          <a:p>
            <a:r>
              <a:rPr lang="en-US" dirty="0"/>
              <a:t>In this slide, we can see the top 10 customers.</a:t>
            </a:r>
          </a:p>
          <a:p>
            <a:endParaRPr lang="en-US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5A8C9F8-7ECC-9704-D880-93C158866C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572371"/>
              </p:ext>
            </p:extLst>
          </p:nvPr>
        </p:nvGraphicFramePr>
        <p:xfrm>
          <a:off x="2865120" y="1254761"/>
          <a:ext cx="6258560" cy="3859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197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Who are the actors those acting more than 10 times?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81" y="5381153"/>
            <a:ext cx="9049573" cy="3616838"/>
          </a:xfrm>
        </p:spPr>
        <p:txBody>
          <a:bodyPr/>
          <a:lstStyle/>
          <a:p>
            <a:r>
              <a:rPr lang="en-US" dirty="0"/>
              <a:t>IN this slide, we can see all actors have acted maximum 13 times except </a:t>
            </a:r>
            <a:r>
              <a:rPr lang="en-US" dirty="0" err="1"/>
              <a:t>oliver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1613493" y="2457069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7CBFBA8-2887-1423-F691-B4D304D332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059466"/>
              </p:ext>
            </p:extLst>
          </p:nvPr>
        </p:nvGraphicFramePr>
        <p:xfrm>
          <a:off x="2764221" y="1418898"/>
          <a:ext cx="7020909" cy="3120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How many movies in each category divided by duration quartile?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81" y="5381153"/>
            <a:ext cx="9049573" cy="3616838"/>
          </a:xfrm>
        </p:spPr>
        <p:txBody>
          <a:bodyPr/>
          <a:lstStyle/>
          <a:p>
            <a:r>
              <a:rPr lang="en-US" dirty="0"/>
              <a:t>IN this slide, we can see in quarter 4 the largest number of movies.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1613493" y="2457069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193A6D8-B2D7-D34D-7193-2D458A528B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569778"/>
              </p:ext>
            </p:extLst>
          </p:nvPr>
        </p:nvGraphicFramePr>
        <p:xfrm>
          <a:off x="2164080" y="2057400"/>
          <a:ext cx="8008674" cy="3154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44114BB-4B22-081F-96CE-67A2972EC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774163"/>
              </p:ext>
            </p:extLst>
          </p:nvPr>
        </p:nvGraphicFramePr>
        <p:xfrm>
          <a:off x="2611120" y="2057400"/>
          <a:ext cx="6207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3405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</a:t>
            </a:r>
            <a:r>
              <a:rPr lang="en-GB" sz="2800" dirty="0"/>
              <a:t> is the number of rentals per month for each store?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81" y="5381153"/>
            <a:ext cx="9049573" cy="3616838"/>
          </a:xfrm>
        </p:spPr>
        <p:txBody>
          <a:bodyPr/>
          <a:lstStyle/>
          <a:p>
            <a:r>
              <a:rPr lang="en-US" dirty="0"/>
              <a:t>IN this slide, we can see how much rentals in each store per month. The store 2 is more than store 1 of rentals.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1613493" y="2457069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193A6D8-B2D7-D34D-7193-2D458A528BC1}"/>
              </a:ext>
            </a:extLst>
          </p:cNvPr>
          <p:cNvGraphicFramePr>
            <a:graphicFrameLocks/>
          </p:cNvGraphicFramePr>
          <p:nvPr/>
        </p:nvGraphicFramePr>
        <p:xfrm>
          <a:off x="2164080" y="2057400"/>
          <a:ext cx="8008674" cy="3154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799E17D-17B1-09C3-6A83-9DEEADB84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679604"/>
              </p:ext>
            </p:extLst>
          </p:nvPr>
        </p:nvGraphicFramePr>
        <p:xfrm>
          <a:off x="2235200" y="1432560"/>
          <a:ext cx="7609840" cy="346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1834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4198</TotalTime>
  <Words>172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Programming For Data Science </vt:lpstr>
      <vt:lpstr>Who are the top 10 customers per total sales??</vt:lpstr>
      <vt:lpstr>Who are the actors those acting more than 10 times?</vt:lpstr>
      <vt:lpstr>How many movies in each category divided by duration quartile? </vt:lpstr>
      <vt:lpstr>What is the number of rentals per month for each store?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Science </dc:title>
  <dc:subject/>
  <dc:creator>ريم بنت ناصر بن فيحان المسالمه السعدي</dc:creator>
  <cp:lastModifiedBy>ريم بنت ناصر بن فيحان المسالمه السعدي</cp:lastModifiedBy>
  <cp:revision>1</cp:revision>
  <dcterms:created xsi:type="dcterms:W3CDTF">2022-10-21T21:47:54Z</dcterms:created>
  <dcterms:modified xsi:type="dcterms:W3CDTF">2022-10-24T19:46:02Z</dcterms:modified>
</cp:coreProperties>
</file>