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4" r:id="rId5"/>
    <p:sldId id="302" r:id="rId6"/>
    <p:sldId id="315" r:id="rId7"/>
    <p:sldId id="325" r:id="rId8"/>
    <p:sldId id="327" r:id="rId9"/>
    <p:sldId id="295" r:id="rId10"/>
    <p:sldId id="329" r:id="rId11"/>
    <p:sldId id="331" r:id="rId12"/>
    <p:sldId id="330" r:id="rId13"/>
    <p:sldId id="333" r:id="rId14"/>
    <p:sldId id="336" r:id="rId15"/>
    <p:sldId id="337" r:id="rId16"/>
    <p:sldId id="341" r:id="rId17"/>
    <p:sldId id="339" r:id="rId18"/>
    <p:sldId id="340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0DEBB-3338-4502-857C-D6C64387AC1E}" v="9" dt="2022-09-23T19:56:09.984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E87C5-17FD-4BC8-BB53-C7D4E2676E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80B0E9-5402-4CA3-BDA8-A5D07359EE2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0" i="1">
              <a:latin typeface="+mn-lt"/>
            </a:rPr>
            <a:t>Which contact communication type was used the most with the  people who had subscribed?</a:t>
          </a:r>
          <a:endParaRPr lang="en-US" b="0" i="1">
            <a:latin typeface="+mn-lt"/>
          </a:endParaRPr>
        </a:p>
      </dgm:t>
    </dgm:pt>
    <dgm:pt modelId="{B77FBB5D-BE3F-4611-BAF5-2047F2920E7C}" type="parTrans" cxnId="{CEEB4D3F-DA6C-44CE-ACE1-43C10B0F25EF}">
      <dgm:prSet/>
      <dgm:spPr/>
      <dgm:t>
        <a:bodyPr/>
        <a:lstStyle/>
        <a:p>
          <a:endParaRPr lang="en-US"/>
        </a:p>
      </dgm:t>
    </dgm:pt>
    <dgm:pt modelId="{734A5D59-2F5A-43D6-BEEE-046F0CD3E523}" type="sibTrans" cxnId="{CEEB4D3F-DA6C-44CE-ACE1-43C10B0F25EF}">
      <dgm:prSet/>
      <dgm:spPr/>
      <dgm:t>
        <a:bodyPr/>
        <a:lstStyle/>
        <a:p>
          <a:endParaRPr lang="en-US"/>
        </a:p>
      </dgm:t>
    </dgm:pt>
    <dgm:pt modelId="{58B68F61-4091-4455-99DD-09B648F04B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82.6% of the clients were contacted by Cellular.</a:t>
          </a:r>
        </a:p>
      </dgm:t>
    </dgm:pt>
    <dgm:pt modelId="{3F4B407E-72E4-46FF-B76A-263EF20801A1}" type="parTrans" cxnId="{77457978-D1C8-4786-B38D-9F5BC2BEF311}">
      <dgm:prSet/>
      <dgm:spPr/>
      <dgm:t>
        <a:bodyPr/>
        <a:lstStyle/>
        <a:p>
          <a:endParaRPr lang="en-US"/>
        </a:p>
      </dgm:t>
    </dgm:pt>
    <dgm:pt modelId="{4793544D-D07D-4BC4-A013-7A407230A9A4}" type="sibTrans" cxnId="{77457978-D1C8-4786-B38D-9F5BC2BEF311}">
      <dgm:prSet/>
      <dgm:spPr/>
      <dgm:t>
        <a:bodyPr/>
        <a:lstStyle/>
        <a:p>
          <a:endParaRPr lang="en-US"/>
        </a:p>
      </dgm:t>
    </dgm:pt>
    <dgm:pt modelId="{FE927E0B-BDBB-4CA4-A84F-B068B74DB1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0" i="1" kern="1200">
              <a:latin typeface="Calibri Light"/>
              <a:ea typeface="+mn-ea"/>
              <a:cs typeface="+mn-cs"/>
            </a:rPr>
            <a:t>Which season had the most subscriptions?</a:t>
          </a:r>
          <a:endParaRPr lang="en-US" b="0" i="1" kern="1200">
            <a:latin typeface="Calibri Light"/>
            <a:ea typeface="+mn-ea"/>
            <a:cs typeface="+mn-cs"/>
          </a:endParaRPr>
        </a:p>
      </dgm:t>
    </dgm:pt>
    <dgm:pt modelId="{64AA2DBE-68F2-43B5-828D-60F4E33E1058}" type="parTrans" cxnId="{72C4143D-2A79-4202-9C27-FAE984265BA2}">
      <dgm:prSet/>
      <dgm:spPr/>
      <dgm:t>
        <a:bodyPr/>
        <a:lstStyle/>
        <a:p>
          <a:endParaRPr lang="en-US"/>
        </a:p>
      </dgm:t>
    </dgm:pt>
    <dgm:pt modelId="{547FC4AF-421F-4318-921D-47F0CF85F66D}" type="sibTrans" cxnId="{72C4143D-2A79-4202-9C27-FAE984265BA2}">
      <dgm:prSet/>
      <dgm:spPr/>
      <dgm:t>
        <a:bodyPr/>
        <a:lstStyle/>
        <a:p>
          <a:endParaRPr lang="en-US"/>
        </a:p>
      </dgm:t>
    </dgm:pt>
    <dgm:pt modelId="{C6C27FF5-292F-4CD0-918A-4D07A790C0B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Summer was the highest by percentage of 33.1%</a:t>
          </a:r>
        </a:p>
      </dgm:t>
    </dgm:pt>
    <dgm:pt modelId="{8427CAF3-B153-4E4C-AE23-04CF1A2EED86}" type="parTrans" cxnId="{F6600C05-CD20-4279-811C-A203B5CCE23E}">
      <dgm:prSet/>
      <dgm:spPr/>
      <dgm:t>
        <a:bodyPr/>
        <a:lstStyle/>
        <a:p>
          <a:endParaRPr lang="en-US"/>
        </a:p>
      </dgm:t>
    </dgm:pt>
    <dgm:pt modelId="{194FA7DC-FD0F-4F71-B8AD-53CF543EEE76}" type="sibTrans" cxnId="{F6600C05-CD20-4279-811C-A203B5CCE23E}">
      <dgm:prSet/>
      <dgm:spPr/>
      <dgm:t>
        <a:bodyPr/>
        <a:lstStyle/>
        <a:p>
          <a:endParaRPr lang="en-US"/>
        </a:p>
      </dgm:t>
    </dgm:pt>
    <dgm:pt modelId="{7D7EC6F4-0436-4E3A-AA7D-98238AB2D8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1" kern="1200">
              <a:latin typeface="Calibri Light"/>
              <a:ea typeface="+mn-ea"/>
              <a:cs typeface="+mn-cs"/>
            </a:rPr>
            <a:t>which month have the bank made the most subscriptions?</a:t>
          </a:r>
          <a:endParaRPr lang="en-US" b="0" i="1" kern="1200">
            <a:latin typeface="Calibri Light"/>
            <a:ea typeface="+mn-ea"/>
            <a:cs typeface="+mn-cs"/>
          </a:endParaRPr>
        </a:p>
      </dgm:t>
    </dgm:pt>
    <dgm:pt modelId="{422F313B-8820-48A7-996C-601011D78692}" type="parTrans" cxnId="{2CB54A6C-64B8-4316-82AF-F685C50FD2D9}">
      <dgm:prSet/>
      <dgm:spPr/>
      <dgm:t>
        <a:bodyPr/>
        <a:lstStyle/>
        <a:p>
          <a:endParaRPr lang="en-US"/>
        </a:p>
      </dgm:t>
    </dgm:pt>
    <dgm:pt modelId="{8CA0D403-9C54-4C43-8CEE-B07EF05EBDA9}" type="sibTrans" cxnId="{2CB54A6C-64B8-4316-82AF-F685C50FD2D9}">
      <dgm:prSet/>
      <dgm:spPr/>
      <dgm:t>
        <a:bodyPr/>
        <a:lstStyle/>
        <a:p>
          <a:endParaRPr lang="en-US"/>
        </a:p>
      </dgm:t>
    </dgm:pt>
    <dgm:pt modelId="{6AE531EA-BF20-4CA9-8267-76A28E65749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Winter was had the least subscriptions by percentage of </a:t>
          </a:r>
          <a:r>
            <a:rPr lang="en-US" b="0" i="0"/>
            <a:t>12.9%</a:t>
          </a:r>
          <a:endParaRPr lang="en-US"/>
        </a:p>
      </dgm:t>
    </dgm:pt>
    <dgm:pt modelId="{CC7C7C12-9B3E-429C-BDC8-39AA81A4C55E}" type="parTrans" cxnId="{52AD69C2-D379-4FFE-AC87-B23CCAAE3E73}">
      <dgm:prSet/>
      <dgm:spPr/>
      <dgm:t>
        <a:bodyPr/>
        <a:lstStyle/>
        <a:p>
          <a:endParaRPr lang="en-US"/>
        </a:p>
      </dgm:t>
    </dgm:pt>
    <dgm:pt modelId="{6DDA8935-49FB-49AD-9AD4-30F6B1C50E30}" type="sibTrans" cxnId="{52AD69C2-D379-4FFE-AC87-B23CCAAE3E73}">
      <dgm:prSet/>
      <dgm:spPr/>
      <dgm:t>
        <a:bodyPr/>
        <a:lstStyle/>
        <a:p>
          <a:endParaRPr lang="en-US"/>
        </a:p>
      </dgm:t>
    </dgm:pt>
    <dgm:pt modelId="{BBB627C1-9F92-48AC-A7DD-421C7BC671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kern="1200">
              <a:latin typeface="Calibri Light"/>
              <a:ea typeface="+mn-ea"/>
              <a:cs typeface="+mn-cs"/>
            </a:rPr>
            <a:t> May had the most subscriptions by percentage of 17.5%</a:t>
          </a:r>
        </a:p>
      </dgm:t>
    </dgm:pt>
    <dgm:pt modelId="{9867593B-BC88-49B4-9ED6-94F31B3E2473}" type="parTrans" cxnId="{B7AD5B16-A4A5-43EA-8F0B-F476A9B072C1}">
      <dgm:prSet/>
      <dgm:spPr/>
      <dgm:t>
        <a:bodyPr/>
        <a:lstStyle/>
        <a:p>
          <a:endParaRPr lang="en-US"/>
        </a:p>
      </dgm:t>
    </dgm:pt>
    <dgm:pt modelId="{39F5459E-FF88-403D-ACA2-C832DF3F1544}" type="sibTrans" cxnId="{B7AD5B16-A4A5-43EA-8F0B-F476A9B072C1}">
      <dgm:prSet/>
      <dgm:spPr/>
      <dgm:t>
        <a:bodyPr/>
        <a:lstStyle/>
        <a:p>
          <a:endParaRPr lang="en-US"/>
        </a:p>
      </dgm:t>
    </dgm:pt>
    <dgm:pt modelId="{FBE7FC98-C5FC-4F93-8DAC-7FA5891D9D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kern="1200">
              <a:latin typeface="Calibri Light"/>
              <a:ea typeface="+mn-ea"/>
              <a:cs typeface="+mn-cs"/>
            </a:rPr>
            <a:t> While December had the least subscriptions of 1.8%</a:t>
          </a:r>
        </a:p>
      </dgm:t>
    </dgm:pt>
    <dgm:pt modelId="{87AB8251-91CD-46D8-8FF4-BB925CDE1F3A}" type="parTrans" cxnId="{057B173E-CB49-4948-A8D2-1549D7EB53FF}">
      <dgm:prSet/>
      <dgm:spPr/>
      <dgm:t>
        <a:bodyPr/>
        <a:lstStyle/>
        <a:p>
          <a:endParaRPr lang="en-US"/>
        </a:p>
      </dgm:t>
    </dgm:pt>
    <dgm:pt modelId="{D8CC093B-9EE9-4A62-A19F-6742197A8BF3}" type="sibTrans" cxnId="{057B173E-CB49-4948-A8D2-1549D7EB53FF}">
      <dgm:prSet/>
      <dgm:spPr/>
      <dgm:t>
        <a:bodyPr/>
        <a:lstStyle/>
        <a:p>
          <a:endParaRPr lang="en-US"/>
        </a:p>
      </dgm:t>
    </dgm:pt>
    <dgm:pt modelId="{4C05D0E8-832A-4CDC-A1CF-D6DD7D771B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kern="1200"/>
            <a:t>How many clients have credit cards?</a:t>
          </a:r>
          <a:endParaRPr lang="en-US" b="0" i="1" kern="1200">
            <a:latin typeface="Calibri Light"/>
            <a:ea typeface="+mn-ea"/>
            <a:cs typeface="+mn-cs"/>
          </a:endParaRPr>
        </a:p>
      </dgm:t>
    </dgm:pt>
    <dgm:pt modelId="{8CD5F9B6-CBEA-487A-A572-B18D6524998F}" type="parTrans" cxnId="{1FB1FF10-0885-47E3-9177-B3C9C878E9DD}">
      <dgm:prSet/>
      <dgm:spPr/>
      <dgm:t>
        <a:bodyPr/>
        <a:lstStyle/>
        <a:p>
          <a:endParaRPr lang="en-US"/>
        </a:p>
      </dgm:t>
    </dgm:pt>
    <dgm:pt modelId="{B9FBC909-F96B-4537-8F31-980976C7381B}" type="sibTrans" cxnId="{1FB1FF10-0885-47E3-9177-B3C9C878E9DD}">
      <dgm:prSet/>
      <dgm:spPr/>
      <dgm:t>
        <a:bodyPr/>
        <a:lstStyle/>
        <a:p>
          <a:endParaRPr lang="en-US"/>
        </a:p>
      </dgm:t>
    </dgm:pt>
    <dgm:pt modelId="{CD1F1923-E2AE-4BE2-8D74-7509D4C5B0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kern="1200"/>
            <a:t>Most of our clients have no credit cards.</a:t>
          </a:r>
          <a:endParaRPr lang="en-US" b="0" i="1" kern="1200">
            <a:latin typeface="Calibri Light"/>
            <a:ea typeface="+mn-ea"/>
            <a:cs typeface="+mn-cs"/>
          </a:endParaRPr>
        </a:p>
      </dgm:t>
    </dgm:pt>
    <dgm:pt modelId="{0515B146-71A7-456D-A8E3-06C9B83CDB65}" type="parTrans" cxnId="{29B37643-C41B-4776-8EA1-74F88BAFDBB9}">
      <dgm:prSet/>
      <dgm:spPr/>
      <dgm:t>
        <a:bodyPr/>
        <a:lstStyle/>
        <a:p>
          <a:endParaRPr lang="en-US"/>
        </a:p>
      </dgm:t>
    </dgm:pt>
    <dgm:pt modelId="{C51591AA-2478-4ADC-9742-D3EF63BB0E71}" type="sibTrans" cxnId="{29B37643-C41B-4776-8EA1-74F88BAFDBB9}">
      <dgm:prSet/>
      <dgm:spPr/>
      <dgm:t>
        <a:bodyPr/>
        <a:lstStyle/>
        <a:p>
          <a:endParaRPr lang="en-US"/>
        </a:p>
      </dgm:t>
    </dgm:pt>
    <dgm:pt modelId="{FA896609-FD01-4889-B98C-0E07C9927E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kern="1200">
              <a:latin typeface="Calibri Light"/>
              <a:ea typeface="+mn-ea"/>
              <a:cs typeface="+mn-cs"/>
            </a:rPr>
            <a:t>Only 1% of are clients have credit cards</a:t>
          </a:r>
        </a:p>
      </dgm:t>
    </dgm:pt>
    <dgm:pt modelId="{1B7DF755-7597-4CA3-AF32-B96E9F831120}" type="parTrans" cxnId="{2B2B83F9-5C87-4BE9-BA4E-57B3BEBF4EF4}">
      <dgm:prSet/>
      <dgm:spPr/>
      <dgm:t>
        <a:bodyPr/>
        <a:lstStyle/>
        <a:p>
          <a:endParaRPr lang="en-US"/>
        </a:p>
      </dgm:t>
    </dgm:pt>
    <dgm:pt modelId="{5CD390AB-A0EA-4640-AC40-4D21D5CDB525}" type="sibTrans" cxnId="{2B2B83F9-5C87-4BE9-BA4E-57B3BEBF4EF4}">
      <dgm:prSet/>
      <dgm:spPr/>
      <dgm:t>
        <a:bodyPr/>
        <a:lstStyle/>
        <a:p>
          <a:endParaRPr lang="en-US"/>
        </a:p>
      </dgm:t>
    </dgm:pt>
    <dgm:pt modelId="{61EADE4B-FECE-47B9-88FD-6D69D584E2DD}" type="pres">
      <dgm:prSet presAssocID="{E75E87C5-17FD-4BC8-BB53-C7D4E2676ECE}" presName="root" presStyleCnt="0">
        <dgm:presLayoutVars>
          <dgm:dir/>
          <dgm:resizeHandles val="exact"/>
        </dgm:presLayoutVars>
      </dgm:prSet>
      <dgm:spPr/>
    </dgm:pt>
    <dgm:pt modelId="{AC1F8400-2ABD-4E5D-ADD5-AD6F3C793920}" type="pres">
      <dgm:prSet presAssocID="{8A80B0E9-5402-4CA3-BDA8-A5D07359EE2D}" presName="compNode" presStyleCnt="0"/>
      <dgm:spPr/>
    </dgm:pt>
    <dgm:pt modelId="{140B3CBA-9EC6-4EAF-99A7-5C6387AE92F1}" type="pres">
      <dgm:prSet presAssocID="{8A80B0E9-5402-4CA3-BDA8-A5D07359EE2D}" presName="bgRect" presStyleLbl="bgShp" presStyleIdx="0" presStyleCnt="4"/>
      <dgm:spPr/>
    </dgm:pt>
    <dgm:pt modelId="{A4918CB3-662A-4B22-BD08-5EA6E8BACE09}" type="pres">
      <dgm:prSet presAssocID="{8A80B0E9-5402-4CA3-BDA8-A5D07359EE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4F1C79B-FAB6-4F9A-B5BC-283C2A06330B}" type="pres">
      <dgm:prSet presAssocID="{8A80B0E9-5402-4CA3-BDA8-A5D07359EE2D}" presName="spaceRect" presStyleCnt="0"/>
      <dgm:spPr/>
    </dgm:pt>
    <dgm:pt modelId="{69D1AA8C-B7D9-49EE-9A78-AB8BB17D59D1}" type="pres">
      <dgm:prSet presAssocID="{8A80B0E9-5402-4CA3-BDA8-A5D07359EE2D}" presName="parTx" presStyleLbl="revTx" presStyleIdx="0" presStyleCnt="8">
        <dgm:presLayoutVars>
          <dgm:chMax val="0"/>
          <dgm:chPref val="0"/>
        </dgm:presLayoutVars>
      </dgm:prSet>
      <dgm:spPr/>
    </dgm:pt>
    <dgm:pt modelId="{B6EB7828-2EC0-4520-A73F-B0EAEDC7BDFC}" type="pres">
      <dgm:prSet presAssocID="{8A80B0E9-5402-4CA3-BDA8-A5D07359EE2D}" presName="desTx" presStyleLbl="revTx" presStyleIdx="1" presStyleCnt="8">
        <dgm:presLayoutVars/>
      </dgm:prSet>
      <dgm:spPr/>
    </dgm:pt>
    <dgm:pt modelId="{C3804631-D16B-4D5F-B304-F1411F1C2B17}" type="pres">
      <dgm:prSet presAssocID="{734A5D59-2F5A-43D6-BEEE-046F0CD3E523}" presName="sibTrans" presStyleCnt="0"/>
      <dgm:spPr/>
    </dgm:pt>
    <dgm:pt modelId="{5872A9D9-BBEF-4200-91BF-CD21F6BCC3FE}" type="pres">
      <dgm:prSet presAssocID="{FE927E0B-BDBB-4CA4-A84F-B068B74DB172}" presName="compNode" presStyleCnt="0"/>
      <dgm:spPr/>
    </dgm:pt>
    <dgm:pt modelId="{0FF3ADED-7963-4836-8286-EB425BE0650D}" type="pres">
      <dgm:prSet presAssocID="{FE927E0B-BDBB-4CA4-A84F-B068B74DB172}" presName="bgRect" presStyleLbl="bgShp" presStyleIdx="1" presStyleCnt="4"/>
      <dgm:spPr/>
    </dgm:pt>
    <dgm:pt modelId="{7AC8E012-373C-4841-B49C-39EDAA8F986B}" type="pres">
      <dgm:prSet presAssocID="{FE927E0B-BDBB-4CA4-A84F-B068B74DB1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BC6370-6D55-4099-ADA7-77ECB42D3DD6}" type="pres">
      <dgm:prSet presAssocID="{FE927E0B-BDBB-4CA4-A84F-B068B74DB172}" presName="spaceRect" presStyleCnt="0"/>
      <dgm:spPr/>
    </dgm:pt>
    <dgm:pt modelId="{2410E810-81EA-45CC-91BF-50FB188CA7F0}" type="pres">
      <dgm:prSet presAssocID="{FE927E0B-BDBB-4CA4-A84F-B068B74DB172}" presName="parTx" presStyleLbl="revTx" presStyleIdx="2" presStyleCnt="8">
        <dgm:presLayoutVars>
          <dgm:chMax val="0"/>
          <dgm:chPref val="0"/>
        </dgm:presLayoutVars>
      </dgm:prSet>
      <dgm:spPr/>
    </dgm:pt>
    <dgm:pt modelId="{FC8A2132-130C-46BB-A13B-A7E4C86BEFC0}" type="pres">
      <dgm:prSet presAssocID="{FE927E0B-BDBB-4CA4-A84F-B068B74DB172}" presName="desTx" presStyleLbl="revTx" presStyleIdx="3" presStyleCnt="8">
        <dgm:presLayoutVars/>
      </dgm:prSet>
      <dgm:spPr/>
    </dgm:pt>
    <dgm:pt modelId="{1FE82D23-16C1-420B-A26E-A725524E295A}" type="pres">
      <dgm:prSet presAssocID="{547FC4AF-421F-4318-921D-47F0CF85F66D}" presName="sibTrans" presStyleCnt="0"/>
      <dgm:spPr/>
    </dgm:pt>
    <dgm:pt modelId="{FD9EEAC8-8FA2-479D-96F5-18C633ABD50D}" type="pres">
      <dgm:prSet presAssocID="{7D7EC6F4-0436-4E3A-AA7D-98238AB2D8CA}" presName="compNode" presStyleCnt="0"/>
      <dgm:spPr/>
    </dgm:pt>
    <dgm:pt modelId="{957D7D84-B0CF-41FC-97AA-ADE9B264A0EC}" type="pres">
      <dgm:prSet presAssocID="{7D7EC6F4-0436-4E3A-AA7D-98238AB2D8CA}" presName="bgRect" presStyleLbl="bgShp" presStyleIdx="2" presStyleCnt="4"/>
      <dgm:spPr/>
    </dgm:pt>
    <dgm:pt modelId="{A32770AC-A4A3-4C78-A7AA-5B5464A2A7A7}" type="pres">
      <dgm:prSet presAssocID="{7D7EC6F4-0436-4E3A-AA7D-98238AB2D8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640FB5C-D228-4726-B99E-DF992699F6E3}" type="pres">
      <dgm:prSet presAssocID="{7D7EC6F4-0436-4E3A-AA7D-98238AB2D8CA}" presName="spaceRect" presStyleCnt="0"/>
      <dgm:spPr/>
    </dgm:pt>
    <dgm:pt modelId="{5C518043-D2F3-4479-AA47-D763E7557D85}" type="pres">
      <dgm:prSet presAssocID="{7D7EC6F4-0436-4E3A-AA7D-98238AB2D8CA}" presName="parTx" presStyleLbl="revTx" presStyleIdx="4" presStyleCnt="8">
        <dgm:presLayoutVars>
          <dgm:chMax val="0"/>
          <dgm:chPref val="0"/>
        </dgm:presLayoutVars>
      </dgm:prSet>
      <dgm:spPr/>
    </dgm:pt>
    <dgm:pt modelId="{782588F0-D58A-49F4-80E0-EA9715ABDE55}" type="pres">
      <dgm:prSet presAssocID="{7D7EC6F4-0436-4E3A-AA7D-98238AB2D8CA}" presName="desTx" presStyleLbl="revTx" presStyleIdx="5" presStyleCnt="8">
        <dgm:presLayoutVars/>
      </dgm:prSet>
      <dgm:spPr/>
    </dgm:pt>
    <dgm:pt modelId="{C45765CE-51AF-423D-AADE-D9426D52C6AF}" type="pres">
      <dgm:prSet presAssocID="{8CA0D403-9C54-4C43-8CEE-B07EF05EBDA9}" presName="sibTrans" presStyleCnt="0"/>
      <dgm:spPr/>
    </dgm:pt>
    <dgm:pt modelId="{07FD3CD6-0D6A-43AF-AADD-23F60EAD4765}" type="pres">
      <dgm:prSet presAssocID="{4C05D0E8-832A-4CDC-A1CF-D6DD7D771B87}" presName="compNode" presStyleCnt="0"/>
      <dgm:spPr/>
    </dgm:pt>
    <dgm:pt modelId="{3F49032B-D23F-4B82-91B7-8A0988F2505A}" type="pres">
      <dgm:prSet presAssocID="{4C05D0E8-832A-4CDC-A1CF-D6DD7D771B87}" presName="bgRect" presStyleLbl="bgShp" presStyleIdx="3" presStyleCnt="4"/>
      <dgm:spPr/>
    </dgm:pt>
    <dgm:pt modelId="{9E8C8CC3-552D-42D3-AD7C-1AD5BD2340BF}" type="pres">
      <dgm:prSet presAssocID="{4C05D0E8-832A-4CDC-A1CF-D6DD7D771B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43FE7E1-3F44-4192-9EF8-662CD2C22261}" type="pres">
      <dgm:prSet presAssocID="{4C05D0E8-832A-4CDC-A1CF-D6DD7D771B87}" presName="spaceRect" presStyleCnt="0"/>
      <dgm:spPr/>
    </dgm:pt>
    <dgm:pt modelId="{602CECE3-83D8-4E6F-9D30-55C00352A54E}" type="pres">
      <dgm:prSet presAssocID="{4C05D0E8-832A-4CDC-A1CF-D6DD7D771B87}" presName="parTx" presStyleLbl="revTx" presStyleIdx="6" presStyleCnt="8">
        <dgm:presLayoutVars>
          <dgm:chMax val="0"/>
          <dgm:chPref val="0"/>
        </dgm:presLayoutVars>
      </dgm:prSet>
      <dgm:spPr/>
    </dgm:pt>
    <dgm:pt modelId="{91B4AFDD-F6A8-4A28-9221-B3AD351E476F}" type="pres">
      <dgm:prSet presAssocID="{4C05D0E8-832A-4CDC-A1CF-D6DD7D771B87}" presName="desTx" presStyleLbl="revTx" presStyleIdx="7" presStyleCnt="8">
        <dgm:presLayoutVars/>
      </dgm:prSet>
      <dgm:spPr/>
    </dgm:pt>
  </dgm:ptLst>
  <dgm:cxnLst>
    <dgm:cxn modelId="{F6600C05-CD20-4279-811C-A203B5CCE23E}" srcId="{FE927E0B-BDBB-4CA4-A84F-B068B74DB172}" destId="{C6C27FF5-292F-4CD0-918A-4D07A790C0B0}" srcOrd="0" destOrd="0" parTransId="{8427CAF3-B153-4E4C-AE23-04CF1A2EED86}" sibTransId="{194FA7DC-FD0F-4F71-B8AD-53CF543EEE76}"/>
    <dgm:cxn modelId="{14D2840E-44A4-41E8-9A81-3B20DC3E5D94}" type="presOf" srcId="{C6C27FF5-292F-4CD0-918A-4D07A790C0B0}" destId="{FC8A2132-130C-46BB-A13B-A7E4C86BEFC0}" srcOrd="0" destOrd="0" presId="urn:microsoft.com/office/officeart/2018/2/layout/IconVerticalSolidList"/>
    <dgm:cxn modelId="{1FB1FF10-0885-47E3-9177-B3C9C878E9DD}" srcId="{E75E87C5-17FD-4BC8-BB53-C7D4E2676ECE}" destId="{4C05D0E8-832A-4CDC-A1CF-D6DD7D771B87}" srcOrd="3" destOrd="0" parTransId="{8CD5F9B6-CBEA-487A-A572-B18D6524998F}" sibTransId="{B9FBC909-F96B-4537-8F31-980976C7381B}"/>
    <dgm:cxn modelId="{B7AD5B16-A4A5-43EA-8F0B-F476A9B072C1}" srcId="{7D7EC6F4-0436-4E3A-AA7D-98238AB2D8CA}" destId="{BBB627C1-9F92-48AC-A7DD-421C7BC671CC}" srcOrd="0" destOrd="0" parTransId="{9867593B-BC88-49B4-9ED6-94F31B3E2473}" sibTransId="{39F5459E-FF88-403D-ACA2-C832DF3F1544}"/>
    <dgm:cxn modelId="{F199A11F-3427-4787-89AC-44342324543F}" type="presOf" srcId="{CD1F1923-E2AE-4BE2-8D74-7509D4C5B05C}" destId="{91B4AFDD-F6A8-4A28-9221-B3AD351E476F}" srcOrd="0" destOrd="0" presId="urn:microsoft.com/office/officeart/2018/2/layout/IconVerticalSolidList"/>
    <dgm:cxn modelId="{72C4143D-2A79-4202-9C27-FAE984265BA2}" srcId="{E75E87C5-17FD-4BC8-BB53-C7D4E2676ECE}" destId="{FE927E0B-BDBB-4CA4-A84F-B068B74DB172}" srcOrd="1" destOrd="0" parTransId="{64AA2DBE-68F2-43B5-828D-60F4E33E1058}" sibTransId="{547FC4AF-421F-4318-921D-47F0CF85F66D}"/>
    <dgm:cxn modelId="{057B173E-CB49-4948-A8D2-1549D7EB53FF}" srcId="{7D7EC6F4-0436-4E3A-AA7D-98238AB2D8CA}" destId="{FBE7FC98-C5FC-4F93-8DAC-7FA5891D9D78}" srcOrd="1" destOrd="0" parTransId="{87AB8251-91CD-46D8-8FF4-BB925CDE1F3A}" sibTransId="{D8CC093B-9EE9-4A62-A19F-6742197A8BF3}"/>
    <dgm:cxn modelId="{CEEB4D3F-DA6C-44CE-ACE1-43C10B0F25EF}" srcId="{E75E87C5-17FD-4BC8-BB53-C7D4E2676ECE}" destId="{8A80B0E9-5402-4CA3-BDA8-A5D07359EE2D}" srcOrd="0" destOrd="0" parTransId="{B77FBB5D-BE3F-4611-BAF5-2047F2920E7C}" sibTransId="{734A5D59-2F5A-43D6-BEEE-046F0CD3E523}"/>
    <dgm:cxn modelId="{29B37643-C41B-4776-8EA1-74F88BAFDBB9}" srcId="{4C05D0E8-832A-4CDC-A1CF-D6DD7D771B87}" destId="{CD1F1923-E2AE-4BE2-8D74-7509D4C5B05C}" srcOrd="0" destOrd="0" parTransId="{0515B146-71A7-456D-A8E3-06C9B83CDB65}" sibTransId="{C51591AA-2478-4ADC-9742-D3EF63BB0E71}"/>
    <dgm:cxn modelId="{75F02164-5D17-442F-89CD-296907DD66FB}" type="presOf" srcId="{FA896609-FD01-4889-B98C-0E07C9927E78}" destId="{91B4AFDD-F6A8-4A28-9221-B3AD351E476F}" srcOrd="0" destOrd="1" presId="urn:microsoft.com/office/officeart/2018/2/layout/IconVerticalSolidList"/>
    <dgm:cxn modelId="{0E508C67-7093-4957-B30F-848BA869B337}" type="presOf" srcId="{BBB627C1-9F92-48AC-A7DD-421C7BC671CC}" destId="{782588F0-D58A-49F4-80E0-EA9715ABDE55}" srcOrd="0" destOrd="0" presId="urn:microsoft.com/office/officeart/2018/2/layout/IconVerticalSolidList"/>
    <dgm:cxn modelId="{AA5B5348-E8C4-440C-BF42-8717F939BFFC}" type="presOf" srcId="{FE927E0B-BDBB-4CA4-A84F-B068B74DB172}" destId="{2410E810-81EA-45CC-91BF-50FB188CA7F0}" srcOrd="0" destOrd="0" presId="urn:microsoft.com/office/officeart/2018/2/layout/IconVerticalSolidList"/>
    <dgm:cxn modelId="{DEDA9F49-17DE-4CAB-9868-8AE2BEC32EA8}" type="presOf" srcId="{7D7EC6F4-0436-4E3A-AA7D-98238AB2D8CA}" destId="{5C518043-D2F3-4479-AA47-D763E7557D85}" srcOrd="0" destOrd="0" presId="urn:microsoft.com/office/officeart/2018/2/layout/IconVerticalSolidList"/>
    <dgm:cxn modelId="{2CB54A6C-64B8-4316-82AF-F685C50FD2D9}" srcId="{E75E87C5-17FD-4BC8-BB53-C7D4E2676ECE}" destId="{7D7EC6F4-0436-4E3A-AA7D-98238AB2D8CA}" srcOrd="2" destOrd="0" parTransId="{422F313B-8820-48A7-996C-601011D78692}" sibTransId="{8CA0D403-9C54-4C43-8CEE-B07EF05EBDA9}"/>
    <dgm:cxn modelId="{77457978-D1C8-4786-B38D-9F5BC2BEF311}" srcId="{8A80B0E9-5402-4CA3-BDA8-A5D07359EE2D}" destId="{58B68F61-4091-4455-99DD-09B648F04BB6}" srcOrd="0" destOrd="0" parTransId="{3F4B407E-72E4-46FF-B76A-263EF20801A1}" sibTransId="{4793544D-D07D-4BC4-A013-7A407230A9A4}"/>
    <dgm:cxn modelId="{C77DF2A6-B596-4CD8-88C4-57B8DDAFEA88}" type="presOf" srcId="{4C05D0E8-832A-4CDC-A1CF-D6DD7D771B87}" destId="{602CECE3-83D8-4E6F-9D30-55C00352A54E}" srcOrd="0" destOrd="0" presId="urn:microsoft.com/office/officeart/2018/2/layout/IconVerticalSolidList"/>
    <dgm:cxn modelId="{4CA091B4-221C-44B7-B6A2-088C8F9680F0}" type="presOf" srcId="{FBE7FC98-C5FC-4F93-8DAC-7FA5891D9D78}" destId="{782588F0-D58A-49F4-80E0-EA9715ABDE55}" srcOrd="0" destOrd="1" presId="urn:microsoft.com/office/officeart/2018/2/layout/IconVerticalSolidList"/>
    <dgm:cxn modelId="{03CCCEB7-1347-4B0C-8717-CA38BFB373EE}" type="presOf" srcId="{58B68F61-4091-4455-99DD-09B648F04BB6}" destId="{B6EB7828-2EC0-4520-A73F-B0EAEDC7BDFC}" srcOrd="0" destOrd="0" presId="urn:microsoft.com/office/officeart/2018/2/layout/IconVerticalSolidList"/>
    <dgm:cxn modelId="{F7E586BF-1983-4EB6-B91B-272BB97BBD81}" type="presOf" srcId="{E75E87C5-17FD-4BC8-BB53-C7D4E2676ECE}" destId="{61EADE4B-FECE-47B9-88FD-6D69D584E2DD}" srcOrd="0" destOrd="0" presId="urn:microsoft.com/office/officeart/2018/2/layout/IconVerticalSolidList"/>
    <dgm:cxn modelId="{52AD69C2-D379-4FFE-AC87-B23CCAAE3E73}" srcId="{FE927E0B-BDBB-4CA4-A84F-B068B74DB172}" destId="{6AE531EA-BF20-4CA9-8267-76A28E65749C}" srcOrd="1" destOrd="0" parTransId="{CC7C7C12-9B3E-429C-BDC8-39AA81A4C55E}" sibTransId="{6DDA8935-49FB-49AD-9AD4-30F6B1C50E30}"/>
    <dgm:cxn modelId="{459B49E3-4939-43A3-881F-1555DEAFEEE2}" type="presOf" srcId="{6AE531EA-BF20-4CA9-8267-76A28E65749C}" destId="{FC8A2132-130C-46BB-A13B-A7E4C86BEFC0}" srcOrd="0" destOrd="1" presId="urn:microsoft.com/office/officeart/2018/2/layout/IconVerticalSolidList"/>
    <dgm:cxn modelId="{091A31F7-108F-4FCD-9D5C-B32AACCC3B3A}" type="presOf" srcId="{8A80B0E9-5402-4CA3-BDA8-A5D07359EE2D}" destId="{69D1AA8C-B7D9-49EE-9A78-AB8BB17D59D1}" srcOrd="0" destOrd="0" presId="urn:microsoft.com/office/officeart/2018/2/layout/IconVerticalSolidList"/>
    <dgm:cxn modelId="{2B2B83F9-5C87-4BE9-BA4E-57B3BEBF4EF4}" srcId="{4C05D0E8-832A-4CDC-A1CF-D6DD7D771B87}" destId="{FA896609-FD01-4889-B98C-0E07C9927E78}" srcOrd="1" destOrd="0" parTransId="{1B7DF755-7597-4CA3-AF32-B96E9F831120}" sibTransId="{5CD390AB-A0EA-4640-AC40-4D21D5CDB525}"/>
    <dgm:cxn modelId="{87C47BD0-F121-4FFD-A451-8075FE83FA2A}" type="presParOf" srcId="{61EADE4B-FECE-47B9-88FD-6D69D584E2DD}" destId="{AC1F8400-2ABD-4E5D-ADD5-AD6F3C793920}" srcOrd="0" destOrd="0" presId="urn:microsoft.com/office/officeart/2018/2/layout/IconVerticalSolidList"/>
    <dgm:cxn modelId="{A03CC13D-5ADA-4C3A-B325-5B340FAC7A21}" type="presParOf" srcId="{AC1F8400-2ABD-4E5D-ADD5-AD6F3C793920}" destId="{140B3CBA-9EC6-4EAF-99A7-5C6387AE92F1}" srcOrd="0" destOrd="0" presId="urn:microsoft.com/office/officeart/2018/2/layout/IconVerticalSolidList"/>
    <dgm:cxn modelId="{8AE55042-D67B-4C61-B8BC-F119F4C7E062}" type="presParOf" srcId="{AC1F8400-2ABD-4E5D-ADD5-AD6F3C793920}" destId="{A4918CB3-662A-4B22-BD08-5EA6E8BACE09}" srcOrd="1" destOrd="0" presId="urn:microsoft.com/office/officeart/2018/2/layout/IconVerticalSolidList"/>
    <dgm:cxn modelId="{8512C507-EB50-4C3B-8925-F07DF297274D}" type="presParOf" srcId="{AC1F8400-2ABD-4E5D-ADD5-AD6F3C793920}" destId="{D4F1C79B-FAB6-4F9A-B5BC-283C2A06330B}" srcOrd="2" destOrd="0" presId="urn:microsoft.com/office/officeart/2018/2/layout/IconVerticalSolidList"/>
    <dgm:cxn modelId="{3D4745AB-99AE-45EF-A5EF-1DB13590C2B7}" type="presParOf" srcId="{AC1F8400-2ABD-4E5D-ADD5-AD6F3C793920}" destId="{69D1AA8C-B7D9-49EE-9A78-AB8BB17D59D1}" srcOrd="3" destOrd="0" presId="urn:microsoft.com/office/officeart/2018/2/layout/IconVerticalSolidList"/>
    <dgm:cxn modelId="{F0974B6A-8651-45E2-AA89-4CF197D1C165}" type="presParOf" srcId="{AC1F8400-2ABD-4E5D-ADD5-AD6F3C793920}" destId="{B6EB7828-2EC0-4520-A73F-B0EAEDC7BDFC}" srcOrd="4" destOrd="0" presId="urn:microsoft.com/office/officeart/2018/2/layout/IconVerticalSolidList"/>
    <dgm:cxn modelId="{089396C2-EFBC-466A-AD93-A6390BFF05AA}" type="presParOf" srcId="{61EADE4B-FECE-47B9-88FD-6D69D584E2DD}" destId="{C3804631-D16B-4D5F-B304-F1411F1C2B17}" srcOrd="1" destOrd="0" presId="urn:microsoft.com/office/officeart/2018/2/layout/IconVerticalSolidList"/>
    <dgm:cxn modelId="{B4DE95D0-7E50-4AA0-8F6A-CBDD7E585C76}" type="presParOf" srcId="{61EADE4B-FECE-47B9-88FD-6D69D584E2DD}" destId="{5872A9D9-BBEF-4200-91BF-CD21F6BCC3FE}" srcOrd="2" destOrd="0" presId="urn:microsoft.com/office/officeart/2018/2/layout/IconVerticalSolidList"/>
    <dgm:cxn modelId="{07D5DD3D-730A-4C4F-951C-F9F571D537CD}" type="presParOf" srcId="{5872A9D9-BBEF-4200-91BF-CD21F6BCC3FE}" destId="{0FF3ADED-7963-4836-8286-EB425BE0650D}" srcOrd="0" destOrd="0" presId="urn:microsoft.com/office/officeart/2018/2/layout/IconVerticalSolidList"/>
    <dgm:cxn modelId="{2CAF0360-020C-46CB-BF29-61B170CEF01F}" type="presParOf" srcId="{5872A9D9-BBEF-4200-91BF-CD21F6BCC3FE}" destId="{7AC8E012-373C-4841-B49C-39EDAA8F986B}" srcOrd="1" destOrd="0" presId="urn:microsoft.com/office/officeart/2018/2/layout/IconVerticalSolidList"/>
    <dgm:cxn modelId="{5E3FC60A-3AC3-482E-98F9-9F2A4A88E08B}" type="presParOf" srcId="{5872A9D9-BBEF-4200-91BF-CD21F6BCC3FE}" destId="{9EBC6370-6D55-4099-ADA7-77ECB42D3DD6}" srcOrd="2" destOrd="0" presId="urn:microsoft.com/office/officeart/2018/2/layout/IconVerticalSolidList"/>
    <dgm:cxn modelId="{56B03315-7112-45A3-9857-DDE328B46913}" type="presParOf" srcId="{5872A9D9-BBEF-4200-91BF-CD21F6BCC3FE}" destId="{2410E810-81EA-45CC-91BF-50FB188CA7F0}" srcOrd="3" destOrd="0" presId="urn:microsoft.com/office/officeart/2018/2/layout/IconVerticalSolidList"/>
    <dgm:cxn modelId="{B292EF9D-3E70-40D4-A64D-FA69C54D2EFD}" type="presParOf" srcId="{5872A9D9-BBEF-4200-91BF-CD21F6BCC3FE}" destId="{FC8A2132-130C-46BB-A13B-A7E4C86BEFC0}" srcOrd="4" destOrd="0" presId="urn:microsoft.com/office/officeart/2018/2/layout/IconVerticalSolidList"/>
    <dgm:cxn modelId="{4CB50759-15B4-4242-BE7B-86B609B17DC1}" type="presParOf" srcId="{61EADE4B-FECE-47B9-88FD-6D69D584E2DD}" destId="{1FE82D23-16C1-420B-A26E-A725524E295A}" srcOrd="3" destOrd="0" presId="urn:microsoft.com/office/officeart/2018/2/layout/IconVerticalSolidList"/>
    <dgm:cxn modelId="{921AF4EC-E435-40BF-818D-8035BCBD0205}" type="presParOf" srcId="{61EADE4B-FECE-47B9-88FD-6D69D584E2DD}" destId="{FD9EEAC8-8FA2-479D-96F5-18C633ABD50D}" srcOrd="4" destOrd="0" presId="urn:microsoft.com/office/officeart/2018/2/layout/IconVerticalSolidList"/>
    <dgm:cxn modelId="{FE1F3742-893E-418B-A91F-854ABCB1382A}" type="presParOf" srcId="{FD9EEAC8-8FA2-479D-96F5-18C633ABD50D}" destId="{957D7D84-B0CF-41FC-97AA-ADE9B264A0EC}" srcOrd="0" destOrd="0" presId="urn:microsoft.com/office/officeart/2018/2/layout/IconVerticalSolidList"/>
    <dgm:cxn modelId="{D8FB7C98-57E5-4475-BF88-660156CF27F6}" type="presParOf" srcId="{FD9EEAC8-8FA2-479D-96F5-18C633ABD50D}" destId="{A32770AC-A4A3-4C78-A7AA-5B5464A2A7A7}" srcOrd="1" destOrd="0" presId="urn:microsoft.com/office/officeart/2018/2/layout/IconVerticalSolidList"/>
    <dgm:cxn modelId="{6DFF2DD3-58C7-4398-A3E1-B58AC2A0ACA2}" type="presParOf" srcId="{FD9EEAC8-8FA2-479D-96F5-18C633ABD50D}" destId="{4640FB5C-D228-4726-B99E-DF992699F6E3}" srcOrd="2" destOrd="0" presId="urn:microsoft.com/office/officeart/2018/2/layout/IconVerticalSolidList"/>
    <dgm:cxn modelId="{CFA2F042-2F51-43AA-B6EC-973BB742801D}" type="presParOf" srcId="{FD9EEAC8-8FA2-479D-96F5-18C633ABD50D}" destId="{5C518043-D2F3-4479-AA47-D763E7557D85}" srcOrd="3" destOrd="0" presId="urn:microsoft.com/office/officeart/2018/2/layout/IconVerticalSolidList"/>
    <dgm:cxn modelId="{BE49CBB5-2117-4B40-AE3E-1753A8A7891E}" type="presParOf" srcId="{FD9EEAC8-8FA2-479D-96F5-18C633ABD50D}" destId="{782588F0-D58A-49F4-80E0-EA9715ABDE55}" srcOrd="4" destOrd="0" presId="urn:microsoft.com/office/officeart/2018/2/layout/IconVerticalSolidList"/>
    <dgm:cxn modelId="{494BEEFC-7162-40D2-8758-ACF868B03AF7}" type="presParOf" srcId="{61EADE4B-FECE-47B9-88FD-6D69D584E2DD}" destId="{C45765CE-51AF-423D-AADE-D9426D52C6AF}" srcOrd="5" destOrd="0" presId="urn:microsoft.com/office/officeart/2018/2/layout/IconVerticalSolidList"/>
    <dgm:cxn modelId="{08CC7943-E69B-4F7B-9786-460557C43B91}" type="presParOf" srcId="{61EADE4B-FECE-47B9-88FD-6D69D584E2DD}" destId="{07FD3CD6-0D6A-43AF-AADD-23F60EAD4765}" srcOrd="6" destOrd="0" presId="urn:microsoft.com/office/officeart/2018/2/layout/IconVerticalSolidList"/>
    <dgm:cxn modelId="{D40C37F1-7E96-424D-BE34-B7F4F2FF3719}" type="presParOf" srcId="{07FD3CD6-0D6A-43AF-AADD-23F60EAD4765}" destId="{3F49032B-D23F-4B82-91B7-8A0988F2505A}" srcOrd="0" destOrd="0" presId="urn:microsoft.com/office/officeart/2018/2/layout/IconVerticalSolidList"/>
    <dgm:cxn modelId="{9A886C95-4228-4DDC-8ABF-42A4D534A61E}" type="presParOf" srcId="{07FD3CD6-0D6A-43AF-AADD-23F60EAD4765}" destId="{9E8C8CC3-552D-42D3-AD7C-1AD5BD2340BF}" srcOrd="1" destOrd="0" presId="urn:microsoft.com/office/officeart/2018/2/layout/IconVerticalSolidList"/>
    <dgm:cxn modelId="{07261CF2-456A-453E-9CDC-E91619A36826}" type="presParOf" srcId="{07FD3CD6-0D6A-43AF-AADD-23F60EAD4765}" destId="{B43FE7E1-3F44-4192-9EF8-662CD2C22261}" srcOrd="2" destOrd="0" presId="urn:microsoft.com/office/officeart/2018/2/layout/IconVerticalSolidList"/>
    <dgm:cxn modelId="{DF1A840D-BD43-4210-B6E1-8C86A5577477}" type="presParOf" srcId="{07FD3CD6-0D6A-43AF-AADD-23F60EAD4765}" destId="{602CECE3-83D8-4E6F-9D30-55C00352A54E}" srcOrd="3" destOrd="0" presId="urn:microsoft.com/office/officeart/2018/2/layout/IconVerticalSolidList"/>
    <dgm:cxn modelId="{4D042AA6-3CBB-4153-A6CE-43580741C177}" type="presParOf" srcId="{07FD3CD6-0D6A-43AF-AADD-23F60EAD4765}" destId="{91B4AFDD-F6A8-4A28-9221-B3AD351E476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668D5-B2E7-42B3-BABF-9FE09596E6D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A2626F-1F59-4CF2-919E-3CD76370A3A8}">
      <dgm:prSet/>
      <dgm:spPr/>
      <dgm:t>
        <a:bodyPr/>
        <a:lstStyle/>
        <a:p>
          <a:pPr>
            <a:defRPr b="1"/>
          </a:pPr>
          <a:r>
            <a:rPr lang="en-US" b="1"/>
            <a:t>We should target:</a:t>
          </a:r>
          <a:endParaRPr lang="en-US"/>
        </a:p>
      </dgm:t>
    </dgm:pt>
    <dgm:pt modelId="{719AED0C-5A1E-4F4D-B495-78BD53B0989F}" type="parTrans" cxnId="{46BC5145-0DA3-4248-8F3F-E5F5940C77CC}">
      <dgm:prSet/>
      <dgm:spPr/>
      <dgm:t>
        <a:bodyPr/>
        <a:lstStyle/>
        <a:p>
          <a:endParaRPr lang="en-US"/>
        </a:p>
      </dgm:t>
    </dgm:pt>
    <dgm:pt modelId="{55155457-D3D7-4452-B9E9-06A6ECF4B079}" type="sibTrans" cxnId="{46BC5145-0DA3-4248-8F3F-E5F5940C77CC}">
      <dgm:prSet/>
      <dgm:spPr/>
      <dgm:t>
        <a:bodyPr/>
        <a:lstStyle/>
        <a:p>
          <a:endParaRPr lang="en-US"/>
        </a:p>
      </dgm:t>
    </dgm:pt>
    <dgm:pt modelId="{0928F480-057E-4D4D-9750-4623DBD327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Married clients as they are most likely to take loans.</a:t>
          </a:r>
        </a:p>
      </dgm:t>
    </dgm:pt>
    <dgm:pt modelId="{525442F0-3F7F-4277-90ED-DAB54D6DE9FE}" type="parTrans" cxnId="{866C3B12-4DDD-4758-9AD6-C0E095DBF6D8}">
      <dgm:prSet/>
      <dgm:spPr/>
      <dgm:t>
        <a:bodyPr/>
        <a:lstStyle/>
        <a:p>
          <a:endParaRPr lang="en-US"/>
        </a:p>
      </dgm:t>
    </dgm:pt>
    <dgm:pt modelId="{988258FA-B9D5-47F4-B413-6CAF3C380711}" type="sibTrans" cxnId="{866C3B12-4DDD-4758-9AD6-C0E095DBF6D8}">
      <dgm:prSet/>
      <dgm:spPr/>
      <dgm:t>
        <a:bodyPr/>
        <a:lstStyle/>
        <a:p>
          <a:endParaRPr lang="en-US"/>
        </a:p>
      </dgm:t>
    </dgm:pt>
    <dgm:pt modelId="{225C1432-A473-4D62-80CE-0436381595E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Clients that are in their 30’s or 40’s.</a:t>
          </a:r>
        </a:p>
      </dgm:t>
    </dgm:pt>
    <dgm:pt modelId="{AACB1F11-163F-4F27-96D1-1C8A960B0D6A}" type="parTrans" cxnId="{CCB96774-4189-49E4-92EF-48A9E69B37F2}">
      <dgm:prSet/>
      <dgm:spPr/>
      <dgm:t>
        <a:bodyPr/>
        <a:lstStyle/>
        <a:p>
          <a:endParaRPr lang="en-US"/>
        </a:p>
      </dgm:t>
    </dgm:pt>
    <dgm:pt modelId="{32C7263A-16C9-48BF-9FFE-E00ED4E97C17}" type="sibTrans" cxnId="{CCB96774-4189-49E4-92EF-48A9E69B37F2}">
      <dgm:prSet/>
      <dgm:spPr/>
      <dgm:t>
        <a:bodyPr/>
        <a:lstStyle/>
        <a:p>
          <a:endParaRPr lang="en-US"/>
        </a:p>
      </dgm:t>
    </dgm:pt>
    <dgm:pt modelId="{F54A572B-275C-4E71-AC72-873CA3652B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Clients who have already taken loans before.</a:t>
          </a:r>
        </a:p>
      </dgm:t>
    </dgm:pt>
    <dgm:pt modelId="{2BA72CD9-07EF-46F2-9E14-AB31551B209E}" type="parTrans" cxnId="{A318EB09-4966-4E04-907A-77DF0604579D}">
      <dgm:prSet/>
      <dgm:spPr/>
      <dgm:t>
        <a:bodyPr/>
        <a:lstStyle/>
        <a:p>
          <a:endParaRPr lang="en-US"/>
        </a:p>
      </dgm:t>
    </dgm:pt>
    <dgm:pt modelId="{67D27F3F-C3BE-477B-8D54-1E0EAFA8E0F2}" type="sibTrans" cxnId="{A318EB09-4966-4E04-907A-77DF0604579D}">
      <dgm:prSet/>
      <dgm:spPr/>
      <dgm:t>
        <a:bodyPr/>
        <a:lstStyle/>
        <a:p>
          <a:endParaRPr lang="en-US"/>
        </a:p>
      </dgm:t>
    </dgm:pt>
    <dgm:pt modelId="{57739F3D-6FE4-4FFE-9299-082899F3CF26}">
      <dgm:prSet/>
      <dgm:spPr/>
      <dgm:t>
        <a:bodyPr/>
        <a:lstStyle/>
        <a:p>
          <a:pPr>
            <a:defRPr b="1"/>
          </a:pPr>
          <a:r>
            <a:rPr lang="en-US" b="1"/>
            <a:t>We should:</a:t>
          </a:r>
          <a:endParaRPr lang="en-US"/>
        </a:p>
      </dgm:t>
    </dgm:pt>
    <dgm:pt modelId="{355A9E4D-4DB5-492C-B6EF-01E5C9C75520}" type="parTrans" cxnId="{1A3770F5-16BA-4AB2-A679-BDB3D6CB4963}">
      <dgm:prSet/>
      <dgm:spPr/>
      <dgm:t>
        <a:bodyPr/>
        <a:lstStyle/>
        <a:p>
          <a:endParaRPr lang="en-US"/>
        </a:p>
      </dgm:t>
    </dgm:pt>
    <dgm:pt modelId="{1505F3D3-1887-4662-8A9B-5AA0BF7C1370}" type="sibTrans" cxnId="{1A3770F5-16BA-4AB2-A679-BDB3D6CB4963}">
      <dgm:prSet/>
      <dgm:spPr/>
      <dgm:t>
        <a:bodyPr/>
        <a:lstStyle/>
        <a:p>
          <a:endParaRPr lang="en-US"/>
        </a:p>
      </dgm:t>
    </dgm:pt>
    <dgm:pt modelId="{85BC6917-A7C1-40AE-9966-C51504D4D787}">
      <dgm:prSet/>
      <dgm:spPr/>
      <dgm:t>
        <a:bodyPr/>
        <a:lstStyle/>
        <a:p>
          <a:r>
            <a:rPr lang="en-US"/>
            <a:t>Convince our clients within 10 minutes.</a:t>
          </a:r>
        </a:p>
      </dgm:t>
    </dgm:pt>
    <dgm:pt modelId="{13E451DA-9A60-4AAD-9C96-0A2DB180CA91}" type="parTrans" cxnId="{6E813018-0BAD-4E40-8A67-7573CF81F8D0}">
      <dgm:prSet/>
      <dgm:spPr/>
      <dgm:t>
        <a:bodyPr/>
        <a:lstStyle/>
        <a:p>
          <a:endParaRPr lang="en-US"/>
        </a:p>
      </dgm:t>
    </dgm:pt>
    <dgm:pt modelId="{76236854-C734-484C-8464-669CC48E5824}" type="sibTrans" cxnId="{6E813018-0BAD-4E40-8A67-7573CF81F8D0}">
      <dgm:prSet/>
      <dgm:spPr/>
      <dgm:t>
        <a:bodyPr/>
        <a:lstStyle/>
        <a:p>
          <a:endParaRPr lang="en-US"/>
        </a:p>
      </dgm:t>
    </dgm:pt>
    <dgm:pt modelId="{AC5FC11D-9865-420F-B667-179493CF1655}">
      <dgm:prSet/>
      <dgm:spPr/>
      <dgm:t>
        <a:bodyPr/>
        <a:lstStyle/>
        <a:p>
          <a:r>
            <a:rPr lang="en-US" dirty="0"/>
            <a:t>Try to communicate with our clients in different ways other than phone calls.</a:t>
          </a:r>
        </a:p>
      </dgm:t>
    </dgm:pt>
    <dgm:pt modelId="{C04494E1-0886-419C-B1C4-E8C1BB531EE8}" type="parTrans" cxnId="{03CC2069-5E32-4993-93EA-12484F640350}">
      <dgm:prSet/>
      <dgm:spPr/>
      <dgm:t>
        <a:bodyPr/>
        <a:lstStyle/>
        <a:p>
          <a:endParaRPr lang="en-US"/>
        </a:p>
      </dgm:t>
    </dgm:pt>
    <dgm:pt modelId="{7ED07AC2-21EA-4689-B2EE-794A60D1A08D}" type="sibTrans" cxnId="{03CC2069-5E32-4993-93EA-12484F640350}">
      <dgm:prSet/>
      <dgm:spPr/>
      <dgm:t>
        <a:bodyPr/>
        <a:lstStyle/>
        <a:p>
          <a:endParaRPr lang="en-US"/>
        </a:p>
      </dgm:t>
    </dgm:pt>
    <dgm:pt modelId="{FE3C0259-63F2-44E0-95F1-79A5E9E0A8DB}">
      <dgm:prSet/>
      <dgm:spPr/>
      <dgm:t>
        <a:bodyPr/>
        <a:lstStyle/>
        <a:p>
          <a:r>
            <a:rPr lang="en-US"/>
            <a:t>Promote for credit cards.</a:t>
          </a:r>
        </a:p>
      </dgm:t>
    </dgm:pt>
    <dgm:pt modelId="{0C88D428-E30D-47EE-93C6-B1394B5478FA}" type="parTrans" cxnId="{57738BA1-1ED6-4847-BEC8-BE81FFB1E87B}">
      <dgm:prSet/>
      <dgm:spPr/>
      <dgm:t>
        <a:bodyPr/>
        <a:lstStyle/>
        <a:p>
          <a:endParaRPr lang="en-US"/>
        </a:p>
      </dgm:t>
    </dgm:pt>
    <dgm:pt modelId="{625DC857-4BC6-406D-BF33-30CEFF5DB92C}" type="sibTrans" cxnId="{57738BA1-1ED6-4847-BEC8-BE81FFB1E87B}">
      <dgm:prSet/>
      <dgm:spPr/>
      <dgm:t>
        <a:bodyPr/>
        <a:lstStyle/>
        <a:p>
          <a:endParaRPr lang="en-US"/>
        </a:p>
      </dgm:t>
    </dgm:pt>
    <dgm:pt modelId="{9152B45D-1D8F-4203-AA5D-742AE7B44726}" type="pres">
      <dgm:prSet presAssocID="{42E668D5-B2E7-42B3-BABF-9FE09596E6D9}" presName="Name0" presStyleCnt="0">
        <dgm:presLayoutVars>
          <dgm:dir/>
          <dgm:animLvl val="lvl"/>
          <dgm:resizeHandles val="exact"/>
        </dgm:presLayoutVars>
      </dgm:prSet>
      <dgm:spPr/>
    </dgm:pt>
    <dgm:pt modelId="{96E6906E-2EDB-4AB7-BAA8-975C9BB0D46C}" type="pres">
      <dgm:prSet presAssocID="{9CA2626F-1F59-4CF2-919E-3CD76370A3A8}" presName="composite" presStyleCnt="0"/>
      <dgm:spPr/>
    </dgm:pt>
    <dgm:pt modelId="{67CA9872-CBCE-4E04-8B25-26C14D4BF5A6}" type="pres">
      <dgm:prSet presAssocID="{9CA2626F-1F59-4CF2-919E-3CD76370A3A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11E828F-B50B-4323-92B4-B824BA369C50}" type="pres">
      <dgm:prSet presAssocID="{9CA2626F-1F59-4CF2-919E-3CD76370A3A8}" presName="desTx" presStyleLbl="alignAccFollowNode1" presStyleIdx="0" presStyleCnt="2">
        <dgm:presLayoutVars>
          <dgm:bulletEnabled val="1"/>
        </dgm:presLayoutVars>
      </dgm:prSet>
      <dgm:spPr/>
    </dgm:pt>
    <dgm:pt modelId="{FD1E94EB-FC13-49AB-8F7F-AAEC25A18E66}" type="pres">
      <dgm:prSet presAssocID="{55155457-D3D7-4452-B9E9-06A6ECF4B079}" presName="space" presStyleCnt="0"/>
      <dgm:spPr/>
    </dgm:pt>
    <dgm:pt modelId="{91AA05B7-8C3C-4F31-B561-FBE68B1F81A8}" type="pres">
      <dgm:prSet presAssocID="{57739F3D-6FE4-4FFE-9299-082899F3CF26}" presName="composite" presStyleCnt="0"/>
      <dgm:spPr/>
    </dgm:pt>
    <dgm:pt modelId="{DEB1AFFE-75EA-4A89-A7B3-80D3ADEDCF1E}" type="pres">
      <dgm:prSet presAssocID="{57739F3D-6FE4-4FFE-9299-082899F3CF2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2F80BAA-63B0-4474-851C-B90D91218DDE}" type="pres">
      <dgm:prSet presAssocID="{57739F3D-6FE4-4FFE-9299-082899F3CF2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318EB09-4966-4E04-907A-77DF0604579D}" srcId="{9CA2626F-1F59-4CF2-919E-3CD76370A3A8}" destId="{F54A572B-275C-4E71-AC72-873CA3652B41}" srcOrd="2" destOrd="0" parTransId="{2BA72CD9-07EF-46F2-9E14-AB31551B209E}" sibTransId="{67D27F3F-C3BE-477B-8D54-1E0EAFA8E0F2}"/>
    <dgm:cxn modelId="{866C3B12-4DDD-4758-9AD6-C0E095DBF6D8}" srcId="{9CA2626F-1F59-4CF2-919E-3CD76370A3A8}" destId="{0928F480-057E-4D4D-9750-4623DBD32711}" srcOrd="0" destOrd="0" parTransId="{525442F0-3F7F-4277-90ED-DAB54D6DE9FE}" sibTransId="{988258FA-B9D5-47F4-B413-6CAF3C380711}"/>
    <dgm:cxn modelId="{6E813018-0BAD-4E40-8A67-7573CF81F8D0}" srcId="{57739F3D-6FE4-4FFE-9299-082899F3CF26}" destId="{85BC6917-A7C1-40AE-9966-C51504D4D787}" srcOrd="0" destOrd="0" parTransId="{13E451DA-9A60-4AAD-9C96-0A2DB180CA91}" sibTransId="{76236854-C734-484C-8464-669CC48E5824}"/>
    <dgm:cxn modelId="{F3FCBF28-1D29-4E6D-B1F8-99575C860FE2}" type="presOf" srcId="{225C1432-A473-4D62-80CE-0436381595EE}" destId="{611E828F-B50B-4323-92B4-B824BA369C50}" srcOrd="0" destOrd="1" presId="urn:microsoft.com/office/officeart/2005/8/layout/hList1"/>
    <dgm:cxn modelId="{27B7B13A-B6DB-4680-A1D0-611AC6FEEB11}" type="presOf" srcId="{0928F480-057E-4D4D-9750-4623DBD32711}" destId="{611E828F-B50B-4323-92B4-B824BA369C50}" srcOrd="0" destOrd="0" presId="urn:microsoft.com/office/officeart/2005/8/layout/hList1"/>
    <dgm:cxn modelId="{3C8DD544-0CE7-4B24-A4A5-3F3B50ECA08B}" type="presOf" srcId="{57739F3D-6FE4-4FFE-9299-082899F3CF26}" destId="{DEB1AFFE-75EA-4A89-A7B3-80D3ADEDCF1E}" srcOrd="0" destOrd="0" presId="urn:microsoft.com/office/officeart/2005/8/layout/hList1"/>
    <dgm:cxn modelId="{46BC5145-0DA3-4248-8F3F-E5F5940C77CC}" srcId="{42E668D5-B2E7-42B3-BABF-9FE09596E6D9}" destId="{9CA2626F-1F59-4CF2-919E-3CD76370A3A8}" srcOrd="0" destOrd="0" parTransId="{719AED0C-5A1E-4F4D-B495-78BD53B0989F}" sibTransId="{55155457-D3D7-4452-B9E9-06A6ECF4B079}"/>
    <dgm:cxn modelId="{14C47B66-5EE2-4001-AF5C-6EDBF8E6F5CC}" type="presOf" srcId="{AC5FC11D-9865-420F-B667-179493CF1655}" destId="{32F80BAA-63B0-4474-851C-B90D91218DDE}" srcOrd="0" destOrd="1" presId="urn:microsoft.com/office/officeart/2005/8/layout/hList1"/>
    <dgm:cxn modelId="{03CC2069-5E32-4993-93EA-12484F640350}" srcId="{57739F3D-6FE4-4FFE-9299-082899F3CF26}" destId="{AC5FC11D-9865-420F-B667-179493CF1655}" srcOrd="1" destOrd="0" parTransId="{C04494E1-0886-419C-B1C4-E8C1BB531EE8}" sibTransId="{7ED07AC2-21EA-4689-B2EE-794A60D1A08D}"/>
    <dgm:cxn modelId="{CCB96774-4189-49E4-92EF-48A9E69B37F2}" srcId="{9CA2626F-1F59-4CF2-919E-3CD76370A3A8}" destId="{225C1432-A473-4D62-80CE-0436381595EE}" srcOrd="1" destOrd="0" parTransId="{AACB1F11-163F-4F27-96D1-1C8A960B0D6A}" sibTransId="{32C7263A-16C9-48BF-9FFE-E00ED4E97C17}"/>
    <dgm:cxn modelId="{47A38874-A7C2-421D-8B50-5CAD63A03A32}" type="presOf" srcId="{F54A572B-275C-4E71-AC72-873CA3652B41}" destId="{611E828F-B50B-4323-92B4-B824BA369C50}" srcOrd="0" destOrd="2" presId="urn:microsoft.com/office/officeart/2005/8/layout/hList1"/>
    <dgm:cxn modelId="{57738BA1-1ED6-4847-BEC8-BE81FFB1E87B}" srcId="{57739F3D-6FE4-4FFE-9299-082899F3CF26}" destId="{FE3C0259-63F2-44E0-95F1-79A5E9E0A8DB}" srcOrd="2" destOrd="0" parTransId="{0C88D428-E30D-47EE-93C6-B1394B5478FA}" sibTransId="{625DC857-4BC6-406D-BF33-30CEFF5DB92C}"/>
    <dgm:cxn modelId="{66A954A8-B5A6-4012-AED7-112201571426}" type="presOf" srcId="{FE3C0259-63F2-44E0-95F1-79A5E9E0A8DB}" destId="{32F80BAA-63B0-4474-851C-B90D91218DDE}" srcOrd="0" destOrd="2" presId="urn:microsoft.com/office/officeart/2005/8/layout/hList1"/>
    <dgm:cxn modelId="{7F0435A9-6728-4A95-AD71-7DE1EB78CC60}" type="presOf" srcId="{85BC6917-A7C1-40AE-9966-C51504D4D787}" destId="{32F80BAA-63B0-4474-851C-B90D91218DDE}" srcOrd="0" destOrd="0" presId="urn:microsoft.com/office/officeart/2005/8/layout/hList1"/>
    <dgm:cxn modelId="{2E2147D3-2FE5-45D6-849C-BEE4B2771907}" type="presOf" srcId="{9CA2626F-1F59-4CF2-919E-3CD76370A3A8}" destId="{67CA9872-CBCE-4E04-8B25-26C14D4BF5A6}" srcOrd="0" destOrd="0" presId="urn:microsoft.com/office/officeart/2005/8/layout/hList1"/>
    <dgm:cxn modelId="{1A3770F5-16BA-4AB2-A679-BDB3D6CB4963}" srcId="{42E668D5-B2E7-42B3-BABF-9FE09596E6D9}" destId="{57739F3D-6FE4-4FFE-9299-082899F3CF26}" srcOrd="1" destOrd="0" parTransId="{355A9E4D-4DB5-492C-B6EF-01E5C9C75520}" sibTransId="{1505F3D3-1887-4662-8A9B-5AA0BF7C1370}"/>
    <dgm:cxn modelId="{5B972DF9-4787-40F1-AD3E-CD896A19A37E}" type="presOf" srcId="{42E668D5-B2E7-42B3-BABF-9FE09596E6D9}" destId="{9152B45D-1D8F-4203-AA5D-742AE7B44726}" srcOrd="0" destOrd="0" presId="urn:microsoft.com/office/officeart/2005/8/layout/hList1"/>
    <dgm:cxn modelId="{1C815EA9-6361-4804-85B3-639E48AE4D37}" type="presParOf" srcId="{9152B45D-1D8F-4203-AA5D-742AE7B44726}" destId="{96E6906E-2EDB-4AB7-BAA8-975C9BB0D46C}" srcOrd="0" destOrd="0" presId="urn:microsoft.com/office/officeart/2005/8/layout/hList1"/>
    <dgm:cxn modelId="{8F960F77-05C4-42EC-A7D1-E77A76B73790}" type="presParOf" srcId="{96E6906E-2EDB-4AB7-BAA8-975C9BB0D46C}" destId="{67CA9872-CBCE-4E04-8B25-26C14D4BF5A6}" srcOrd="0" destOrd="0" presId="urn:microsoft.com/office/officeart/2005/8/layout/hList1"/>
    <dgm:cxn modelId="{B2A972F6-744D-4F12-876C-A98B6340649A}" type="presParOf" srcId="{96E6906E-2EDB-4AB7-BAA8-975C9BB0D46C}" destId="{611E828F-B50B-4323-92B4-B824BA369C50}" srcOrd="1" destOrd="0" presId="urn:microsoft.com/office/officeart/2005/8/layout/hList1"/>
    <dgm:cxn modelId="{B78D1F54-FCD7-456C-A214-7913C28EFBEC}" type="presParOf" srcId="{9152B45D-1D8F-4203-AA5D-742AE7B44726}" destId="{FD1E94EB-FC13-49AB-8F7F-AAEC25A18E66}" srcOrd="1" destOrd="0" presId="urn:microsoft.com/office/officeart/2005/8/layout/hList1"/>
    <dgm:cxn modelId="{ABB9E111-65BA-4DA5-8BDB-B993F04F4E90}" type="presParOf" srcId="{9152B45D-1D8F-4203-AA5D-742AE7B44726}" destId="{91AA05B7-8C3C-4F31-B561-FBE68B1F81A8}" srcOrd="2" destOrd="0" presId="urn:microsoft.com/office/officeart/2005/8/layout/hList1"/>
    <dgm:cxn modelId="{D200C355-EBCA-4F88-B270-74F659870748}" type="presParOf" srcId="{91AA05B7-8C3C-4F31-B561-FBE68B1F81A8}" destId="{DEB1AFFE-75EA-4A89-A7B3-80D3ADEDCF1E}" srcOrd="0" destOrd="0" presId="urn:microsoft.com/office/officeart/2005/8/layout/hList1"/>
    <dgm:cxn modelId="{4EF49445-D2BF-432E-A484-0A35AE67BE93}" type="presParOf" srcId="{91AA05B7-8C3C-4F31-B561-FBE68B1F81A8}" destId="{32F80BAA-63B0-4474-851C-B90D91218D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B3CBA-9EC6-4EAF-99A7-5C6387AE92F1}">
      <dsp:nvSpPr>
        <dsp:cNvPr id="0" name=""/>
        <dsp:cNvSpPr/>
      </dsp:nvSpPr>
      <dsp:spPr>
        <a:xfrm>
          <a:off x="0" y="2510"/>
          <a:ext cx="10515600" cy="8174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18CB3-662A-4B22-BD08-5EA6E8BACE09}">
      <dsp:nvSpPr>
        <dsp:cNvPr id="0" name=""/>
        <dsp:cNvSpPr/>
      </dsp:nvSpPr>
      <dsp:spPr>
        <a:xfrm>
          <a:off x="247289" y="186445"/>
          <a:ext cx="450056" cy="449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1AA8C-B7D9-49EE-9A78-AB8BB17D59D1}">
      <dsp:nvSpPr>
        <dsp:cNvPr id="0" name=""/>
        <dsp:cNvSpPr/>
      </dsp:nvSpPr>
      <dsp:spPr>
        <a:xfrm>
          <a:off x="944634" y="2510"/>
          <a:ext cx="4732020" cy="86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09" tIns="92009" rIns="92009" bIns="920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1" kern="1200">
              <a:latin typeface="+mn-lt"/>
            </a:rPr>
            <a:t>Which contact communication type was used the most with the  people who had subscribed?</a:t>
          </a:r>
          <a:endParaRPr lang="en-US" sz="1400" b="0" i="1" kern="1200">
            <a:latin typeface="+mn-lt"/>
          </a:endParaRPr>
        </a:p>
      </dsp:txBody>
      <dsp:txXfrm>
        <a:off x="944634" y="2510"/>
        <a:ext cx="4732020" cy="869376"/>
      </dsp:txXfrm>
    </dsp:sp>
    <dsp:sp modelId="{B6EB7828-2EC0-4520-A73F-B0EAEDC7BDFC}">
      <dsp:nvSpPr>
        <dsp:cNvPr id="0" name=""/>
        <dsp:cNvSpPr/>
      </dsp:nvSpPr>
      <dsp:spPr>
        <a:xfrm>
          <a:off x="5676654" y="2510"/>
          <a:ext cx="4588359" cy="81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17" tIns="86517" rIns="86517" bIns="865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82.6% of the clients were contacted by Cellular.</a:t>
          </a:r>
        </a:p>
      </dsp:txBody>
      <dsp:txXfrm>
        <a:off x="5676654" y="2510"/>
        <a:ext cx="4588359" cy="817484"/>
      </dsp:txXfrm>
    </dsp:sp>
    <dsp:sp modelId="{0FF3ADED-7963-4836-8286-EB425BE0650D}">
      <dsp:nvSpPr>
        <dsp:cNvPr id="0" name=""/>
        <dsp:cNvSpPr/>
      </dsp:nvSpPr>
      <dsp:spPr>
        <a:xfrm>
          <a:off x="0" y="1082644"/>
          <a:ext cx="10515600" cy="8174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E012-373C-4841-B49C-39EDAA8F986B}">
      <dsp:nvSpPr>
        <dsp:cNvPr id="0" name=""/>
        <dsp:cNvSpPr/>
      </dsp:nvSpPr>
      <dsp:spPr>
        <a:xfrm>
          <a:off x="247289" y="1266579"/>
          <a:ext cx="450056" cy="449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0E810-81EA-45CC-91BF-50FB188CA7F0}">
      <dsp:nvSpPr>
        <dsp:cNvPr id="0" name=""/>
        <dsp:cNvSpPr/>
      </dsp:nvSpPr>
      <dsp:spPr>
        <a:xfrm>
          <a:off x="944634" y="1082644"/>
          <a:ext cx="4732020" cy="86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09" tIns="92009" rIns="92009" bIns="920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1" kern="1200">
              <a:latin typeface="Calibri Light"/>
              <a:ea typeface="+mn-ea"/>
              <a:cs typeface="+mn-cs"/>
            </a:rPr>
            <a:t>Which season had the most subscriptions?</a:t>
          </a:r>
          <a:endParaRPr lang="en-US" sz="1400" b="0" i="1" kern="1200">
            <a:latin typeface="Calibri Light"/>
            <a:ea typeface="+mn-ea"/>
            <a:cs typeface="+mn-cs"/>
          </a:endParaRPr>
        </a:p>
      </dsp:txBody>
      <dsp:txXfrm>
        <a:off x="944634" y="1082644"/>
        <a:ext cx="4732020" cy="869376"/>
      </dsp:txXfrm>
    </dsp:sp>
    <dsp:sp modelId="{FC8A2132-130C-46BB-A13B-A7E4C86BEFC0}">
      <dsp:nvSpPr>
        <dsp:cNvPr id="0" name=""/>
        <dsp:cNvSpPr/>
      </dsp:nvSpPr>
      <dsp:spPr>
        <a:xfrm>
          <a:off x="5676654" y="1082644"/>
          <a:ext cx="4588359" cy="81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17" tIns="86517" rIns="86517" bIns="865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Summer was the highest by percentage of 33.1%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While Winter was had the least subscriptions by percentage of </a:t>
          </a:r>
          <a:r>
            <a:rPr lang="en-US" sz="1100" b="0" i="0" kern="1200"/>
            <a:t>12.9%</a:t>
          </a:r>
          <a:endParaRPr lang="en-US" sz="1100" kern="1200"/>
        </a:p>
      </dsp:txBody>
      <dsp:txXfrm>
        <a:off x="5676654" y="1082644"/>
        <a:ext cx="4588359" cy="817484"/>
      </dsp:txXfrm>
    </dsp:sp>
    <dsp:sp modelId="{957D7D84-B0CF-41FC-97AA-ADE9B264A0EC}">
      <dsp:nvSpPr>
        <dsp:cNvPr id="0" name=""/>
        <dsp:cNvSpPr/>
      </dsp:nvSpPr>
      <dsp:spPr>
        <a:xfrm>
          <a:off x="0" y="2162778"/>
          <a:ext cx="10515600" cy="8174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770AC-A4A3-4C78-A7AA-5B5464A2A7A7}">
      <dsp:nvSpPr>
        <dsp:cNvPr id="0" name=""/>
        <dsp:cNvSpPr/>
      </dsp:nvSpPr>
      <dsp:spPr>
        <a:xfrm>
          <a:off x="247289" y="2346713"/>
          <a:ext cx="450056" cy="449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18043-D2F3-4479-AA47-D763E7557D85}">
      <dsp:nvSpPr>
        <dsp:cNvPr id="0" name=""/>
        <dsp:cNvSpPr/>
      </dsp:nvSpPr>
      <dsp:spPr>
        <a:xfrm>
          <a:off x="944634" y="2162778"/>
          <a:ext cx="4732020" cy="86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09" tIns="92009" rIns="92009" bIns="920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1" kern="1200">
              <a:latin typeface="Calibri Light"/>
              <a:ea typeface="+mn-ea"/>
              <a:cs typeface="+mn-cs"/>
            </a:rPr>
            <a:t>which month have the bank made the most subscriptions?</a:t>
          </a:r>
          <a:endParaRPr lang="en-US" sz="1400" b="0" i="1" kern="1200">
            <a:latin typeface="Calibri Light"/>
            <a:ea typeface="+mn-ea"/>
            <a:cs typeface="+mn-cs"/>
          </a:endParaRPr>
        </a:p>
      </dsp:txBody>
      <dsp:txXfrm>
        <a:off x="944634" y="2162778"/>
        <a:ext cx="4732020" cy="869376"/>
      </dsp:txXfrm>
    </dsp:sp>
    <dsp:sp modelId="{782588F0-D58A-49F4-80E0-EA9715ABDE55}">
      <dsp:nvSpPr>
        <dsp:cNvPr id="0" name=""/>
        <dsp:cNvSpPr/>
      </dsp:nvSpPr>
      <dsp:spPr>
        <a:xfrm>
          <a:off x="5676654" y="2162778"/>
          <a:ext cx="4588359" cy="81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17" tIns="86517" rIns="86517" bIns="865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>
              <a:latin typeface="Calibri Light"/>
              <a:ea typeface="+mn-ea"/>
              <a:cs typeface="+mn-cs"/>
            </a:rPr>
            <a:t> May had the most subscriptions by percentage of 17.5%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>
              <a:latin typeface="Calibri Light"/>
              <a:ea typeface="+mn-ea"/>
              <a:cs typeface="+mn-cs"/>
            </a:rPr>
            <a:t> While December had the least subscriptions of 1.8%</a:t>
          </a:r>
        </a:p>
      </dsp:txBody>
      <dsp:txXfrm>
        <a:off x="5676654" y="2162778"/>
        <a:ext cx="4588359" cy="817484"/>
      </dsp:txXfrm>
    </dsp:sp>
    <dsp:sp modelId="{3F49032B-D23F-4B82-91B7-8A0988F2505A}">
      <dsp:nvSpPr>
        <dsp:cNvPr id="0" name=""/>
        <dsp:cNvSpPr/>
      </dsp:nvSpPr>
      <dsp:spPr>
        <a:xfrm>
          <a:off x="0" y="3242912"/>
          <a:ext cx="10515600" cy="8174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C8CC3-552D-42D3-AD7C-1AD5BD2340BF}">
      <dsp:nvSpPr>
        <dsp:cNvPr id="0" name=""/>
        <dsp:cNvSpPr/>
      </dsp:nvSpPr>
      <dsp:spPr>
        <a:xfrm>
          <a:off x="247289" y="3426847"/>
          <a:ext cx="450056" cy="449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ECE3-83D8-4E6F-9D30-55C00352A54E}">
      <dsp:nvSpPr>
        <dsp:cNvPr id="0" name=""/>
        <dsp:cNvSpPr/>
      </dsp:nvSpPr>
      <dsp:spPr>
        <a:xfrm>
          <a:off x="944634" y="3242912"/>
          <a:ext cx="4732020" cy="86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09" tIns="92009" rIns="92009" bIns="920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How many clients have credit cards?</a:t>
          </a:r>
          <a:endParaRPr lang="en-US" sz="1400" b="0" i="1" kern="1200">
            <a:latin typeface="Calibri Light"/>
            <a:ea typeface="+mn-ea"/>
            <a:cs typeface="+mn-cs"/>
          </a:endParaRPr>
        </a:p>
      </dsp:txBody>
      <dsp:txXfrm>
        <a:off x="944634" y="3242912"/>
        <a:ext cx="4732020" cy="869376"/>
      </dsp:txXfrm>
    </dsp:sp>
    <dsp:sp modelId="{91B4AFDD-F6A8-4A28-9221-B3AD351E476F}">
      <dsp:nvSpPr>
        <dsp:cNvPr id="0" name=""/>
        <dsp:cNvSpPr/>
      </dsp:nvSpPr>
      <dsp:spPr>
        <a:xfrm>
          <a:off x="5676654" y="3242912"/>
          <a:ext cx="4588359" cy="81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17" tIns="86517" rIns="86517" bIns="865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/>
            <a:t>Most of our clients have no credit cards.</a:t>
          </a:r>
          <a:endParaRPr lang="en-US" sz="1100" b="0" i="1" kern="1200">
            <a:latin typeface="Calibri Light"/>
            <a:ea typeface="+mn-ea"/>
            <a:cs typeface="+mn-cs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>
              <a:latin typeface="Calibri Light"/>
              <a:ea typeface="+mn-ea"/>
              <a:cs typeface="+mn-cs"/>
            </a:rPr>
            <a:t>Only 1% of are clients have credit cards</a:t>
          </a:r>
        </a:p>
      </dsp:txBody>
      <dsp:txXfrm>
        <a:off x="5676654" y="3242912"/>
        <a:ext cx="4588359" cy="817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A9872-CBCE-4E04-8B25-26C14D4BF5A6}">
      <dsp:nvSpPr>
        <dsp:cNvPr id="0" name=""/>
        <dsp:cNvSpPr/>
      </dsp:nvSpPr>
      <dsp:spPr>
        <a:xfrm>
          <a:off x="51" y="60749"/>
          <a:ext cx="4913783" cy="864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We should target:</a:t>
          </a:r>
          <a:endParaRPr lang="en-US" sz="3000" kern="1200"/>
        </a:p>
      </dsp:txBody>
      <dsp:txXfrm>
        <a:off x="51" y="60749"/>
        <a:ext cx="4913783" cy="864000"/>
      </dsp:txXfrm>
    </dsp:sp>
    <dsp:sp modelId="{611E828F-B50B-4323-92B4-B824BA369C50}">
      <dsp:nvSpPr>
        <dsp:cNvPr id="0" name=""/>
        <dsp:cNvSpPr/>
      </dsp:nvSpPr>
      <dsp:spPr>
        <a:xfrm>
          <a:off x="51" y="924749"/>
          <a:ext cx="4913783" cy="31293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 dirty="0"/>
            <a:t>Married clients as they are most likely to take loans.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/>
            <a:t>Clients that are in their 30’s or 40’s.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 dirty="0"/>
            <a:t>Clients who have already taken loans before.</a:t>
          </a:r>
        </a:p>
      </dsp:txBody>
      <dsp:txXfrm>
        <a:off x="51" y="924749"/>
        <a:ext cx="4913783" cy="3129300"/>
      </dsp:txXfrm>
    </dsp:sp>
    <dsp:sp modelId="{DEB1AFFE-75EA-4A89-A7B3-80D3ADEDCF1E}">
      <dsp:nvSpPr>
        <dsp:cNvPr id="0" name=""/>
        <dsp:cNvSpPr/>
      </dsp:nvSpPr>
      <dsp:spPr>
        <a:xfrm>
          <a:off x="5601764" y="60749"/>
          <a:ext cx="4913783" cy="864000"/>
        </a:xfrm>
        <a:prstGeom prst="rect">
          <a:avLst/>
        </a:prstGeom>
        <a:solidFill>
          <a:schemeClr val="accent5">
            <a:hueOff val="3928033"/>
            <a:satOff val="-56426"/>
            <a:lumOff val="40978"/>
            <a:alphaOff val="0"/>
          </a:schemeClr>
        </a:solidFill>
        <a:ln w="12700" cap="flat" cmpd="sng" algn="ctr">
          <a:solidFill>
            <a:schemeClr val="accent5">
              <a:hueOff val="3928033"/>
              <a:satOff val="-56426"/>
              <a:lumOff val="409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We should:</a:t>
          </a:r>
          <a:endParaRPr lang="en-US" sz="3000" kern="1200"/>
        </a:p>
      </dsp:txBody>
      <dsp:txXfrm>
        <a:off x="5601764" y="60749"/>
        <a:ext cx="4913783" cy="864000"/>
      </dsp:txXfrm>
    </dsp:sp>
    <dsp:sp modelId="{32F80BAA-63B0-4474-851C-B90D91218DDE}">
      <dsp:nvSpPr>
        <dsp:cNvPr id="0" name=""/>
        <dsp:cNvSpPr/>
      </dsp:nvSpPr>
      <dsp:spPr>
        <a:xfrm>
          <a:off x="5601764" y="924749"/>
          <a:ext cx="4913783" cy="3129300"/>
        </a:xfrm>
        <a:prstGeom prst="rect">
          <a:avLst/>
        </a:prstGeom>
        <a:solidFill>
          <a:schemeClr val="accent5">
            <a:tint val="40000"/>
            <a:alpha val="90000"/>
            <a:hueOff val="3430484"/>
            <a:satOff val="1569"/>
            <a:lumOff val="609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430484"/>
              <a:satOff val="1569"/>
              <a:lumOff val="60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Convince our clients within 10 minutes.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Try to communicate with our clients in different ways other than phone calls.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Promote for credit cards.</a:t>
          </a:r>
        </a:p>
      </dsp:txBody>
      <dsp:txXfrm>
        <a:off x="5601764" y="924749"/>
        <a:ext cx="4913783" cy="312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10/4/2022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4875"/>
            <a:ext cx="5901398" cy="5049641"/>
          </a:xfrm>
          <a:prstGeom prst="hexagon">
            <a:avLst/>
          </a:prstGeom>
          <a:solidFill>
            <a:schemeClr val="accent5">
              <a:alpha val="86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8" y="2118993"/>
            <a:ext cx="3924935" cy="2789313"/>
          </a:xfrm>
        </p:spPr>
        <p:txBody>
          <a:bodyPr/>
          <a:lstStyle/>
          <a:p>
            <a:r>
              <a:rPr lang="en-US" dirty="0"/>
              <a:t>Bank Campaigns Data Analysis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DF672-7A41-EF1B-2C4E-9935D2973A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b="0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9229723" cy="830997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Education Levels of our clients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17E926F-9EB0-4485-AB84-0B8D595A9513}"/>
              </a:ext>
            </a:extLst>
          </p:cNvPr>
          <p:cNvSpPr txBox="1">
            <a:spLocks/>
          </p:cNvSpPr>
          <p:nvPr/>
        </p:nvSpPr>
        <p:spPr>
          <a:xfrm>
            <a:off x="660399" y="1576873"/>
            <a:ext cx="9217025" cy="421432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6573913-3DBC-7DC9-AFBF-9EA8F6AE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06427"/>
              </p:ext>
            </p:extLst>
          </p:nvPr>
        </p:nvGraphicFramePr>
        <p:xfrm>
          <a:off x="7803534" y="2576052"/>
          <a:ext cx="3341960" cy="2467899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17445">
                  <a:extLst>
                    <a:ext uri="{9D8B030D-6E8A-4147-A177-3AD203B41FA5}">
                      <a16:colId xmlns:a16="http://schemas.microsoft.com/office/drawing/2014/main" val="2146373133"/>
                    </a:ext>
                  </a:extLst>
                </a:gridCol>
                <a:gridCol w="1824515">
                  <a:extLst>
                    <a:ext uri="{9D8B030D-6E8A-4147-A177-3AD203B41FA5}">
                      <a16:colId xmlns:a16="http://schemas.microsoft.com/office/drawing/2014/main" val="2568847800"/>
                    </a:ext>
                  </a:extLst>
                </a:gridCol>
              </a:tblGrid>
              <a:tr h="726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Education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Percentage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131271"/>
                  </a:ext>
                </a:extLst>
              </a:tr>
              <a:tr h="580362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Secondary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51.32%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356458"/>
                  </a:ext>
                </a:extLst>
              </a:tr>
              <a:tr h="580362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Tertiary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29.42%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0459501"/>
                  </a:ext>
                </a:extLst>
              </a:tr>
              <a:tr h="580362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Primary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15.15%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3292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8F27C6E-86C5-B9AD-4A8D-8B96E2825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5"/>
          <a:stretch/>
        </p:blipFill>
        <p:spPr>
          <a:xfrm>
            <a:off x="393999" y="2057818"/>
            <a:ext cx="7001471" cy="35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BD562A-D968-F7F5-CFE9-CF4FC1B1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 b="0"/>
              <a:t>Outcomes of this campaign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DC57231-2A3C-3D51-4718-C9799A1EE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45055"/>
              </p:ext>
            </p:extLst>
          </p:nvPr>
        </p:nvGraphicFramePr>
        <p:xfrm>
          <a:off x="838200" y="2039392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7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2758E-FD08-513C-71B1-BFD6D419C0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202" y="1838632"/>
            <a:ext cx="5241823" cy="904568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Does calling the client multiple times affect </a:t>
            </a:r>
          </a:p>
          <a:p>
            <a:r>
              <a:rPr lang="en-GB" sz="2000" dirty="0">
                <a:latin typeface="+mn-lt"/>
              </a:rPr>
              <a:t>their decision?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FE7D5-70E1-1CED-3F22-303AFDE13E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2" y="2550610"/>
            <a:ext cx="5067300" cy="3058200"/>
          </a:xfrm>
        </p:spPr>
        <p:txBody>
          <a:bodyPr/>
          <a:lstStyle/>
          <a:p>
            <a:r>
              <a:rPr lang="en-US" dirty="0"/>
              <a:t>Doesn’t affect the decision of the client directly as calling the client for one time have the largest percentage of approximately 50%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11027-3373-F600-6F23-E03DB016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1838632"/>
            <a:ext cx="5080000" cy="660881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Does the duration of the call affect the </a:t>
            </a:r>
          </a:p>
          <a:p>
            <a:r>
              <a:rPr lang="en-GB" sz="2000" dirty="0">
                <a:latin typeface="+mn-lt"/>
              </a:rPr>
              <a:t>client's decision?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4FF1C-9B32-8245-C26B-2603D3892F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Most of the clients who have subscribed talked with our employees for 1 to 10 min.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49088E-6490-5BB7-C146-67F3E7C8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705690" cy="830997"/>
          </a:xfrm>
        </p:spPr>
        <p:txBody>
          <a:bodyPr/>
          <a:lstStyle/>
          <a:p>
            <a:r>
              <a:rPr lang="en-US" b="0" dirty="0"/>
              <a:t>Outcomes of this campaign cont.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CA47D4-D7E6-3AD2-2F6D-59904E0E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99342"/>
              </p:ext>
            </p:extLst>
          </p:nvPr>
        </p:nvGraphicFramePr>
        <p:xfrm>
          <a:off x="1259242" y="3539613"/>
          <a:ext cx="3268614" cy="28933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06614">
                  <a:extLst>
                    <a:ext uri="{9D8B030D-6E8A-4147-A177-3AD203B41FA5}">
                      <a16:colId xmlns:a16="http://schemas.microsoft.com/office/drawing/2014/main" val="3916393862"/>
                    </a:ext>
                  </a:extLst>
                </a:gridCol>
                <a:gridCol w="1562000">
                  <a:extLst>
                    <a:ext uri="{9D8B030D-6E8A-4147-A177-3AD203B41FA5}">
                      <a16:colId xmlns:a16="http://schemas.microsoft.com/office/drawing/2014/main" val="2914262452"/>
                    </a:ext>
                  </a:extLst>
                </a:gridCol>
              </a:tblGrid>
              <a:tr h="784941">
                <a:tc>
                  <a:txBody>
                    <a:bodyPr/>
                    <a:lstStyle/>
                    <a:p>
                      <a:pPr algn="ctr"/>
                      <a:br>
                        <a:rPr lang="en-US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Number of calls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Percentage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518574"/>
                  </a:ext>
                </a:extLst>
              </a:tr>
              <a:tr h="42167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48.42%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052975"/>
                  </a:ext>
                </a:extLst>
              </a:tr>
              <a:tr h="42167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26.48%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0792110"/>
                  </a:ext>
                </a:extLst>
              </a:tr>
              <a:tr h="42167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11.68%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416492"/>
                  </a:ext>
                </a:extLst>
              </a:tr>
              <a:tr h="42167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5.99%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772012"/>
                  </a:ext>
                </a:extLst>
              </a:tr>
              <a:tr h="4216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Above 4 calls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28367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4322C94-A8D1-7AF8-A83D-7A88049B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99" y="3224980"/>
            <a:ext cx="4623263" cy="34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9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87A6E-2A8D-34AE-7CC4-D12A2D4986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26657" y="1872298"/>
            <a:ext cx="5275416" cy="573294"/>
          </a:xfrm>
        </p:spPr>
        <p:txBody>
          <a:bodyPr/>
          <a:lstStyle/>
          <a:p>
            <a:r>
              <a:rPr lang="en-US" sz="2000" dirty="0"/>
              <a:t>What is the most frequent job title?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98AD0C-28AE-B5C9-10C7-3DD95816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9112865" cy="830997"/>
          </a:xfrm>
        </p:spPr>
        <p:txBody>
          <a:bodyPr/>
          <a:lstStyle/>
          <a:p>
            <a:r>
              <a:rPr lang="en-US" b="0" dirty="0"/>
              <a:t>Outcomes of this campaign cont.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0489DF-3AE4-0D15-6B72-A361C3FC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17" y="2445592"/>
            <a:ext cx="6331227" cy="41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11027-3373-F600-6F23-E03DB016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12220" y="1710812"/>
            <a:ext cx="6841612" cy="660881"/>
          </a:xfrm>
        </p:spPr>
        <p:txBody>
          <a:bodyPr/>
          <a:lstStyle/>
          <a:p>
            <a:pPr algn="ctr"/>
            <a:r>
              <a:rPr lang="en-GB" sz="1800" dirty="0">
                <a:latin typeface="+mn-lt"/>
              </a:rPr>
              <a:t>what was the balance of our clients when</a:t>
            </a:r>
          </a:p>
          <a:p>
            <a:pPr algn="ctr"/>
            <a:r>
              <a:rPr lang="en-GB" sz="1800" dirty="0">
                <a:latin typeface="+mn-lt"/>
              </a:rPr>
              <a:t>they subscribed?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4FF1C-9B32-8245-C26B-2603D3892F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8700" y="2785222"/>
            <a:ext cx="5067300" cy="29352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balance of our clients who have subscribed was from -3058 minimum to 81204 maximum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49088E-6490-5BB7-C146-67F3E7C8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705690" cy="830997"/>
          </a:xfrm>
        </p:spPr>
        <p:txBody>
          <a:bodyPr/>
          <a:lstStyle/>
          <a:p>
            <a:r>
              <a:rPr lang="en-US" b="0" dirty="0"/>
              <a:t>Outcomes of this campaign cont.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396C8E-F6AD-AF51-7EB6-030E7BA8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783" y="2881856"/>
            <a:ext cx="5067300" cy="30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11027-3373-F600-6F23-E03DB016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92556" y="1954877"/>
            <a:ext cx="6841612" cy="660881"/>
          </a:xfrm>
        </p:spPr>
        <p:txBody>
          <a:bodyPr/>
          <a:lstStyle/>
          <a:p>
            <a:pPr algn="ctr"/>
            <a:r>
              <a:rPr lang="en-GB" sz="1800" dirty="0">
                <a:latin typeface="+mn-lt"/>
              </a:rPr>
              <a:t>How many clients have subscribed to the product of this campaign?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4FF1C-9B32-8245-C26B-2603D3892F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8700" y="2785222"/>
            <a:ext cx="5067300" cy="29352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Only 5289 clients have subscribed to this product of percentage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11.7%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49088E-6490-5BB7-C146-67F3E7C8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705690" cy="830997"/>
          </a:xfrm>
        </p:spPr>
        <p:txBody>
          <a:bodyPr/>
          <a:lstStyle/>
          <a:p>
            <a:r>
              <a:rPr lang="en-US" b="0" dirty="0"/>
              <a:t>Outcomes of this campaign cont.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C32C6-90ED-93C9-C974-A2C734A08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4"/>
          <a:stretch/>
        </p:blipFill>
        <p:spPr>
          <a:xfrm>
            <a:off x="6013245" y="2446295"/>
            <a:ext cx="4492226" cy="4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BC23E1-385F-A537-3BF6-336C8470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Summary</a:t>
            </a:r>
          </a:p>
        </p:txBody>
      </p:sp>
      <p:graphicFrame>
        <p:nvGraphicFramePr>
          <p:cNvPr id="18" name="Content Placeholder 15">
            <a:extLst>
              <a:ext uri="{FF2B5EF4-FFF2-40B4-BE49-F238E27FC236}">
                <a16:creationId xmlns:a16="http://schemas.microsoft.com/office/drawing/2014/main" id="{911D60D7-5439-9C3E-0CFE-4702958DC0C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69823558"/>
              </p:ext>
            </p:extLst>
          </p:nvPr>
        </p:nvGraphicFramePr>
        <p:xfrm>
          <a:off x="838200" y="2039392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35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1653DDB-59B0-80F7-0A1D-7C25F917D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6" r="2159" b="1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Results of our campaign</a:t>
            </a:r>
          </a:p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9217025" cy="37465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Inter"/>
              </a:rPr>
              <a:t>Our data is related with direct marketing campaigns of a Portuguese banking institution.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Inter"/>
              </a:rPr>
              <a:t>The marketing campaign were based on phone 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Inter"/>
              </a:rPr>
              <a:t>Often, more than one contact to the same client was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Inter"/>
              </a:rPr>
              <a:t>If the product (bank term deposit) would be ('yes') or not ('no') subscribed.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4166" y="1204445"/>
            <a:ext cx="4754880" cy="4495754"/>
          </a:xfrm>
          <a:prstGeom prst="rect">
            <a:avLst/>
          </a:prstGeom>
          <a:solidFill>
            <a:schemeClr val="accent5">
              <a:alpha val="72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629" y="2404756"/>
            <a:ext cx="3924934" cy="1695637"/>
          </a:xfrm>
        </p:spPr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Results </a:t>
            </a: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of this Campaign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DF672-7A41-EF1B-2C4E-9935D2973A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87251" y="1695547"/>
            <a:ext cx="5080000" cy="438150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Number of married/unmarried clients 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524171" cy="830997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Clients Marital state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17E926F-9EB0-4485-AB84-0B8D595A9513}"/>
              </a:ext>
            </a:extLst>
          </p:cNvPr>
          <p:cNvSpPr txBox="1">
            <a:spLocks/>
          </p:cNvSpPr>
          <p:nvPr/>
        </p:nvSpPr>
        <p:spPr>
          <a:xfrm>
            <a:off x="660399" y="1576873"/>
            <a:ext cx="9217025" cy="421432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0611A9-8797-3362-1E03-20674312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96727" y="1855285"/>
            <a:ext cx="4296774" cy="425973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7B5E78D-89DF-0DBD-AE23-BC3EB2925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12272"/>
              </p:ext>
            </p:extLst>
          </p:nvPr>
        </p:nvGraphicFramePr>
        <p:xfrm>
          <a:off x="1458273" y="2407871"/>
          <a:ext cx="3599502" cy="333648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9751">
                  <a:extLst>
                    <a:ext uri="{9D8B030D-6E8A-4147-A177-3AD203B41FA5}">
                      <a16:colId xmlns:a16="http://schemas.microsoft.com/office/drawing/2014/main" val="1123136772"/>
                    </a:ext>
                  </a:extLst>
                </a:gridCol>
                <a:gridCol w="1799751">
                  <a:extLst>
                    <a:ext uri="{9D8B030D-6E8A-4147-A177-3AD203B41FA5}">
                      <a16:colId xmlns:a16="http://schemas.microsoft.com/office/drawing/2014/main" val="587673168"/>
                    </a:ext>
                  </a:extLst>
                </a:gridCol>
              </a:tblGrid>
              <a:tr h="968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/>
                        <a:t>Marital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000257"/>
                  </a:ext>
                </a:extLst>
              </a:tr>
              <a:tr h="789304"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27214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283105"/>
                  </a:ext>
                </a:extLst>
              </a:tr>
              <a:tr h="789304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12790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8856843"/>
                  </a:ext>
                </a:extLst>
              </a:tr>
              <a:tr h="789304">
                <a:tc>
                  <a:txBody>
                    <a:bodyPr/>
                    <a:lstStyle/>
                    <a:p>
                      <a:r>
                        <a:rPr lang="en-US" dirty="0"/>
                        <a:t>Divorced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5207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76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Clients Marital state cont.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8E8C2A-A8BD-45E2-9295-7C18164F1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725459"/>
              </p:ext>
            </p:extLst>
          </p:nvPr>
        </p:nvGraphicFramePr>
        <p:xfrm>
          <a:off x="1028700" y="2239282"/>
          <a:ext cx="10439400" cy="3429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Married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Divorced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Subscribed to our product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52.1%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Had Housing Loan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70%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Had general Loan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956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42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DF672-7A41-EF1B-2C4E-9935D2973A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b="0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197600" cy="830997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Ages of Our Clients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17E926F-9EB0-4485-AB84-0B8D595A9513}"/>
              </a:ext>
            </a:extLst>
          </p:cNvPr>
          <p:cNvSpPr txBox="1">
            <a:spLocks/>
          </p:cNvSpPr>
          <p:nvPr/>
        </p:nvSpPr>
        <p:spPr>
          <a:xfrm>
            <a:off x="660399" y="1576873"/>
            <a:ext cx="9217025" cy="421432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695F78E-54B4-BFA4-F553-8ECE31647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67912"/>
              </p:ext>
            </p:extLst>
          </p:nvPr>
        </p:nvGraphicFramePr>
        <p:xfrm>
          <a:off x="7587498" y="1377129"/>
          <a:ext cx="3190808" cy="317379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5404">
                  <a:extLst>
                    <a:ext uri="{9D8B030D-6E8A-4147-A177-3AD203B41FA5}">
                      <a16:colId xmlns:a16="http://schemas.microsoft.com/office/drawing/2014/main" val="3685035578"/>
                    </a:ext>
                  </a:extLst>
                </a:gridCol>
                <a:gridCol w="1595404">
                  <a:extLst>
                    <a:ext uri="{9D8B030D-6E8A-4147-A177-3AD203B41FA5}">
                      <a16:colId xmlns:a16="http://schemas.microsoft.com/office/drawing/2014/main" val="3549729388"/>
                    </a:ext>
                  </a:extLst>
                </a:gridCol>
              </a:tblGrid>
              <a:tr h="5779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Age 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728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30's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39.12%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92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40's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24.85%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183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50's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17.84%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57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20's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15.33%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01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60's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1.55%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0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other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1.07%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1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under 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0.214%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987155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58ED22C6-E44E-C1E3-81FA-A5E83B11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99" y="1576873"/>
            <a:ext cx="4753746" cy="45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DF672-7A41-EF1B-2C4E-9935D2973A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b="0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736348" cy="830997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Ages of Our Clients cont.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17E926F-9EB0-4485-AB84-0B8D595A9513}"/>
              </a:ext>
            </a:extLst>
          </p:cNvPr>
          <p:cNvSpPr txBox="1">
            <a:spLocks/>
          </p:cNvSpPr>
          <p:nvPr/>
        </p:nvSpPr>
        <p:spPr>
          <a:xfrm>
            <a:off x="660399" y="1576873"/>
            <a:ext cx="9217025" cy="421432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5C523-BCB1-3903-0C13-16A8D66C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66" y="1842219"/>
            <a:ext cx="7761468" cy="44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7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22BEBE-8B12-C6A2-2DFD-FA79675B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11007726" cy="830997"/>
          </a:xfrm>
        </p:spPr>
        <p:txBody>
          <a:bodyPr/>
          <a:lstStyle/>
          <a:p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</a:rPr>
              <a:t>Number of clients who had loans before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4FC364-EF6D-D2C8-2948-CBEAFD95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71875" y="1484759"/>
            <a:ext cx="4674151" cy="49078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254199-B01E-2712-3806-B161B4E6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1" y="1560486"/>
            <a:ext cx="4674150" cy="4907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14C4DA-F7F5-6B39-6C19-ADA4086FA622}"/>
              </a:ext>
            </a:extLst>
          </p:cNvPr>
          <p:cNvSpPr txBox="1"/>
          <p:nvPr/>
        </p:nvSpPr>
        <p:spPr>
          <a:xfrm>
            <a:off x="660399" y="2571750"/>
            <a:ext cx="3314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</a:rPr>
              <a:t>55.58% of our clients ha</a:t>
            </a:r>
            <a:r>
              <a:rPr lang="en-US" dirty="0">
                <a:solidFill>
                  <a:srgbClr val="212121"/>
                </a:solidFill>
              </a:rPr>
              <a:t>ve had a housing loan before, while only 16% of our clients have had a general loan.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4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567</Words>
  <Application>Microsoft Office PowerPoint</Application>
  <PresentationFormat>Widescreen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Courier New</vt:lpstr>
      <vt:lpstr>Inter</vt:lpstr>
      <vt:lpstr>Roboto</vt:lpstr>
      <vt:lpstr>Wingdings</vt:lpstr>
      <vt:lpstr>Office Theme</vt:lpstr>
      <vt:lpstr>Bank Campaigns Data Analysis</vt:lpstr>
      <vt:lpstr>Agenda</vt:lpstr>
      <vt:lpstr>Introduction</vt:lpstr>
      <vt:lpstr>Results of this Campaign</vt:lpstr>
      <vt:lpstr>Clients Marital state</vt:lpstr>
      <vt:lpstr>Clients Marital state cont.</vt:lpstr>
      <vt:lpstr>Ages of Our Clients</vt:lpstr>
      <vt:lpstr>Ages of Our Clients cont.</vt:lpstr>
      <vt:lpstr>Number of clients who had loans before</vt:lpstr>
      <vt:lpstr>Education Levels of our clients</vt:lpstr>
      <vt:lpstr>Outcomes of this campaign</vt:lpstr>
      <vt:lpstr>Outcomes of this campaign cont.</vt:lpstr>
      <vt:lpstr>Outcomes of this campaign cont.</vt:lpstr>
      <vt:lpstr>Outcomes of this campaign cont.</vt:lpstr>
      <vt:lpstr>Outcomes of this campaign cont.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Campaigns Data Analysis</dc:title>
  <dc:creator>Rim Ibrahim</dc:creator>
  <cp:lastModifiedBy>Rim Ibrahim</cp:lastModifiedBy>
  <cp:revision>2</cp:revision>
  <dcterms:created xsi:type="dcterms:W3CDTF">2022-09-22T15:24:13Z</dcterms:created>
  <dcterms:modified xsi:type="dcterms:W3CDTF">2022-10-04T10:53:45Z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